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488" r:id="rId2"/>
    <p:sldId id="532" r:id="rId3"/>
    <p:sldId id="511" r:id="rId4"/>
    <p:sldId id="534" r:id="rId5"/>
    <p:sldId id="535" r:id="rId6"/>
    <p:sldId id="562" r:id="rId7"/>
    <p:sldId id="531" r:id="rId8"/>
    <p:sldId id="536" r:id="rId9"/>
    <p:sldId id="541" r:id="rId10"/>
    <p:sldId id="537" r:id="rId11"/>
    <p:sldId id="543" r:id="rId12"/>
    <p:sldId id="542" r:id="rId13"/>
    <p:sldId id="538" r:id="rId14"/>
    <p:sldId id="544" r:id="rId15"/>
    <p:sldId id="545" r:id="rId16"/>
    <p:sldId id="539" r:id="rId17"/>
    <p:sldId id="547" r:id="rId18"/>
    <p:sldId id="546" r:id="rId19"/>
    <p:sldId id="540" r:id="rId20"/>
    <p:sldId id="548" r:id="rId21"/>
    <p:sldId id="549" r:id="rId22"/>
    <p:sldId id="550" r:id="rId23"/>
    <p:sldId id="551" r:id="rId24"/>
    <p:sldId id="552" r:id="rId25"/>
    <p:sldId id="553" r:id="rId26"/>
    <p:sldId id="554" r:id="rId27"/>
    <p:sldId id="558" r:id="rId28"/>
    <p:sldId id="559" r:id="rId29"/>
    <p:sldId id="555" r:id="rId30"/>
    <p:sldId id="556" r:id="rId31"/>
    <p:sldId id="561" r:id="rId32"/>
    <p:sldId id="557" r:id="rId33"/>
    <p:sldId id="461" r:id="rId34"/>
  </p:sldIdLst>
  <p:sldSz cx="9144000" cy="6858000" type="screen4x3"/>
  <p:notesSz cx="6761163" cy="99425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CCFF"/>
    <a:srgbClr val="0099CC"/>
    <a:srgbClr val="CC3300"/>
    <a:srgbClr val="DDDDDD"/>
    <a:srgbClr val="EAEAEA"/>
    <a:srgbClr val="99FFCC"/>
    <a:srgbClr val="FFFFCC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Střední styl 4 – zvýraznění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0A1B5D5-9B99-4C35-A422-299274C87663}" styleName="Střední styl 1 – zvýraznění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DCAF9ED-07DC-4A11-8D7F-57B35C25682E}" styleName="Střední styl 1 – zvýraznění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8FB837D-C827-4EFA-A057-4D05807E0F7C}" styleName="Styl s motivem 1 – zvýraznění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Styl s motivem 1 – zvýraznění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8A107856-5554-42FB-B03E-39F5DBC370BA}" styleName="Střední styl 4 – zvýraznění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A488322-F2BA-4B5B-9748-0D474271808F}" styleName="Střední styl 3 – zvýraznění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9" autoAdjust="0"/>
    <p:restoredTop sz="93955" autoAdjust="0"/>
  </p:normalViewPr>
  <p:slideViewPr>
    <p:cSldViewPr>
      <p:cViewPr>
        <p:scale>
          <a:sx n="70" d="100"/>
          <a:sy n="70" d="100"/>
        </p:scale>
        <p:origin x="-1368" y="-78"/>
      </p:cViewPr>
      <p:guideLst>
        <p:guide orient="horz" pos="2112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836" y="-96"/>
      </p:cViewPr>
      <p:guideLst>
        <p:guide orient="horz" pos="3089"/>
        <p:guide pos="213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7.xml"/><Relationship Id="rId2" Type="http://schemas.openxmlformats.org/officeDocument/2006/relationships/slide" Target="slides/slide2.xml"/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9736" cy="496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907" tIns="46953" rIns="93907" bIns="46953" numCol="1" anchor="t" anchorCtr="0" compatLnSpc="1">
            <a:prstTxWarp prst="textNoShape">
              <a:avLst/>
            </a:prstTxWarp>
          </a:bodyPr>
          <a:lstStyle>
            <a:lvl1pPr defTabSz="938213"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1429" y="0"/>
            <a:ext cx="2929735" cy="496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907" tIns="46953" rIns="93907" bIns="46953" numCol="1" anchor="t" anchorCtr="0" compatLnSpc="1">
            <a:prstTxWarp prst="textNoShape">
              <a:avLst/>
            </a:prstTxWarp>
          </a:bodyPr>
          <a:lstStyle>
            <a:lvl1pPr algn="r" defTabSz="938213"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5728"/>
            <a:ext cx="2929736" cy="496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907" tIns="46953" rIns="93907" bIns="46953" numCol="1" anchor="b" anchorCtr="0" compatLnSpc="1">
            <a:prstTxWarp prst="textNoShape">
              <a:avLst/>
            </a:prstTxWarp>
          </a:bodyPr>
          <a:lstStyle>
            <a:lvl1pPr defTabSz="938213"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1429" y="9445728"/>
            <a:ext cx="2929735" cy="496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907" tIns="46953" rIns="93907" bIns="46953" numCol="1" anchor="b" anchorCtr="0" compatLnSpc="1">
            <a:prstTxWarp prst="textNoShape">
              <a:avLst/>
            </a:prstTxWarp>
          </a:bodyPr>
          <a:lstStyle>
            <a:lvl1pPr algn="r" defTabSz="938213" eaLnBrk="0" hangingPunct="0">
              <a:defRPr sz="1200"/>
            </a:lvl1pPr>
          </a:lstStyle>
          <a:p>
            <a:pPr>
              <a:defRPr/>
            </a:pPr>
            <a:fld id="{BDC06E86-A3A2-4350-926D-349B6447B6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4469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24808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50900" y="736600"/>
            <a:ext cx="5010150" cy="375761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6409" y="4740667"/>
            <a:ext cx="4940968" cy="44931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446" tIns="46223" rIns="92446" bIns="46223"/>
          <a:lstStyle/>
          <a:p>
            <a:endParaRPr lang="cs-CZ" sz="100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50900" y="736600"/>
            <a:ext cx="5010150" cy="375761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6409" y="4740667"/>
            <a:ext cx="4940968" cy="44931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446" tIns="46223" rIns="92446" bIns="46223"/>
          <a:lstStyle/>
          <a:p>
            <a:endParaRPr lang="cs-CZ" sz="100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50900" y="736600"/>
            <a:ext cx="5010150" cy="375761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6409" y="4740667"/>
            <a:ext cx="4940968" cy="44931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446" tIns="46223" rIns="92446" bIns="46223"/>
          <a:lstStyle/>
          <a:p>
            <a:endParaRPr lang="cs-CZ" sz="100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50900" y="736600"/>
            <a:ext cx="5010150" cy="375761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6409" y="4740667"/>
            <a:ext cx="4940968" cy="44931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446" tIns="46223" rIns="92446" bIns="46223"/>
          <a:lstStyle/>
          <a:p>
            <a:endParaRPr lang="cs-CZ" sz="100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50900" y="736600"/>
            <a:ext cx="5010150" cy="375761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6409" y="4740667"/>
            <a:ext cx="4940968" cy="44931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446" tIns="46223" rIns="92446" bIns="46223"/>
          <a:lstStyle/>
          <a:p>
            <a:endParaRPr lang="cs-CZ" sz="100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50900" y="736600"/>
            <a:ext cx="5010150" cy="375761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6409" y="4740667"/>
            <a:ext cx="4940968" cy="44931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446" tIns="46223" rIns="92446" bIns="46223"/>
          <a:lstStyle/>
          <a:p>
            <a:endParaRPr lang="cs-CZ" sz="100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50900" y="736600"/>
            <a:ext cx="5010150" cy="375761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6409" y="4740667"/>
            <a:ext cx="4940968" cy="44931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446" tIns="46223" rIns="92446" bIns="46223"/>
          <a:lstStyle/>
          <a:p>
            <a:endParaRPr lang="cs-CZ" sz="100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50900" y="736600"/>
            <a:ext cx="5010150" cy="375761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6409" y="4740667"/>
            <a:ext cx="4940968" cy="44931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446" tIns="46223" rIns="92446" bIns="46223"/>
          <a:lstStyle/>
          <a:p>
            <a:endParaRPr lang="cs-CZ" sz="100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50900" y="736600"/>
            <a:ext cx="5010150" cy="375761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6409" y="4740667"/>
            <a:ext cx="4940968" cy="44931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446" tIns="46223" rIns="92446" bIns="46223"/>
          <a:lstStyle/>
          <a:p>
            <a:endParaRPr lang="cs-CZ" sz="100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50900" y="736600"/>
            <a:ext cx="5010150" cy="375761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6409" y="4740667"/>
            <a:ext cx="4940968" cy="44931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446" tIns="46223" rIns="92446" bIns="46223"/>
          <a:lstStyle/>
          <a:p>
            <a:endParaRPr lang="cs-CZ" sz="100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50900" y="736600"/>
            <a:ext cx="5010150" cy="375761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6409" y="4740667"/>
            <a:ext cx="4940968" cy="44931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446" tIns="46223" rIns="92446" bIns="46223"/>
          <a:lstStyle/>
          <a:p>
            <a:endParaRPr lang="cs-CZ" sz="10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50900" y="736600"/>
            <a:ext cx="5010150" cy="375761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6409" y="4740667"/>
            <a:ext cx="4940968" cy="44931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446" tIns="46223" rIns="92446" bIns="46223"/>
          <a:lstStyle/>
          <a:p>
            <a:endParaRPr lang="cs-CZ" sz="100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50900" y="736600"/>
            <a:ext cx="5010150" cy="375761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6409" y="4740667"/>
            <a:ext cx="4940968" cy="44931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446" tIns="46223" rIns="92446" bIns="46223"/>
          <a:lstStyle/>
          <a:p>
            <a:endParaRPr lang="cs-CZ" sz="100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50900" y="736600"/>
            <a:ext cx="5010150" cy="375761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6409" y="4740667"/>
            <a:ext cx="4940968" cy="44931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446" tIns="46223" rIns="92446" bIns="46223"/>
          <a:lstStyle/>
          <a:p>
            <a:endParaRPr lang="cs-CZ" sz="1000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50900" y="736600"/>
            <a:ext cx="5010150" cy="375761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6409" y="4740667"/>
            <a:ext cx="4940968" cy="44931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446" tIns="46223" rIns="92446" bIns="46223"/>
          <a:lstStyle/>
          <a:p>
            <a:endParaRPr lang="cs-CZ" sz="1000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50900" y="736600"/>
            <a:ext cx="5010150" cy="375761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6409" y="4740667"/>
            <a:ext cx="4940968" cy="44931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446" tIns="46223" rIns="92446" bIns="46223"/>
          <a:lstStyle/>
          <a:p>
            <a:endParaRPr lang="cs-CZ" sz="1000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50900" y="736600"/>
            <a:ext cx="5010150" cy="375761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6409" y="4740667"/>
            <a:ext cx="4940968" cy="44931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446" tIns="46223" rIns="92446" bIns="46223"/>
          <a:lstStyle/>
          <a:p>
            <a:endParaRPr lang="cs-CZ" sz="1000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50900" y="736600"/>
            <a:ext cx="5010150" cy="375761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6409" y="4740667"/>
            <a:ext cx="4940968" cy="44931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446" tIns="46223" rIns="92446" bIns="46223"/>
          <a:lstStyle/>
          <a:p>
            <a:endParaRPr lang="cs-CZ" sz="1000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50900" y="736600"/>
            <a:ext cx="5010150" cy="375761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6409" y="4740667"/>
            <a:ext cx="4940968" cy="44931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446" tIns="46223" rIns="92446" bIns="46223"/>
          <a:lstStyle/>
          <a:p>
            <a:endParaRPr lang="cs-CZ" sz="1000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50900" y="736600"/>
            <a:ext cx="5010150" cy="375761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6409" y="4740667"/>
            <a:ext cx="4940968" cy="44931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446" tIns="46223" rIns="92446" bIns="46223"/>
          <a:lstStyle/>
          <a:p>
            <a:endParaRPr lang="cs-CZ" sz="1000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50900" y="736600"/>
            <a:ext cx="5010150" cy="375761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6409" y="4740667"/>
            <a:ext cx="4940968" cy="44931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446" tIns="46223" rIns="92446" bIns="46223"/>
          <a:lstStyle/>
          <a:p>
            <a:endParaRPr lang="cs-CZ" sz="1000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50900" y="736600"/>
            <a:ext cx="5010150" cy="375761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6409" y="4740667"/>
            <a:ext cx="4940968" cy="44931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446" tIns="46223" rIns="92446" bIns="46223"/>
          <a:lstStyle/>
          <a:p>
            <a:endParaRPr lang="cs-CZ" sz="10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50900" y="736600"/>
            <a:ext cx="5010150" cy="375761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6409" y="4740667"/>
            <a:ext cx="4940968" cy="44931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446" tIns="46223" rIns="92446" bIns="46223"/>
          <a:lstStyle/>
          <a:p>
            <a:endParaRPr lang="cs-CZ" sz="1000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50900" y="736600"/>
            <a:ext cx="5010150" cy="375761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6409" y="4740667"/>
            <a:ext cx="4940968" cy="44931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446" tIns="46223" rIns="92446" bIns="46223"/>
          <a:lstStyle/>
          <a:p>
            <a:endParaRPr lang="cs-CZ" sz="1000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50900" y="736600"/>
            <a:ext cx="5010150" cy="375761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6409" y="4740667"/>
            <a:ext cx="4940968" cy="44931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446" tIns="46223" rIns="92446" bIns="46223"/>
          <a:lstStyle/>
          <a:p>
            <a:endParaRPr lang="cs-CZ" sz="1000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50900" y="736600"/>
            <a:ext cx="5010150" cy="375761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6409" y="4740667"/>
            <a:ext cx="4940968" cy="44931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446" tIns="46223" rIns="92446" bIns="46223"/>
          <a:lstStyle/>
          <a:p>
            <a:endParaRPr lang="cs-CZ" sz="1000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50900" y="736600"/>
            <a:ext cx="5010150" cy="375761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6409" y="4740667"/>
            <a:ext cx="4940968" cy="44931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446" tIns="46223" rIns="92446" bIns="46223"/>
          <a:lstStyle/>
          <a:p>
            <a:endParaRPr lang="cs-CZ" sz="10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50900" y="736600"/>
            <a:ext cx="5010150" cy="375761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6409" y="4740667"/>
            <a:ext cx="4940968" cy="44931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446" tIns="46223" rIns="92446" bIns="46223"/>
          <a:lstStyle/>
          <a:p>
            <a:endParaRPr lang="cs-CZ" sz="100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50900" y="736600"/>
            <a:ext cx="5010150" cy="375761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6409" y="4740667"/>
            <a:ext cx="4940968" cy="44931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446" tIns="46223" rIns="92446" bIns="46223"/>
          <a:lstStyle/>
          <a:p>
            <a:endParaRPr lang="cs-CZ" sz="100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50900" y="736600"/>
            <a:ext cx="5010150" cy="375761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6409" y="4740667"/>
            <a:ext cx="4940968" cy="44931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446" tIns="46223" rIns="92446" bIns="46223"/>
          <a:lstStyle/>
          <a:p>
            <a:endParaRPr lang="cs-CZ" sz="100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50900" y="736600"/>
            <a:ext cx="5010150" cy="375761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6409" y="4740667"/>
            <a:ext cx="4940968" cy="44931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446" tIns="46223" rIns="92446" bIns="46223"/>
          <a:lstStyle/>
          <a:p>
            <a:endParaRPr lang="cs-CZ" sz="100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50900" y="736600"/>
            <a:ext cx="5010150" cy="375761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6409" y="4740667"/>
            <a:ext cx="4940968" cy="44931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446" tIns="46223" rIns="92446" bIns="46223"/>
          <a:lstStyle/>
          <a:p>
            <a:endParaRPr lang="cs-CZ" sz="1000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50900" y="736600"/>
            <a:ext cx="5010150" cy="375761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6409" y="4740667"/>
            <a:ext cx="4940968" cy="44931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446" tIns="46223" rIns="92446" bIns="46223"/>
          <a:lstStyle/>
          <a:p>
            <a:endParaRPr lang="cs-CZ" sz="1000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 userDrawn="1"/>
        </p:nvGrpSpPr>
        <p:grpSpPr bwMode="auto">
          <a:xfrm>
            <a:off x="107950" y="107950"/>
            <a:ext cx="8928100" cy="6642100"/>
            <a:chOff x="68" y="68"/>
            <a:chExt cx="5624" cy="4184"/>
          </a:xfrm>
        </p:grpSpPr>
        <p:sp>
          <p:nvSpPr>
            <p:cNvPr id="5" name="Rectangle 2"/>
            <p:cNvSpPr>
              <a:spLocks noChangeArrowheads="1"/>
            </p:cNvSpPr>
            <p:nvPr userDrawn="1"/>
          </p:nvSpPr>
          <p:spPr bwMode="ltGray">
            <a:xfrm>
              <a:off x="68" y="68"/>
              <a:ext cx="5624" cy="4184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5000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12700">
              <a:solidFill>
                <a:schemeClr val="fol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6" name="Rectangle 3"/>
            <p:cNvSpPr>
              <a:spLocks noChangeArrowheads="1"/>
            </p:cNvSpPr>
            <p:nvPr userDrawn="1"/>
          </p:nvSpPr>
          <p:spPr bwMode="ltGray">
            <a:xfrm>
              <a:off x="151" y="140"/>
              <a:ext cx="5469" cy="405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12700">
              <a:solidFill>
                <a:schemeClr val="fol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7" name="Rectangle 4"/>
            <p:cNvSpPr>
              <a:spLocks noChangeArrowheads="1"/>
            </p:cNvSpPr>
            <p:nvPr userDrawn="1"/>
          </p:nvSpPr>
          <p:spPr bwMode="ltGray">
            <a:xfrm>
              <a:off x="191" y="188"/>
              <a:ext cx="5377" cy="3944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5000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12700">
              <a:solidFill>
                <a:schemeClr val="fol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8" name="Rectangle 5"/>
            <p:cNvSpPr>
              <a:spLocks noChangeArrowheads="1"/>
            </p:cNvSpPr>
            <p:nvPr userDrawn="1"/>
          </p:nvSpPr>
          <p:spPr bwMode="white">
            <a:xfrm>
              <a:off x="272" y="272"/>
              <a:ext cx="5216" cy="377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12700">
              <a:solidFill>
                <a:schemeClr val="fol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D3A1A-7302-4770-B843-245DA20CE1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409942"/>
      </p:ext>
    </p:extLst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BC6AF-7DC2-4B31-AD17-C620D6789A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827220"/>
      </p:ext>
    </p:extLst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3C9B2-9766-4045-A864-8C9CA2D0C3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151315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4C84B1-24D2-4F9C-BDAD-3CAE98A611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123036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D5449-4443-44DD-AF5B-BBD39FBC9B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503466"/>
      </p:ext>
    </p:extLst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11B812-457D-4FE7-816D-3E17FA3E1D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217361"/>
      </p:ext>
    </p:extLst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15100E-D7F2-49F7-8D0B-51C960590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930710"/>
      </p:ext>
    </p:extLst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85684-61DA-43FE-AC11-74D33A8BFA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782318"/>
      </p:ext>
    </p:extLst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AF374A-5BA2-44FD-8085-AC373D15A5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250934"/>
      </p:ext>
    </p:extLst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C3B87F-E933-4944-B901-6790A25C7D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5861"/>
      </p:ext>
    </p:extLst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1A7C7C-ABD3-42FD-BE70-DA646E792E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05525"/>
      </p:ext>
    </p:extLst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chemeClr val="bg2"/>
            </a:gs>
            <a:gs pos="100000">
              <a:schemeClr val="bg1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4"/>
          <p:cNvSpPr>
            <a:spLocks noChangeArrowheads="1"/>
          </p:cNvSpPr>
          <p:nvPr userDrawn="1"/>
        </p:nvSpPr>
        <p:spPr bwMode="auto">
          <a:xfrm flipV="1">
            <a:off x="7315200" y="158750"/>
            <a:ext cx="1447800" cy="29845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pPr algn="ctr" eaLnBrk="0" hangingPunct="0"/>
            <a:endParaRPr lang="cs-CZ" sz="1200">
              <a:solidFill>
                <a:schemeClr val="bg1"/>
              </a:solidFill>
            </a:endParaRPr>
          </a:p>
        </p:txBody>
      </p:sp>
      <p:grpSp>
        <p:nvGrpSpPr>
          <p:cNvPr id="1027" name="Group 6"/>
          <p:cNvGrpSpPr>
            <a:grpSpLocks/>
          </p:cNvGrpSpPr>
          <p:nvPr/>
        </p:nvGrpSpPr>
        <p:grpSpPr bwMode="auto">
          <a:xfrm>
            <a:off x="107950" y="107950"/>
            <a:ext cx="8928100" cy="6642100"/>
            <a:chOff x="68" y="68"/>
            <a:chExt cx="5624" cy="4184"/>
          </a:xfrm>
        </p:grpSpPr>
        <p:sp>
          <p:nvSpPr>
            <p:cNvPr id="2" name="Rectangle 2"/>
            <p:cNvSpPr>
              <a:spLocks noChangeArrowheads="1"/>
            </p:cNvSpPr>
            <p:nvPr/>
          </p:nvSpPr>
          <p:spPr bwMode="ltGray">
            <a:xfrm>
              <a:off x="68" y="68"/>
              <a:ext cx="5624" cy="4184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5000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12700">
              <a:solidFill>
                <a:schemeClr val="fol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3" name="Rectangle 3"/>
            <p:cNvSpPr>
              <a:spLocks noChangeArrowheads="1"/>
            </p:cNvSpPr>
            <p:nvPr/>
          </p:nvSpPr>
          <p:spPr bwMode="ltGray">
            <a:xfrm>
              <a:off x="151" y="140"/>
              <a:ext cx="5469" cy="405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12700">
              <a:solidFill>
                <a:schemeClr val="fol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4" name="Rectangle 4"/>
            <p:cNvSpPr>
              <a:spLocks noChangeArrowheads="1"/>
            </p:cNvSpPr>
            <p:nvPr/>
          </p:nvSpPr>
          <p:spPr bwMode="ltGray">
            <a:xfrm>
              <a:off x="191" y="188"/>
              <a:ext cx="5377" cy="3944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5000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12700">
              <a:solidFill>
                <a:schemeClr val="fol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037" name="Rectangle 5"/>
            <p:cNvSpPr>
              <a:spLocks noChangeArrowheads="1"/>
            </p:cNvSpPr>
            <p:nvPr/>
          </p:nvSpPr>
          <p:spPr bwMode="white">
            <a:xfrm>
              <a:off x="272" y="272"/>
              <a:ext cx="5216" cy="377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12700">
              <a:solidFill>
                <a:schemeClr val="fol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1028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0960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960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0960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pPr>
              <a:defRPr/>
            </a:pPr>
            <a:fld id="{8A6609D5-7683-4221-92C4-8B8225D3D6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Text Box 15"/>
          <p:cNvSpPr txBox="1">
            <a:spLocks noChangeArrowheads="1"/>
          </p:cNvSpPr>
          <p:nvPr userDrawn="1"/>
        </p:nvSpPr>
        <p:spPr bwMode="auto">
          <a:xfrm>
            <a:off x="6765925" y="152400"/>
            <a:ext cx="1319213" cy="27463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1200" b="1" smtClean="0">
                <a:solidFill>
                  <a:schemeClr val="bg1"/>
                </a:solidFill>
              </a:rPr>
              <a:t>CONFIDENTIAL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91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ä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0000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0000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RFC.docx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hyperlink" Target="PSSR.docx" TargetMode="External"/><Relationship Id="rId4" Type="http://schemas.openxmlformats.org/officeDocument/2006/relationships/hyperlink" Target="PSIS%20HSER-002-P5-2016.docx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Permit%20form.docx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15770" y="533400"/>
            <a:ext cx="8153400" cy="685800"/>
          </a:xfrm>
        </p:spPr>
        <p:txBody>
          <a:bodyPr/>
          <a:lstStyle/>
          <a:p>
            <a:r>
              <a:rPr lang="cs-CZ" sz="3600" b="1" dirty="0" err="1" smtClean="0">
                <a:solidFill>
                  <a:schemeClr val="tx1"/>
                </a:solidFill>
                <a:latin typeface="Dutch801 XBd BT" panose="02020903060505020304" pitchFamily="18" charset="0"/>
              </a:rPr>
              <a:t>Hexion</a:t>
            </a:r>
            <a:r>
              <a:rPr lang="en-US" sz="3600" b="1" dirty="0" smtClean="0">
                <a:solidFill>
                  <a:schemeClr val="tx1"/>
                </a:solidFill>
                <a:latin typeface="Dutch801 XBd BT" panose="02020903060505020304" pitchFamily="18" charset="0"/>
              </a:rPr>
              <a:t> </a:t>
            </a:r>
            <a:r>
              <a:rPr lang="cs-CZ" sz="3600" b="1" dirty="0" smtClean="0">
                <a:solidFill>
                  <a:schemeClr val="tx1"/>
                </a:solidFill>
                <a:latin typeface="Dutch801 XBd BT" panose="02020903060505020304" pitchFamily="18" charset="0"/>
              </a:rPr>
              <a:t>a.</a:t>
            </a:r>
            <a:r>
              <a:rPr lang="en-US" sz="3600" b="1" dirty="0" smtClean="0">
                <a:solidFill>
                  <a:schemeClr val="tx1"/>
                </a:solidFill>
                <a:latin typeface="Dutch801 XBd BT" panose="02020903060505020304" pitchFamily="18" charset="0"/>
              </a:rPr>
              <a:t>s.</a:t>
            </a:r>
            <a:r>
              <a:rPr lang="cs-CZ" sz="3600" b="1" dirty="0" smtClean="0">
                <a:solidFill>
                  <a:schemeClr val="tx1"/>
                </a:solidFill>
                <a:latin typeface="Dutch801 XBd BT" panose="02020903060505020304" pitchFamily="18" charset="0"/>
              </a:rPr>
              <a:t> </a:t>
            </a:r>
            <a:r>
              <a:rPr lang="cs-CZ" sz="3600" dirty="0" smtClean="0">
                <a:solidFill>
                  <a:schemeClr val="tx1"/>
                </a:solidFill>
                <a:latin typeface="Dutch801 XBd BT" panose="02020903060505020304" pitchFamily="18" charset="0"/>
              </a:rPr>
              <a:t> </a:t>
            </a:r>
            <a:endParaRPr lang="cs-CZ" sz="3600" dirty="0" smtClean="0">
              <a:latin typeface="Dutch801 XBd BT" panose="02020903060505020304" pitchFamily="18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5410200"/>
            <a:ext cx="8077200" cy="990600"/>
          </a:xfrm>
        </p:spPr>
        <p:txBody>
          <a:bodyPr/>
          <a:lstStyle/>
          <a:p>
            <a:r>
              <a:rPr lang="cs-CZ" sz="2400" b="1" dirty="0" smtClean="0">
                <a:solidFill>
                  <a:schemeClr val="tx2"/>
                </a:solidFill>
                <a:latin typeface="Times New Roman" pitchFamily="18" charset="0"/>
              </a:rPr>
              <a:t>Ing. Josef Petr, Ph.D.</a:t>
            </a:r>
          </a:p>
          <a:p>
            <a:r>
              <a:rPr lang="cs-CZ" altLang="cs-CZ" sz="2400" b="1" dirty="0" smtClean="0">
                <a:latin typeface="Times New Roman" pitchFamily="18" charset="0"/>
              </a:rPr>
              <a:t>vedoucí odboru procesní bezpečnosti, inspekce a ostrahy</a:t>
            </a:r>
            <a:endParaRPr lang="en-US" altLang="cs-CZ" sz="2400" b="1" dirty="0">
              <a:latin typeface="Times New Roman" pitchFamily="18" charset="0"/>
            </a:endParaRPr>
          </a:p>
          <a:p>
            <a:endParaRPr lang="en-US" sz="2400" b="1" dirty="0" smtClean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609599" y="4648200"/>
            <a:ext cx="7965743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algn="ctr" eaLnBrk="0" hangingPunct="0">
              <a:spcBef>
                <a:spcPct val="20000"/>
              </a:spcBef>
              <a:buClr>
                <a:schemeClr val="accent1"/>
              </a:buClr>
              <a:buSzPct val="75000"/>
            </a:pPr>
            <a:r>
              <a:rPr lang="cs-CZ" sz="3100" b="1" dirty="0">
                <a:solidFill>
                  <a:srgbClr val="FF0000"/>
                </a:solidFill>
                <a:latin typeface="Dutch801 XBd BT" panose="02020903060505020304" pitchFamily="18" charset="0"/>
              </a:rPr>
              <a:t>Zvyšování bezpečnosti </a:t>
            </a:r>
            <a:r>
              <a:rPr lang="cs-CZ" sz="3100" b="1" dirty="0" smtClean="0">
                <a:solidFill>
                  <a:srgbClr val="FF0000"/>
                </a:solidFill>
                <a:latin typeface="Dutch801 XBd BT" panose="02020903060505020304" pitchFamily="18" charset="0"/>
              </a:rPr>
              <a:t>chemických procesů</a:t>
            </a:r>
          </a:p>
        </p:txBody>
      </p:sp>
      <p:pic>
        <p:nvPicPr>
          <p:cNvPr id="3078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4567" y="1447800"/>
            <a:ext cx="36576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img07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447800"/>
            <a:ext cx="41148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95300" y="533400"/>
            <a:ext cx="8153400" cy="762000"/>
          </a:xfrm>
        </p:spPr>
        <p:txBody>
          <a:bodyPr/>
          <a:lstStyle/>
          <a:p>
            <a:r>
              <a:rPr lang="cs-CZ" sz="3200" b="1" dirty="0" smtClean="0">
                <a:solidFill>
                  <a:srgbClr val="FF0000"/>
                </a:solidFill>
                <a:latin typeface="Dutch801 XBd BT" panose="02020903060505020304" pitchFamily="18" charset="0"/>
              </a:rPr>
              <a:t>Proces řízení změny</a:t>
            </a:r>
            <a:endParaRPr lang="en-US" sz="3200" b="1" dirty="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533400" y="1371600"/>
            <a:ext cx="80772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algn="ctr"/>
            <a:r>
              <a:rPr lang="cs-CZ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Účelem této procedury je zajistit, aby všechny navrhované změny surovin, pomocných látek, meziproduktů, výrobků, chemikálií, výrobních jednotek a provozů, procesů, zařízení, vybavení, příslušenství, procedur apod. byly formálně zhodnoceny a schváleny před jejich realizací a všechna související dokumentace byla dostupná a aktualizovaná. </a:t>
            </a:r>
            <a:endParaRPr lang="cs-CZ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Procedura </a:t>
            </a:r>
            <a:r>
              <a:rPr lang="cs-CZ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je popsána v interním řídícím dokumentu. </a:t>
            </a:r>
          </a:p>
          <a:p>
            <a:pPr algn="ctr"/>
            <a:endParaRPr lang="cs-CZ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2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Proces </a:t>
            </a:r>
            <a:r>
              <a:rPr lang="cs-CZ" sz="2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řízení změny je provozován </a:t>
            </a:r>
            <a:r>
              <a:rPr lang="cs-CZ" sz="2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od roku 2004 a v</a:t>
            </a:r>
            <a:r>
              <a:rPr lang="cs-CZ" sz="2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elektronické formě v prostředí databáze Lotus </a:t>
            </a:r>
            <a:r>
              <a:rPr lang="cs-CZ" sz="2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Notes od roku 2006. </a:t>
            </a:r>
            <a:endParaRPr lang="cs-CZ" sz="26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cs-CZ" sz="26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99436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95300" y="533400"/>
            <a:ext cx="8153400" cy="762000"/>
          </a:xfrm>
        </p:spPr>
        <p:txBody>
          <a:bodyPr/>
          <a:lstStyle/>
          <a:p>
            <a:r>
              <a:rPr lang="cs-CZ" sz="3200" b="1" dirty="0" smtClean="0">
                <a:solidFill>
                  <a:srgbClr val="FF0000"/>
                </a:solidFill>
                <a:latin typeface="Dutch801 XBd BT" panose="02020903060505020304" pitchFamily="18" charset="0"/>
              </a:rPr>
              <a:t>Proces řízení změny</a:t>
            </a:r>
            <a:endParaRPr lang="en-US" sz="3200" b="1" dirty="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533400" y="1371600"/>
            <a:ext cx="80772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algn="ctr"/>
            <a:endParaRPr lang="cs-CZ" sz="26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2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file"/>
              </a:rPr>
              <a:t>Proces řízení změny</a:t>
            </a:r>
            <a:endParaRPr lang="cs-CZ" sz="26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cs-CZ" sz="26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26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file"/>
              </a:rPr>
              <a:t>Bezpečnostní </a:t>
            </a:r>
            <a:r>
              <a:rPr lang="cs-CZ" sz="26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file"/>
              </a:rPr>
              <a:t>posouzení</a:t>
            </a:r>
            <a:endParaRPr lang="cs-CZ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cs-CZ" sz="26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26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file"/>
              </a:rPr>
              <a:t>Bezpečnostní posouzení před spuštěním</a:t>
            </a:r>
            <a:endParaRPr lang="cs-CZ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369963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95300" y="533400"/>
            <a:ext cx="8153400" cy="762000"/>
          </a:xfrm>
        </p:spPr>
        <p:txBody>
          <a:bodyPr/>
          <a:lstStyle/>
          <a:p>
            <a:r>
              <a:rPr lang="cs-CZ" sz="3200" b="1" dirty="0" smtClean="0">
                <a:solidFill>
                  <a:srgbClr val="FF0000"/>
                </a:solidFill>
                <a:latin typeface="Dutch801 XBd BT" panose="02020903060505020304" pitchFamily="18" charset="0"/>
              </a:rPr>
              <a:t>Proces řízení změny</a:t>
            </a:r>
            <a:endParaRPr lang="en-US" sz="3200" b="1" dirty="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5582607"/>
              </p:ext>
            </p:extLst>
          </p:nvPr>
        </p:nvGraphicFramePr>
        <p:xfrm>
          <a:off x="1981200" y="1371600"/>
          <a:ext cx="5232400" cy="479821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{16D9F66E-5EB9-4882-86FB-DCBF35E3C3E4}</a:tableStyleId>
              </a:tblPr>
              <a:tblGrid>
                <a:gridCol w="1371600"/>
                <a:gridCol w="1905000"/>
                <a:gridCol w="1955800"/>
              </a:tblGrid>
              <a:tr h="8358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2000" b="1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Rok</a:t>
                      </a: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20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2000" b="1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RFC</a:t>
                      </a:r>
                      <a:endParaRPr lang="cs-CZ" sz="20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2000" b="1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PSSR</a:t>
                      </a: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20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786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2004</a:t>
                      </a:r>
                      <a:endParaRPr lang="cs-CZ" sz="20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cs-CZ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cs-CZ" sz="20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786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2005</a:t>
                      </a:r>
                      <a:endParaRPr lang="cs-CZ" sz="20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</a:t>
                      </a:r>
                      <a:endParaRPr lang="cs-CZ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cs-CZ" sz="20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786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2006</a:t>
                      </a:r>
                      <a:endParaRPr lang="cs-CZ" sz="20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</a:t>
                      </a:r>
                      <a:endParaRPr lang="cs-CZ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cs-CZ" sz="20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786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2007</a:t>
                      </a:r>
                      <a:endParaRPr lang="cs-CZ" sz="20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</a:t>
                      </a:r>
                      <a:endParaRPr lang="cs-CZ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cs-CZ" sz="20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786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2008</a:t>
                      </a:r>
                      <a:endParaRPr lang="cs-CZ" sz="20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cs-CZ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cs-CZ" sz="20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786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2009</a:t>
                      </a:r>
                      <a:endParaRPr lang="cs-CZ" sz="20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cs-CZ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cs-CZ" sz="20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786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2010</a:t>
                      </a:r>
                      <a:endParaRPr lang="cs-CZ" sz="20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cs-CZ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cs-CZ" sz="20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786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2011</a:t>
                      </a:r>
                      <a:endParaRPr lang="cs-CZ" sz="20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cs-CZ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cs-CZ" sz="20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786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2012</a:t>
                      </a:r>
                      <a:endParaRPr lang="cs-CZ" sz="20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cs-CZ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cs-CZ" sz="20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786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2013</a:t>
                      </a:r>
                      <a:endParaRPr lang="cs-CZ" sz="20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cs-CZ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cs-CZ" sz="20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786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</a:t>
                      </a:r>
                      <a:endParaRPr lang="cs-CZ" sz="20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</a:t>
                      </a:r>
                      <a:endParaRPr lang="cs-CZ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cs-CZ" sz="20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786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</a:t>
                      </a:r>
                      <a:endParaRPr lang="cs-CZ" sz="20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cs-CZ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cs-CZ" sz="20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786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  <a:endParaRPr lang="cs-CZ" sz="20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cs-CZ" sz="20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cs-CZ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cs-CZ" sz="20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94369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95300" y="533400"/>
            <a:ext cx="8153400" cy="762000"/>
          </a:xfrm>
        </p:spPr>
        <p:txBody>
          <a:bodyPr/>
          <a:lstStyle/>
          <a:p>
            <a:r>
              <a:rPr lang="cs-CZ" sz="3200" b="1" dirty="0" smtClean="0">
                <a:solidFill>
                  <a:srgbClr val="FF0000"/>
                </a:solidFill>
                <a:latin typeface="Dutch801 XBd BT" panose="02020903060505020304" pitchFamily="18" charset="0"/>
              </a:rPr>
              <a:t>PHA - Riziková analýza procesů</a:t>
            </a:r>
            <a:endParaRPr lang="en-US" sz="3200" b="1" dirty="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533400" y="1371600"/>
            <a:ext cx="80772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algn="ctr"/>
            <a:endParaRPr lang="cs-CZ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Tato </a:t>
            </a:r>
            <a:r>
              <a:rPr lang="cs-CZ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bezpečnostní procedura je používána pro analýzu rizik existujících a nových procesů metodou HAZOP. Každá studie rizikové analýzy procesu je zaměřena především na bezpečnost daného procesu, otázky jeho funkčnosti jsou podružné. </a:t>
            </a:r>
            <a:endParaRPr lang="cs-CZ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2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Účelem </a:t>
            </a:r>
            <a:r>
              <a:rPr lang="cs-CZ" sz="2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rizikové analýzy procesů je eliminovat nepřijatelná rizika a snižovat rizika ostatní. </a:t>
            </a:r>
            <a:endParaRPr lang="cs-CZ" sz="26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cs-CZ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 </a:t>
            </a:r>
            <a:r>
              <a:rPr lang="cs-CZ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každých 5 letech jsou provedené analýzy opakovány.</a:t>
            </a:r>
          </a:p>
          <a:p>
            <a:pPr lvl="0" algn="ctr"/>
            <a:endParaRPr lang="cs-CZ" sz="2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99436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95300" y="533400"/>
            <a:ext cx="8153400" cy="762000"/>
          </a:xfrm>
        </p:spPr>
        <p:txBody>
          <a:bodyPr/>
          <a:lstStyle/>
          <a:p>
            <a:r>
              <a:rPr lang="cs-CZ" sz="3200" b="1" dirty="0" smtClean="0">
                <a:solidFill>
                  <a:srgbClr val="FF0000"/>
                </a:solidFill>
                <a:latin typeface="Dutch801 XBd BT" panose="02020903060505020304" pitchFamily="18" charset="0"/>
              </a:rPr>
              <a:t>Vyhledávání rizik</a:t>
            </a:r>
            <a:endParaRPr lang="en-US" sz="3200" b="1" dirty="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533400" y="1371600"/>
            <a:ext cx="80772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algn="ctr"/>
            <a:endParaRPr lang="cs-CZ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Vyhledávání rizik </a:t>
            </a:r>
            <a:r>
              <a:rPr lang="cs-CZ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pracovní činnosti (JRA) </a:t>
            </a:r>
            <a:r>
              <a:rPr lang="cs-CZ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je metoda, která se zaměřuje na pracovní činnosti jako na způsob určování rizik spojených s pracovní činností před zahájením práce. Zaměřuje se na vztah pracovník, pracovní činnost/úkol, nástroje a pracovní prostředí. </a:t>
            </a:r>
          </a:p>
          <a:p>
            <a:pPr lvl="0" algn="ctr"/>
            <a:endParaRPr lang="cs-CZ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cs-CZ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 vyhledávání a analýzu rizik se používá program Rizika na PC.</a:t>
            </a:r>
          </a:p>
          <a:p>
            <a:pPr lvl="0" algn="ctr"/>
            <a:endParaRPr lang="cs-CZ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79575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95300" y="533400"/>
            <a:ext cx="8153400" cy="762000"/>
          </a:xfrm>
        </p:spPr>
        <p:txBody>
          <a:bodyPr/>
          <a:lstStyle/>
          <a:p>
            <a:r>
              <a:rPr lang="cs-CZ" sz="3200" b="1" dirty="0" smtClean="0">
                <a:solidFill>
                  <a:srgbClr val="FF0000"/>
                </a:solidFill>
                <a:latin typeface="Dutch801 XBd BT" panose="02020903060505020304" pitchFamily="18" charset="0"/>
              </a:rPr>
              <a:t>Vystavování povolení</a:t>
            </a:r>
            <a:endParaRPr lang="en-US" sz="3200" b="1" dirty="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533400" y="1371600"/>
            <a:ext cx="80772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algn="ctr"/>
            <a:r>
              <a:rPr lang="cs-CZ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Systém vystavování elektronicky generovaného povolení na požadované činnosti v prostředí Lotus Notes byl zaveden 1.4.2006.</a:t>
            </a:r>
          </a:p>
          <a:p>
            <a:pPr algn="ctr"/>
            <a:r>
              <a:rPr lang="cs-CZ" sz="2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Povolení vytváří v elektronické formě vystavovatel povolení za účasti odpovědného nebo vedoucího zaměstnance prováděcího útvaru/firmy, odpovědného za provedení požadovaných činností, postupným vyplňováním formuláře, generováním příloh a dalších součástí formuláře dle dané situace pro provedení požadovaných činností. </a:t>
            </a:r>
            <a:endParaRPr lang="cs-CZ" sz="26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Rozsah </a:t>
            </a:r>
            <a:r>
              <a:rPr lang="cs-CZ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formuláře povolení tedy vždy odpovídá dané situaci a rozsahu požadované činnosti.</a:t>
            </a:r>
          </a:p>
          <a:p>
            <a:pPr lvl="0" algn="ctr"/>
            <a:endParaRPr lang="cs-CZ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79575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95300" y="533400"/>
            <a:ext cx="8153400" cy="762000"/>
          </a:xfrm>
        </p:spPr>
        <p:txBody>
          <a:bodyPr/>
          <a:lstStyle/>
          <a:p>
            <a:r>
              <a:rPr lang="cs-CZ" sz="3200" b="1" dirty="0">
                <a:solidFill>
                  <a:srgbClr val="FF0000"/>
                </a:solidFill>
                <a:latin typeface="Dutch801 XBd BT" panose="02020903060505020304" pitchFamily="18" charset="0"/>
              </a:rPr>
              <a:t>Vystavování povolení</a:t>
            </a:r>
            <a:endParaRPr lang="en-US" sz="3200" b="1" dirty="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533400" y="1371600"/>
            <a:ext cx="80772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r>
              <a:rPr lang="cs-CZ" sz="26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Povolení lze použít:</a:t>
            </a:r>
          </a:p>
          <a:p>
            <a:r>
              <a:rPr lang="cs-CZ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cs-CZ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k </a:t>
            </a:r>
            <a:r>
              <a:rPr lang="cs-CZ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činnosti na </a:t>
            </a:r>
            <a:r>
              <a:rPr lang="cs-CZ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zařízení,</a:t>
            </a:r>
            <a:endParaRPr lang="cs-CZ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k</a:t>
            </a:r>
            <a:r>
              <a:rPr lang="cs-CZ" sz="2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vstupu do uzavřeného a nevětraného </a:t>
            </a:r>
            <a:r>
              <a:rPr lang="cs-CZ" sz="2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prostoru</a:t>
            </a:r>
            <a:r>
              <a:rPr lang="en-US" sz="2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cs-CZ" sz="2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cs-CZ" sz="26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k</a:t>
            </a:r>
            <a:r>
              <a:rPr lang="cs-CZ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činnostem ve výškách nebo nad volnou </a:t>
            </a:r>
            <a:r>
              <a:rPr lang="cs-CZ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hloubkou,</a:t>
            </a:r>
            <a:endParaRPr lang="cs-CZ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k</a:t>
            </a:r>
            <a:r>
              <a:rPr lang="cs-CZ" sz="2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činnostem na dočasných stavebních </a:t>
            </a:r>
            <a:r>
              <a:rPr lang="cs-CZ" sz="2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konstrukcích,</a:t>
            </a:r>
            <a:endParaRPr lang="cs-CZ" sz="26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k</a:t>
            </a:r>
            <a:r>
              <a:rPr lang="cs-CZ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činnosti s mobilním jeřábem externí </a:t>
            </a:r>
            <a:r>
              <a:rPr lang="cs-CZ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firmy,</a:t>
            </a:r>
            <a:endParaRPr lang="cs-CZ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k </a:t>
            </a:r>
            <a:r>
              <a:rPr lang="cs-CZ" sz="2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činnostem se zdroji zapálení a ke </a:t>
            </a:r>
            <a:r>
              <a:rPr lang="cs-CZ" sz="2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svařování,</a:t>
            </a:r>
            <a:endParaRPr lang="cs-CZ" sz="26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k</a:t>
            </a:r>
            <a:r>
              <a:rPr lang="cs-CZ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činnostem v prostorech s nebezpečím </a:t>
            </a:r>
            <a:r>
              <a:rPr lang="cs-CZ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výbuchu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cs-CZ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k </a:t>
            </a:r>
            <a:r>
              <a:rPr lang="cs-CZ" sz="2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vjezdu a použití dopravních prostředků, </a:t>
            </a:r>
            <a:r>
              <a:rPr lang="cs-CZ" sz="2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stavebních a jiných strojů,</a:t>
            </a:r>
            <a:endParaRPr lang="cs-CZ" sz="26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k</a:t>
            </a:r>
            <a:r>
              <a:rPr lang="cs-CZ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předání/převzetí zařízení do/z </a:t>
            </a:r>
            <a:r>
              <a:rPr lang="cs-CZ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opravy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cs-CZ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cs-CZ" sz="26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Dle </a:t>
            </a:r>
            <a:r>
              <a:rPr lang="cs-CZ" sz="26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situace jsou zvoleny příslušné varianty. </a:t>
            </a:r>
            <a:endParaRPr lang="cs-CZ" sz="26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99436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95300" y="533400"/>
            <a:ext cx="8153400" cy="762000"/>
          </a:xfrm>
        </p:spPr>
        <p:txBody>
          <a:bodyPr/>
          <a:lstStyle/>
          <a:p>
            <a:r>
              <a:rPr lang="cs-CZ" sz="3200" b="1" dirty="0">
                <a:solidFill>
                  <a:srgbClr val="FF0000"/>
                </a:solidFill>
                <a:latin typeface="Dutch801 XBd BT" panose="02020903060505020304" pitchFamily="18" charset="0"/>
              </a:rPr>
              <a:t>Vystavování povolení</a:t>
            </a:r>
            <a:endParaRPr lang="en-US" sz="3200" b="1" dirty="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533400" y="1371600"/>
            <a:ext cx="80772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endParaRPr lang="cs-CZ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Kromě </a:t>
            </a:r>
            <a:r>
              <a:rPr lang="cs-CZ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výše uvedených vyjmenovaných činností obsahuje procedura vystavování povolení následující další činnosti.</a:t>
            </a:r>
          </a:p>
          <a:p>
            <a:r>
              <a:rPr lang="cs-CZ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cs-CZ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Použití procedury LOTO 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cs-CZ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ock</a:t>
            </a:r>
            <a:r>
              <a:rPr lang="cs-CZ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cs-CZ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</a:t>
            </a:r>
            <a:r>
              <a:rPr lang="cs-CZ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cs-CZ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Činnosti v prostorách s nebezpečím vzniku a nahromadění elektrostatického </a:t>
            </a:r>
            <a:r>
              <a:rPr lang="cs-CZ" sz="2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náboje</a:t>
            </a:r>
            <a:r>
              <a:rPr lang="en-US" sz="2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cs-CZ" sz="26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Použití dýchací </a:t>
            </a:r>
            <a:r>
              <a:rPr lang="cs-CZ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techniky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cs-CZ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Použití záchranných </a:t>
            </a:r>
            <a:r>
              <a:rPr lang="cs-CZ" sz="2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systémů</a:t>
            </a:r>
            <a:r>
              <a:rPr lang="en-US" sz="2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cs-CZ" sz="26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Zkoušení </a:t>
            </a:r>
            <a:r>
              <a:rPr lang="cs-CZ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zařízení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cs-CZ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2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file"/>
              </a:rPr>
              <a:t>Formulář povolení</a:t>
            </a:r>
            <a:endParaRPr lang="cs-CZ" sz="26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cs-CZ" sz="26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92761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95300" y="533400"/>
            <a:ext cx="8153400" cy="762000"/>
          </a:xfrm>
        </p:spPr>
        <p:txBody>
          <a:bodyPr/>
          <a:lstStyle/>
          <a:p>
            <a:r>
              <a:rPr lang="cs-CZ" sz="3200" b="1" dirty="0" smtClean="0">
                <a:solidFill>
                  <a:srgbClr val="FF0000"/>
                </a:solidFill>
                <a:latin typeface="Dutch801 XBd BT" panose="02020903060505020304" pitchFamily="18" charset="0"/>
              </a:rPr>
              <a:t>Vystavování povolení</a:t>
            </a:r>
            <a:endParaRPr lang="en-US" sz="3200" b="1" dirty="0" smtClean="0">
              <a:solidFill>
                <a:schemeClr val="accent2"/>
              </a:solidFill>
              <a:latin typeface="Dutch801 XBd BT" panose="02020903060505020304" pitchFamily="18" charset="0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609600" y="1524000"/>
            <a:ext cx="79248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endParaRPr lang="cs-CZ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cs-CZ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cs-CZ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cs-CZ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4741594"/>
              </p:ext>
            </p:extLst>
          </p:nvPr>
        </p:nvGraphicFramePr>
        <p:xfrm>
          <a:off x="2495550" y="1524000"/>
          <a:ext cx="4152900" cy="465582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{16D9F66E-5EB9-4882-86FB-DCBF35E3C3E4}</a:tableStyleId>
              </a:tblPr>
              <a:tblGrid>
                <a:gridCol w="1638300"/>
                <a:gridCol w="2514600"/>
              </a:tblGrid>
              <a:tr h="8001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300" noProof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Rok</a:t>
                      </a:r>
                      <a:endParaRPr lang="en-US" sz="2300" noProof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300" noProof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300" noProof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300" noProof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Povolení</a:t>
                      </a:r>
                      <a:endParaRPr lang="en-US" sz="2300" noProof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300" noProof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300" noProof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67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300" noProof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2006</a:t>
                      </a:r>
                      <a:endParaRPr lang="en-US" sz="2300" noProof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300" noProof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3306</a:t>
                      </a:r>
                      <a:endParaRPr lang="en-US" sz="2300" noProof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67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300" noProof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2007</a:t>
                      </a:r>
                      <a:endParaRPr lang="en-US" sz="2300" noProof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300" noProof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3507</a:t>
                      </a:r>
                      <a:endParaRPr lang="en-US" sz="2300" noProof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67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300" noProof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2008</a:t>
                      </a:r>
                      <a:endParaRPr lang="en-US" sz="2300" noProof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300" noProof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3467</a:t>
                      </a:r>
                      <a:endParaRPr lang="en-US" sz="2300" noProof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67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300" noProof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2009</a:t>
                      </a:r>
                      <a:endParaRPr lang="en-US" sz="2300" noProof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300" noProof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2805</a:t>
                      </a:r>
                      <a:endParaRPr lang="en-US" sz="2300" noProof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67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300" noProof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2010</a:t>
                      </a:r>
                      <a:endParaRPr lang="en-US" sz="2300" noProof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300" noProof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2947</a:t>
                      </a:r>
                      <a:endParaRPr lang="en-US" sz="2300" noProof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67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300" noProof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2011</a:t>
                      </a:r>
                      <a:endParaRPr lang="en-US" sz="2300" noProof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300" noProof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2982</a:t>
                      </a:r>
                      <a:endParaRPr lang="en-US" sz="2300" noProof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67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300" noProof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2012</a:t>
                      </a:r>
                      <a:endParaRPr lang="en-US" sz="2300" noProof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300" noProof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3025</a:t>
                      </a:r>
                      <a:endParaRPr lang="en-US" sz="2300" noProof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67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300" noProof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2013</a:t>
                      </a:r>
                      <a:endParaRPr lang="en-US" sz="2300" noProof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300" noProof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2811</a:t>
                      </a:r>
                      <a:endParaRPr lang="en-US" sz="2300" noProof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67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300" noProof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</a:t>
                      </a:r>
                      <a:endParaRPr lang="en-US" sz="2300" noProof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300" noProof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2846</a:t>
                      </a:r>
                      <a:endParaRPr lang="en-US" sz="2300" noProof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67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300" noProof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</a:t>
                      </a:r>
                      <a:endParaRPr lang="en-US" sz="2300" noProof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300" noProof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2907</a:t>
                      </a:r>
                      <a:endParaRPr lang="en-US" sz="2300" noProof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67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300" noProof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  <a:endParaRPr lang="en-US" sz="2300" noProof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300" noProof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2836</a:t>
                      </a:r>
                      <a:r>
                        <a:rPr lang="en-US" sz="2300" noProof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300" noProof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317472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95300" y="533400"/>
            <a:ext cx="8153400" cy="1066800"/>
          </a:xfrm>
        </p:spPr>
        <p:txBody>
          <a:bodyPr/>
          <a:lstStyle/>
          <a:p>
            <a:r>
              <a:rPr lang="cs-CZ" sz="3200" b="1" dirty="0">
                <a:solidFill>
                  <a:srgbClr val="FF0000"/>
                </a:solidFill>
                <a:latin typeface="Dutch801 XBd BT" panose="02020903060505020304" pitchFamily="18" charset="0"/>
              </a:rPr>
              <a:t>Bezpečnost a ochrana zdraví v prostředí s nebezpečím </a:t>
            </a:r>
            <a:r>
              <a:rPr lang="cs-CZ" sz="3200" b="1" dirty="0" smtClean="0">
                <a:solidFill>
                  <a:srgbClr val="FF0000"/>
                </a:solidFill>
                <a:latin typeface="Dutch801 XBd BT" panose="02020903060505020304" pitchFamily="18" charset="0"/>
              </a:rPr>
              <a:t>výbuchu</a:t>
            </a:r>
            <a:endParaRPr lang="en-US" sz="3200" b="1" dirty="0" smtClean="0">
              <a:solidFill>
                <a:srgbClr val="FF0000"/>
              </a:solidFill>
              <a:latin typeface="Dutch801 XBd BT" panose="02020903060505020304" pitchFamily="18" charset="0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533400" y="1752600"/>
            <a:ext cx="80772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algn="ctr"/>
            <a:r>
              <a:rPr lang="cs-CZ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Zavedený systém zabezpečuje splnění požadavků k zajištění bezpečnosti a ochrany zdraví zaměstnanců vystavených prostředí s nebezpečím výbuchu v souladu s nařízením vlády č.406/2004 Sb. ve znění pozdějších předpisů, které bylo implementováno do legislativy České republiky podle Směrnice Evropského parlamentu a Rady 1999/92/ES (ATEX </a:t>
            </a:r>
            <a:r>
              <a:rPr lang="cs-CZ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137). </a:t>
            </a:r>
            <a:endParaRPr lang="cs-CZ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cs-CZ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2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cs-CZ" sz="2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současnosti jsou všechny prostory s nebezpečím výbuchu </a:t>
            </a:r>
            <a:r>
              <a:rPr lang="cs-CZ" sz="2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posouzeny </a:t>
            </a:r>
            <a:r>
              <a:rPr lang="cs-CZ" sz="2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hlediska vnějších vlivů a je vypracována Dokumentace o ochraně před </a:t>
            </a:r>
            <a:r>
              <a:rPr lang="cs-CZ" sz="2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výbuchem</a:t>
            </a:r>
            <a:r>
              <a:rPr lang="cs-CZ" sz="2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7499436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hz holu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2296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4876800"/>
            <a:ext cx="8077200" cy="1524000"/>
          </a:xfrm>
          <a:noFill/>
        </p:spPr>
        <p:txBody>
          <a:bodyPr/>
          <a:lstStyle/>
          <a:p>
            <a:pPr>
              <a:lnSpc>
                <a:spcPct val="80000"/>
              </a:lnSpc>
            </a:pPr>
            <a:r>
              <a:rPr lang="cs-CZ" sz="2400" b="1" dirty="0" smtClean="0">
                <a:solidFill>
                  <a:schemeClr val="tx2"/>
                </a:solidFill>
                <a:latin typeface="Times New Roman" pitchFamily="18" charset="0"/>
              </a:rPr>
              <a:t>Vlastní zaměstnanci:</a:t>
            </a:r>
            <a:r>
              <a:rPr lang="cs-CZ" sz="2400" b="1" dirty="0" smtClean="0">
                <a:latin typeface="Times New Roman" pitchFamily="18" charset="0"/>
              </a:rPr>
              <a:t> 332 (1.1.2017)</a:t>
            </a:r>
          </a:p>
          <a:p>
            <a:pPr>
              <a:lnSpc>
                <a:spcPct val="80000"/>
              </a:lnSpc>
            </a:pPr>
            <a:r>
              <a:rPr lang="cs-CZ" sz="2400" b="1" dirty="0" smtClean="0">
                <a:solidFill>
                  <a:schemeClr val="tx2"/>
                </a:solidFill>
                <a:latin typeface="Times New Roman" pitchFamily="18" charset="0"/>
              </a:rPr>
              <a:t>Dodavatelé: </a:t>
            </a:r>
            <a:r>
              <a:rPr lang="cs-CZ" sz="2400" b="1" dirty="0" smtClean="0">
                <a:latin typeface="Times New Roman" pitchFamily="18" charset="0"/>
              </a:rPr>
              <a:t>68 (1.1.2017)</a:t>
            </a:r>
          </a:p>
          <a:p>
            <a:pPr>
              <a:lnSpc>
                <a:spcPct val="80000"/>
              </a:lnSpc>
            </a:pPr>
            <a:r>
              <a:rPr lang="cs-CZ" sz="2400" b="1" dirty="0" smtClean="0">
                <a:solidFill>
                  <a:schemeClr val="tx2"/>
                </a:solidFill>
                <a:latin typeface="Times New Roman" pitchFamily="18" charset="0"/>
              </a:rPr>
              <a:t>Zaměstnanci dodavatelů:</a:t>
            </a:r>
            <a:r>
              <a:rPr lang="cs-CZ" sz="2400" b="1" dirty="0" smtClean="0">
                <a:latin typeface="Times New Roman" pitchFamily="18" charset="0"/>
              </a:rPr>
              <a:t> 648 (1.1.2017)</a:t>
            </a:r>
          </a:p>
          <a:p>
            <a:pPr>
              <a:lnSpc>
                <a:spcPct val="80000"/>
              </a:lnSpc>
            </a:pPr>
            <a:r>
              <a:rPr lang="cs-CZ" sz="2400" b="1" dirty="0" smtClean="0">
                <a:solidFill>
                  <a:schemeClr val="tx2"/>
                </a:solidFill>
                <a:latin typeface="Times New Roman" pitchFamily="18" charset="0"/>
              </a:rPr>
              <a:t>Návštěvníci:</a:t>
            </a:r>
            <a:r>
              <a:rPr lang="cs-CZ" sz="2400" b="1" dirty="0" smtClean="0">
                <a:latin typeface="Times New Roman" pitchFamily="18" charset="0"/>
              </a:rPr>
              <a:t> 20-40/den</a:t>
            </a:r>
          </a:p>
        </p:txBody>
      </p:sp>
      <p:sp>
        <p:nvSpPr>
          <p:cNvPr id="6149" name="Rectangle 9"/>
          <p:cNvSpPr>
            <a:spLocks noChangeArrowheads="1"/>
          </p:cNvSpPr>
          <p:nvPr/>
        </p:nvSpPr>
        <p:spPr bwMode="auto">
          <a:xfrm>
            <a:off x="457200" y="534537"/>
            <a:ext cx="4038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</a:pPr>
            <a:r>
              <a:rPr lang="cs-CZ" sz="2400" b="1" dirty="0">
                <a:solidFill>
                  <a:schemeClr val="tx2"/>
                </a:solidFill>
                <a:latin typeface="Times New Roman" pitchFamily="18" charset="0"/>
              </a:rPr>
              <a:t>Celková plocha: 803 832 m</a:t>
            </a:r>
            <a:r>
              <a:rPr lang="cs-CZ" sz="2400" b="1" baseline="30000" dirty="0">
                <a:solidFill>
                  <a:schemeClr val="tx2"/>
                </a:solidFill>
                <a:latin typeface="Times New Roman" pitchFamily="18" charset="0"/>
              </a:rPr>
              <a:t>2</a:t>
            </a:r>
            <a:endParaRPr lang="cs-CZ" sz="24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6150" name="Rectangle 10"/>
          <p:cNvSpPr>
            <a:spLocks noChangeArrowheads="1"/>
          </p:cNvSpPr>
          <p:nvPr/>
        </p:nvSpPr>
        <p:spPr bwMode="auto">
          <a:xfrm>
            <a:off x="5257800" y="508379"/>
            <a:ext cx="3352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</a:pPr>
            <a:r>
              <a:rPr lang="cs-CZ" sz="2400" b="1" dirty="0">
                <a:solidFill>
                  <a:schemeClr val="tx2"/>
                </a:solidFill>
                <a:latin typeface="Times New Roman" pitchFamily="18" charset="0"/>
              </a:rPr>
              <a:t>Obvod areálu: 3346 m</a:t>
            </a:r>
          </a:p>
        </p:txBody>
      </p:sp>
      <p:sp>
        <p:nvSpPr>
          <p:cNvPr id="6151" name="Rectangle 11"/>
          <p:cNvSpPr>
            <a:spLocks noChangeArrowheads="1"/>
          </p:cNvSpPr>
          <p:nvPr/>
        </p:nvSpPr>
        <p:spPr bwMode="auto">
          <a:xfrm>
            <a:off x="533400" y="3886200"/>
            <a:ext cx="381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</a:pPr>
            <a:r>
              <a:rPr lang="cs-CZ" sz="2400" b="1" dirty="0">
                <a:solidFill>
                  <a:schemeClr val="tx2"/>
                </a:solidFill>
                <a:latin typeface="Times New Roman" pitchFamily="18" charset="0"/>
              </a:rPr>
              <a:t>Zastavěná plocha: 29,35 %</a:t>
            </a:r>
          </a:p>
        </p:txBody>
      </p:sp>
      <p:sp>
        <p:nvSpPr>
          <p:cNvPr id="6152" name="Rectangle 12"/>
          <p:cNvSpPr>
            <a:spLocks noChangeArrowheads="1"/>
          </p:cNvSpPr>
          <p:nvPr/>
        </p:nvSpPr>
        <p:spPr bwMode="auto">
          <a:xfrm>
            <a:off x="457200" y="990600"/>
            <a:ext cx="381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</a:pPr>
            <a:r>
              <a:rPr lang="cs-CZ" sz="2400" b="1" dirty="0">
                <a:solidFill>
                  <a:schemeClr val="tx2"/>
                </a:solidFill>
                <a:latin typeface="Times New Roman" pitchFamily="18" charset="0"/>
              </a:rPr>
              <a:t>Plocha areálu: 578 475 m</a:t>
            </a:r>
            <a:r>
              <a:rPr lang="cs-CZ" sz="2400" b="1" baseline="30000" dirty="0">
                <a:solidFill>
                  <a:schemeClr val="tx2"/>
                </a:solidFill>
                <a:latin typeface="Times New Roman" pitchFamily="18" charset="0"/>
              </a:rPr>
              <a:t>2</a:t>
            </a:r>
            <a:endParaRPr lang="cs-CZ" sz="24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6153" name="Rectangle 13"/>
          <p:cNvSpPr>
            <a:spLocks noChangeArrowheads="1"/>
          </p:cNvSpPr>
          <p:nvPr/>
        </p:nvSpPr>
        <p:spPr bwMode="auto">
          <a:xfrm>
            <a:off x="533400" y="4354773"/>
            <a:ext cx="396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</a:pPr>
            <a:r>
              <a:rPr lang="cs-CZ" sz="2400" b="1" dirty="0">
                <a:solidFill>
                  <a:schemeClr val="tx2"/>
                </a:solidFill>
                <a:latin typeface="Times New Roman" pitchFamily="18" charset="0"/>
              </a:rPr>
              <a:t>Zastavěná plocha: 23 592 m</a:t>
            </a:r>
            <a:r>
              <a:rPr lang="cs-CZ" sz="2400" b="1" baseline="30000" dirty="0">
                <a:solidFill>
                  <a:schemeClr val="tx2"/>
                </a:solidFill>
                <a:latin typeface="Times New Roman" pitchFamily="18" charset="0"/>
              </a:rPr>
              <a:t>2</a:t>
            </a:r>
            <a:endParaRPr lang="cs-CZ" sz="24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6154" name="Rectangle 14"/>
          <p:cNvSpPr>
            <a:spLocks noChangeArrowheads="1"/>
          </p:cNvSpPr>
          <p:nvPr/>
        </p:nvSpPr>
        <p:spPr bwMode="auto">
          <a:xfrm>
            <a:off x="533400" y="1524000"/>
            <a:ext cx="426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</a:pPr>
            <a:r>
              <a:rPr lang="cs-CZ" sz="2400" b="1" dirty="0">
                <a:solidFill>
                  <a:schemeClr val="tx2"/>
                </a:solidFill>
                <a:latin typeface="Times New Roman" pitchFamily="18" charset="0"/>
              </a:rPr>
              <a:t>Plocha komunikací: 70 692 m</a:t>
            </a:r>
            <a:r>
              <a:rPr lang="cs-CZ" sz="2400" b="1" baseline="30000" dirty="0">
                <a:solidFill>
                  <a:schemeClr val="tx2"/>
                </a:solidFill>
                <a:latin typeface="Times New Roman" pitchFamily="18" charset="0"/>
              </a:rPr>
              <a:t>2</a:t>
            </a:r>
            <a:endParaRPr lang="cs-CZ" sz="24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450047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95300" y="609600"/>
            <a:ext cx="8153400" cy="762000"/>
          </a:xfrm>
        </p:spPr>
        <p:txBody>
          <a:bodyPr/>
          <a:lstStyle/>
          <a:p>
            <a:r>
              <a:rPr lang="cs-CZ" sz="3200" b="1" dirty="0">
                <a:solidFill>
                  <a:srgbClr val="FF0000"/>
                </a:solidFill>
                <a:latin typeface="Dutch801 XBd BT" panose="02020903060505020304" pitchFamily="18" charset="0"/>
              </a:rPr>
              <a:t>Vyhledávání kořenových příčin </a:t>
            </a:r>
            <a:r>
              <a:rPr lang="cs-CZ" sz="3200" b="1" dirty="0" smtClean="0">
                <a:solidFill>
                  <a:srgbClr val="FF0000"/>
                </a:solidFill>
                <a:latin typeface="Dutch801 XBd BT" panose="02020903060505020304" pitchFamily="18" charset="0"/>
              </a:rPr>
              <a:t>selhání</a:t>
            </a:r>
            <a:endParaRPr lang="en-US" sz="3200" b="1" dirty="0" smtClean="0">
              <a:solidFill>
                <a:srgbClr val="FF0000"/>
              </a:solidFill>
              <a:latin typeface="Dutch801 XBd BT" panose="02020903060505020304" pitchFamily="18" charset="0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533400" y="1371600"/>
            <a:ext cx="80772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algn="ctr"/>
            <a:endParaRPr lang="cs-CZ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Procedura </a:t>
            </a:r>
            <a:r>
              <a:rPr lang="cs-CZ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umožňuje velmi přesné vyhledání kořenových příčin selhání včetně latentních příčin a jejich vzájemných </a:t>
            </a:r>
            <a:r>
              <a:rPr lang="cs-CZ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vztahů při vyšetřování mimořádných situací. </a:t>
            </a:r>
            <a:endParaRPr lang="cs-CZ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cs-CZ" sz="28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en-US" sz="2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36991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95300" y="533400"/>
            <a:ext cx="8153400" cy="762000"/>
          </a:xfrm>
        </p:spPr>
        <p:txBody>
          <a:bodyPr/>
          <a:lstStyle/>
          <a:p>
            <a:r>
              <a:rPr lang="cs-CZ" sz="3200" b="1" dirty="0" smtClean="0">
                <a:solidFill>
                  <a:srgbClr val="FF0000"/>
                </a:solidFill>
                <a:latin typeface="Dutch801 XBd BT" panose="02020903060505020304" pitchFamily="18" charset="0"/>
              </a:rPr>
              <a:t>Bezpečnostní komise</a:t>
            </a:r>
            <a:endParaRPr lang="en-US" sz="3200" b="1" dirty="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533400" y="1524000"/>
            <a:ext cx="80772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algn="ctr"/>
            <a:r>
              <a:rPr lang="cs-CZ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Bezpečnostní </a:t>
            </a:r>
            <a:r>
              <a:rPr lang="cs-CZ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komise je poradní orgán výkonného ředitele, který se zabývá hodnocením a posuzováním bezpečnostních procedur a celkového stavu bezpečnosti ve společnosti. </a:t>
            </a:r>
            <a:endParaRPr lang="cs-CZ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cs-CZ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3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Vedoucím </a:t>
            </a:r>
            <a:r>
              <a:rPr lang="cs-CZ" sz="3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bezpečnostní komise je výkonný ředitel společnosti. </a:t>
            </a:r>
            <a:endParaRPr lang="cs-CZ" sz="3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cs-CZ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Bezpečnostní komise </a:t>
            </a:r>
            <a:r>
              <a:rPr lang="cs-CZ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schází 1x měsíčně.</a:t>
            </a:r>
          </a:p>
          <a:p>
            <a:pPr lvl="0" algn="ctr"/>
            <a:endParaRPr lang="cs-CZ" sz="32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36991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95300" y="533400"/>
            <a:ext cx="8153400" cy="762000"/>
          </a:xfrm>
        </p:spPr>
        <p:txBody>
          <a:bodyPr/>
          <a:lstStyle/>
          <a:p>
            <a:r>
              <a:rPr lang="cs-CZ" sz="3200" b="1" dirty="0" smtClean="0">
                <a:solidFill>
                  <a:srgbClr val="FF0000"/>
                </a:solidFill>
                <a:latin typeface="Dutch801 XBd BT" panose="02020903060505020304" pitchFamily="18" charset="0"/>
              </a:rPr>
              <a:t>Požárně technická komise</a:t>
            </a:r>
            <a:endParaRPr lang="en-US" sz="3200" b="1" dirty="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533400" y="1524000"/>
            <a:ext cx="80772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algn="ctr"/>
            <a:r>
              <a:rPr lang="cs-CZ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Požárně </a:t>
            </a:r>
            <a:r>
              <a:rPr lang="cs-CZ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technická komise je poradní orgán výkonného ředitele, který se zabývá hodnocením a posuzováním </a:t>
            </a:r>
            <a:r>
              <a:rPr lang="cs-CZ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procesní bezpečnosti, </a:t>
            </a:r>
            <a:r>
              <a:rPr lang="cs-CZ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požární ochrany </a:t>
            </a:r>
            <a:r>
              <a:rPr lang="cs-CZ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havarijní připravenosti ve </a:t>
            </a:r>
            <a:r>
              <a:rPr lang="cs-CZ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společnosti. </a:t>
            </a:r>
            <a:endParaRPr lang="cs-CZ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cs-CZ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3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Vedoucím </a:t>
            </a:r>
            <a:r>
              <a:rPr lang="cs-CZ" sz="3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požárně technické komise je vedoucí odboru procesní bezpečnosti, inspekce a ostrahy. </a:t>
            </a:r>
            <a:endParaRPr lang="cs-CZ" sz="3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Komise </a:t>
            </a:r>
            <a:r>
              <a:rPr lang="cs-CZ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schází čtvrtletně.</a:t>
            </a:r>
          </a:p>
          <a:p>
            <a:pPr lvl="0" algn="ctr"/>
            <a:endParaRPr lang="cs-CZ" sz="32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36991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95300" y="533400"/>
            <a:ext cx="8153400" cy="762000"/>
          </a:xfrm>
        </p:spPr>
        <p:txBody>
          <a:bodyPr/>
          <a:lstStyle/>
          <a:p>
            <a:r>
              <a:rPr lang="cs-CZ" sz="3200" b="1" dirty="0" smtClean="0">
                <a:solidFill>
                  <a:schemeClr val="accent2"/>
                </a:solidFill>
                <a:latin typeface="Times New Roman" pitchFamily="18" charset="0"/>
              </a:rPr>
              <a:t>Dispečerská služba</a:t>
            </a:r>
            <a:endParaRPr lang="en-US" sz="3200" b="1" dirty="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533400" y="1371600"/>
            <a:ext cx="80772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algn="ctr"/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Dispečerská služba je útvarem operativního </a:t>
            </a:r>
            <a:r>
              <a:rPr lang="cs-CZ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řízení. Sleduje </a:t>
            </a:r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plnění výrobních úkolů a koordinuje operativní součinnost útvarů společnosti, kontroluje zajištění bezpečného a spolehlivého chodu výroby, dosažení odpovídající kvality výrobků a hospodárnosti výrobního procesu, včetně vlivu výrobních činností do oblasti ochrany zdraví, bezpečnosti a životního prostředí. Dispečerská služba dále sleduje a usměrňuje činnost dodavatelů, působících v areálu společnosti.</a:t>
            </a:r>
          </a:p>
          <a:p>
            <a:pPr algn="ctr"/>
            <a:r>
              <a:rPr lang="cs-CZ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 systému krizového řízení </a:t>
            </a:r>
            <a:r>
              <a:rPr lang="cs-CZ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havarijní připravenosti je </a:t>
            </a:r>
            <a:r>
              <a:rPr lang="cs-CZ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jeho nejnižším článkem se všemi povinnostmi a odpovědnostmi. Ve vyjmenovaných případech zajišťuje také informační tok vůči orgánům státní a místní správy. Pro občanskou veřejnost je zdrojem informací, týkajících se činnosti společnosti.</a:t>
            </a:r>
          </a:p>
          <a:p>
            <a:pPr lvl="0" algn="ctr"/>
            <a:endParaRPr lang="cs-CZ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36991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95300" y="533400"/>
            <a:ext cx="8153400" cy="762000"/>
          </a:xfrm>
        </p:spPr>
        <p:txBody>
          <a:bodyPr/>
          <a:lstStyle/>
          <a:p>
            <a:r>
              <a:rPr lang="cs-CZ" sz="3200" b="1" dirty="0" smtClean="0">
                <a:solidFill>
                  <a:srgbClr val="FF0000"/>
                </a:solidFill>
                <a:latin typeface="Dutch801 XBd BT" panose="02020903060505020304" pitchFamily="18" charset="0"/>
              </a:rPr>
              <a:t>Tým krizového řízení</a:t>
            </a:r>
            <a:endParaRPr lang="en-US" sz="3200" b="1" dirty="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533400" y="1371600"/>
            <a:ext cx="80772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algn="ctr"/>
            <a:r>
              <a:rPr lang="cs-CZ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Tým krizového řízení je svoláván k řešení a odstranění následků mimořádných situací včetně komunikace s korporátními složkami krizového </a:t>
            </a:r>
            <a:r>
              <a:rPr lang="cs-CZ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řízení, složkami veřejné správy a sdělovacími prostředky. </a:t>
            </a:r>
          </a:p>
          <a:p>
            <a:pPr algn="ctr"/>
            <a:endParaRPr lang="cs-CZ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2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Výkonný </a:t>
            </a:r>
            <a:r>
              <a:rPr lang="cs-CZ" sz="2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ředitel </a:t>
            </a:r>
            <a:r>
              <a:rPr lang="cs-CZ" sz="2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společnosti – vedoucí týmu</a:t>
            </a:r>
          </a:p>
          <a:p>
            <a:pPr algn="ctr"/>
            <a:r>
              <a:rPr lang="cs-CZ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Vedoucí </a:t>
            </a:r>
            <a:r>
              <a:rPr lang="cs-CZ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odboru procesní bezpečnosti, inspekce a </a:t>
            </a:r>
            <a:r>
              <a:rPr lang="cs-CZ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ostrahy,</a:t>
            </a:r>
          </a:p>
          <a:p>
            <a:pPr algn="ctr"/>
            <a:r>
              <a:rPr lang="cs-CZ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Vedoucí </a:t>
            </a:r>
            <a:r>
              <a:rPr lang="cs-CZ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odboru životního prostředí a preventivní bezpečnosti. </a:t>
            </a:r>
            <a:endParaRPr lang="cs-CZ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Dispečerská služba</a:t>
            </a:r>
            <a:endParaRPr lang="cs-CZ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cs-CZ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Tým </a:t>
            </a:r>
            <a:r>
              <a:rPr lang="cs-CZ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krizového řízení je svoláván dispečerskou službou.</a:t>
            </a:r>
          </a:p>
          <a:p>
            <a:pPr lvl="0" algn="ctr"/>
            <a:endParaRPr lang="cs-CZ" sz="26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36991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95300" y="533400"/>
            <a:ext cx="8153400" cy="762000"/>
          </a:xfrm>
        </p:spPr>
        <p:txBody>
          <a:bodyPr/>
          <a:lstStyle/>
          <a:p>
            <a:r>
              <a:rPr lang="cs-CZ" sz="3200" b="1" dirty="0" smtClean="0">
                <a:solidFill>
                  <a:srgbClr val="FF0000"/>
                </a:solidFill>
                <a:latin typeface="Dutch801 XBd BT" panose="02020903060505020304" pitchFamily="18" charset="0"/>
              </a:rPr>
              <a:t>Alarmový systém</a:t>
            </a:r>
            <a:endParaRPr lang="en-US" sz="3200" b="1" dirty="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533400" y="1371600"/>
            <a:ext cx="80772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algn="ctr"/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Alarmový systém je představitelem bezdrátového systému varování osob. </a:t>
            </a:r>
            <a:r>
              <a:rPr lang="cs-CZ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Je </a:t>
            </a:r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zde i možnost jeho napojení na celostátní jednotný systém varování a vyrozumění obyvatelstva, umožňuje vstup přes telefonní síť, GSM operátory a dálkový sběr fyzikálních hodnot na jejichž základě dokáže automaticky vygenerovat požadované informace. </a:t>
            </a:r>
            <a:endParaRPr lang="cs-CZ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Součástí </a:t>
            </a:r>
            <a:r>
              <a:rPr lang="cs-CZ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alarmového systému jsou také dopravní výstražníky na příjezdových komunikacích k areálu společnosti pro zastavení dopravy v případě úniku nebezpečných látek mimo areál společnosti.</a:t>
            </a:r>
          </a:p>
          <a:p>
            <a:pPr algn="ctr"/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Alarmový systém je ovládán centrálně ze stanoviště dispečerské služby. Podružná stanoviště jsou na centrálních velínech výrobních jednotek.</a:t>
            </a:r>
          </a:p>
          <a:p>
            <a:pPr algn="ctr"/>
            <a:endParaRPr lang="cs-CZ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289208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95300" y="533400"/>
            <a:ext cx="8153400" cy="762000"/>
          </a:xfrm>
        </p:spPr>
        <p:txBody>
          <a:bodyPr/>
          <a:lstStyle/>
          <a:p>
            <a:r>
              <a:rPr lang="cs-CZ" sz="3200" b="1" dirty="0" err="1" smtClean="0">
                <a:solidFill>
                  <a:srgbClr val="FF0000"/>
                </a:solidFill>
                <a:latin typeface="Dutch801 XBd BT" panose="02020903060505020304" pitchFamily="18" charset="0"/>
              </a:rPr>
              <a:t>Antihavarijní</a:t>
            </a:r>
            <a:r>
              <a:rPr lang="cs-CZ" sz="3200" b="1" dirty="0" smtClean="0">
                <a:solidFill>
                  <a:srgbClr val="FF0000"/>
                </a:solidFill>
                <a:latin typeface="Dutch801 XBd BT" panose="02020903060505020304" pitchFamily="18" charset="0"/>
              </a:rPr>
              <a:t> cvičení</a:t>
            </a:r>
            <a:endParaRPr lang="en-US" sz="3200" b="1" dirty="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533400" y="1371600"/>
            <a:ext cx="80772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algn="ctr"/>
            <a:r>
              <a:rPr lang="cs-CZ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Systém </a:t>
            </a:r>
            <a:r>
              <a:rPr lang="cs-CZ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antihavarijních</a:t>
            </a:r>
            <a:r>
              <a:rPr lang="cs-CZ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cvičení je jedním z nejdůležitějších nástrojů havarijní připravenosti zaměstnanců společnosti pro zvládání a minimalizaci následků mimořádných situací. </a:t>
            </a:r>
            <a:r>
              <a:rPr lang="cs-CZ" sz="2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 průběhu několika roků by se měly vystřídat v prověřování minimálně jednou všechny </a:t>
            </a:r>
            <a:r>
              <a:rPr lang="cs-CZ" sz="2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hlavní možné </a:t>
            </a:r>
            <a:r>
              <a:rPr lang="cs-CZ" sz="2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mimořádné situace.</a:t>
            </a:r>
          </a:p>
          <a:p>
            <a:pPr algn="ctr"/>
            <a:endParaRPr lang="cs-CZ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Plán </a:t>
            </a:r>
            <a:r>
              <a:rPr lang="cs-CZ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antihavarijních</a:t>
            </a:r>
            <a:r>
              <a:rPr lang="cs-CZ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cvičení pro daný kalendářní rok je sestavován dle požadavků provozů/odborů, odborných útvarů a kontrolních </a:t>
            </a:r>
            <a:r>
              <a:rPr lang="cs-CZ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orgánů.</a:t>
            </a:r>
          </a:p>
          <a:p>
            <a:pPr algn="ctr"/>
            <a:r>
              <a:rPr lang="cs-CZ" sz="2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Hodnocení </a:t>
            </a:r>
            <a:r>
              <a:rPr lang="cs-CZ" sz="2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systému </a:t>
            </a:r>
            <a:r>
              <a:rPr lang="cs-CZ" sz="26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antihavarijních</a:t>
            </a:r>
            <a:r>
              <a:rPr lang="cs-CZ" sz="2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cvičení je pravidelně prováděno na jednání požárně technické komise.</a:t>
            </a:r>
          </a:p>
          <a:p>
            <a:pPr algn="ctr"/>
            <a:endParaRPr lang="cs-CZ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676191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457200"/>
            <a:ext cx="8153400" cy="762000"/>
          </a:xfrm>
        </p:spPr>
        <p:txBody>
          <a:bodyPr/>
          <a:lstStyle/>
          <a:p>
            <a:r>
              <a:rPr lang="cs-CZ" sz="3200" b="1" dirty="0" err="1">
                <a:solidFill>
                  <a:srgbClr val="FF0000"/>
                </a:solidFill>
                <a:latin typeface="Dutch801 XBd BT" panose="02020903060505020304" pitchFamily="18" charset="0"/>
              </a:rPr>
              <a:t>Antihavarijní</a:t>
            </a:r>
            <a:r>
              <a:rPr lang="cs-CZ" sz="3200" b="1" dirty="0">
                <a:solidFill>
                  <a:srgbClr val="FF0000"/>
                </a:solidFill>
                <a:latin typeface="Dutch801 XBd BT" panose="02020903060505020304" pitchFamily="18" charset="0"/>
              </a:rPr>
              <a:t> cvičení</a:t>
            </a:r>
            <a:endParaRPr lang="en-US" sz="3200" b="1" dirty="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0034709"/>
              </p:ext>
            </p:extLst>
          </p:nvPr>
        </p:nvGraphicFramePr>
        <p:xfrm>
          <a:off x="1600200" y="1447800"/>
          <a:ext cx="6096000" cy="42672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371600"/>
                <a:gridCol w="1447800"/>
                <a:gridCol w="1752600"/>
                <a:gridCol w="1524000"/>
              </a:tblGrid>
              <a:tr h="426720">
                <a:tc>
                  <a:txBody>
                    <a:bodyPr/>
                    <a:lstStyle/>
                    <a:p>
                      <a:pPr algn="ctr"/>
                      <a:r>
                        <a:rPr lang="cs-CZ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Rok</a:t>
                      </a:r>
                      <a:endParaRPr lang="cs-CZ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Celkem</a:t>
                      </a:r>
                      <a:endParaRPr lang="cs-CZ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Neprovedené</a:t>
                      </a:r>
                      <a:endParaRPr lang="cs-CZ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HZS</a:t>
                      </a:r>
                      <a:endParaRPr lang="cs-CZ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</a:tr>
              <a:tr h="426720"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2006</a:t>
                      </a:r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</a:tr>
              <a:tr h="426720"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2007</a:t>
                      </a:r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</a:tr>
              <a:tr h="426720"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2008</a:t>
                      </a:r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</a:tr>
              <a:tr h="426720"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2009</a:t>
                      </a:r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</a:tr>
              <a:tr h="426720"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2010</a:t>
                      </a:r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</a:tr>
              <a:tr h="426720"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2011</a:t>
                      </a:r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</a:tr>
              <a:tr h="426720"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2012</a:t>
                      </a:r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</a:tr>
              <a:tr h="426720"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2013</a:t>
                      </a:r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</a:tr>
              <a:tr h="426720"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2014</a:t>
                      </a:r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554942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457200"/>
            <a:ext cx="8153400" cy="762000"/>
          </a:xfrm>
        </p:spPr>
        <p:txBody>
          <a:bodyPr/>
          <a:lstStyle/>
          <a:p>
            <a:r>
              <a:rPr lang="cs-CZ" sz="3200" b="1" dirty="0" err="1">
                <a:solidFill>
                  <a:srgbClr val="FF0000"/>
                </a:solidFill>
                <a:latin typeface="Dutch801 XBd BT" panose="02020903060505020304" pitchFamily="18" charset="0"/>
              </a:rPr>
              <a:t>Antihavarijní</a:t>
            </a:r>
            <a:r>
              <a:rPr lang="cs-CZ" sz="3200" b="1" dirty="0">
                <a:solidFill>
                  <a:srgbClr val="FF0000"/>
                </a:solidFill>
                <a:latin typeface="Dutch801 XBd BT" panose="02020903060505020304" pitchFamily="18" charset="0"/>
              </a:rPr>
              <a:t> cvičení</a:t>
            </a:r>
            <a:endParaRPr lang="en-US" sz="3200" b="1" dirty="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4208378"/>
              </p:ext>
            </p:extLst>
          </p:nvPr>
        </p:nvGraphicFramePr>
        <p:xfrm>
          <a:off x="1676400" y="1828800"/>
          <a:ext cx="6019801" cy="34137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354455"/>
                <a:gridCol w="1429703"/>
                <a:gridCol w="1730693"/>
                <a:gridCol w="1504950"/>
              </a:tblGrid>
              <a:tr h="426720">
                <a:tc>
                  <a:txBody>
                    <a:bodyPr/>
                    <a:lstStyle/>
                    <a:p>
                      <a:pPr algn="ctr"/>
                      <a:r>
                        <a:rPr lang="cs-CZ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Rok</a:t>
                      </a:r>
                      <a:endParaRPr lang="cs-CZ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Celkem</a:t>
                      </a:r>
                      <a:endParaRPr lang="cs-CZ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Neprovedené</a:t>
                      </a:r>
                      <a:endParaRPr lang="cs-CZ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HZS</a:t>
                      </a:r>
                      <a:endParaRPr lang="cs-CZ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</a:tr>
              <a:tr h="426720"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</a:tr>
              <a:tr h="426720"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</a:tr>
              <a:tr h="426720"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>
                          <a:solidFill>
                            <a:schemeClr val="bg1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cs-CZ" sz="2000" b="1" dirty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1" dirty="0" smtClean="0">
                          <a:solidFill>
                            <a:schemeClr val="bg1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cs-CZ" sz="2000" b="1" dirty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</a:tr>
              <a:tr h="426720">
                <a:tc>
                  <a:txBody>
                    <a:bodyPr/>
                    <a:lstStyle/>
                    <a:p>
                      <a:pPr algn="ctr"/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</a:tr>
              <a:tr h="426720">
                <a:tc>
                  <a:txBody>
                    <a:bodyPr/>
                    <a:lstStyle/>
                    <a:p>
                      <a:pPr algn="ctr"/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</a:tr>
              <a:tr h="426720">
                <a:tc>
                  <a:txBody>
                    <a:bodyPr/>
                    <a:lstStyle/>
                    <a:p>
                      <a:pPr algn="ctr"/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</a:tr>
              <a:tr h="426720">
                <a:tc>
                  <a:txBody>
                    <a:bodyPr/>
                    <a:lstStyle/>
                    <a:p>
                      <a:pPr algn="ctr"/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endParaRPr lang="cs-CZ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005107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95300" y="533400"/>
            <a:ext cx="8153400" cy="762000"/>
          </a:xfrm>
        </p:spPr>
        <p:txBody>
          <a:bodyPr/>
          <a:lstStyle/>
          <a:p>
            <a:r>
              <a:rPr lang="cs-CZ" sz="3200" b="1" dirty="0" smtClean="0">
                <a:solidFill>
                  <a:srgbClr val="FF0000"/>
                </a:solidFill>
                <a:latin typeface="Dutch801 XBd BT" panose="02020903060505020304" pitchFamily="18" charset="0"/>
              </a:rPr>
              <a:t>Kamerové systémy</a:t>
            </a:r>
            <a:endParaRPr lang="en-US" sz="3200" b="1" dirty="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533400" y="1371600"/>
            <a:ext cx="80772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algn="ctr"/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Důvodem pro instalaci a použití kamerových systémů je ochrana majetku společnosti a ochrana všech osob v areálu společnosti.</a:t>
            </a:r>
          </a:p>
          <a:p>
            <a:pPr algn="ctr"/>
            <a:r>
              <a:rPr lang="cs-CZ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Záznamy kamerových systémů jsou automaticky ukládány po dobu 7 dní na záznamový server. Po uplynutí uvedené doby jsou záznamy automaticky přepsány.</a:t>
            </a:r>
          </a:p>
          <a:p>
            <a:pPr algn="ctr"/>
            <a:endParaRPr lang="cs-CZ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Archivovaná data mohou být poskytnuta orgánům činným v trestním řízení, pojišťovně a výkonnému řediteli výhradně pro jeho služební potřebu. </a:t>
            </a:r>
          </a:p>
          <a:p>
            <a:pPr algn="ctr"/>
            <a:endParaRPr lang="cs-CZ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Všechny </a:t>
            </a:r>
            <a:r>
              <a:rPr lang="cs-CZ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kamerové systémy jsou </a:t>
            </a:r>
            <a:r>
              <a:rPr lang="cs-CZ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registrovány </a:t>
            </a:r>
            <a:r>
              <a:rPr lang="cs-CZ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 </a:t>
            </a:r>
            <a:endParaRPr lang="cs-CZ" sz="24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Úřadu </a:t>
            </a:r>
            <a:r>
              <a:rPr lang="cs-CZ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 ochranu osobních údajů.</a:t>
            </a:r>
          </a:p>
          <a:p>
            <a:pPr algn="ctr"/>
            <a:endParaRPr lang="cs-CZ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676191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GREdit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371600"/>
            <a:ext cx="6629400" cy="5029200"/>
          </a:xfrm>
          <a:prstGeom prst="rect">
            <a:avLst/>
          </a:prstGeom>
        </p:spPr>
      </p:pic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533400"/>
            <a:ext cx="8001000" cy="1394346"/>
          </a:xfrm>
        </p:spPr>
        <p:txBody>
          <a:bodyPr/>
          <a:lstStyle/>
          <a:p>
            <a:r>
              <a:rPr lang="cs-CZ" sz="3600" b="1" dirty="0" smtClean="0">
                <a:solidFill>
                  <a:srgbClr val="00CCFF"/>
                </a:solidFill>
                <a:latin typeface="Times New Roman" pitchFamily="18" charset="0"/>
              </a:rPr>
              <a:t>Vždy</a:t>
            </a:r>
            <a:r>
              <a:rPr lang="cs-CZ" sz="3600" b="1" dirty="0" smtClean="0">
                <a:solidFill>
                  <a:srgbClr val="FF0000"/>
                </a:solidFill>
                <a:latin typeface="Times New Roman" pitchFamily="18" charset="0"/>
              </a:rPr>
              <a:t> máme čas pracovat bezpečně</a:t>
            </a:r>
            <a:br>
              <a:rPr lang="cs-CZ" sz="3600" b="1" dirty="0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en-US" sz="3600" b="1" dirty="0" smtClean="0">
                <a:latin typeface="Times New Roman" pitchFamily="18" charset="0"/>
              </a:rPr>
              <a:t>We </a:t>
            </a:r>
            <a:r>
              <a:rPr lang="en-US" sz="3600" b="1" dirty="0" smtClean="0">
                <a:solidFill>
                  <a:srgbClr val="00CCFF"/>
                </a:solidFill>
                <a:latin typeface="Times New Roman" pitchFamily="18" charset="0"/>
              </a:rPr>
              <a:t>always</a:t>
            </a:r>
            <a:r>
              <a:rPr lang="en-US" sz="3600" b="1" dirty="0" smtClean="0">
                <a:latin typeface="Times New Roman" pitchFamily="18" charset="0"/>
              </a:rPr>
              <a:t> have time to work safely</a:t>
            </a:r>
          </a:p>
        </p:txBody>
      </p:sp>
      <p:pic>
        <p:nvPicPr>
          <p:cNvPr id="6" name="Picture 2" descr="chz holu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209800"/>
            <a:ext cx="4800600" cy="2787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706556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95300" y="533400"/>
            <a:ext cx="8153400" cy="762000"/>
          </a:xfrm>
        </p:spPr>
        <p:txBody>
          <a:bodyPr/>
          <a:lstStyle/>
          <a:p>
            <a:r>
              <a:rPr lang="cs-CZ" sz="3200" b="1" dirty="0" smtClean="0">
                <a:solidFill>
                  <a:srgbClr val="FF0000"/>
                </a:solidFill>
                <a:latin typeface="Dutch801 XBd BT" panose="02020903060505020304" pitchFamily="18" charset="0"/>
              </a:rPr>
              <a:t>Požární Stanice HZS CHZ</a:t>
            </a:r>
            <a:endParaRPr lang="en-US" sz="3200" b="1" dirty="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533400" y="1371600"/>
            <a:ext cx="80772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algn="ctr"/>
            <a:r>
              <a:rPr lang="cs-CZ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 základě usnesení Vlády České republiky č. 548 ze dne 27.9.1995 byla zřízena jednotka HZS okresu Sokolov (dnes Karlovarského kraje) v areálu společnosti a využívá služeb hasičského záchranného sboru Karlovarského kraje na základě Smlouvy o převedení jednotky hasičského záchranného sboru společnosti do Hasičského záchranného sboru okresu Sokolov (dnes Karlovarského kraje) a o spolupráci po převedení této požární jednotky ze dne 15.12.1995 a Smlouvy o poskytování finančních prostředků, která je každý rok obnovována a aktualizována. </a:t>
            </a:r>
            <a:r>
              <a:rPr lang="cs-CZ" sz="2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Požární Stanice HZS CHZ je umístěna v areálu společnosti v SO-206</a:t>
            </a:r>
            <a:r>
              <a:rPr lang="cs-CZ" sz="2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cs-CZ" sz="26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676191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95300" y="533400"/>
            <a:ext cx="8153400" cy="762000"/>
          </a:xfrm>
        </p:spPr>
        <p:txBody>
          <a:bodyPr/>
          <a:lstStyle/>
          <a:p>
            <a:r>
              <a:rPr lang="cs-CZ" sz="3200" b="1" dirty="0" smtClean="0">
                <a:solidFill>
                  <a:srgbClr val="FF0000"/>
                </a:solidFill>
                <a:latin typeface="Dutch801 XBd BT" panose="02020903060505020304" pitchFamily="18" charset="0"/>
              </a:rPr>
              <a:t>Požární Stanice HZS CHZ</a:t>
            </a:r>
            <a:endParaRPr lang="en-US" sz="3200" b="1" dirty="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533400" y="1371600"/>
            <a:ext cx="80772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algn="ctr"/>
            <a:r>
              <a:rPr lang="cs-CZ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Běžný </a:t>
            </a:r>
            <a:r>
              <a:rPr lang="cs-CZ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stav příslušníků Stanice HZS CHZ na směně je 9 + 1 (spojovatelka ohlašovny požárů), minimální stav na směně je 6 + 1 (spojovatelka ohlašovny požárů).</a:t>
            </a:r>
          </a:p>
          <a:p>
            <a:pPr algn="ctr"/>
            <a:endParaRPr lang="cs-CZ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2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Jednotka </a:t>
            </a:r>
            <a:r>
              <a:rPr lang="cs-CZ" sz="2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HZS vyjíždí k zásahu z objektu Stanice HZS CHZ do 4 minut od ohlášení události a na nejvzdálenější místo v areálu společnosti dorazí do 2 minut od výjezdu jednotky z objektu Stanice HZS CHZ.</a:t>
            </a:r>
          </a:p>
          <a:p>
            <a:pPr algn="ctr"/>
            <a:endParaRPr lang="cs-CZ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Řízením </a:t>
            </a:r>
            <a:r>
              <a:rPr lang="cs-CZ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spolupráce s HZS Karlovarského kraje je pověřen vedoucí odboru procesní bezpečnosti, inspekce a ostrahy. </a:t>
            </a:r>
            <a:endParaRPr lang="cs-CZ" sz="26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87009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95300" y="533400"/>
            <a:ext cx="8153400" cy="762000"/>
          </a:xfrm>
        </p:spPr>
        <p:txBody>
          <a:bodyPr/>
          <a:lstStyle/>
          <a:p>
            <a:r>
              <a:rPr lang="cs-CZ" sz="3200" b="1" dirty="0" smtClean="0">
                <a:solidFill>
                  <a:srgbClr val="FF0000"/>
                </a:solidFill>
                <a:latin typeface="Dutch801 XBd BT" panose="02020903060505020304" pitchFamily="18" charset="0"/>
              </a:rPr>
              <a:t>Ostraha areálu společnosti</a:t>
            </a:r>
            <a:endParaRPr lang="en-US" sz="3200" b="1" dirty="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533400" y="1371600"/>
            <a:ext cx="80772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algn="ctr"/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Cílem prováděné fyzické ostrahy areálu společnosti je zajistit všemi možnými prostředky nedotknutelnost střeženého areálu a za určitých mimořádných okolností také nejbližšího okolí střeženého areálu společnosti. Dále zajištění kontroly pohybu osob a věcí uvnitř střeženého areálu a dále z a do střeženého areálu s cílem eliminovat ve střeženém areálu škody na majetku objektu v důsledku nedovoleného zcizování majetku objektu a zabránění dalším formám kriminálního jednání.</a:t>
            </a:r>
          </a:p>
          <a:p>
            <a:pPr algn="ctr"/>
            <a:endParaRPr lang="cs-CZ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Hodnocení úrovně kvality služby ostrahy areálu společnosti je </a:t>
            </a:r>
            <a:r>
              <a:rPr lang="cs-CZ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prováděno měsíčně za účasti vedoucího odboru procesní bezpečnosti, inspekce a ostrahy a vedoucího zaměstnance dodavatele služeb.</a:t>
            </a:r>
          </a:p>
          <a:p>
            <a:pPr algn="ctr"/>
            <a:endParaRPr lang="cs-CZ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676191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1752600"/>
            <a:ext cx="7924800" cy="4495800"/>
          </a:xfrm>
        </p:spPr>
        <p:txBody>
          <a:bodyPr/>
          <a:lstStyle/>
          <a:p>
            <a:endParaRPr lang="cs-CZ" sz="2400" smtClean="0">
              <a:latin typeface="Times New Roman" pitchFamily="18" charset="0"/>
            </a:endParaRPr>
          </a:p>
          <a:p>
            <a:endParaRPr lang="en-US" sz="2400" smtClean="0">
              <a:latin typeface="Times New Roman" pitchFamily="18" charset="0"/>
            </a:endParaRPr>
          </a:p>
        </p:txBody>
      </p:sp>
      <p:sp>
        <p:nvSpPr>
          <p:cNvPr id="36867" name="Rectangle 4"/>
          <p:cNvSpPr>
            <a:spLocks noChangeArrowheads="1"/>
          </p:cNvSpPr>
          <p:nvPr/>
        </p:nvSpPr>
        <p:spPr bwMode="auto">
          <a:xfrm>
            <a:off x="533400" y="685800"/>
            <a:ext cx="8077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pPr algn="ctr" eaLnBrk="0" hangingPunct="0"/>
            <a:r>
              <a:rPr lang="cs-CZ" sz="3100" b="1" dirty="0">
                <a:solidFill>
                  <a:srgbClr val="FF0000"/>
                </a:solidFill>
                <a:latin typeface="Dutch801 XBd BT" panose="02020903060505020304" pitchFamily="18" charset="0"/>
              </a:rPr>
              <a:t>Zvyšování bezpečnosti chemických procesů</a:t>
            </a:r>
            <a:endParaRPr lang="en-US" sz="3100" b="1" dirty="0">
              <a:solidFill>
                <a:schemeClr val="accent2"/>
              </a:solidFill>
              <a:latin typeface="Times New Roman" pitchFamily="18" charset="0"/>
            </a:endParaRPr>
          </a:p>
        </p:txBody>
      </p:sp>
      <p:pic>
        <p:nvPicPr>
          <p:cNvPr id="36868" name="Picture 5" descr="chzs-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514600"/>
            <a:ext cx="71628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9" name="Rectangle 7"/>
          <p:cNvSpPr>
            <a:spLocks noChangeArrowheads="1"/>
          </p:cNvSpPr>
          <p:nvPr/>
        </p:nvSpPr>
        <p:spPr bwMode="auto">
          <a:xfrm>
            <a:off x="1295400" y="1600200"/>
            <a:ext cx="67056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cs-CZ" sz="3600" b="1" dirty="0" smtClean="0">
                <a:solidFill>
                  <a:schemeClr val="tx2"/>
                </a:solidFill>
                <a:latin typeface="Times New Roman" pitchFamily="18" charset="0"/>
              </a:rPr>
              <a:t>Otázky</a:t>
            </a:r>
            <a:r>
              <a:rPr lang="en-US" sz="3600" b="1" dirty="0" smtClean="0">
                <a:solidFill>
                  <a:schemeClr val="tx2"/>
                </a:solidFill>
                <a:latin typeface="Times New Roman" pitchFamily="18" charset="0"/>
              </a:rPr>
              <a:t>?</a:t>
            </a:r>
            <a:endParaRPr lang="en-US" sz="36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95300" y="533400"/>
            <a:ext cx="8153400" cy="762000"/>
          </a:xfrm>
        </p:spPr>
        <p:txBody>
          <a:bodyPr/>
          <a:lstStyle/>
          <a:p>
            <a:r>
              <a:rPr lang="cs-CZ" sz="3200" b="1" dirty="0">
                <a:solidFill>
                  <a:srgbClr val="FF0000"/>
                </a:solidFill>
                <a:latin typeface="Dutch801 XBd BT" panose="02020903060505020304" pitchFamily="18" charset="0"/>
              </a:rPr>
              <a:t>Zvyšování bezpečnosti chemických </a:t>
            </a:r>
            <a:r>
              <a:rPr lang="cs-CZ" sz="3200" b="1" dirty="0" smtClean="0">
                <a:solidFill>
                  <a:srgbClr val="FF0000"/>
                </a:solidFill>
                <a:latin typeface="Dutch801 XBd BT" panose="02020903060505020304" pitchFamily="18" charset="0"/>
              </a:rPr>
              <a:t>procesů</a:t>
            </a:r>
            <a:endParaRPr lang="en-US" sz="3200" b="1" dirty="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533400" y="1371600"/>
            <a:ext cx="80772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algn="ctr"/>
            <a:r>
              <a:rPr lang="cs-CZ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Hexion</a:t>
            </a:r>
            <a:r>
              <a:rPr lang="cs-CZ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a.s. je moderní chemická firma, která používá a vyrábí chemické látky a chemické směsi, provozuje činnosti se zvýšeným a zejména s vysokým požárním nebezpečím, a spadá pod platnost zákona č.224/2015 Sb., o prevenci závažných havárií včetně související legislativy.</a:t>
            </a:r>
          </a:p>
          <a:p>
            <a:pPr algn="ctr"/>
            <a:r>
              <a:rPr lang="cs-CZ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Hlavní </a:t>
            </a:r>
            <a:r>
              <a:rPr lang="cs-CZ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vyráběné produkty:</a:t>
            </a:r>
          </a:p>
          <a:p>
            <a:pPr lvl="0" algn="ctr"/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kyselina akrylová technická</a:t>
            </a:r>
            <a:r>
              <a:rPr lang="cs-CZ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polymerační</a:t>
            </a:r>
            <a:endParaRPr lang="cs-CZ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methylakrylát</a:t>
            </a:r>
            <a:r>
              <a:rPr lang="cs-CZ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ethylakrylát</a:t>
            </a:r>
            <a:r>
              <a:rPr lang="cs-CZ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n-</a:t>
            </a:r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butylakrylát</a:t>
            </a:r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lvl="0" algn="ctr"/>
            <a:r>
              <a:rPr lang="cs-CZ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2-ethylhexylakrylát, </a:t>
            </a:r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disperze a roztokové polymery</a:t>
            </a:r>
            <a:r>
              <a:rPr lang="cs-CZ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cs-CZ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cs-CZ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Rozhodnutím KÚKK-OŽP č.j. 4033/ZZ/RO/SP/04, ze dne 4.1.2005 byl objekt RSM CHEMACRYL, a.s. (dnes </a:t>
            </a:r>
            <a:r>
              <a:rPr lang="cs-CZ" sz="24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Hexion</a:t>
            </a:r>
            <a:r>
              <a:rPr lang="cs-CZ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a.s.) zařazen do </a:t>
            </a:r>
            <a:r>
              <a:rPr lang="cs-CZ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skupiny B</a:t>
            </a:r>
            <a:r>
              <a:rPr lang="cs-CZ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cs-CZ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71066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95300" y="533400"/>
            <a:ext cx="8153400" cy="762000"/>
          </a:xfrm>
        </p:spPr>
        <p:txBody>
          <a:bodyPr/>
          <a:lstStyle/>
          <a:p>
            <a:r>
              <a:rPr lang="cs-CZ" sz="3200" b="1" dirty="0">
                <a:solidFill>
                  <a:srgbClr val="FF0000"/>
                </a:solidFill>
                <a:latin typeface="Dutch801 XBd BT" panose="02020903060505020304" pitchFamily="18" charset="0"/>
              </a:rPr>
              <a:t>Zvyšování bezpečnosti chemických </a:t>
            </a:r>
            <a:r>
              <a:rPr lang="cs-CZ" sz="3200" b="1" dirty="0" smtClean="0">
                <a:solidFill>
                  <a:srgbClr val="FF0000"/>
                </a:solidFill>
                <a:latin typeface="Dutch801 XBd BT" panose="02020903060505020304" pitchFamily="18" charset="0"/>
              </a:rPr>
              <a:t>procesů</a:t>
            </a:r>
            <a:endParaRPr lang="en-US" sz="3200" b="1" dirty="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533400" y="1371600"/>
            <a:ext cx="80772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algn="ctr"/>
            <a:r>
              <a:rPr lang="cs-CZ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Systém </a:t>
            </a:r>
            <a:r>
              <a:rPr lang="cs-CZ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prevence závažných havárií významně rozšiřuje ostatní zavedené systémy jako je: </a:t>
            </a:r>
          </a:p>
          <a:p>
            <a:pPr algn="ctr"/>
            <a:r>
              <a:rPr lang="cs-CZ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systém řízení kvality,</a:t>
            </a:r>
          </a:p>
          <a:p>
            <a:pPr algn="ctr"/>
            <a:r>
              <a:rPr lang="cs-CZ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systém ochrany životního prostředí,</a:t>
            </a:r>
          </a:p>
          <a:p>
            <a:pPr algn="ctr"/>
            <a:r>
              <a:rPr lang="cs-CZ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systém bezpečnosti a ochrany zdraví,</a:t>
            </a:r>
          </a:p>
          <a:p>
            <a:pPr algn="ctr"/>
            <a:r>
              <a:rPr lang="cs-CZ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systém managementu hospodaření s energií.</a:t>
            </a:r>
          </a:p>
          <a:p>
            <a:pPr algn="ctr"/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 Systém prevence závažných havárií je odpovědný odbor procesní bezpečnosti, inspekce a ostrahy, který je přímo podřízen výkonnému řediteli společnosti. </a:t>
            </a:r>
            <a:endParaRPr lang="cs-CZ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Odpovědným </a:t>
            </a:r>
            <a:r>
              <a:rPr lang="cs-CZ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zaměstnancem společnosti za Systém prevence závažných havárií je vedoucí odboru procesní bezpečnosti, inspekce a ostrahy.</a:t>
            </a:r>
          </a:p>
          <a:p>
            <a:pPr algn="ctr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94187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95300" y="533400"/>
            <a:ext cx="8153400" cy="762000"/>
          </a:xfrm>
        </p:spPr>
        <p:txBody>
          <a:bodyPr/>
          <a:lstStyle/>
          <a:p>
            <a:r>
              <a:rPr lang="cs-CZ" sz="3200" b="1" dirty="0">
                <a:solidFill>
                  <a:srgbClr val="FF0000"/>
                </a:solidFill>
                <a:latin typeface="Dutch801 XBd BT" panose="02020903060505020304" pitchFamily="18" charset="0"/>
              </a:rPr>
              <a:t>Zvyšování bezpečnosti chemických </a:t>
            </a:r>
            <a:r>
              <a:rPr lang="cs-CZ" sz="3200" b="1" dirty="0" smtClean="0">
                <a:solidFill>
                  <a:srgbClr val="FF0000"/>
                </a:solidFill>
                <a:latin typeface="Dutch801 XBd BT" panose="02020903060505020304" pitchFamily="18" charset="0"/>
              </a:rPr>
              <a:t>procesů</a:t>
            </a:r>
            <a:endParaRPr lang="en-US" sz="3200" b="1" dirty="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533400" y="1371600"/>
            <a:ext cx="80772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algn="ctr"/>
            <a:endParaRPr lang="cs-CZ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Situační </a:t>
            </a:r>
            <a:r>
              <a:rPr lang="cs-CZ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zpráva o systému prevence závažných havárií je předkládána na jednání výkonného vedení společnosti jako součást výroční zprávy odboru procesní bezpečnosti, inspekce a ostrahy 1x ročně.</a:t>
            </a:r>
          </a:p>
          <a:p>
            <a:pPr algn="ctr"/>
            <a:endParaRPr lang="cs-CZ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Systém </a:t>
            </a:r>
            <a:r>
              <a:rPr lang="cs-CZ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prevence závažných havárií se týká každého zaměstnance společnosti, zasahuje do všech oblastí činnosti a je jednou ze základních priorit naší činnosti, což vyjadřujeme v našem bezpečnostním cíli.</a:t>
            </a:r>
          </a:p>
          <a:p>
            <a:pPr algn="ctr"/>
            <a:r>
              <a:rPr lang="cs-CZ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0005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533400"/>
            <a:ext cx="7772400" cy="685800"/>
          </a:xfrm>
        </p:spPr>
        <p:txBody>
          <a:bodyPr/>
          <a:lstStyle/>
          <a:p>
            <a:r>
              <a:rPr lang="cs-CZ" sz="4000" b="1" smtClean="0">
                <a:solidFill>
                  <a:schemeClr val="tx1"/>
                </a:solidFill>
                <a:latin typeface="Times New Roman" pitchFamily="18" charset="0"/>
              </a:rPr>
              <a:t>Hexion a.s.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1295400"/>
            <a:ext cx="80010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cs-CZ" b="1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Bezpečnostní cíl</a:t>
            </a:r>
          </a:p>
          <a:p>
            <a:pPr>
              <a:lnSpc>
                <a:spcPct val="90000"/>
              </a:lnSpc>
            </a:pPr>
            <a:r>
              <a:rPr lang="cs-CZ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Všichni zaměstnanci, návštěvníci, dodavatelé a dopravci jsou zapojeni do vytváření pracoviště bez nehod, nebezpečných vlivů, podmínek a chování. </a:t>
            </a:r>
            <a:endParaRPr lang="cs-CZ" b="1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cs-CZ" sz="1200" b="1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Safety Goal</a:t>
            </a:r>
          </a:p>
          <a:p>
            <a:pPr>
              <a:lnSpc>
                <a:spcPct val="90000"/>
              </a:lnSpc>
            </a:pPr>
            <a:r>
              <a:rPr lang="en-US" b="1" smtClean="0">
                <a:latin typeface="Times New Roman" pitchFamily="18" charset="0"/>
                <a:cs typeface="Times New Roman" pitchFamily="18" charset="0"/>
              </a:rPr>
              <a:t>All employees, visitors and contractors are involved in creating a workplace, which is free from accidents, unsafe conditions and unsafe behaviors. </a:t>
            </a:r>
          </a:p>
        </p:txBody>
      </p:sp>
    </p:spTree>
    <p:extLst>
      <p:ext uri="{BB962C8B-B14F-4D97-AF65-F5344CB8AC3E}">
        <p14:creationId xmlns:p14="http://schemas.microsoft.com/office/powerpoint/2010/main" val="60882489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95300" y="533400"/>
            <a:ext cx="8153400" cy="762000"/>
          </a:xfrm>
        </p:spPr>
        <p:txBody>
          <a:bodyPr/>
          <a:lstStyle/>
          <a:p>
            <a:r>
              <a:rPr lang="cs-CZ" sz="3200" b="1" smtClean="0">
                <a:solidFill>
                  <a:srgbClr val="FF0000"/>
                </a:solidFill>
                <a:latin typeface="Dutch801 XBd BT" panose="02020903060505020304" pitchFamily="18" charset="0"/>
              </a:rPr>
              <a:t>Školení zaměstnanců</a:t>
            </a:r>
            <a:endParaRPr lang="en-US" sz="3200" b="1" dirty="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533400" y="1371600"/>
            <a:ext cx="80772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algn="ctr"/>
            <a:r>
              <a:rPr lang="cs-CZ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Základní školení zaměstnanců a vedoucích zaměstnanců společnosti je rozděleno do dvou samostatných částí.</a:t>
            </a:r>
            <a:endParaRPr lang="cs-CZ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cs-CZ" sz="24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První</a:t>
            </a:r>
            <a:r>
              <a:rPr lang="cs-CZ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všeobecná část, je školena zaměstnanci odborných útvarů společnosti v rámci centrálního bezpečnostního školení zaměstnanců a vedoucích zaměstnanců dle osnov pro jednotlivé části centrálního školení. Školení se provádí 1x ročně, součástí je prezenční listina a písemný test. </a:t>
            </a:r>
          </a:p>
          <a:p>
            <a:pPr algn="ctr"/>
            <a:endParaRPr lang="cs-CZ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Druhá</a:t>
            </a:r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specializovaná část, je školena vedoucími zaměstnanci příslušného provozu/odboru dle osnovy. Školení se provádí 1x ročně, součástí je prezenční listina a písemný test. Absolvování školení je zaznamenáno do bezpečnostní karty zaměstnance. </a:t>
            </a:r>
            <a:endParaRPr lang="cs-CZ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39146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95300" y="533400"/>
            <a:ext cx="8153400" cy="762000"/>
          </a:xfrm>
        </p:spPr>
        <p:txBody>
          <a:bodyPr/>
          <a:lstStyle/>
          <a:p>
            <a:r>
              <a:rPr lang="cs-CZ" sz="3200" b="1" dirty="0" smtClean="0">
                <a:solidFill>
                  <a:srgbClr val="FF0000"/>
                </a:solidFill>
                <a:latin typeface="Dutch801 XBd BT" panose="02020903060505020304" pitchFamily="18" charset="0"/>
              </a:rPr>
              <a:t>Školení zaměstnanců</a:t>
            </a:r>
            <a:endParaRPr lang="en-US" sz="3200" b="1" dirty="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533400" y="1371600"/>
            <a:ext cx="80772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algn="ctr"/>
            <a:r>
              <a:rPr lang="cs-CZ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Druhá</a:t>
            </a:r>
            <a:r>
              <a:rPr lang="cs-CZ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specializovaná část školení by měla proběhnout </a:t>
            </a:r>
            <a:r>
              <a:rPr lang="cs-CZ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jednoho </a:t>
            </a:r>
            <a:r>
              <a:rPr lang="cs-CZ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měsíce od termínu centrálního školení.</a:t>
            </a:r>
          </a:p>
          <a:p>
            <a:pPr algn="ctr"/>
            <a:endParaRPr lang="cs-CZ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Stejným </a:t>
            </a:r>
            <a:r>
              <a:rPr lang="cs-CZ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způsobem jsou školení všichni zaměstnanci dodavatelské firmy G4S </a:t>
            </a:r>
            <a:r>
              <a:rPr lang="cs-CZ" sz="2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Secure</a:t>
            </a:r>
            <a:r>
              <a:rPr lang="cs-CZ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Solutions</a:t>
            </a:r>
            <a:r>
              <a:rPr lang="cs-CZ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(CZ), a.s., kteří provádí ostrahu areálu společnosti.</a:t>
            </a:r>
          </a:p>
          <a:p>
            <a:pPr lvl="0" algn="ctr"/>
            <a:endParaRPr lang="cs-CZ" sz="28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Minimálně 1x ročně je prováděno centrální bezpečnostní školení dodavatelů. Součástí je prezenční listina a písemný test. </a:t>
            </a:r>
          </a:p>
          <a:p>
            <a:pPr lvl="0" algn="ctr"/>
            <a:endParaRPr lang="cs-CZ" sz="2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924586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UEBOX">
  <a:themeElements>
    <a:clrScheme name="BLUEBOX 1">
      <a:dk1>
        <a:srgbClr val="000000"/>
      </a:dk1>
      <a:lt1>
        <a:srgbClr val="FFFFFF"/>
      </a:lt1>
      <a:dk2>
        <a:srgbClr val="000099"/>
      </a:dk2>
      <a:lt2>
        <a:srgbClr val="FFFF00"/>
      </a:lt2>
      <a:accent1>
        <a:srgbClr val="FF9900"/>
      </a:accent1>
      <a:accent2>
        <a:srgbClr val="FF0033"/>
      </a:accent2>
      <a:accent3>
        <a:srgbClr val="AAAACA"/>
      </a:accent3>
      <a:accent4>
        <a:srgbClr val="DADADA"/>
      </a:accent4>
      <a:accent5>
        <a:srgbClr val="FFCAAA"/>
      </a:accent5>
      <a:accent6>
        <a:srgbClr val="E7002D"/>
      </a:accent6>
      <a:hlink>
        <a:srgbClr val="00CCCC"/>
      </a:hlink>
      <a:folHlink>
        <a:srgbClr val="6699FF"/>
      </a:folHlink>
    </a:clrScheme>
    <a:fontScheme name="BLUEBOX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UEBOX 1">
        <a:dk1>
          <a:srgbClr val="000000"/>
        </a:dk1>
        <a:lt1>
          <a:srgbClr val="FFFFFF"/>
        </a:lt1>
        <a:dk2>
          <a:srgbClr val="000099"/>
        </a:dk2>
        <a:lt2>
          <a:srgbClr val="FFFF00"/>
        </a:lt2>
        <a:accent1>
          <a:srgbClr val="FF9900"/>
        </a:accent1>
        <a:accent2>
          <a:srgbClr val="FF0033"/>
        </a:accent2>
        <a:accent3>
          <a:srgbClr val="AAAACA"/>
        </a:accent3>
        <a:accent4>
          <a:srgbClr val="DADADA"/>
        </a:accent4>
        <a:accent5>
          <a:srgbClr val="FFCAAA"/>
        </a:accent5>
        <a:accent6>
          <a:srgbClr val="E7002D"/>
        </a:accent6>
        <a:hlink>
          <a:srgbClr val="00CC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BOX 2">
        <a:dk1>
          <a:srgbClr val="000000"/>
        </a:dk1>
        <a:lt1>
          <a:srgbClr val="FFFFFF"/>
        </a:lt1>
        <a:dk2>
          <a:srgbClr val="FF0033"/>
        </a:dk2>
        <a:lt2>
          <a:srgbClr val="CCCCFF"/>
        </a:lt2>
        <a:accent1>
          <a:srgbClr val="FF33FF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ADFF"/>
        </a:accent5>
        <a:accent6>
          <a:srgbClr val="0000E7"/>
        </a:accent6>
        <a:hlink>
          <a:srgbClr val="00FFFF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BOX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DDDDDD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6B6B6B"/>
        </a:accent6>
        <a:hlink>
          <a:srgbClr val="B2B2B2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BOX 4">
        <a:dk1>
          <a:srgbClr val="663300"/>
        </a:dk1>
        <a:lt1>
          <a:srgbClr val="FFFFFF"/>
        </a:lt1>
        <a:dk2>
          <a:srgbClr val="996600"/>
        </a:dk2>
        <a:lt2>
          <a:srgbClr val="FFFF00"/>
        </a:lt2>
        <a:accent1>
          <a:srgbClr val="FF9900"/>
        </a:accent1>
        <a:accent2>
          <a:srgbClr val="FF0033"/>
        </a:accent2>
        <a:accent3>
          <a:srgbClr val="CAB8AA"/>
        </a:accent3>
        <a:accent4>
          <a:srgbClr val="DADADA"/>
        </a:accent4>
        <a:accent5>
          <a:srgbClr val="FFCAAA"/>
        </a:accent5>
        <a:accent6>
          <a:srgbClr val="E7002D"/>
        </a:accent6>
        <a:hlink>
          <a:srgbClr val="0099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C:\WINNT\TEMP\BLUEBOX.POT</Template>
  <TotalTime>0</TotalTime>
  <Words>1117</Words>
  <Application>Microsoft Office PowerPoint</Application>
  <PresentationFormat>Předvádění na obrazovce (4:3)</PresentationFormat>
  <Paragraphs>301</Paragraphs>
  <Slides>33</Slides>
  <Notes>33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33</vt:i4>
      </vt:variant>
    </vt:vector>
  </HeadingPairs>
  <TitlesOfParts>
    <vt:vector size="34" baseType="lpstr">
      <vt:lpstr>BLUEBOX</vt:lpstr>
      <vt:lpstr>Hexion a.s.  </vt:lpstr>
      <vt:lpstr>Prezentace aplikace PowerPoint</vt:lpstr>
      <vt:lpstr>Vždy máme čas pracovat bezpečně We always have time to work safely</vt:lpstr>
      <vt:lpstr>Zvyšování bezpečnosti chemických procesů</vt:lpstr>
      <vt:lpstr>Zvyšování bezpečnosti chemických procesů</vt:lpstr>
      <vt:lpstr>Zvyšování bezpečnosti chemických procesů</vt:lpstr>
      <vt:lpstr>Hexion a.s.</vt:lpstr>
      <vt:lpstr>Školení zaměstnanců</vt:lpstr>
      <vt:lpstr>Školení zaměstnanců</vt:lpstr>
      <vt:lpstr>Proces řízení změny</vt:lpstr>
      <vt:lpstr>Proces řízení změny</vt:lpstr>
      <vt:lpstr>Proces řízení změny</vt:lpstr>
      <vt:lpstr>PHA - Riziková analýza procesů</vt:lpstr>
      <vt:lpstr>Vyhledávání rizik</vt:lpstr>
      <vt:lpstr>Vystavování povolení</vt:lpstr>
      <vt:lpstr>Vystavování povolení</vt:lpstr>
      <vt:lpstr>Vystavování povolení</vt:lpstr>
      <vt:lpstr>Vystavování povolení</vt:lpstr>
      <vt:lpstr>Bezpečnost a ochrana zdraví v prostředí s nebezpečím výbuchu</vt:lpstr>
      <vt:lpstr>Vyhledávání kořenových příčin selhání</vt:lpstr>
      <vt:lpstr>Bezpečnostní komise</vt:lpstr>
      <vt:lpstr>Požárně technická komise</vt:lpstr>
      <vt:lpstr>Dispečerská služba</vt:lpstr>
      <vt:lpstr>Tým krizového řízení</vt:lpstr>
      <vt:lpstr>Alarmový systém</vt:lpstr>
      <vt:lpstr>Antihavarijní cvičení</vt:lpstr>
      <vt:lpstr>Antihavarijní cvičení</vt:lpstr>
      <vt:lpstr>Antihavarijní cvičení</vt:lpstr>
      <vt:lpstr>Kamerové systémy</vt:lpstr>
      <vt:lpstr>Požární Stanice HZS CHZ</vt:lpstr>
      <vt:lpstr>Požární Stanice HZS CHZ</vt:lpstr>
      <vt:lpstr>Ostraha areálu společnosti</vt:lpstr>
      <vt:lpstr>Prezentace aplikace PowerPoint</vt:lpstr>
    </vt:vector>
  </TitlesOfParts>
  <Company>Eastman Chemical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U792975 Tracy Bledsoe</dc:creator>
  <cp:lastModifiedBy>Petr, Josef</cp:lastModifiedBy>
  <cp:revision>761</cp:revision>
  <cp:lastPrinted>2015-10-05T07:08:09Z</cp:lastPrinted>
  <dcterms:created xsi:type="dcterms:W3CDTF">2001-12-06T16:12:28Z</dcterms:created>
  <dcterms:modified xsi:type="dcterms:W3CDTF">2017-03-22T20:59:52Z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bbfe9ae6-162c-4f9a-a8e9-f0ecbfb98ea3</vt:lpwstr>
  </property>
  <property fmtid="{D5CDD505-2E9C-101B-9397-08002B2CF9AE}" pid="3" name="MomentiveEDPClassification">
    <vt:lpwstr>Unclassified</vt:lpwstr>
  </property>
</Properties>
</file>