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99" r:id="rId4"/>
    <p:sldId id="317" r:id="rId5"/>
    <p:sldId id="304" r:id="rId6"/>
    <p:sldId id="308" r:id="rId7"/>
    <p:sldId id="319" r:id="rId8"/>
    <p:sldId id="258" r:id="rId9"/>
    <p:sldId id="320" r:id="rId10"/>
    <p:sldId id="316" r:id="rId11"/>
    <p:sldId id="312" r:id="rId12"/>
    <p:sldId id="313" r:id="rId13"/>
    <p:sldId id="298" r:id="rId14"/>
    <p:sldId id="314" r:id="rId15"/>
    <p:sldId id="297" r:id="rId16"/>
    <p:sldId id="303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l\Desktop\Membrain%202017\Sv&#233;bo&#345;ice\Experiment%20Sv&#233;bo&#345;ice,%20hlav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l\Desktop\Membrain%202017\Sv&#233;bo&#345;ice\Experiment%20Sv&#233;bo&#345;ice,%20hlav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l\Desktop\Membrain%202017\Sv&#233;bo&#345;ice\Experiment%20Sv&#233;bo&#345;ice,%20hlavn&#2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6009464334199"/>
          <c:y val="3.7427696495406601E-2"/>
          <c:w val="0.72555585517563725"/>
          <c:h val="0.80997527146466342"/>
        </c:manualLayout>
      </c:layout>
      <c:scatterChart>
        <c:scatterStyle val="lineMarker"/>
        <c:varyColors val="0"/>
        <c:ser>
          <c:idx val="0"/>
          <c:order val="0"/>
          <c:tx>
            <c:v>Výluh č. 1 diluát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'Odsolovací testy Y'!$E$20:$E$56</c:f>
              <c:numCache>
                <c:formatCode>General</c:formatCode>
                <c:ptCount val="3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</c:numCache>
            </c:numRef>
          </c:xVal>
          <c:yVal>
            <c:numRef>
              <c:f>'Odsolovací testy Y'!$I$20:$I$56</c:f>
              <c:numCache>
                <c:formatCode>0.00</c:formatCode>
                <c:ptCount val="37"/>
                <c:pt idx="0">
                  <c:v>11.61</c:v>
                </c:pt>
                <c:pt idx="1">
                  <c:v>11.4</c:v>
                </c:pt>
                <c:pt idx="2">
                  <c:v>10.98</c:v>
                </c:pt>
                <c:pt idx="3">
                  <c:v>10.62</c:v>
                </c:pt>
                <c:pt idx="4">
                  <c:v>10.31</c:v>
                </c:pt>
                <c:pt idx="5">
                  <c:v>9.76</c:v>
                </c:pt>
                <c:pt idx="6">
                  <c:v>9.35</c:v>
                </c:pt>
                <c:pt idx="7">
                  <c:v>8.93</c:v>
                </c:pt>
                <c:pt idx="8">
                  <c:v>8.4600000000000009</c:v>
                </c:pt>
                <c:pt idx="9">
                  <c:v>8</c:v>
                </c:pt>
                <c:pt idx="10">
                  <c:v>7.6</c:v>
                </c:pt>
                <c:pt idx="11">
                  <c:v>7.2</c:v>
                </c:pt>
                <c:pt idx="12">
                  <c:v>6.77</c:v>
                </c:pt>
                <c:pt idx="13">
                  <c:v>6.45</c:v>
                </c:pt>
                <c:pt idx="14">
                  <c:v>6.11</c:v>
                </c:pt>
                <c:pt idx="15">
                  <c:v>5.77</c:v>
                </c:pt>
                <c:pt idx="16">
                  <c:v>5.45</c:v>
                </c:pt>
                <c:pt idx="17">
                  <c:v>5.17</c:v>
                </c:pt>
                <c:pt idx="18">
                  <c:v>4.9000000000000004</c:v>
                </c:pt>
                <c:pt idx="19">
                  <c:v>4.63</c:v>
                </c:pt>
                <c:pt idx="20">
                  <c:v>4.42</c:v>
                </c:pt>
                <c:pt idx="21">
                  <c:v>4.18</c:v>
                </c:pt>
                <c:pt idx="22">
                  <c:v>3.96</c:v>
                </c:pt>
                <c:pt idx="23">
                  <c:v>3.76</c:v>
                </c:pt>
                <c:pt idx="24">
                  <c:v>3.59</c:v>
                </c:pt>
                <c:pt idx="25">
                  <c:v>3.4</c:v>
                </c:pt>
                <c:pt idx="26">
                  <c:v>3.23</c:v>
                </c:pt>
                <c:pt idx="27">
                  <c:v>3.08</c:v>
                </c:pt>
                <c:pt idx="28">
                  <c:v>2.92</c:v>
                </c:pt>
                <c:pt idx="29">
                  <c:v>2.78</c:v>
                </c:pt>
                <c:pt idx="30">
                  <c:v>2.66</c:v>
                </c:pt>
                <c:pt idx="31">
                  <c:v>2.5499999999999998</c:v>
                </c:pt>
                <c:pt idx="32">
                  <c:v>2.4300000000000002</c:v>
                </c:pt>
                <c:pt idx="33">
                  <c:v>2.3199999999999998</c:v>
                </c:pt>
                <c:pt idx="34">
                  <c:v>2.2200000000000002</c:v>
                </c:pt>
                <c:pt idx="35">
                  <c:v>2.12</c:v>
                </c:pt>
                <c:pt idx="36">
                  <c:v>2.04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63-4E7B-B424-74140CF020E1}"/>
            </c:ext>
          </c:extLst>
        </c:ser>
        <c:ser>
          <c:idx val="1"/>
          <c:order val="1"/>
          <c:tx>
            <c:v>Výluh č. 2 diluát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'Odsolovací testy Y'!$E$81:$E$123</c:f>
              <c:numCache>
                <c:formatCode>General</c:formatCode>
                <c:ptCount val="4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</c:numCache>
            </c:numRef>
          </c:xVal>
          <c:yVal>
            <c:numRef>
              <c:f>'Odsolovací testy Y'!$I$81:$I$123</c:f>
              <c:numCache>
                <c:formatCode>0.00</c:formatCode>
                <c:ptCount val="43"/>
                <c:pt idx="0">
                  <c:v>11.6</c:v>
                </c:pt>
                <c:pt idx="1">
                  <c:v>11.41</c:v>
                </c:pt>
                <c:pt idx="2">
                  <c:v>11.13</c:v>
                </c:pt>
                <c:pt idx="3">
                  <c:v>10.81</c:v>
                </c:pt>
                <c:pt idx="4">
                  <c:v>10.47</c:v>
                </c:pt>
                <c:pt idx="5">
                  <c:v>10.14</c:v>
                </c:pt>
                <c:pt idx="6">
                  <c:v>9.81</c:v>
                </c:pt>
                <c:pt idx="7">
                  <c:v>9.4499999999999993</c:v>
                </c:pt>
                <c:pt idx="8">
                  <c:v>9.1199999999999992</c:v>
                </c:pt>
                <c:pt idx="9">
                  <c:v>8.74</c:v>
                </c:pt>
                <c:pt idx="10">
                  <c:v>8.42</c:v>
                </c:pt>
                <c:pt idx="11">
                  <c:v>8.09</c:v>
                </c:pt>
                <c:pt idx="12">
                  <c:v>7.75</c:v>
                </c:pt>
                <c:pt idx="13">
                  <c:v>7.42</c:v>
                </c:pt>
                <c:pt idx="14">
                  <c:v>7.12</c:v>
                </c:pt>
                <c:pt idx="15">
                  <c:v>6.84</c:v>
                </c:pt>
                <c:pt idx="16">
                  <c:v>6.54</c:v>
                </c:pt>
                <c:pt idx="17">
                  <c:v>6.26</c:v>
                </c:pt>
                <c:pt idx="18">
                  <c:v>5.97</c:v>
                </c:pt>
                <c:pt idx="19">
                  <c:v>5.71</c:v>
                </c:pt>
                <c:pt idx="20">
                  <c:v>5.45</c:v>
                </c:pt>
                <c:pt idx="21">
                  <c:v>5.22</c:v>
                </c:pt>
                <c:pt idx="22">
                  <c:v>4.9800000000000004</c:v>
                </c:pt>
                <c:pt idx="23">
                  <c:v>4.75</c:v>
                </c:pt>
                <c:pt idx="24">
                  <c:v>4.53</c:v>
                </c:pt>
                <c:pt idx="25">
                  <c:v>4.34</c:v>
                </c:pt>
                <c:pt idx="26">
                  <c:v>4.1500000000000004</c:v>
                </c:pt>
                <c:pt idx="27">
                  <c:v>3.97</c:v>
                </c:pt>
                <c:pt idx="28">
                  <c:v>3.81</c:v>
                </c:pt>
                <c:pt idx="29">
                  <c:v>3.64</c:v>
                </c:pt>
                <c:pt idx="30">
                  <c:v>3.49</c:v>
                </c:pt>
                <c:pt idx="31">
                  <c:v>3.36</c:v>
                </c:pt>
                <c:pt idx="32">
                  <c:v>3.22</c:v>
                </c:pt>
                <c:pt idx="33">
                  <c:v>3.08</c:v>
                </c:pt>
                <c:pt idx="34">
                  <c:v>2.97</c:v>
                </c:pt>
                <c:pt idx="35">
                  <c:v>2.85</c:v>
                </c:pt>
                <c:pt idx="36">
                  <c:v>2.74</c:v>
                </c:pt>
                <c:pt idx="37">
                  <c:v>2.64</c:v>
                </c:pt>
                <c:pt idx="38">
                  <c:v>2.54</c:v>
                </c:pt>
                <c:pt idx="39">
                  <c:v>2.46</c:v>
                </c:pt>
                <c:pt idx="40">
                  <c:v>2.37</c:v>
                </c:pt>
                <c:pt idx="41">
                  <c:v>2.29</c:v>
                </c:pt>
                <c:pt idx="42">
                  <c:v>2.2000000000000002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63-4E7B-B424-74140CF02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903968"/>
        <c:axId val="161904528"/>
      </c:scatterChart>
      <c:scatterChart>
        <c:scatterStyle val="lineMarker"/>
        <c:varyColors val="0"/>
        <c:ser>
          <c:idx val="2"/>
          <c:order val="2"/>
          <c:tx>
            <c:v>Výluh č. 1 koncentrát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'Odsolovací testy Y'!$E$20:$E$56</c:f>
              <c:numCache>
                <c:formatCode>General</c:formatCode>
                <c:ptCount val="3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</c:numCache>
            </c:numRef>
          </c:xVal>
          <c:yVal>
            <c:numRef>
              <c:f>'Odsolovací testy Y'!$K$20:$K$56</c:f>
              <c:numCache>
                <c:formatCode>0.00</c:formatCode>
                <c:ptCount val="37"/>
                <c:pt idx="0">
                  <c:v>0.89</c:v>
                </c:pt>
                <c:pt idx="1">
                  <c:v>10.98</c:v>
                </c:pt>
                <c:pt idx="2">
                  <c:v>22.58</c:v>
                </c:pt>
                <c:pt idx="3">
                  <c:v>33.57</c:v>
                </c:pt>
                <c:pt idx="4">
                  <c:v>45.21</c:v>
                </c:pt>
                <c:pt idx="5">
                  <c:v>53.4</c:v>
                </c:pt>
                <c:pt idx="6">
                  <c:v>62.17</c:v>
                </c:pt>
                <c:pt idx="7">
                  <c:v>62.11</c:v>
                </c:pt>
                <c:pt idx="8">
                  <c:v>62.08</c:v>
                </c:pt>
                <c:pt idx="9">
                  <c:v>62.48</c:v>
                </c:pt>
                <c:pt idx="10">
                  <c:v>62.7</c:v>
                </c:pt>
                <c:pt idx="11">
                  <c:v>62.7</c:v>
                </c:pt>
                <c:pt idx="12">
                  <c:v>62.57</c:v>
                </c:pt>
                <c:pt idx="13">
                  <c:v>64.03</c:v>
                </c:pt>
                <c:pt idx="14">
                  <c:v>63.53</c:v>
                </c:pt>
                <c:pt idx="15">
                  <c:v>63.07</c:v>
                </c:pt>
                <c:pt idx="16">
                  <c:v>62.73</c:v>
                </c:pt>
                <c:pt idx="17">
                  <c:v>62.58</c:v>
                </c:pt>
                <c:pt idx="18">
                  <c:v>62.42</c:v>
                </c:pt>
                <c:pt idx="19">
                  <c:v>62.62</c:v>
                </c:pt>
                <c:pt idx="20">
                  <c:v>62.77</c:v>
                </c:pt>
                <c:pt idx="21">
                  <c:v>62.93</c:v>
                </c:pt>
                <c:pt idx="22">
                  <c:v>63</c:v>
                </c:pt>
                <c:pt idx="23">
                  <c:v>63.04</c:v>
                </c:pt>
                <c:pt idx="24">
                  <c:v>63</c:v>
                </c:pt>
                <c:pt idx="25">
                  <c:v>62.94</c:v>
                </c:pt>
                <c:pt idx="26">
                  <c:v>62.9</c:v>
                </c:pt>
                <c:pt idx="27">
                  <c:v>62.84</c:v>
                </c:pt>
                <c:pt idx="28">
                  <c:v>62.6</c:v>
                </c:pt>
                <c:pt idx="29">
                  <c:v>63</c:v>
                </c:pt>
                <c:pt idx="30">
                  <c:v>63.82</c:v>
                </c:pt>
                <c:pt idx="31">
                  <c:v>63.48</c:v>
                </c:pt>
                <c:pt idx="32">
                  <c:v>64.77</c:v>
                </c:pt>
                <c:pt idx="33">
                  <c:v>65.44</c:v>
                </c:pt>
                <c:pt idx="34">
                  <c:v>65.45</c:v>
                </c:pt>
                <c:pt idx="35">
                  <c:v>65.66</c:v>
                </c:pt>
                <c:pt idx="36">
                  <c:v>66.14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D63-4E7B-B424-74140CF020E1}"/>
            </c:ext>
          </c:extLst>
        </c:ser>
        <c:ser>
          <c:idx val="3"/>
          <c:order val="3"/>
          <c:tx>
            <c:v>Výluh č. 2 koncentrát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'Odsolovací testy Y'!$E$81:$E$123</c:f>
              <c:numCache>
                <c:formatCode>General</c:formatCode>
                <c:ptCount val="4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</c:numCache>
            </c:numRef>
          </c:xVal>
          <c:yVal>
            <c:numRef>
              <c:f>'Odsolovací testy Y'!$K$81:$K$123</c:f>
              <c:numCache>
                <c:formatCode>0.00</c:formatCode>
                <c:ptCount val="43"/>
                <c:pt idx="0">
                  <c:v>0.69</c:v>
                </c:pt>
                <c:pt idx="1">
                  <c:v>8.26</c:v>
                </c:pt>
                <c:pt idx="2">
                  <c:v>17.440000000000001</c:v>
                </c:pt>
                <c:pt idx="3">
                  <c:v>25.81</c:v>
                </c:pt>
                <c:pt idx="4">
                  <c:v>34.11</c:v>
                </c:pt>
                <c:pt idx="5">
                  <c:v>41.86</c:v>
                </c:pt>
                <c:pt idx="6">
                  <c:v>49.09</c:v>
                </c:pt>
                <c:pt idx="7">
                  <c:v>55.62</c:v>
                </c:pt>
                <c:pt idx="8">
                  <c:v>61.77</c:v>
                </c:pt>
                <c:pt idx="9">
                  <c:v>63.4</c:v>
                </c:pt>
                <c:pt idx="10">
                  <c:v>62.87</c:v>
                </c:pt>
                <c:pt idx="11">
                  <c:v>62.41</c:v>
                </c:pt>
                <c:pt idx="12">
                  <c:v>62.34</c:v>
                </c:pt>
                <c:pt idx="13">
                  <c:v>62.27</c:v>
                </c:pt>
                <c:pt idx="14">
                  <c:v>62.25</c:v>
                </c:pt>
                <c:pt idx="15">
                  <c:v>62.09</c:v>
                </c:pt>
                <c:pt idx="16">
                  <c:v>61.88</c:v>
                </c:pt>
                <c:pt idx="17">
                  <c:v>61.85</c:v>
                </c:pt>
                <c:pt idx="18">
                  <c:v>61.74</c:v>
                </c:pt>
                <c:pt idx="19">
                  <c:v>61.75</c:v>
                </c:pt>
                <c:pt idx="20">
                  <c:v>61.83</c:v>
                </c:pt>
                <c:pt idx="21">
                  <c:v>61.79</c:v>
                </c:pt>
                <c:pt idx="22">
                  <c:v>61.76</c:v>
                </c:pt>
                <c:pt idx="23">
                  <c:v>61.64</c:v>
                </c:pt>
                <c:pt idx="24">
                  <c:v>61.49</c:v>
                </c:pt>
                <c:pt idx="25">
                  <c:v>61.46</c:v>
                </c:pt>
                <c:pt idx="26">
                  <c:v>61.46</c:v>
                </c:pt>
                <c:pt idx="27">
                  <c:v>61.22</c:v>
                </c:pt>
                <c:pt idx="28">
                  <c:v>61.18</c:v>
                </c:pt>
                <c:pt idx="29">
                  <c:v>61.09</c:v>
                </c:pt>
                <c:pt idx="30">
                  <c:v>61.04</c:v>
                </c:pt>
                <c:pt idx="31">
                  <c:v>61.04</c:v>
                </c:pt>
                <c:pt idx="32">
                  <c:v>61.06</c:v>
                </c:pt>
                <c:pt idx="33">
                  <c:v>60.99</c:v>
                </c:pt>
                <c:pt idx="34">
                  <c:v>60.98</c:v>
                </c:pt>
                <c:pt idx="35">
                  <c:v>60.98</c:v>
                </c:pt>
                <c:pt idx="36">
                  <c:v>60.89</c:v>
                </c:pt>
                <c:pt idx="37">
                  <c:v>60.86</c:v>
                </c:pt>
                <c:pt idx="38">
                  <c:v>60.87</c:v>
                </c:pt>
                <c:pt idx="39">
                  <c:v>60.89</c:v>
                </c:pt>
                <c:pt idx="40">
                  <c:v>60.78</c:v>
                </c:pt>
                <c:pt idx="41">
                  <c:v>60.79</c:v>
                </c:pt>
                <c:pt idx="42">
                  <c:v>60.78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D63-4E7B-B424-74140CF02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905648"/>
        <c:axId val="161905088"/>
      </c:scatterChart>
      <c:valAx>
        <c:axId val="16190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čas t, min</a:t>
                </a:r>
              </a:p>
            </c:rich>
          </c:tx>
          <c:layout>
            <c:manualLayout>
              <c:xMode val="edge"/>
              <c:yMode val="edge"/>
              <c:x val="0.42532033477761738"/>
              <c:y val="0.906703020547607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04528"/>
        <c:crosses val="autoZero"/>
        <c:crossBetween val="midCat"/>
      </c:valAx>
      <c:valAx>
        <c:axId val="16190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vodivost diluátu, mS/cm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03968"/>
        <c:crosses val="autoZero"/>
        <c:crossBetween val="midCat"/>
        <c:majorUnit val="5"/>
      </c:valAx>
      <c:valAx>
        <c:axId val="161905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vodivost koncentrátu, mS/cm</a:t>
                </a:r>
              </a:p>
            </c:rich>
          </c:tx>
          <c:layout>
            <c:manualLayout>
              <c:xMode val="edge"/>
              <c:yMode val="edge"/>
              <c:x val="0.91320212106062293"/>
              <c:y val="0.19532430090114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05648"/>
        <c:crosses val="max"/>
        <c:crossBetween val="midCat"/>
      </c:valAx>
      <c:valAx>
        <c:axId val="16190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905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48227743213717"/>
          <c:y val="0.20868377244299824"/>
          <c:w val="0.34226544272858572"/>
          <c:h val="0.294426049578217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56051834353998"/>
          <c:y val="3.7360568355990699E-2"/>
          <c:w val="0.77814940528495191"/>
          <c:h val="0.79709984480822726"/>
        </c:manualLayout>
      </c:layout>
      <c:scatterChart>
        <c:scatterStyle val="lineMarker"/>
        <c:varyColors val="0"/>
        <c:ser>
          <c:idx val="0"/>
          <c:order val="0"/>
          <c:tx>
            <c:v>Nepoužitá membrána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'Solné testy Y, před a po, CIP'!$E$66:$E$77</c:f>
              <c:numCache>
                <c:formatCode>General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</c:numCache>
            </c:numRef>
          </c:xVal>
          <c:yVal>
            <c:numRef>
              <c:f>'Solné testy Y, před a po, CIP'!$N$22:$N$32</c:f>
              <c:numCache>
                <c:formatCode>General</c:formatCode>
                <c:ptCount val="11"/>
                <c:pt idx="0">
                  <c:v>19.033660728536919</c:v>
                </c:pt>
                <c:pt idx="1">
                  <c:v>17.343746803825969</c:v>
                </c:pt>
                <c:pt idx="2">
                  <c:v>14.91503406702895</c:v>
                </c:pt>
                <c:pt idx="3">
                  <c:v>12.473185084960964</c:v>
                </c:pt>
                <c:pt idx="4">
                  <c:v>9.7627536267010413</c:v>
                </c:pt>
                <c:pt idx="5">
                  <c:v>7.5180684342137711</c:v>
                </c:pt>
                <c:pt idx="6">
                  <c:v>5.4527250746851772</c:v>
                </c:pt>
                <c:pt idx="7">
                  <c:v>3.6197074437401864</c:v>
                </c:pt>
                <c:pt idx="8">
                  <c:v>2.1815491811665302</c:v>
                </c:pt>
                <c:pt idx="9">
                  <c:v>1.3218077294275528</c:v>
                </c:pt>
                <c:pt idx="10">
                  <c:v>0.614676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30-4C06-BFEB-322B6D444C3E}"/>
            </c:ext>
          </c:extLst>
        </c:ser>
        <c:ser>
          <c:idx val="1"/>
          <c:order val="1"/>
          <c:tx>
            <c:v>Solný test výluh č. 1 po CIP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'Solné testy Y, před a po, CIP'!$E$66:$E$77</c:f>
              <c:numCache>
                <c:formatCode>General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</c:numCache>
            </c:numRef>
          </c:xVal>
          <c:yVal>
            <c:numRef>
              <c:f>'Solné testy Y, před a po, CIP'!$N$66:$N$78</c:f>
              <c:numCache>
                <c:formatCode>General</c:formatCode>
                <c:ptCount val="13"/>
                <c:pt idx="0">
                  <c:v>18.931179441938653</c:v>
                </c:pt>
                <c:pt idx="1">
                  <c:v>16.910750489390644</c:v>
                </c:pt>
                <c:pt idx="2">
                  <c:v>14.572267408092321</c:v>
                </c:pt>
                <c:pt idx="3">
                  <c:v>12.236666096546802</c:v>
                </c:pt>
                <c:pt idx="4">
                  <c:v>9.3254740594091725</c:v>
                </c:pt>
                <c:pt idx="5">
                  <c:v>7.2967070656638873</c:v>
                </c:pt>
                <c:pt idx="6">
                  <c:v>5.2446971422876354</c:v>
                </c:pt>
                <c:pt idx="7">
                  <c:v>3.5468953267420176</c:v>
                </c:pt>
                <c:pt idx="8">
                  <c:v>2.2492808050116326</c:v>
                </c:pt>
                <c:pt idx="9">
                  <c:v>1.3288568795434694</c:v>
                </c:pt>
                <c:pt idx="10">
                  <c:v>0.77293012774236292</c:v>
                </c:pt>
                <c:pt idx="11">
                  <c:v>0.45986530792852576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30-4C06-BFEB-322B6D444C3E}"/>
            </c:ext>
          </c:extLst>
        </c:ser>
        <c:ser>
          <c:idx val="2"/>
          <c:order val="2"/>
          <c:tx>
            <c:v>Solný test výluh č. 2 bez CIP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'Solné testy Y, před a po, CIP'!$E$103:$E$117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xVal>
          <c:yVal>
            <c:numRef>
              <c:f>'Solné testy Y, před a po, CIP'!$N$103:$N$117</c:f>
              <c:numCache>
                <c:formatCode>General</c:formatCode>
                <c:ptCount val="15"/>
                <c:pt idx="0">
                  <c:v>18.862935011491832</c:v>
                </c:pt>
                <c:pt idx="1">
                  <c:v>16.877553496665037</c:v>
                </c:pt>
                <c:pt idx="2">
                  <c:v>15.001018254894896</c:v>
                </c:pt>
                <c:pt idx="3">
                  <c:v>13.523813868262543</c:v>
                </c:pt>
                <c:pt idx="4">
                  <c:v>12.154638993969966</c:v>
                </c:pt>
                <c:pt idx="5">
                  <c:v>10.789427263151129</c:v>
                </c:pt>
                <c:pt idx="6">
                  <c:v>9.3738499868517735</c:v>
                </c:pt>
                <c:pt idx="7">
                  <c:v>7.8432343719264548</c:v>
                </c:pt>
                <c:pt idx="8">
                  <c:v>6.3887896376023923</c:v>
                </c:pt>
                <c:pt idx="9">
                  <c:v>4.8842363816607275</c:v>
                </c:pt>
                <c:pt idx="10">
                  <c:v>3.5146115593399587</c:v>
                </c:pt>
                <c:pt idx="11">
                  <c:v>2.3324520894094336</c:v>
                </c:pt>
                <c:pt idx="12">
                  <c:v>1.4636064658584447</c:v>
                </c:pt>
                <c:pt idx="13">
                  <c:v>0.83980778908222575</c:v>
                </c:pt>
                <c:pt idx="14">
                  <c:v>0.46624179256503595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30-4C06-BFEB-322B6D444C3E}"/>
            </c:ext>
          </c:extLst>
        </c:ser>
        <c:ser>
          <c:idx val="3"/>
          <c:order val="3"/>
          <c:tx>
            <c:v>Solný test výluh č. 2 po CIP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'Solné testy Y, před a po, CIP'!$E$149:$E$159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'Solné testy Y, před a po, CIP'!$N$149:$N$159</c:f>
              <c:numCache>
                <c:formatCode>General</c:formatCode>
                <c:ptCount val="11"/>
                <c:pt idx="0">
                  <c:v>18.794751798922775</c:v>
                </c:pt>
                <c:pt idx="1">
                  <c:v>16.524438490256827</c:v>
                </c:pt>
                <c:pt idx="2">
                  <c:v>13.860712177605746</c:v>
                </c:pt>
                <c:pt idx="3">
                  <c:v>11.361440302952351</c:v>
                </c:pt>
                <c:pt idx="4">
                  <c:v>8.8350813049041772</c:v>
                </c:pt>
                <c:pt idx="5">
                  <c:v>6.5684830953701887</c:v>
                </c:pt>
                <c:pt idx="6">
                  <c:v>4.5116195574401736</c:v>
                </c:pt>
                <c:pt idx="7">
                  <c:v>2.871371378685335</c:v>
                </c:pt>
                <c:pt idx="8">
                  <c:v>1.6504374466953293</c:v>
                </c:pt>
                <c:pt idx="9">
                  <c:v>0.90044626800566385</c:v>
                </c:pt>
                <c:pt idx="10">
                  <c:v>0.49181419780000002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30-4C06-BFEB-322B6D44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03904"/>
        <c:axId val="162504464"/>
      </c:scatterChart>
      <c:valAx>
        <c:axId val="16250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čas t,</a:t>
                </a:r>
                <a:r>
                  <a:rPr lang="cs-CZ" sz="16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504464"/>
        <c:crosses val="autoZero"/>
        <c:crossBetween val="midCat"/>
      </c:valAx>
      <c:valAx>
        <c:axId val="16250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koncentrace</a:t>
                </a:r>
                <a:r>
                  <a:rPr lang="cs-CZ" sz="16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</a:t>
                </a:r>
                <a:r>
                  <a:rPr lang="cs-CZ" sz="1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sz="16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cs-CZ" sz="1600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cs-CZ" sz="16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g/l</a:t>
                </a:r>
              </a:p>
            </c:rich>
          </c:tx>
          <c:layout>
            <c:manualLayout>
              <c:xMode val="edge"/>
              <c:yMode val="edge"/>
              <c:x val="4.6111519674930095E-2"/>
              <c:y val="0.20054380954450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503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795686874393821"/>
          <c:y val="0.13656051326176277"/>
          <c:w val="0.38501421767660543"/>
          <c:h val="0.3103866967116042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8127802950191E-2"/>
          <c:y val="4.8031626541675546E-2"/>
          <c:w val="0.51729704839526647"/>
          <c:h val="0.79429735647684918"/>
        </c:manualLayout>
      </c:layout>
      <c:scatterChart>
        <c:scatterStyle val="smoothMarker"/>
        <c:varyColors val="0"/>
        <c:ser>
          <c:idx val="0"/>
          <c:order val="0"/>
          <c:tx>
            <c:v>Flux, výluh č. 1 ( 9 bar 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chemeClr val="accent1">
                    <a:alpha val="96000"/>
                  </a:schemeClr>
                </a:solidFill>
              </a:ln>
              <a:effectLst/>
            </c:spPr>
          </c:marker>
          <c:xVal>
            <c:numRef>
              <c:f>'Experiment RO po ED'!$C$13:$C$38</c:f>
              <c:numCache>
                <c:formatCode>General</c:formatCode>
                <c:ptCount val="2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</c:numCache>
            </c:numRef>
          </c:xVal>
          <c:yVal>
            <c:numRef>
              <c:f>'Experiment RO po ED'!$F$13:$F$38</c:f>
              <c:numCache>
                <c:formatCode>0.00</c:formatCode>
                <c:ptCount val="26"/>
                <c:pt idx="0">
                  <c:v>26.923076923076923</c:v>
                </c:pt>
                <c:pt idx="1">
                  <c:v>26.153846153846153</c:v>
                </c:pt>
                <c:pt idx="2">
                  <c:v>26.153846153846153</c:v>
                </c:pt>
                <c:pt idx="3">
                  <c:v>25.76923076923077</c:v>
                </c:pt>
                <c:pt idx="4">
                  <c:v>25.76923076923077</c:v>
                </c:pt>
                <c:pt idx="5">
                  <c:v>25.384615384615383</c:v>
                </c:pt>
                <c:pt idx="6">
                  <c:v>25</c:v>
                </c:pt>
                <c:pt idx="7">
                  <c:v>24.615384615384613</c:v>
                </c:pt>
                <c:pt idx="8">
                  <c:v>24.615384615384613</c:v>
                </c:pt>
                <c:pt idx="9">
                  <c:v>24.23076923076923</c:v>
                </c:pt>
                <c:pt idx="10">
                  <c:v>23.846153846153847</c:v>
                </c:pt>
                <c:pt idx="11">
                  <c:v>23.076923076923077</c:v>
                </c:pt>
                <c:pt idx="12">
                  <c:v>22.69230769230769</c:v>
                </c:pt>
                <c:pt idx="13">
                  <c:v>22.307692307692307</c:v>
                </c:pt>
                <c:pt idx="14">
                  <c:v>21.923076923076923</c:v>
                </c:pt>
                <c:pt idx="15">
                  <c:v>21.538461538461537</c:v>
                </c:pt>
                <c:pt idx="16">
                  <c:v>21.153846153846153</c:v>
                </c:pt>
                <c:pt idx="17">
                  <c:v>20.76923076923077</c:v>
                </c:pt>
                <c:pt idx="18">
                  <c:v>20.384615384615383</c:v>
                </c:pt>
                <c:pt idx="19">
                  <c:v>20</c:v>
                </c:pt>
                <c:pt idx="20">
                  <c:v>19.615384615384613</c:v>
                </c:pt>
                <c:pt idx="21">
                  <c:v>18.846153846153847</c:v>
                </c:pt>
                <c:pt idx="22">
                  <c:v>18.076923076923077</c:v>
                </c:pt>
                <c:pt idx="23">
                  <c:v>16.923076923076923</c:v>
                </c:pt>
                <c:pt idx="24">
                  <c:v>15.769230769230768</c:v>
                </c:pt>
                <c:pt idx="25">
                  <c:v>14.615384615384615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F8-46C9-95E6-3FD277C2A660}"/>
            </c:ext>
          </c:extLst>
        </c:ser>
        <c:ser>
          <c:idx val="4"/>
          <c:order val="1"/>
          <c:tx>
            <c:v>Flux, výluh č. 2 ( 9 bar )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'Experiment RO po ED'!$C$81:$C$103</c:f>
              <c:numCache>
                <c:formatCode>General</c:formatCode>
                <c:ptCount val="2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</c:numCache>
            </c:numRef>
          </c:xVal>
          <c:yVal>
            <c:numRef>
              <c:f>'Experiment RO po ED'!$F$81:$F$103</c:f>
              <c:numCache>
                <c:formatCode>0.00</c:formatCode>
                <c:ptCount val="23"/>
                <c:pt idx="0">
                  <c:v>26.923076923076923</c:v>
                </c:pt>
                <c:pt idx="1">
                  <c:v>26.923076923076923</c:v>
                </c:pt>
                <c:pt idx="2">
                  <c:v>26.923076923076923</c:v>
                </c:pt>
                <c:pt idx="3">
                  <c:v>26.538461538461537</c:v>
                </c:pt>
                <c:pt idx="4">
                  <c:v>26.538461538461537</c:v>
                </c:pt>
                <c:pt idx="5">
                  <c:v>26.153846153846153</c:v>
                </c:pt>
                <c:pt idx="6">
                  <c:v>25.76923076923077</c:v>
                </c:pt>
                <c:pt idx="7">
                  <c:v>25.384615384615383</c:v>
                </c:pt>
                <c:pt idx="8">
                  <c:v>25</c:v>
                </c:pt>
                <c:pt idx="9">
                  <c:v>24.615384615384613</c:v>
                </c:pt>
                <c:pt idx="10">
                  <c:v>24.23076923076923</c:v>
                </c:pt>
                <c:pt idx="11">
                  <c:v>23.846153846153847</c:v>
                </c:pt>
                <c:pt idx="12">
                  <c:v>23.076923076923077</c:v>
                </c:pt>
                <c:pt idx="13">
                  <c:v>22.69230769230769</c:v>
                </c:pt>
                <c:pt idx="14">
                  <c:v>21.923076923076923</c:v>
                </c:pt>
                <c:pt idx="15">
                  <c:v>21.153846153846153</c:v>
                </c:pt>
                <c:pt idx="16">
                  <c:v>20.76923076923077</c:v>
                </c:pt>
                <c:pt idx="17">
                  <c:v>20.384615384615383</c:v>
                </c:pt>
                <c:pt idx="18">
                  <c:v>19.615384615384613</c:v>
                </c:pt>
                <c:pt idx="19">
                  <c:v>18.46153846153846</c:v>
                </c:pt>
                <c:pt idx="20">
                  <c:v>17.307692307692307</c:v>
                </c:pt>
                <c:pt idx="21">
                  <c:v>16.153846153846153</c:v>
                </c:pt>
                <c:pt idx="22">
                  <c:v>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6B-4F34-8330-0F01714C7A38}"/>
            </c:ext>
          </c:extLst>
        </c:ser>
        <c:ser>
          <c:idx val="1"/>
          <c:order val="2"/>
          <c:tx>
            <c:v>Flux, výluh č. 3 bez ED ( 14,2 bar ) 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'Experiment RO po ED'!$C$50:$C$70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'Experiment RO po ED'!$F$50:$F$71</c:f>
              <c:numCache>
                <c:formatCode>0.00</c:formatCode>
                <c:ptCount val="22"/>
                <c:pt idx="0">
                  <c:v>20.384615384615383</c:v>
                </c:pt>
                <c:pt idx="1">
                  <c:v>20</c:v>
                </c:pt>
                <c:pt idx="2">
                  <c:v>19.615384615384613</c:v>
                </c:pt>
                <c:pt idx="3">
                  <c:v>19.23076923076923</c:v>
                </c:pt>
                <c:pt idx="4">
                  <c:v>19.23076923076923</c:v>
                </c:pt>
                <c:pt idx="5">
                  <c:v>18.846153846153847</c:v>
                </c:pt>
                <c:pt idx="6">
                  <c:v>18.46153846153846</c:v>
                </c:pt>
                <c:pt idx="7">
                  <c:v>17.692307692307693</c:v>
                </c:pt>
                <c:pt idx="8">
                  <c:v>17.307692307692307</c:v>
                </c:pt>
                <c:pt idx="9">
                  <c:v>16.923076923076923</c:v>
                </c:pt>
                <c:pt idx="10">
                  <c:v>15.769230769230768</c:v>
                </c:pt>
                <c:pt idx="11">
                  <c:v>15</c:v>
                </c:pt>
                <c:pt idx="12">
                  <c:v>14.615384615384615</c:v>
                </c:pt>
                <c:pt idx="13">
                  <c:v>13.846153846153845</c:v>
                </c:pt>
                <c:pt idx="14">
                  <c:v>13.461538461538462</c:v>
                </c:pt>
                <c:pt idx="15">
                  <c:v>12.692307692307692</c:v>
                </c:pt>
                <c:pt idx="16">
                  <c:v>11.923076923076923</c:v>
                </c:pt>
                <c:pt idx="17">
                  <c:v>11.153846153846153</c:v>
                </c:pt>
                <c:pt idx="18">
                  <c:v>10.384615384615385</c:v>
                </c:pt>
                <c:pt idx="19">
                  <c:v>9.615384615384615</c:v>
                </c:pt>
                <c:pt idx="20">
                  <c:v>9.2307692307692299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6B-4F34-8330-0F01714C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957008"/>
        <c:axId val="162957568"/>
      </c:scatterChart>
      <c:scatterChart>
        <c:scatterStyle val="smoothMarker"/>
        <c:varyColors val="0"/>
        <c:ser>
          <c:idx val="2"/>
          <c:order val="3"/>
          <c:tx>
            <c:v>Stupeň konverze, výluh č. 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star"/>
            <c:size val="7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'Experiment RO po ED'!$C$13:$C$38</c:f>
              <c:numCache>
                <c:formatCode>General</c:formatCode>
                <c:ptCount val="2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</c:numCache>
            </c:numRef>
          </c:xVal>
          <c:yVal>
            <c:numRef>
              <c:f>'Experiment RO po ED'!$E$13:$E$38</c:f>
              <c:numCache>
                <c:formatCode>0.00</c:formatCode>
                <c:ptCount val="26"/>
                <c:pt idx="0">
                  <c:v>0</c:v>
                </c:pt>
                <c:pt idx="1">
                  <c:v>3.8733333333333335</c:v>
                </c:pt>
                <c:pt idx="2">
                  <c:v>7.72</c:v>
                </c:pt>
                <c:pt idx="3">
                  <c:v>11.42</c:v>
                </c:pt>
                <c:pt idx="4">
                  <c:v>15.12</c:v>
                </c:pt>
                <c:pt idx="5">
                  <c:v>18.693333333333332</c:v>
                </c:pt>
                <c:pt idx="6">
                  <c:v>22.36</c:v>
                </c:pt>
                <c:pt idx="7">
                  <c:v>25.966666666666669</c:v>
                </c:pt>
                <c:pt idx="8">
                  <c:v>29.513333333333332</c:v>
                </c:pt>
                <c:pt idx="9">
                  <c:v>33.033333333333331</c:v>
                </c:pt>
                <c:pt idx="10">
                  <c:v>36.556666666666665</c:v>
                </c:pt>
                <c:pt idx="11">
                  <c:v>40.033333333333331</c:v>
                </c:pt>
                <c:pt idx="12">
                  <c:v>43.406666666666666</c:v>
                </c:pt>
                <c:pt idx="13">
                  <c:v>46.733333333333327</c:v>
                </c:pt>
                <c:pt idx="14">
                  <c:v>50</c:v>
                </c:pt>
                <c:pt idx="15">
                  <c:v>53.126666666666665</c:v>
                </c:pt>
                <c:pt idx="16">
                  <c:v>56.32</c:v>
                </c:pt>
                <c:pt idx="17">
                  <c:v>59.48</c:v>
                </c:pt>
                <c:pt idx="18">
                  <c:v>62.52</c:v>
                </c:pt>
                <c:pt idx="19">
                  <c:v>65.52</c:v>
                </c:pt>
                <c:pt idx="20">
                  <c:v>68.413333333333327</c:v>
                </c:pt>
                <c:pt idx="21">
                  <c:v>71.24666666666667</c:v>
                </c:pt>
                <c:pt idx="22">
                  <c:v>73.959999999999994</c:v>
                </c:pt>
                <c:pt idx="23">
                  <c:v>76.593333333333334</c:v>
                </c:pt>
                <c:pt idx="24">
                  <c:v>79.063333333333333</c:v>
                </c:pt>
                <c:pt idx="25">
                  <c:v>81.38666666666667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1F8-46C9-95E6-3FD277C2A660}"/>
            </c:ext>
          </c:extLst>
        </c:ser>
        <c:ser>
          <c:idx val="5"/>
          <c:order val="4"/>
          <c:tx>
            <c:v>Stupeň konverze, výluh č. 2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'Experiment RO po ED'!$C$81:$C$103</c:f>
              <c:numCache>
                <c:formatCode>General</c:formatCode>
                <c:ptCount val="2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</c:numCache>
            </c:numRef>
          </c:xVal>
          <c:yVal>
            <c:numRef>
              <c:f>'Experiment RO po ED'!$E$81:$E$103</c:f>
              <c:numCache>
                <c:formatCode>0.00</c:formatCode>
                <c:ptCount val="23"/>
                <c:pt idx="0">
                  <c:v>2.0636042402826855</c:v>
                </c:pt>
                <c:pt idx="1">
                  <c:v>6.3109540636042407</c:v>
                </c:pt>
                <c:pt idx="2">
                  <c:v>10.416961130742049</c:v>
                </c:pt>
                <c:pt idx="3">
                  <c:v>14.643109540636042</c:v>
                </c:pt>
                <c:pt idx="4">
                  <c:v>18.805653710247348</c:v>
                </c:pt>
                <c:pt idx="5">
                  <c:v>22.96113074204947</c:v>
                </c:pt>
                <c:pt idx="6">
                  <c:v>27.102473498233216</c:v>
                </c:pt>
                <c:pt idx="7">
                  <c:v>31.074204946996467</c:v>
                </c:pt>
                <c:pt idx="8">
                  <c:v>34.96113074204947</c:v>
                </c:pt>
                <c:pt idx="9">
                  <c:v>38.82685512367491</c:v>
                </c:pt>
                <c:pt idx="10">
                  <c:v>42.614840989399291</c:v>
                </c:pt>
                <c:pt idx="11">
                  <c:v>46.346289752650179</c:v>
                </c:pt>
                <c:pt idx="12">
                  <c:v>49.964664310954063</c:v>
                </c:pt>
                <c:pt idx="13">
                  <c:v>53.554770318021198</c:v>
                </c:pt>
                <c:pt idx="14">
                  <c:v>57.06713780918728</c:v>
                </c:pt>
                <c:pt idx="15">
                  <c:v>60.438162544169614</c:v>
                </c:pt>
                <c:pt idx="16">
                  <c:v>63.738515901060069</c:v>
                </c:pt>
                <c:pt idx="17">
                  <c:v>66.982332155477039</c:v>
                </c:pt>
                <c:pt idx="18">
                  <c:v>70.098939929328623</c:v>
                </c:pt>
                <c:pt idx="19">
                  <c:v>73.07420494699646</c:v>
                </c:pt>
                <c:pt idx="20">
                  <c:v>75.922261484098939</c:v>
                </c:pt>
                <c:pt idx="21">
                  <c:v>78.60777385159011</c:v>
                </c:pt>
                <c:pt idx="22">
                  <c:v>81.144876325088333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6B-4F34-8330-0F01714C7A38}"/>
            </c:ext>
          </c:extLst>
        </c:ser>
        <c:ser>
          <c:idx val="3"/>
          <c:order val="5"/>
          <c:tx>
            <c:v>Stupeň konverze, výluh č. 3 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'Experiment RO po ED'!$C$50:$C$70</c:f>
              <c:numCache>
                <c:formatCode>General</c:formatCode>
                <c:ptCount val="2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</c:numCache>
            </c:numRef>
          </c:xVal>
          <c:yVal>
            <c:numRef>
              <c:f>'Experiment RO po ED'!$E$50:$E$70</c:f>
              <c:numCache>
                <c:formatCode>0.00</c:formatCode>
                <c:ptCount val="21"/>
                <c:pt idx="0">
                  <c:v>1.3333333333333333</c:v>
                </c:pt>
                <c:pt idx="1">
                  <c:v>3.8</c:v>
                </c:pt>
                <c:pt idx="2">
                  <c:v>6.7000000000000011</c:v>
                </c:pt>
                <c:pt idx="3">
                  <c:v>9.5733333333333341</c:v>
                </c:pt>
                <c:pt idx="4">
                  <c:v>12.44</c:v>
                </c:pt>
                <c:pt idx="5">
                  <c:v>15.28</c:v>
                </c:pt>
                <c:pt idx="6">
                  <c:v>18.033333333333335</c:v>
                </c:pt>
                <c:pt idx="7">
                  <c:v>20.733333333333334</c:v>
                </c:pt>
                <c:pt idx="8">
                  <c:v>23.319999999999997</c:v>
                </c:pt>
                <c:pt idx="9">
                  <c:v>25.819999999999997</c:v>
                </c:pt>
                <c:pt idx="10">
                  <c:v>28.233333333333334</c:v>
                </c:pt>
                <c:pt idx="11">
                  <c:v>30.566666666666666</c:v>
                </c:pt>
                <c:pt idx="12">
                  <c:v>32.833333333333336</c:v>
                </c:pt>
                <c:pt idx="13">
                  <c:v>34.979999999999997</c:v>
                </c:pt>
                <c:pt idx="14">
                  <c:v>37.033333333333331</c:v>
                </c:pt>
                <c:pt idx="15">
                  <c:v>38.846666666666664</c:v>
                </c:pt>
                <c:pt idx="16">
                  <c:v>40.86</c:v>
                </c:pt>
                <c:pt idx="17">
                  <c:v>42.633333333333333</c:v>
                </c:pt>
                <c:pt idx="18">
                  <c:v>44.313333333333333</c:v>
                </c:pt>
                <c:pt idx="19">
                  <c:v>45.913333333333334</c:v>
                </c:pt>
                <c:pt idx="20">
                  <c:v>47.446666666666665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96B-4F34-8330-0F01714C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958688"/>
        <c:axId val="162958128"/>
      </c:scatterChart>
      <c:valAx>
        <c:axId val="16295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čas t,</a:t>
                </a:r>
                <a:r>
                  <a:rPr lang="cs-CZ" sz="16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</a:p>
            </c:rich>
          </c:tx>
          <c:layout>
            <c:manualLayout>
              <c:xMode val="edge"/>
              <c:yMode val="edge"/>
              <c:x val="0.34141120548907766"/>
              <c:y val="0.90920810313075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957568"/>
        <c:crosses val="autoZero"/>
        <c:crossBetween val="midCat"/>
        <c:majorUnit val="40"/>
      </c:valAx>
      <c:valAx>
        <c:axId val="1629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flux, l/m</a:t>
                </a:r>
                <a:r>
                  <a:rPr lang="cs-CZ" sz="1600" baseline="30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957008"/>
        <c:crosses val="autoZero"/>
        <c:crossBetween val="midCat"/>
      </c:valAx>
      <c:valAx>
        <c:axId val="1629581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stupeň konverze, %</a:t>
                </a:r>
              </a:p>
            </c:rich>
          </c:tx>
          <c:layout>
            <c:manualLayout>
              <c:xMode val="edge"/>
              <c:yMode val="edge"/>
              <c:x val="0.63793284063176314"/>
              <c:y val="0.33579547696265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958688"/>
        <c:crosses val="max"/>
        <c:crossBetween val="midCat"/>
        <c:majorUnit val="10"/>
      </c:valAx>
      <c:valAx>
        <c:axId val="16295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958128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14877745544965"/>
          <c:y val="0.17801410884643606"/>
          <c:w val="0.32785122254455035"/>
          <c:h val="0.5388817871205485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CFE0E9-8D2A-4022-A965-A252682E20B1}" type="datetimeFigureOut">
              <a:rPr lang="cs-CZ" smtClean="0"/>
              <a:pPr/>
              <a:t>7.3.2018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21B131-B7B6-452E-BB86-B63AC5E1653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214950"/>
            <a:ext cx="3389442" cy="122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3812" y="19888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Problematika zanášení membrán a </a:t>
            </a:r>
            <a:r>
              <a:rPr lang="cs-CZ" dirty="0" err="1">
                <a:solidFill>
                  <a:schemeClr val="tx1"/>
                </a:solidFill>
              </a:rPr>
              <a:t>scalingu</a:t>
            </a:r>
            <a:r>
              <a:rPr lang="cs-CZ" dirty="0">
                <a:solidFill>
                  <a:schemeClr val="tx1"/>
                </a:solidFill>
              </a:rPr>
              <a:t> při zpracování skládkových výluhů membránovými technologiemi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299296"/>
            <a:ext cx="7016824" cy="17526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Michal Kulhavý, Univerzita Pardubice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Jiří Cakl, Univerzita Pardubice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Lukáš Václavík, MemBrain, s.r.o.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Jiří Maršálek, MemBrain, </a:t>
            </a:r>
            <a:r>
              <a:rPr lang="cs-CZ" dirty="0" err="1">
                <a:solidFill>
                  <a:schemeClr val="tx1"/>
                </a:solidFill>
              </a:rPr>
              <a:t>s.r.o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triangl.dumy.cz/wp-content/uploads/2013/11/UPa_nov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157716"/>
            <a:ext cx="2500330" cy="130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3"/>
            <a:ext cx="3847692" cy="656500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16438"/>
            <a:ext cx="4486925" cy="3365194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6394"/>
            <a:ext cx="3971932" cy="29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modelování saturačních parametrů pro membránové separace výluhů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9240448"/>
              </p:ext>
            </p:extLst>
          </p:nvPr>
        </p:nvGraphicFramePr>
        <p:xfrm>
          <a:off x="0" y="964485"/>
          <a:ext cx="9036495" cy="589125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7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91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Skládkové výluhy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pH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LSI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Limitní modelové pH pro nižší LSI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Namodelované LSI při modelovém pH</a:t>
                      </a:r>
                      <a:endParaRPr lang="nn-NO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TDS g/l </a:t>
                      </a:r>
                      <a:r>
                        <a:rPr lang="cs-CZ" sz="1200" u="none" strike="noStrike" dirty="0" err="1">
                          <a:effectLst/>
                        </a:rPr>
                        <a:t>skutčné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Mg(OH)</a:t>
                      </a:r>
                      <a:r>
                        <a:rPr lang="cs-CZ" sz="1200" u="none" strike="noStrike" baseline="-25000" dirty="0">
                          <a:effectLst/>
                        </a:rPr>
                        <a:t>2</a:t>
                      </a:r>
                      <a:r>
                        <a:rPr lang="cs-CZ" sz="1200" u="none" strike="noStrike" dirty="0">
                          <a:effectLst/>
                        </a:rPr>
                        <a:t> saturace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CaSO</a:t>
                      </a:r>
                      <a:r>
                        <a:rPr lang="cs-CZ" sz="1200" u="none" strike="noStrike" baseline="-25000" dirty="0">
                          <a:effectLst/>
                        </a:rPr>
                        <a:t>4</a:t>
                      </a:r>
                      <a:r>
                        <a:rPr lang="cs-CZ" sz="1200" u="none" strike="noStrike" dirty="0">
                          <a:effectLst/>
                        </a:rPr>
                        <a:t> saturace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BaSO</a:t>
                      </a:r>
                      <a:r>
                        <a:rPr lang="cs-CZ" sz="1200" u="none" strike="noStrike" baseline="-25000" dirty="0">
                          <a:solidFill>
                            <a:srgbClr val="FF0000"/>
                          </a:solidFill>
                          <a:effectLst/>
                        </a:rPr>
                        <a:t>4 </a:t>
                      </a:r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saturace %</a:t>
                      </a:r>
                      <a:endParaRPr lang="cs-CZ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SrSO</a:t>
                      </a:r>
                      <a:r>
                        <a:rPr lang="cs-CZ" sz="1200" u="none" strike="noStrike" baseline="-25000" dirty="0">
                          <a:effectLst/>
                        </a:rPr>
                        <a:t>4 </a:t>
                      </a:r>
                      <a:r>
                        <a:rPr lang="cs-CZ" sz="1200" u="none" strike="noStrike" dirty="0">
                          <a:effectLst/>
                        </a:rPr>
                        <a:t>saturace 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Surový výluh č. 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9,01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2,16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-0,2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9,41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0,0033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1,75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398,4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Surový výluh č. 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8,86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1,47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8,6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0,0031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343,1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Surový výluh č. 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9,02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2,48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6,3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-0,2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8,76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0,0034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464,1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Okyselený výluh č.1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-0,13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-0,29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9,57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0,0025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1128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Okyselený výluh č. 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7,43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0,42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6,8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-0,21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9,08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0,0026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5,51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1187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Okyselený výluh č. 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7,36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0,57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-0,2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8,95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0,0028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5,75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1209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Výluh č. 1 diluát 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6,56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-1,83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-0,43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2,61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0,00001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1,89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Výluh č. 2 </a:t>
                      </a:r>
                      <a:r>
                        <a:rPr lang="cs-CZ" sz="1200" u="none" strike="noStrike" dirty="0" err="1">
                          <a:effectLst/>
                        </a:rPr>
                        <a:t>diluát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7,08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-1,5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-0,5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2,56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0,00008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1,75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2301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Výluh č. 1 koncentrát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7,51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1,66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51,9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41,75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4011,13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Výluh č. 2 koncentrát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8,33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2,27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-0,18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44,4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0,82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8,03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1650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Výluh č. 1 retentát (81 %)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-0,17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12,8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0,0038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14,79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5236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Výluh č. 2 retentát (81 %)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7,62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12,2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0,0043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13,7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4824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Výluh č. 3 retentát (41 %)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7,56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1,05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15,8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0,009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12,53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1836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Výluh č. 1 </a:t>
                      </a:r>
                      <a:r>
                        <a:rPr lang="cs-CZ" sz="1200" u="none" strike="noStrike" dirty="0" err="1">
                          <a:effectLst/>
                        </a:rPr>
                        <a:t>permeát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6,76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-4,56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10,3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0,171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1,35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Výluh č. 2 </a:t>
                      </a:r>
                      <a:r>
                        <a:rPr lang="cs-CZ" sz="1200" u="none" strike="noStrike" dirty="0" err="1">
                          <a:effectLst/>
                        </a:rPr>
                        <a:t>permeát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-4,09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10,2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0,122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2,72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5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Výluh č. 3 </a:t>
                      </a:r>
                      <a:r>
                        <a:rPr lang="cs-CZ" sz="1200" u="none" strike="noStrike" dirty="0" err="1">
                          <a:effectLst/>
                        </a:rPr>
                        <a:t>permeát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6,84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-3,46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9,8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-0,21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0,37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17,4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5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8680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Zastoupení prvků ve sraženině a obrázek vzniklé sraženiny, analyzováno pomocí elektronového mikroskopu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Michal\Desktop\Membrain 2017\Sraženin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0680"/>
            <a:ext cx="8496944" cy="443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0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Průběh odsolení skládkových výluhů č. 1 a 2 elektrodialýzou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32040" y="4378498"/>
            <a:ext cx="18131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4170475460"/>
              </p:ext>
            </p:extLst>
          </p:nvPr>
        </p:nvGraphicFramePr>
        <p:xfrm>
          <a:off x="107504" y="1566312"/>
          <a:ext cx="8640960" cy="517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66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47155"/>
            <a:ext cx="775563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Solné testy pro ověření zanášení membrán a jejich čištění po elektrodialýze (experimenty s výluhy č. 1 a 2)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67471520"/>
              </p:ext>
            </p:extLst>
          </p:nvPr>
        </p:nvGraphicFramePr>
        <p:xfrm>
          <a:off x="251520" y="1600200"/>
          <a:ext cx="7745288" cy="487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8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592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Průběh reverzní osmózy za konstantního tlakového rozdílu při separaci odsolených (č.1 a 2) a původních (č.3) skládkových výluhů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60032" y="2996951"/>
            <a:ext cx="135988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3536780"/>
              </p:ext>
            </p:extLst>
          </p:nvPr>
        </p:nvGraphicFramePr>
        <p:xfrm>
          <a:off x="179512" y="1600200"/>
          <a:ext cx="8964488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5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Závěr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8326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sz="3300" dirty="0"/>
              <a:t>Výsledky experimentů a jejich diskuze ukazují, že</a:t>
            </a:r>
          </a:p>
          <a:p>
            <a:pPr algn="just"/>
            <a:endParaRPr lang="cs-CZ" sz="2600" dirty="0"/>
          </a:p>
          <a:p>
            <a:pPr lvl="0" algn="just"/>
            <a:r>
              <a:rPr lang="cs-CZ" sz="3300" dirty="0"/>
              <a:t>při zpracování skládkových výluhů lze účinně využít elektrodialýzu i reverzní osmózu,</a:t>
            </a:r>
          </a:p>
          <a:p>
            <a:pPr lvl="0" algn="just"/>
            <a:r>
              <a:rPr lang="cs-CZ" sz="3300" dirty="0"/>
              <a:t>elektrodialýza umožňuje snížení solnosti výluhu, takže následná RO může být provozována při nízkých pracovních tlacích,</a:t>
            </a:r>
          </a:p>
          <a:p>
            <a:pPr lvl="0" algn="just"/>
            <a:r>
              <a:rPr lang="cs-CZ" sz="3300" dirty="0"/>
              <a:t>průběh obou procesů je ovlivňován zanášením </a:t>
            </a:r>
            <a:r>
              <a:rPr lang="cs-CZ" sz="3300" dirty="0" err="1"/>
              <a:t>huminovými</a:t>
            </a:r>
            <a:r>
              <a:rPr lang="cs-CZ" sz="3300" dirty="0"/>
              <a:t> látkami a případným srážením některých látek. Přitom vyšší náchylnost k zanášení vykazují aniontově výměnné </a:t>
            </a:r>
            <a:r>
              <a:rPr lang="cs-CZ" sz="3300" dirty="0" err="1"/>
              <a:t>elektrodialyzační</a:t>
            </a:r>
            <a:r>
              <a:rPr lang="cs-CZ" sz="3300" dirty="0"/>
              <a:t> membrány,</a:t>
            </a:r>
          </a:p>
          <a:p>
            <a:pPr lvl="0" algn="just"/>
            <a:r>
              <a:rPr lang="cs-CZ" sz="3300" dirty="0"/>
              <a:t>srážecí rovnováhy jsou ovlivňovány zejména hodnotou pH, </a:t>
            </a:r>
          </a:p>
          <a:p>
            <a:pPr lvl="0" algn="just"/>
            <a:r>
              <a:rPr lang="cs-CZ" sz="3300" dirty="0"/>
              <a:t>ve výluzích byl vysoce překročen saturační index pro síran barnatý, avšak přítomné </a:t>
            </a:r>
            <a:r>
              <a:rPr lang="cs-CZ" sz="3300" dirty="0" err="1"/>
              <a:t>fulvické</a:t>
            </a:r>
            <a:r>
              <a:rPr lang="cs-CZ" sz="3300" dirty="0"/>
              <a:t> kyseliny lze považovat za přirozený </a:t>
            </a:r>
            <a:r>
              <a:rPr lang="cs-CZ" sz="3300" dirty="0" err="1"/>
              <a:t>antiskalant</a:t>
            </a:r>
            <a:r>
              <a:rPr lang="cs-CZ" sz="3300" dirty="0"/>
              <a:t>, který posunuje srážecí rovnováhu a zabraňuje při zvažovaných koncentracích srážení síranu barnatého na povrchu membrán.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0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6000" dirty="0"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 algn="ctr">
              <a:buNone/>
            </a:pPr>
            <a:endParaRPr lang="cs-CZ" sz="6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Michal Kulhavý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Skládkové výluhy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cs typeface="Arial" pitchFamily="34" charset="0"/>
              </a:rPr>
              <a:t>Proměnlivé množství tvořených výluhů a jejich složení</a:t>
            </a:r>
          </a:p>
          <a:p>
            <a:endParaRPr lang="cs-CZ" dirty="0">
              <a:cs typeface="Arial" pitchFamily="34" charset="0"/>
            </a:endParaRPr>
          </a:p>
          <a:p>
            <a:r>
              <a:rPr lang="cs-CZ" dirty="0">
                <a:cs typeface="Arial" pitchFamily="34" charset="0"/>
              </a:rPr>
              <a:t>Většinou toxické pro životní prostředí a ekologii toku, nebezpečné pro podzemní vody</a:t>
            </a:r>
          </a:p>
          <a:p>
            <a:endParaRPr lang="cs-CZ" dirty="0">
              <a:cs typeface="Arial" pitchFamily="34" charset="0"/>
            </a:endParaRPr>
          </a:p>
          <a:p>
            <a:r>
              <a:rPr lang="cs-CZ" dirty="0">
                <a:cs typeface="Arial" pitchFamily="34" charset="0"/>
              </a:rPr>
              <a:t>Můžou obsahovat těžké kovy a jiné toxické látky </a:t>
            </a:r>
          </a:p>
          <a:p>
            <a:endParaRPr lang="cs-CZ" dirty="0">
              <a:cs typeface="Arial" pitchFamily="34" charset="0"/>
            </a:endParaRPr>
          </a:p>
          <a:p>
            <a:r>
              <a:rPr lang="cs-CZ" dirty="0">
                <a:cs typeface="Arial" pitchFamily="34" charset="0"/>
              </a:rPr>
              <a:t>Vysoké znečištění organickými látkami (stovky až tisíce miligramů)</a:t>
            </a:r>
          </a:p>
          <a:p>
            <a:endParaRPr lang="cs-CZ" dirty="0">
              <a:cs typeface="Arial" pitchFamily="34" charset="0"/>
            </a:endParaRPr>
          </a:p>
          <a:p>
            <a:r>
              <a:rPr lang="cs-CZ" dirty="0">
                <a:cs typeface="Arial" pitchFamily="34" charset="0"/>
              </a:rPr>
              <a:t>Vysoké zasolení (desítky </a:t>
            </a:r>
            <a:r>
              <a:rPr lang="cs-CZ" dirty="0" err="1">
                <a:cs typeface="Arial" pitchFamily="34" charset="0"/>
              </a:rPr>
              <a:t>mS</a:t>
            </a:r>
            <a:r>
              <a:rPr lang="cs-CZ" dirty="0">
                <a:cs typeface="Arial" pitchFamily="34" charset="0"/>
              </a:rPr>
              <a:t>/cm)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Současné metody odstraňování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Snížení množství výluhů, např. biomechanická předúprava </a:t>
            </a:r>
          </a:p>
          <a:p>
            <a:pPr algn="just"/>
            <a:r>
              <a:rPr lang="cs-CZ" dirty="0"/>
              <a:t>Recyklace v tělese skládky</a:t>
            </a:r>
          </a:p>
          <a:p>
            <a:pPr algn="just"/>
            <a:r>
              <a:rPr lang="cs-CZ" dirty="0"/>
              <a:t>Likvidace na čistírnách odpadní vod</a:t>
            </a:r>
          </a:p>
          <a:p>
            <a:pPr algn="just"/>
            <a:r>
              <a:rPr lang="cs-CZ" dirty="0"/>
              <a:t>Tlakové membránové procesy (RO jednotky provozované při vysokých pracovních tlacích)</a:t>
            </a:r>
          </a:p>
          <a:p>
            <a:pPr algn="just"/>
            <a:r>
              <a:rPr lang="cs-CZ" dirty="0"/>
              <a:t>Spalování, odparka </a:t>
            </a:r>
          </a:p>
          <a:p>
            <a:pPr algn="just"/>
            <a:r>
              <a:rPr lang="cs-CZ" dirty="0"/>
              <a:t>V teplejších oblastech využití sluneční energie pro odpařování a následné spalování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0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Membránové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Tlakové membránové procesy - polopropustné membrány jako separační element, jako hnací síla transportu přes membránu se využívá tlakový rozdíl (dominantně reverzní osmóza)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Elektromembránové procesy - hnací síla transportu je gradient elektrického potenciálu (dominantně elektrodialýza)</a:t>
            </a:r>
          </a:p>
          <a:p>
            <a:pPr marL="0" indent="0">
              <a:buNone/>
            </a:pPr>
            <a:endParaRPr lang="cs-CZ" dirty="0"/>
          </a:p>
          <a:p>
            <a:pPr algn="just"/>
            <a:r>
              <a:rPr lang="cs-CZ" dirty="0"/>
              <a:t>Koncentrační polarizace -  rozdílná koncentrace rozpuštěných látek na/u povrchu </a:t>
            </a:r>
            <a:r>
              <a:rPr lang="cs-CZ" b="1" dirty="0"/>
              <a:t>membrány</a:t>
            </a:r>
            <a:r>
              <a:rPr lang="cs-CZ" dirty="0"/>
              <a:t> a v hlavním proudu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 err="1"/>
              <a:t>Scaling</a:t>
            </a:r>
            <a:r>
              <a:rPr lang="cs-CZ" dirty="0"/>
              <a:t> - ukládání částic na povrchu membrány vlivem jejich vysrážení nebo krystalizace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Zanášení membrány (</a:t>
            </a:r>
            <a:r>
              <a:rPr lang="cs-CZ" dirty="0" err="1"/>
              <a:t>fouling</a:t>
            </a:r>
            <a:r>
              <a:rPr lang="cs-CZ" dirty="0"/>
              <a:t>) - záchyt makromolekul, biologických materiálů a/nebo koloidních látek na membráně.</a:t>
            </a:r>
          </a:p>
          <a:p>
            <a:pPr lvl="1"/>
            <a:r>
              <a:rPr lang="cs-CZ" dirty="0"/>
              <a:t>Reverzibilní - změnou hydrodynamických podmínek</a:t>
            </a:r>
          </a:p>
          <a:p>
            <a:pPr lvl="1"/>
            <a:r>
              <a:rPr lang="cs-CZ" dirty="0"/>
              <a:t>Ireverzibilní - nutné chemické čištění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8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Cíle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Předúprava nástřiku mokřadem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Okyselování nástřiku v rámci možnosti snížení </a:t>
            </a:r>
            <a:r>
              <a:rPr lang="cs-CZ" dirty="0" err="1"/>
              <a:t>foulingu</a:t>
            </a:r>
            <a:r>
              <a:rPr lang="cs-CZ" dirty="0"/>
              <a:t> a </a:t>
            </a:r>
            <a:r>
              <a:rPr lang="cs-CZ" dirty="0" err="1"/>
              <a:t>scalingu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Předúprava nástřiku pomocí ED a její integrace do procesu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Provoz RO při nízkých pracovních tlacích do 15 bar a získání co nejvyššího konverzního poměru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8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Schéma procesu čištění výluhů</a:t>
            </a:r>
          </a:p>
        </p:txBody>
      </p:sp>
      <p:pic>
        <p:nvPicPr>
          <p:cNvPr id="6" name="Zástupný symbol pro obsah 5" descr="Schém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0" y="1196752"/>
            <a:ext cx="829126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6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Schéma procesu čištění výluhů</a:t>
            </a:r>
          </a:p>
        </p:txBody>
      </p:sp>
      <p:pic>
        <p:nvPicPr>
          <p:cNvPr id="6" name="Zástupný symbol pro obsah 5" descr="Schéma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0" y="1196752"/>
            <a:ext cx="8291264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1787691" cy="1340768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92" y="1619308"/>
            <a:ext cx="1455455" cy="1340768"/>
          </a:xfrm>
          <a:prstGeom prst="rect">
            <a:avLst/>
          </a:prstGeom>
        </p:spPr>
      </p:pic>
      <p:pic>
        <p:nvPicPr>
          <p:cNvPr id="7" name="Zástupný symbol pro obsah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19" y="1619308"/>
            <a:ext cx="1581265" cy="13502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4" y="1628800"/>
            <a:ext cx="1706135" cy="13407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04751"/>
            <a:ext cx="1589290" cy="19202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10" y="3093548"/>
            <a:ext cx="2067297" cy="22874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2" y="3093548"/>
            <a:ext cx="2558058" cy="19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517" y="0"/>
            <a:ext cx="7467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Metodika experimentu 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76833" y="1268760"/>
            <a:ext cx="7467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algn="just"/>
            <a:r>
              <a:rPr lang="cs-CZ" dirty="0"/>
              <a:t>Pro modelování a vyhodnocení saturačních indexů (LSI – CaCO</a:t>
            </a:r>
            <a:r>
              <a:rPr lang="cs-CZ" baseline="-25000" dirty="0"/>
              <a:t>3</a:t>
            </a:r>
            <a:r>
              <a:rPr lang="cs-CZ" dirty="0"/>
              <a:t>; BaSO</a:t>
            </a:r>
            <a:r>
              <a:rPr lang="cs-CZ" baseline="-25000" dirty="0"/>
              <a:t>4;</a:t>
            </a:r>
            <a:r>
              <a:rPr lang="cs-CZ" dirty="0"/>
              <a:t> SrSO</a:t>
            </a:r>
            <a:r>
              <a:rPr lang="cs-CZ" baseline="-25000" dirty="0"/>
              <a:t>4</a:t>
            </a:r>
            <a:r>
              <a:rPr lang="cs-CZ" dirty="0"/>
              <a:t>; CaSO</a:t>
            </a:r>
            <a:r>
              <a:rPr lang="cs-CZ" baseline="-25000" dirty="0"/>
              <a:t>4</a:t>
            </a:r>
            <a:r>
              <a:rPr lang="cs-CZ" dirty="0"/>
              <a:t>;</a:t>
            </a:r>
            <a:r>
              <a:rPr lang="cs-CZ" baseline="-25000" dirty="0"/>
              <a:t> </a:t>
            </a:r>
            <a:r>
              <a:rPr lang="cs-CZ" dirty="0"/>
              <a:t>Mg(OH)</a:t>
            </a:r>
            <a:r>
              <a:rPr lang="cs-CZ" baseline="-25000" dirty="0"/>
              <a:t>2</a:t>
            </a:r>
            <a:r>
              <a:rPr lang="cs-CZ" dirty="0"/>
              <a:t>) byly použity komerční programy ROSA (Dow </a:t>
            </a:r>
            <a:r>
              <a:rPr lang="cs-CZ" dirty="0" err="1"/>
              <a:t>Filmtec</a:t>
            </a:r>
            <a:r>
              <a:rPr lang="cs-CZ" dirty="0"/>
              <a:t>) a Design Systems (</a:t>
            </a:r>
            <a:r>
              <a:rPr lang="cs-CZ" dirty="0" err="1"/>
              <a:t>Toray</a:t>
            </a:r>
            <a:r>
              <a:rPr lang="cs-CZ" dirty="0"/>
              <a:t>)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Experimenty byly prováděny vsádkově v objemech kolem 500 litrů do dosažení maximálního možného odsolení u ED a max. konverze u RO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 obou technologií byly prováděné solné testy pro ověření případného zanášení membrán </a:t>
            </a:r>
          </a:p>
          <a:p>
            <a:pPr lvl="1" algn="just"/>
            <a:r>
              <a:rPr lang="cs-CZ" dirty="0"/>
              <a:t>Solný test s roztokem síranu sodného pro ED</a:t>
            </a:r>
          </a:p>
          <a:p>
            <a:pPr lvl="1" algn="just"/>
            <a:r>
              <a:rPr lang="cs-CZ" dirty="0"/>
              <a:t>Solný test s roztokem chloridu sodného pro RO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Složení surového výluhu a možnosti zanášení membrán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TOC – organické zanášení (</a:t>
            </a:r>
            <a:r>
              <a:rPr lang="cs-CZ" dirty="0" err="1"/>
              <a:t>huminové</a:t>
            </a:r>
            <a:r>
              <a:rPr lang="cs-CZ" dirty="0"/>
              <a:t> látky)</a:t>
            </a:r>
          </a:p>
          <a:p>
            <a:pPr lvl="1"/>
            <a:r>
              <a:rPr lang="cs-CZ" dirty="0" err="1"/>
              <a:t>Huminové</a:t>
            </a:r>
            <a:r>
              <a:rPr lang="cs-CZ" dirty="0"/>
              <a:t> kyseliny – tvorba filtračního koláče u ED a RO</a:t>
            </a:r>
          </a:p>
          <a:p>
            <a:pPr lvl="1"/>
            <a:r>
              <a:rPr lang="cs-CZ" dirty="0" err="1"/>
              <a:t>Fulvické</a:t>
            </a:r>
            <a:r>
              <a:rPr lang="cs-CZ" dirty="0"/>
              <a:t> kyseliny – nízkomolekulární, záporně nabité, průchod ED </a:t>
            </a:r>
            <a:r>
              <a:rPr lang="cs-CZ" dirty="0" err="1"/>
              <a:t>anex</a:t>
            </a:r>
            <a:r>
              <a:rPr lang="cs-CZ" dirty="0"/>
              <a:t>. membránou</a:t>
            </a:r>
          </a:p>
          <a:p>
            <a:pPr lvl="1"/>
            <a:endParaRPr lang="cs-CZ" dirty="0"/>
          </a:p>
          <a:p>
            <a:r>
              <a:rPr lang="cs-CZ" dirty="0"/>
              <a:t>Bor – Vysoké koncentrace ve výluhu, nízká </a:t>
            </a:r>
            <a:r>
              <a:rPr lang="cs-CZ" dirty="0" err="1"/>
              <a:t>rejekce</a:t>
            </a:r>
            <a:r>
              <a:rPr lang="cs-CZ" dirty="0"/>
              <a:t> membrán a znečištění </a:t>
            </a:r>
            <a:r>
              <a:rPr lang="cs-CZ" dirty="0" err="1"/>
              <a:t>permeátu</a:t>
            </a:r>
            <a:endParaRPr lang="cs-CZ" dirty="0"/>
          </a:p>
          <a:p>
            <a:endParaRPr lang="cs-CZ" dirty="0"/>
          </a:p>
          <a:p>
            <a:r>
              <a:rPr lang="cs-CZ" dirty="0"/>
              <a:t>Železo – Z dlouhodobého hlediska možnost zanášení, limitní koncentrace pro membránové procesy je kolem 0,3 mg/l</a:t>
            </a:r>
          </a:p>
          <a:p>
            <a:endParaRPr lang="cs-CZ" dirty="0"/>
          </a:p>
          <a:p>
            <a:r>
              <a:rPr lang="cs-CZ" dirty="0"/>
              <a:t>Kyselina sírová – zvyšování koncentrace síranů a změna srážecí rovnováhy, především u </a:t>
            </a:r>
            <a:r>
              <a:rPr lang="cs-CZ" dirty="0" err="1"/>
              <a:t>baria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305826"/>
              </p:ext>
            </p:extLst>
          </p:nvPr>
        </p:nvGraphicFramePr>
        <p:xfrm>
          <a:off x="189140" y="1006113"/>
          <a:ext cx="8928993" cy="16561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5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5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3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50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57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50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5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94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41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66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Skládkové výluhy </a:t>
                      </a:r>
                      <a:r>
                        <a:rPr lang="cs-CZ" sz="1200" u="none" strike="noStrike" dirty="0" err="1">
                          <a:effectLst/>
                        </a:rPr>
                        <a:t>Svébořice</a:t>
                      </a:r>
                      <a:r>
                        <a:rPr lang="cs-CZ" sz="1200" u="none" strike="noStrike" dirty="0">
                          <a:effectLst/>
                        </a:rPr>
                        <a:t>, otevřená sekce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Vodivost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TDS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TC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TIC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TOC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TN</a:t>
                      </a:r>
                      <a:endParaRPr lang="cs-CZ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cs-CZ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cs-CZ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cs-CZ" sz="1200" b="1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cs-CZ" sz="12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 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err="1">
                          <a:effectLst/>
                        </a:rPr>
                        <a:t>mS</a:t>
                      </a:r>
                      <a:r>
                        <a:rPr lang="cs-CZ" sz="1200" u="none" strike="noStrike" dirty="0">
                          <a:effectLst/>
                        </a:rPr>
                        <a:t>/cm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g/l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mg/l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8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Surový výluh č. 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9,01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effectLst/>
                        </a:rPr>
                        <a:t>12,1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effectLst/>
                        </a:rPr>
                        <a:t>9,41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effectLst/>
                        </a:rPr>
                        <a:t>924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effectLst/>
                        </a:rPr>
                        <a:t>236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689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solidFill>
                            <a:schemeClr val="tx1"/>
                          </a:solidFill>
                          <a:effectLst/>
                        </a:rPr>
                        <a:t>466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89,1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3,26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0,637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8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Surový výluh č. 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8,86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11,9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8,6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1260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effectLst/>
                        </a:rPr>
                        <a:t>501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solidFill>
                            <a:schemeClr val="tx1"/>
                          </a:solidFill>
                          <a:effectLst/>
                        </a:rPr>
                        <a:t>527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8,35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3,94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0,653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8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Surový výluh č. 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>
                          <a:effectLst/>
                        </a:rPr>
                        <a:t>9,02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12,13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8,76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1157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effectLst/>
                        </a:rPr>
                        <a:t>421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736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8,57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94,3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4,36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0,661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cs-CZ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364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4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4372</TotalTime>
  <Words>925</Words>
  <Application>Microsoft Office PowerPoint</Application>
  <PresentationFormat>Předvádění na obrazovce (4:3)</PresentationFormat>
  <Paragraphs>339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Wingdings 2</vt:lpstr>
      <vt:lpstr>Arkýř</vt:lpstr>
      <vt:lpstr>Problematika zanášení membrán a scalingu při zpracování skládkových výluhů membránovými technologiemi  </vt:lpstr>
      <vt:lpstr>Skládkové výluhy </vt:lpstr>
      <vt:lpstr>Současné metody odstraňování</vt:lpstr>
      <vt:lpstr>Membránové procesy</vt:lpstr>
      <vt:lpstr>Cíle práce</vt:lpstr>
      <vt:lpstr>Schéma procesu čištění výluhů</vt:lpstr>
      <vt:lpstr>Schéma procesu čištění výluhů</vt:lpstr>
      <vt:lpstr>Metodika experimentu RO</vt:lpstr>
      <vt:lpstr>Složení surového výluhu a možnosti zanášení membrán</vt:lpstr>
      <vt:lpstr>Prezentace aplikace PowerPoint</vt:lpstr>
      <vt:lpstr>modelování saturačních parametrů pro membránové separace výluhů</vt:lpstr>
      <vt:lpstr>Zastoupení prvků ve sraženině a obrázek vzniklé sraženiny, analyzováno pomocí elektronového mikroskopu</vt:lpstr>
      <vt:lpstr>Průběh odsolení skládkových výluhů č. 1 a 2 elektrodialýzou</vt:lpstr>
      <vt:lpstr>Solné testy pro ověření zanášení membrán a jejich čištění po elektrodialýze (experimenty s výluhy č. 1 a 2) </vt:lpstr>
      <vt:lpstr>Průběh reverzní osmózy za konstantního tlakového rozdílu při separaci odsolených (č.1 a 2) a původních (č.3) skládkových výluhů</vt:lpstr>
      <vt:lpstr>Závěr práce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vybraných faktorů na denitrifikaci pomocí BioPelet</dc:title>
  <dc:creator>Drakan</dc:creator>
  <cp:lastModifiedBy>Vladimir Student</cp:lastModifiedBy>
  <cp:revision>271</cp:revision>
  <dcterms:created xsi:type="dcterms:W3CDTF">2014-05-26T13:18:05Z</dcterms:created>
  <dcterms:modified xsi:type="dcterms:W3CDTF">2018-03-07T12:41:56Z</dcterms:modified>
</cp:coreProperties>
</file>