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63" r:id="rId4"/>
    <p:sldId id="259" r:id="rId5"/>
    <p:sldId id="264" r:id="rId6"/>
    <p:sldId id="277" r:id="rId7"/>
    <p:sldId id="258" r:id="rId8"/>
    <p:sldId id="265" r:id="rId9"/>
    <p:sldId id="267" r:id="rId10"/>
    <p:sldId id="268" r:id="rId11"/>
    <p:sldId id="269" r:id="rId12"/>
    <p:sldId id="275" r:id="rId13"/>
    <p:sldId id="276" r:id="rId14"/>
  </p:sldIdLst>
  <p:sldSz cx="9144000" cy="5715000" type="screen16x1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CC9900"/>
    <a:srgbClr val="FF9933"/>
    <a:srgbClr val="CC3300"/>
    <a:srgbClr val="FF9900"/>
    <a:srgbClr val="9BBB59"/>
    <a:srgbClr val="085815"/>
    <a:srgbClr val="FFC000"/>
    <a:srgbClr val="07A91E"/>
    <a:srgbClr val="9D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4C1A8A3-306A-4EB7-A6B1-4F7E0EB9C5D6}" styleName="Střední styl 3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Styl s motivem 2 – zvýraznění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Světlý styl 1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20" y="15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143000"/>
            <a:ext cx="7851648" cy="15240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2690447"/>
            <a:ext cx="7854696" cy="14605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5. 3. 2018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762001"/>
            <a:ext cx="2057400" cy="4343136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762001"/>
            <a:ext cx="6019800" cy="434313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097280"/>
            <a:ext cx="7772400" cy="1135380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253887"/>
            <a:ext cx="7772400" cy="1258093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86740"/>
            <a:ext cx="8229600" cy="9525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071"/>
            <a:ext cx="4038600" cy="36957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071"/>
            <a:ext cx="4038600" cy="36957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86740"/>
            <a:ext cx="8229600" cy="9525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46040"/>
            <a:ext cx="4040188" cy="549460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1549798"/>
            <a:ext cx="4041775" cy="54570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095500"/>
            <a:ext cx="4040188" cy="320476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095500"/>
            <a:ext cx="4041775" cy="320476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5. 3. 2018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86740"/>
            <a:ext cx="8305800" cy="9525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5. 3. 2018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5. 3. 2018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428627"/>
            <a:ext cx="2743200" cy="968375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397000"/>
            <a:ext cx="2743200" cy="3810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397000"/>
            <a:ext cx="5111750" cy="3810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923398"/>
            <a:ext cx="5257800" cy="34290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4466474"/>
            <a:ext cx="155448" cy="129540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980830"/>
            <a:ext cx="2212848" cy="131885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357321"/>
            <a:ext cx="2209800" cy="181610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5296959"/>
            <a:ext cx="609600" cy="304271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999598"/>
            <a:ext cx="4617720" cy="327660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4847167"/>
            <a:ext cx="9163050" cy="8678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5183188"/>
            <a:ext cx="4762500" cy="5318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5953"/>
            <a:ext cx="9163050" cy="8678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5953"/>
            <a:ext cx="4762500" cy="5318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586740"/>
            <a:ext cx="8229600" cy="9525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12900"/>
            <a:ext cx="8229600" cy="3657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5. 3. 2018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5296959"/>
            <a:ext cx="3352800" cy="304271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5296959"/>
            <a:ext cx="762000" cy="304271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168673"/>
            <a:ext cx="9180548" cy="54102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ec.europa.eu/eurostat/statistics-explained/index.php/Meat_production_statistics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714360"/>
            <a:ext cx="7999040" cy="1428760"/>
          </a:xfrm>
        </p:spPr>
        <p:txBody>
          <a:bodyPr>
            <a:normAutofit/>
          </a:bodyPr>
          <a:lstStyle/>
          <a:p>
            <a:pPr algn="ctr"/>
            <a:r>
              <a:rPr lang="cs-CZ" sz="2800">
                <a:solidFill>
                  <a:schemeClr val="bg1"/>
                </a:solidFill>
                <a:effectLst/>
                <a:latin typeface="+mn-lt"/>
              </a:rPr>
              <a:t>Vedlejší produkty z porážky drůbeže jako zdroj hodnotných bílkovin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2428872"/>
            <a:ext cx="7999040" cy="3071833"/>
          </a:xfrm>
        </p:spPr>
        <p:txBody>
          <a:bodyPr>
            <a:normAutofit/>
          </a:bodyPr>
          <a:lstStyle/>
          <a:p>
            <a:pPr algn="ctr"/>
            <a:endParaRPr lang="cs-CZ" sz="2000" smtClean="0"/>
          </a:p>
          <a:p>
            <a:pPr algn="ctr"/>
            <a:r>
              <a:rPr lang="cs-CZ" b="1" smtClean="0">
                <a:solidFill>
                  <a:srgbClr val="002060"/>
                </a:solidFill>
              </a:rPr>
              <a:t>PETR MRÁZEK</a:t>
            </a:r>
          </a:p>
          <a:p>
            <a:pPr algn="ctr"/>
            <a:endParaRPr lang="cs-CZ" b="1" smtClean="0">
              <a:solidFill>
                <a:srgbClr val="002060"/>
              </a:solidFill>
            </a:endParaRPr>
          </a:p>
          <a:p>
            <a:pPr algn="ctr"/>
            <a:r>
              <a:rPr lang="cs-CZ" sz="2400" smtClean="0"/>
              <a:t>Univerzita Tomáše Bati ve Zlíně</a:t>
            </a:r>
          </a:p>
          <a:p>
            <a:pPr algn="ctr"/>
            <a:r>
              <a:rPr lang="cs-CZ" sz="2300" smtClean="0"/>
              <a:t>Fakulta technologická</a:t>
            </a:r>
          </a:p>
          <a:p>
            <a:pPr algn="ctr"/>
            <a:r>
              <a:rPr lang="cs-CZ" sz="2200" smtClean="0"/>
              <a:t>Ústav inženýrství polymerů</a:t>
            </a:r>
          </a:p>
          <a:p>
            <a:pPr algn="ctr"/>
            <a:endParaRPr lang="cs-CZ" smtClean="0"/>
          </a:p>
          <a:p>
            <a:pPr algn="ctr"/>
            <a:endParaRPr lang="cs-CZ" b="1" smtClean="0"/>
          </a:p>
          <a:p>
            <a:pPr algn="ctr"/>
            <a:endParaRPr lang="cs-CZ"/>
          </a:p>
        </p:txBody>
      </p:sp>
      <p:pic>
        <p:nvPicPr>
          <p:cNvPr id="1026" name="Picture 2" descr="C:\Users\Peta\Downloads\logo-f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91251" y="71419"/>
            <a:ext cx="2657475" cy="42862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571484"/>
            <a:ext cx="7851648" cy="571504"/>
          </a:xfrm>
        </p:spPr>
        <p:txBody>
          <a:bodyPr>
            <a:normAutofit/>
          </a:bodyPr>
          <a:lstStyle/>
          <a:p>
            <a:pPr algn="ctr"/>
            <a:r>
              <a:rPr lang="cs-CZ" sz="2400" smtClean="0">
                <a:solidFill>
                  <a:srgbClr val="C00000"/>
                </a:solidFill>
                <a:effectLst/>
                <a:latin typeface="+mn-lt"/>
              </a:rPr>
              <a:t>4. Výsledky a diskuze</a:t>
            </a:r>
            <a:endParaRPr lang="cs-CZ" sz="2400">
              <a:solidFill>
                <a:srgbClr val="C00000"/>
              </a:solidFill>
              <a:effectLst/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1285864"/>
            <a:ext cx="8280920" cy="4214841"/>
          </a:xfrm>
        </p:spPr>
        <p:txBody>
          <a:bodyPr>
            <a:normAutofit/>
          </a:bodyPr>
          <a:lstStyle/>
          <a:p>
            <a:pPr algn="ctr"/>
            <a:r>
              <a:rPr lang="cs-CZ" sz="2000" b="1" smtClean="0">
                <a:solidFill>
                  <a:srgbClr val="002060"/>
                </a:solidFill>
              </a:rPr>
              <a:t>Výsledky odtučnění suroviny</a:t>
            </a:r>
          </a:p>
          <a:p>
            <a:pPr algn="l"/>
            <a:r>
              <a:rPr lang="cs-CZ" sz="2000" b="1" smtClean="0">
                <a:solidFill>
                  <a:srgbClr val="002060"/>
                </a:solidFill>
              </a:rPr>
              <a:t>1. </a:t>
            </a:r>
            <a:r>
              <a:rPr lang="cs-CZ" sz="2000" b="1" smtClean="0">
                <a:solidFill>
                  <a:srgbClr val="7030A0"/>
                </a:solidFill>
              </a:rPr>
              <a:t>15 mM</a:t>
            </a:r>
            <a:r>
              <a:rPr lang="cs-CZ" sz="2000" smtClean="0">
                <a:solidFill>
                  <a:schemeClr val="bg1"/>
                </a:solidFill>
              </a:rPr>
              <a:t> </a:t>
            </a:r>
            <a:r>
              <a:rPr lang="cs-CZ" sz="2000" b="1" smtClean="0">
                <a:solidFill>
                  <a:srgbClr val="7030A0"/>
                </a:solidFill>
              </a:rPr>
              <a:t>NaHCO3</a:t>
            </a:r>
            <a:r>
              <a:rPr lang="cs-CZ" sz="2000" smtClean="0">
                <a:solidFill>
                  <a:schemeClr val="bg1"/>
                </a:solidFill>
              </a:rPr>
              <a:t> - zbytkový obsah tuku: </a:t>
            </a:r>
            <a:r>
              <a:rPr lang="cs-CZ" sz="2000" b="1" smtClean="0">
                <a:solidFill>
                  <a:srgbClr val="7030A0"/>
                </a:solidFill>
              </a:rPr>
              <a:t>25,3 % </a:t>
            </a:r>
            <a:r>
              <a:rPr lang="cs-CZ" sz="2000" smtClean="0">
                <a:solidFill>
                  <a:schemeClr val="bg1"/>
                </a:solidFill>
              </a:rPr>
              <a:t>(stanoven dvoufázovou extrakcí dle </a:t>
            </a:r>
            <a:r>
              <a:rPr lang="cs-CZ" sz="2000" b="1" smtClean="0">
                <a:solidFill>
                  <a:srgbClr val="7030A0"/>
                </a:solidFill>
              </a:rPr>
              <a:t>Soxhleta</a:t>
            </a:r>
            <a:r>
              <a:rPr lang="cs-CZ" sz="2000" smtClean="0">
                <a:solidFill>
                  <a:schemeClr val="bg1"/>
                </a:solidFill>
              </a:rPr>
              <a:t>: chloroformem 8 h a ethanolem 8 h)</a:t>
            </a:r>
            <a:endParaRPr lang="cs-CZ" sz="2000" b="1" smtClean="0">
              <a:solidFill>
                <a:srgbClr val="7030A0"/>
              </a:solidFill>
            </a:endParaRPr>
          </a:p>
          <a:p>
            <a:pPr algn="l"/>
            <a:r>
              <a:rPr lang="cs-CZ" sz="2000" b="1" smtClean="0">
                <a:solidFill>
                  <a:srgbClr val="002060"/>
                </a:solidFill>
              </a:rPr>
              <a:t>2. </a:t>
            </a:r>
            <a:r>
              <a:rPr lang="cs-CZ" sz="2000" b="1" smtClean="0">
                <a:solidFill>
                  <a:srgbClr val="7030A0"/>
                </a:solidFill>
              </a:rPr>
              <a:t>Enzymový způsob </a:t>
            </a:r>
            <a:r>
              <a:rPr lang="cs-CZ" sz="2000" smtClean="0">
                <a:solidFill>
                  <a:schemeClr val="bg1"/>
                </a:solidFill>
              </a:rPr>
              <a:t>(</a:t>
            </a:r>
            <a:r>
              <a:rPr lang="cs-CZ" sz="2000" b="1" i="1" smtClean="0">
                <a:solidFill>
                  <a:srgbClr val="7030A0"/>
                </a:solidFill>
              </a:rPr>
              <a:t>Lipolase 100 T</a:t>
            </a:r>
            <a:r>
              <a:rPr lang="cs-CZ" sz="2000" smtClean="0">
                <a:solidFill>
                  <a:schemeClr val="bg1"/>
                </a:solidFill>
              </a:rPr>
              <a:t>) – rozpis experimentů a výsledky: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cs-CZ" sz="2000" smtClean="0">
              <a:solidFill>
                <a:schemeClr val="bg1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cs-CZ" sz="2000" smtClean="0">
              <a:solidFill>
                <a:schemeClr val="bg1"/>
              </a:solidFill>
            </a:endParaRPr>
          </a:p>
          <a:p>
            <a:pPr algn="ctr"/>
            <a:endParaRPr lang="cs-CZ" sz="2000" b="1" smtClean="0"/>
          </a:p>
          <a:p>
            <a:pPr algn="l"/>
            <a:endParaRPr lang="cs-CZ" sz="2000" smtClean="0"/>
          </a:p>
          <a:p>
            <a:pPr algn="l"/>
            <a:endParaRPr lang="cs-CZ" sz="2000" smtClean="0"/>
          </a:p>
          <a:p>
            <a:pPr algn="l"/>
            <a:endParaRPr lang="cs-CZ" sz="2000" smtClean="0"/>
          </a:p>
        </p:txBody>
      </p:sp>
      <p:pic>
        <p:nvPicPr>
          <p:cNvPr id="1026" name="Picture 2" descr="C:\Users\Peta\Downloads\logo-f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91251" y="71419"/>
            <a:ext cx="2657475" cy="428625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8215338" y="5214954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smtClean="0"/>
              <a:t>9/11</a:t>
            </a:r>
            <a:endParaRPr lang="cs-CZ" sz="200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614259"/>
              </p:ext>
            </p:extLst>
          </p:nvPr>
        </p:nvGraphicFramePr>
        <p:xfrm>
          <a:off x="611560" y="2852536"/>
          <a:ext cx="6317894" cy="2494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84176"/>
                <a:gridCol w="1590446"/>
                <a:gridCol w="1928826"/>
                <a:gridCol w="121444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Číslo experimentu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Přídavek enzymu [%]*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Doba odtučňování [h]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Zbytkový tuk [%]</a:t>
                      </a:r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1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1,0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18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>
                          <a:solidFill>
                            <a:srgbClr val="7030A0"/>
                          </a:solidFill>
                        </a:rPr>
                        <a:t>26,5</a:t>
                      </a:r>
                      <a:endParaRPr lang="cs-CZ" b="1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2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1,0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48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>
                          <a:solidFill>
                            <a:srgbClr val="7030A0"/>
                          </a:solidFill>
                        </a:rPr>
                        <a:t>28,5</a:t>
                      </a:r>
                      <a:endParaRPr lang="cs-CZ" b="1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3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2,5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18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>
                          <a:solidFill>
                            <a:srgbClr val="7030A0"/>
                          </a:solidFill>
                        </a:rPr>
                        <a:t>26,1</a:t>
                      </a:r>
                      <a:endParaRPr lang="cs-CZ" b="1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4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2,5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48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>
                          <a:solidFill>
                            <a:srgbClr val="7030A0"/>
                          </a:solidFill>
                        </a:rPr>
                        <a:t>26,0</a:t>
                      </a:r>
                      <a:endParaRPr lang="cs-CZ" b="1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5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1,75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33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smtClean="0">
                          <a:solidFill>
                            <a:srgbClr val="7030A0"/>
                          </a:solidFill>
                        </a:rPr>
                        <a:t>23,8</a:t>
                      </a:r>
                      <a:endParaRPr lang="cs-CZ" b="1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519720" y="5346816"/>
            <a:ext cx="26354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smtClean="0"/>
              <a:t>* vztaženo na navážku suroviny</a:t>
            </a:r>
            <a:endParaRPr lang="cs-CZ" sz="14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571484"/>
            <a:ext cx="7851648" cy="571504"/>
          </a:xfrm>
        </p:spPr>
        <p:txBody>
          <a:bodyPr>
            <a:normAutofit/>
          </a:bodyPr>
          <a:lstStyle/>
          <a:p>
            <a:pPr algn="ctr"/>
            <a:r>
              <a:rPr lang="cs-CZ" sz="2400" smtClean="0">
                <a:solidFill>
                  <a:srgbClr val="C00000"/>
                </a:solidFill>
                <a:effectLst/>
                <a:latin typeface="+mn-lt"/>
              </a:rPr>
              <a:t>4. Výsledky a diskuze </a:t>
            </a:r>
            <a:endParaRPr lang="cs-CZ" sz="2400">
              <a:solidFill>
                <a:srgbClr val="C00000"/>
              </a:solidFill>
              <a:effectLst/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35228" y="1285865"/>
            <a:ext cx="8052868" cy="3857651"/>
          </a:xfrm>
        </p:spPr>
        <p:txBody>
          <a:bodyPr>
            <a:normAutofit/>
          </a:bodyPr>
          <a:lstStyle/>
          <a:p>
            <a:pPr algn="ctr"/>
            <a:r>
              <a:rPr lang="cs-CZ" sz="2000" b="1" smtClean="0">
                <a:solidFill>
                  <a:srgbClr val="002060"/>
                </a:solidFill>
              </a:rPr>
              <a:t>    Výsledky </a:t>
            </a:r>
            <a:r>
              <a:rPr lang="cs-CZ" sz="2000" b="1">
                <a:solidFill>
                  <a:srgbClr val="002060"/>
                </a:solidFill>
              </a:rPr>
              <a:t>odtučnění </a:t>
            </a:r>
            <a:r>
              <a:rPr lang="cs-CZ" sz="2000" b="1" smtClean="0">
                <a:solidFill>
                  <a:srgbClr val="002060"/>
                </a:solidFill>
              </a:rPr>
              <a:t>suroviny</a:t>
            </a:r>
          </a:p>
          <a:p>
            <a:pPr algn="ctr"/>
            <a:endParaRPr lang="cs-CZ" sz="2000" b="1">
              <a:solidFill>
                <a:srgbClr val="002060"/>
              </a:solidFill>
            </a:endParaRPr>
          </a:p>
          <a:p>
            <a:pPr algn="l"/>
            <a:r>
              <a:rPr lang="cs-CZ" sz="2000" b="1" smtClean="0">
                <a:solidFill>
                  <a:srgbClr val="002060"/>
                </a:solidFill>
              </a:rPr>
              <a:t>3. </a:t>
            </a:r>
            <a:r>
              <a:rPr lang="cs-CZ" sz="2000" b="1" smtClean="0">
                <a:solidFill>
                  <a:srgbClr val="7030A0"/>
                </a:solidFill>
              </a:rPr>
              <a:t>Použití</a:t>
            </a:r>
            <a:r>
              <a:rPr lang="cs-CZ" sz="2000" b="1" smtClean="0">
                <a:solidFill>
                  <a:srgbClr val="002060"/>
                </a:solidFill>
              </a:rPr>
              <a:t> </a:t>
            </a:r>
            <a:r>
              <a:rPr lang="cs-CZ" sz="2000" b="1" smtClean="0">
                <a:solidFill>
                  <a:srgbClr val="7030A0"/>
                </a:solidFill>
              </a:rPr>
              <a:t>chemických</a:t>
            </a:r>
            <a:r>
              <a:rPr lang="cs-CZ" sz="2000" b="1" smtClean="0">
                <a:solidFill>
                  <a:srgbClr val="002060"/>
                </a:solidFill>
              </a:rPr>
              <a:t> </a:t>
            </a:r>
            <a:r>
              <a:rPr lang="cs-CZ" sz="2000" b="1" smtClean="0">
                <a:solidFill>
                  <a:srgbClr val="7030A0"/>
                </a:solidFill>
              </a:rPr>
              <a:t>rozpouštědel</a:t>
            </a:r>
            <a:r>
              <a:rPr lang="cs-CZ" sz="2000" smtClean="0">
                <a:solidFill>
                  <a:schemeClr val="bg1"/>
                </a:solidFill>
              </a:rPr>
              <a:t> (směsí rozpouštědel)</a:t>
            </a:r>
            <a:endParaRPr lang="cs-CZ" sz="2000" b="1" smtClean="0"/>
          </a:p>
          <a:p>
            <a:pPr algn="l"/>
            <a:endParaRPr lang="cs-CZ" sz="2000" smtClean="0"/>
          </a:p>
          <a:p>
            <a:pPr algn="l"/>
            <a:endParaRPr lang="cs-CZ" sz="2000" smtClean="0"/>
          </a:p>
          <a:p>
            <a:pPr algn="l"/>
            <a:endParaRPr lang="cs-CZ" sz="2000" smtClean="0"/>
          </a:p>
        </p:txBody>
      </p:sp>
      <p:pic>
        <p:nvPicPr>
          <p:cNvPr id="1026" name="Picture 2" descr="C:\Users\Peta\Downloads\logo-f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91251" y="71419"/>
            <a:ext cx="2657475" cy="428625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8286776" y="5214954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smtClean="0"/>
              <a:t>10/11</a:t>
            </a:r>
            <a:endParaRPr lang="cs-CZ" sz="200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526820"/>
              </p:ext>
            </p:extLst>
          </p:nvPr>
        </p:nvGraphicFramePr>
        <p:xfrm>
          <a:off x="567720" y="2523071"/>
          <a:ext cx="6469184" cy="2494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39416"/>
                <a:gridCol w="1177440"/>
                <a:gridCol w="1728192"/>
                <a:gridCol w="122413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Rozpouštědlo (směs)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mtClean="0"/>
                        <a:t>Zbytkový tuk [%]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Rozpouštědlo 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mtClean="0"/>
                        <a:t>Zbytkový tuk [%]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80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Petrolether+ethanol </a:t>
                      </a:r>
                      <a:r>
                        <a:rPr lang="cs-CZ" sz="180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cs-CZ" sz="18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800" b="1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Butylalkohol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800" b="1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7,66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80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Petrolether+aceton *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800" b="1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6,41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Aceton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800" b="1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7,74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Pentan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800" b="1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6,67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Petrolether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800" b="1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7,93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Hexan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800" b="1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6,95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Choroform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800" b="1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8,42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Diethylether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800" b="1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7,56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Ethanol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1800" b="1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21,22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317760" y="5025347"/>
            <a:ext cx="6624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smtClean="0"/>
              <a:t>    * směs připravena smícháním látek v objemovém poměru 1 : 1</a:t>
            </a:r>
            <a:endParaRPr lang="cs-CZ" sz="14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571484"/>
            <a:ext cx="7851648" cy="571504"/>
          </a:xfrm>
        </p:spPr>
        <p:txBody>
          <a:bodyPr>
            <a:normAutofit/>
          </a:bodyPr>
          <a:lstStyle/>
          <a:p>
            <a:pPr algn="ctr"/>
            <a:r>
              <a:rPr lang="cs-CZ" sz="2400" smtClean="0">
                <a:solidFill>
                  <a:srgbClr val="C00000"/>
                </a:solidFill>
                <a:effectLst/>
                <a:latin typeface="+mn-lt"/>
              </a:rPr>
              <a:t>5. Shrnutí a závěr</a:t>
            </a:r>
            <a:endParaRPr lang="cs-CZ" sz="2400">
              <a:solidFill>
                <a:srgbClr val="C00000"/>
              </a:solidFill>
              <a:effectLst/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1285864"/>
            <a:ext cx="7854696" cy="4214841"/>
          </a:xfrm>
        </p:spPr>
        <p:txBody>
          <a:bodyPr>
            <a:normAutofit/>
          </a:bodyPr>
          <a:lstStyle/>
          <a:p>
            <a:pPr algn="l">
              <a:spcAft>
                <a:spcPts val="500"/>
              </a:spcAft>
              <a:buFont typeface="Wingdings" pitchFamily="2" charset="2"/>
              <a:buChar char="q"/>
            </a:pPr>
            <a:r>
              <a:rPr lang="cs-CZ" sz="2000" smtClean="0"/>
              <a:t> </a:t>
            </a:r>
            <a:r>
              <a:rPr lang="cs-CZ" sz="2000" b="1">
                <a:solidFill>
                  <a:srgbClr val="7030A0"/>
                </a:solidFill>
              </a:rPr>
              <a:t>K</a:t>
            </a:r>
            <a:r>
              <a:rPr lang="cs-CZ" sz="2000" b="1" smtClean="0">
                <a:solidFill>
                  <a:srgbClr val="7030A0"/>
                </a:solidFill>
              </a:rPr>
              <a:t>uřecí běháky</a:t>
            </a:r>
            <a:r>
              <a:rPr lang="cs-CZ" sz="2000" smtClean="0"/>
              <a:t> (cca </a:t>
            </a:r>
            <a:r>
              <a:rPr lang="cs-CZ" sz="2000" b="1" smtClean="0">
                <a:solidFill>
                  <a:srgbClr val="7030A0"/>
                </a:solidFill>
              </a:rPr>
              <a:t>83 %</a:t>
            </a:r>
            <a:r>
              <a:rPr lang="cs-CZ" sz="2000" smtClean="0"/>
              <a:t> podíl </a:t>
            </a:r>
            <a:r>
              <a:rPr lang="cs-CZ" sz="2000" b="1" smtClean="0">
                <a:solidFill>
                  <a:srgbClr val="7030A0"/>
                </a:solidFill>
              </a:rPr>
              <a:t>kolagenu</a:t>
            </a:r>
            <a:r>
              <a:rPr lang="cs-CZ" sz="2000" smtClean="0"/>
              <a:t> z obsahu bílkovin)</a:t>
            </a:r>
          </a:p>
          <a:p>
            <a:pPr algn="l">
              <a:spcAft>
                <a:spcPts val="500"/>
              </a:spcAft>
              <a:buFont typeface="Wingdings" pitchFamily="2" charset="2"/>
              <a:buChar char="q"/>
            </a:pPr>
            <a:r>
              <a:rPr lang="cs-CZ" sz="2000"/>
              <a:t> </a:t>
            </a:r>
            <a:r>
              <a:rPr lang="cs-CZ" sz="2000" smtClean="0"/>
              <a:t>Odběr, očištění, chlazení, </a:t>
            </a:r>
            <a:r>
              <a:rPr lang="cs-CZ" sz="2000" b="1" smtClean="0">
                <a:solidFill>
                  <a:srgbClr val="7030A0"/>
                </a:solidFill>
              </a:rPr>
              <a:t>mletí </a:t>
            </a:r>
            <a:r>
              <a:rPr lang="cs-CZ" sz="2000" smtClean="0">
                <a:solidFill>
                  <a:schemeClr val="bg1"/>
                </a:solidFill>
              </a:rPr>
              <a:t>a</a:t>
            </a:r>
            <a:r>
              <a:rPr lang="cs-CZ" sz="2000" b="1" smtClean="0">
                <a:solidFill>
                  <a:srgbClr val="7030A0"/>
                </a:solidFill>
              </a:rPr>
              <a:t> homogenizace</a:t>
            </a:r>
            <a:r>
              <a:rPr lang="cs-CZ" sz="2000" smtClean="0"/>
              <a:t>,             </a:t>
            </a:r>
            <a:r>
              <a:rPr lang="cs-CZ" sz="2000" b="1" smtClean="0">
                <a:solidFill>
                  <a:srgbClr val="7030A0"/>
                </a:solidFill>
              </a:rPr>
              <a:t>odstranění pigmentů </a:t>
            </a:r>
            <a:r>
              <a:rPr lang="cs-CZ" sz="2000" smtClean="0">
                <a:solidFill>
                  <a:schemeClr val="bg1"/>
                </a:solidFill>
              </a:rPr>
              <a:t>a</a:t>
            </a:r>
            <a:r>
              <a:rPr lang="cs-CZ" sz="2000" b="1" smtClean="0">
                <a:solidFill>
                  <a:srgbClr val="7030A0"/>
                </a:solidFill>
              </a:rPr>
              <a:t> bílkovin </a:t>
            </a:r>
            <a:r>
              <a:rPr lang="cs-CZ" sz="2000" smtClean="0"/>
              <a:t>rozpustných ve vodě</a:t>
            </a:r>
          </a:p>
          <a:p>
            <a:pPr algn="l">
              <a:spcAft>
                <a:spcPts val="500"/>
              </a:spcAft>
              <a:buFont typeface="Wingdings" pitchFamily="2" charset="2"/>
              <a:buChar char="q"/>
            </a:pPr>
            <a:r>
              <a:rPr lang="cs-CZ" sz="2000"/>
              <a:t> </a:t>
            </a:r>
            <a:r>
              <a:rPr lang="cs-CZ" sz="2000" b="1">
                <a:solidFill>
                  <a:srgbClr val="7030A0"/>
                </a:solidFill>
              </a:rPr>
              <a:t>O</a:t>
            </a:r>
            <a:r>
              <a:rPr lang="cs-CZ" sz="2000" b="1" smtClean="0">
                <a:solidFill>
                  <a:srgbClr val="7030A0"/>
                </a:solidFill>
              </a:rPr>
              <a:t>dtučnění</a:t>
            </a:r>
            <a:r>
              <a:rPr lang="cs-CZ" sz="2000" smtClean="0"/>
              <a:t>: 15 mM NaHCO3 (cca </a:t>
            </a:r>
            <a:r>
              <a:rPr lang="cs-CZ" sz="2000" b="1" smtClean="0">
                <a:solidFill>
                  <a:srgbClr val="7030A0"/>
                </a:solidFill>
              </a:rPr>
              <a:t>25 %</a:t>
            </a:r>
            <a:r>
              <a:rPr lang="cs-CZ" sz="2000" smtClean="0"/>
              <a:t> zbytkového tuku),        </a:t>
            </a:r>
            <a:r>
              <a:rPr lang="cs-CZ" sz="2000" i="1" smtClean="0"/>
              <a:t>Lipolase 100 T </a:t>
            </a:r>
            <a:r>
              <a:rPr lang="cs-CZ" sz="2000" smtClean="0"/>
              <a:t>(cca </a:t>
            </a:r>
            <a:r>
              <a:rPr lang="cs-CZ" sz="2000" b="1" smtClean="0">
                <a:solidFill>
                  <a:srgbClr val="7030A0"/>
                </a:solidFill>
              </a:rPr>
              <a:t>26 %</a:t>
            </a:r>
            <a:r>
              <a:rPr lang="cs-CZ" sz="2000" smtClean="0"/>
              <a:t>), Petrolether+Ethanol (cca </a:t>
            </a:r>
            <a:r>
              <a:rPr lang="cs-CZ" sz="2000" b="1" smtClean="0">
                <a:solidFill>
                  <a:srgbClr val="7030A0"/>
                </a:solidFill>
              </a:rPr>
              <a:t>5 %</a:t>
            </a:r>
            <a:r>
              <a:rPr lang="cs-CZ" sz="2000" smtClean="0"/>
              <a:t>)</a:t>
            </a:r>
          </a:p>
          <a:p>
            <a:pPr algn="l">
              <a:spcAft>
                <a:spcPts val="500"/>
              </a:spcAft>
              <a:buFont typeface="Wingdings" pitchFamily="2" charset="2"/>
              <a:buChar char="q"/>
            </a:pPr>
            <a:r>
              <a:rPr lang="cs-CZ" sz="2000"/>
              <a:t> </a:t>
            </a:r>
            <a:r>
              <a:rPr lang="cs-CZ" sz="2000" b="1">
                <a:solidFill>
                  <a:srgbClr val="7030A0"/>
                </a:solidFill>
              </a:rPr>
              <a:t>K</a:t>
            </a:r>
            <a:r>
              <a:rPr lang="cs-CZ" sz="2000" b="1" smtClean="0">
                <a:solidFill>
                  <a:srgbClr val="7030A0"/>
                </a:solidFill>
              </a:rPr>
              <a:t>olagenní</a:t>
            </a:r>
            <a:r>
              <a:rPr lang="cs-CZ" sz="2000" smtClean="0"/>
              <a:t> </a:t>
            </a:r>
            <a:r>
              <a:rPr lang="cs-CZ" sz="2000" b="1" smtClean="0">
                <a:solidFill>
                  <a:srgbClr val="7030A0"/>
                </a:solidFill>
              </a:rPr>
              <a:t>izolát</a:t>
            </a:r>
            <a:r>
              <a:rPr lang="cs-CZ" sz="2000" smtClean="0"/>
              <a:t> (potravinářství, kosmetika, medicína aj.)</a:t>
            </a:r>
          </a:p>
          <a:p>
            <a:pPr algn="l">
              <a:spcAft>
                <a:spcPts val="500"/>
              </a:spcAft>
              <a:buFont typeface="Wingdings" pitchFamily="2" charset="2"/>
              <a:buChar char="q"/>
            </a:pPr>
            <a:r>
              <a:rPr lang="cs-CZ" sz="2000"/>
              <a:t> </a:t>
            </a:r>
            <a:r>
              <a:rPr lang="cs-CZ" sz="2000" b="1" smtClean="0">
                <a:solidFill>
                  <a:srgbClr val="7030A0"/>
                </a:solidFill>
              </a:rPr>
              <a:t>Další výzkum </a:t>
            </a:r>
            <a:r>
              <a:rPr lang="cs-CZ" sz="2000" smtClean="0"/>
              <a:t>zpracování </a:t>
            </a:r>
            <a:r>
              <a:rPr lang="cs-CZ" sz="2000" smtClean="0">
                <a:solidFill>
                  <a:schemeClr val="bg1"/>
                </a:solidFill>
              </a:rPr>
              <a:t>kolagenního</a:t>
            </a:r>
            <a:r>
              <a:rPr lang="cs-CZ" sz="2000" b="1" smtClean="0">
                <a:solidFill>
                  <a:srgbClr val="7030A0"/>
                </a:solidFill>
              </a:rPr>
              <a:t> izolátu </a:t>
            </a:r>
            <a:r>
              <a:rPr lang="cs-CZ" sz="2000" smtClean="0"/>
              <a:t>na nízkomolekulární produkty a jejich využití v kosmetice či potravinářství</a:t>
            </a:r>
          </a:p>
        </p:txBody>
      </p:sp>
      <p:pic>
        <p:nvPicPr>
          <p:cNvPr id="1026" name="Picture 2" descr="C:\Users\Peta\Downloads\logo-f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91251" y="71419"/>
            <a:ext cx="2657475" cy="428625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8215338" y="5214954"/>
            <a:ext cx="9286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smtClean="0"/>
              <a:t>11/11</a:t>
            </a:r>
            <a:endParaRPr lang="cs-CZ" sz="2000"/>
          </a:p>
        </p:txBody>
      </p:sp>
      <p:pic>
        <p:nvPicPr>
          <p:cNvPr id="1027" name="Picture 3" descr="C:\Users\Peta\Downloads\Baby-Chicken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4383300"/>
            <a:ext cx="3041764" cy="10317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>
                <a:solidFill>
                  <a:schemeClr val="bg1"/>
                </a:solidFill>
                <a:effectLst/>
                <a:latin typeface="+mn-lt"/>
              </a:rPr>
              <a:t>Vedlejší produkty z porážky drůbeže jako zdroj hodnotných bílkovin</a:t>
            </a:r>
            <a:endParaRPr lang="cs-CZ" sz="2800" b="0"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2690446"/>
            <a:ext cx="7854696" cy="2810259"/>
          </a:xfrm>
        </p:spPr>
        <p:txBody>
          <a:bodyPr>
            <a:normAutofit/>
          </a:bodyPr>
          <a:lstStyle/>
          <a:p>
            <a:pPr algn="ctr"/>
            <a:endParaRPr lang="cs-CZ" sz="2000" smtClean="0"/>
          </a:p>
          <a:p>
            <a:pPr algn="ctr"/>
            <a:endParaRPr lang="cs-CZ" sz="2000" smtClean="0"/>
          </a:p>
          <a:p>
            <a:pPr algn="ctr"/>
            <a:r>
              <a:rPr lang="cs-CZ" sz="2800" b="1" smtClean="0">
                <a:solidFill>
                  <a:srgbClr val="002060"/>
                </a:solidFill>
              </a:rPr>
              <a:t>DĚKUJI ZA POZORNOST</a:t>
            </a:r>
          </a:p>
          <a:p>
            <a:pPr algn="ctr"/>
            <a:endParaRPr lang="cs-CZ" smtClean="0"/>
          </a:p>
          <a:p>
            <a:pPr algn="ctr"/>
            <a:endParaRPr lang="cs-CZ" b="1" smtClean="0"/>
          </a:p>
          <a:p>
            <a:pPr algn="ctr"/>
            <a:endParaRPr lang="cs-CZ"/>
          </a:p>
        </p:txBody>
      </p:sp>
      <p:pic>
        <p:nvPicPr>
          <p:cNvPr id="1026" name="Picture 2" descr="C:\Users\Peta\Downloads\logo-f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91251" y="71419"/>
            <a:ext cx="2657475" cy="42862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571484"/>
            <a:ext cx="7851648" cy="571504"/>
          </a:xfrm>
        </p:spPr>
        <p:txBody>
          <a:bodyPr>
            <a:normAutofit/>
          </a:bodyPr>
          <a:lstStyle/>
          <a:p>
            <a:pPr algn="ctr"/>
            <a:r>
              <a:rPr lang="cs-CZ" sz="2600" smtClean="0">
                <a:solidFill>
                  <a:srgbClr val="C00000"/>
                </a:solidFill>
                <a:effectLst/>
                <a:latin typeface="+mn-lt"/>
              </a:rPr>
              <a:t>Osnova</a:t>
            </a:r>
            <a:endParaRPr lang="cs-CZ" sz="2600">
              <a:solidFill>
                <a:srgbClr val="C00000"/>
              </a:solidFill>
              <a:effectLst/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1285864"/>
            <a:ext cx="7854696" cy="4214841"/>
          </a:xfrm>
        </p:spPr>
        <p:txBody>
          <a:bodyPr>
            <a:normAutofit/>
          </a:bodyPr>
          <a:lstStyle/>
          <a:p>
            <a:pPr marL="514350" indent="-514350" algn="l">
              <a:buClr>
                <a:schemeClr val="bg1"/>
              </a:buClr>
              <a:buFont typeface="+mj-lt"/>
              <a:buAutoNum type="arabicPeriod"/>
            </a:pPr>
            <a:r>
              <a:rPr lang="cs-CZ" sz="2200" b="1" smtClean="0">
                <a:solidFill>
                  <a:schemeClr val="bg1"/>
                </a:solidFill>
              </a:rPr>
              <a:t>Posouzení současného stavu</a:t>
            </a:r>
          </a:p>
          <a:p>
            <a:pPr marL="514350" indent="-514350" algn="l">
              <a:buClr>
                <a:schemeClr val="bg1"/>
              </a:buClr>
              <a:buFont typeface="+mj-lt"/>
              <a:buAutoNum type="arabicPeriod"/>
            </a:pPr>
            <a:r>
              <a:rPr lang="cs-CZ" sz="2200" b="1" smtClean="0">
                <a:solidFill>
                  <a:schemeClr val="bg1"/>
                </a:solidFill>
              </a:rPr>
              <a:t>Cíle práce</a:t>
            </a:r>
          </a:p>
          <a:p>
            <a:pPr marL="514350" indent="-514350" algn="l">
              <a:buClr>
                <a:schemeClr val="bg1"/>
              </a:buClr>
              <a:buFont typeface="+mj-lt"/>
              <a:buAutoNum type="arabicPeriod"/>
            </a:pPr>
            <a:r>
              <a:rPr lang="cs-CZ" sz="2200" b="1" smtClean="0">
                <a:solidFill>
                  <a:schemeClr val="bg1"/>
                </a:solidFill>
              </a:rPr>
              <a:t>Metodika a pracovní postup</a:t>
            </a:r>
          </a:p>
          <a:p>
            <a:pPr marL="514350" indent="-514350" algn="l">
              <a:buClr>
                <a:schemeClr val="bg1"/>
              </a:buClr>
              <a:buFont typeface="+mj-lt"/>
              <a:buAutoNum type="arabicPeriod"/>
            </a:pPr>
            <a:r>
              <a:rPr lang="cs-CZ" sz="2200" b="1" smtClean="0">
                <a:solidFill>
                  <a:schemeClr val="bg1"/>
                </a:solidFill>
              </a:rPr>
              <a:t>Výsledky a diskuze</a:t>
            </a:r>
          </a:p>
          <a:p>
            <a:pPr marL="514350" indent="-514350" algn="l">
              <a:buClr>
                <a:schemeClr val="bg1"/>
              </a:buClr>
              <a:buFont typeface="+mj-lt"/>
              <a:buAutoNum type="arabicPeriod"/>
            </a:pPr>
            <a:r>
              <a:rPr lang="cs-CZ" sz="2200" b="1">
                <a:solidFill>
                  <a:schemeClr val="bg1"/>
                </a:solidFill>
              </a:rPr>
              <a:t>S</a:t>
            </a:r>
            <a:r>
              <a:rPr lang="cs-CZ" sz="2200" b="1" smtClean="0">
                <a:solidFill>
                  <a:schemeClr val="bg1"/>
                </a:solidFill>
              </a:rPr>
              <a:t>hrnutí a závěr</a:t>
            </a:r>
          </a:p>
        </p:txBody>
      </p:sp>
      <p:pic>
        <p:nvPicPr>
          <p:cNvPr id="1026" name="Picture 2" descr="C:\Users\Peta\Downloads\logo-f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91251" y="71419"/>
            <a:ext cx="2657475" cy="428625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8358214" y="5214954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smtClean="0"/>
              <a:t>1/11</a:t>
            </a:r>
            <a:endParaRPr lang="cs-CZ" sz="2000"/>
          </a:p>
        </p:txBody>
      </p:sp>
      <p:pic>
        <p:nvPicPr>
          <p:cNvPr id="4" name="Picture 2" descr="C:\Users\Peta\Downloads\kuřecí farma.jpg"/>
          <p:cNvPicPr>
            <a:picLocks noChangeAspect="1" noChangeArrowheads="1"/>
          </p:cNvPicPr>
          <p:nvPr/>
        </p:nvPicPr>
        <p:blipFill>
          <a:blip r:embed="rId3"/>
          <a:srcRect t="34706"/>
          <a:stretch>
            <a:fillRect/>
          </a:stretch>
        </p:blipFill>
        <p:spPr bwMode="auto">
          <a:xfrm>
            <a:off x="437224" y="3555536"/>
            <a:ext cx="7920990" cy="174719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571484"/>
            <a:ext cx="7851648" cy="571504"/>
          </a:xfrm>
        </p:spPr>
        <p:txBody>
          <a:bodyPr>
            <a:normAutofit/>
          </a:bodyPr>
          <a:lstStyle/>
          <a:p>
            <a:pPr algn="ctr"/>
            <a:r>
              <a:rPr lang="cs-CZ" sz="2400" smtClean="0">
                <a:solidFill>
                  <a:srgbClr val="C00000"/>
                </a:solidFill>
                <a:effectLst/>
                <a:latin typeface="+mn-lt"/>
              </a:rPr>
              <a:t>1. Posouzení současného stavu</a:t>
            </a:r>
            <a:endParaRPr lang="cs-CZ" sz="2400">
              <a:solidFill>
                <a:srgbClr val="C00000"/>
              </a:solidFill>
              <a:effectLst/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1285864"/>
            <a:ext cx="8280920" cy="4214841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  <a:buFont typeface="Wingdings" pitchFamily="2" charset="2"/>
              <a:buChar char="q"/>
            </a:pPr>
            <a:r>
              <a:rPr lang="cs-CZ" sz="2000" smtClean="0"/>
              <a:t> Celková </a:t>
            </a:r>
            <a:r>
              <a:rPr lang="cs-CZ" sz="2000" b="1" smtClean="0">
                <a:solidFill>
                  <a:srgbClr val="7030A0"/>
                </a:solidFill>
              </a:rPr>
              <a:t>spotřeba</a:t>
            </a:r>
            <a:r>
              <a:rPr lang="cs-CZ" sz="2000" smtClean="0"/>
              <a:t> </a:t>
            </a:r>
            <a:r>
              <a:rPr lang="cs-CZ" sz="2000" b="1" smtClean="0">
                <a:solidFill>
                  <a:srgbClr val="7030A0"/>
                </a:solidFill>
              </a:rPr>
              <a:t>drůbežího masa </a:t>
            </a:r>
            <a:r>
              <a:rPr lang="cs-CZ" sz="2000" smtClean="0"/>
              <a:t>ročně </a:t>
            </a:r>
            <a:r>
              <a:rPr lang="cs-CZ" sz="2000" b="1" smtClean="0">
                <a:solidFill>
                  <a:srgbClr val="7030A0"/>
                </a:solidFill>
              </a:rPr>
              <a:t>roste</a:t>
            </a:r>
            <a:r>
              <a:rPr lang="cs-CZ" sz="2000" smtClean="0"/>
              <a:t> o </a:t>
            </a:r>
            <a:r>
              <a:rPr lang="cs-CZ" sz="2000" b="1" smtClean="0">
                <a:solidFill>
                  <a:srgbClr val="7030A0"/>
                </a:solidFill>
              </a:rPr>
              <a:t>3,6</a:t>
            </a:r>
            <a:r>
              <a:rPr lang="cs-CZ" sz="2000" smtClean="0"/>
              <a:t> </a:t>
            </a:r>
            <a:r>
              <a:rPr lang="cs-CZ" sz="2000" b="1" smtClean="0">
                <a:solidFill>
                  <a:srgbClr val="7030A0"/>
                </a:solidFill>
              </a:rPr>
              <a:t>%</a:t>
            </a:r>
            <a:r>
              <a:rPr lang="cs-CZ" sz="2000" smtClean="0"/>
              <a:t> [FAO 2012] *</a:t>
            </a:r>
          </a:p>
          <a:p>
            <a:pPr algn="l">
              <a:spcAft>
                <a:spcPts val="600"/>
              </a:spcAft>
              <a:buFont typeface="Wingdings" pitchFamily="2" charset="2"/>
              <a:buChar char="q"/>
            </a:pPr>
            <a:r>
              <a:rPr lang="cs-CZ" sz="2000" smtClean="0"/>
              <a:t> Mezi roky 2000 až 2009 vzrostla spotřeba kuřecího masa                           na osobu z </a:t>
            </a:r>
            <a:r>
              <a:rPr lang="cs-CZ" sz="2000" b="1" smtClean="0">
                <a:solidFill>
                  <a:srgbClr val="7030A0"/>
                </a:solidFill>
              </a:rPr>
              <a:t>30 </a:t>
            </a:r>
            <a:r>
              <a:rPr lang="cs-CZ" sz="2000" smtClean="0">
                <a:solidFill>
                  <a:schemeClr val="bg1"/>
                </a:solidFill>
              </a:rPr>
              <a:t>na</a:t>
            </a:r>
            <a:r>
              <a:rPr lang="cs-CZ" sz="2000" b="1" smtClean="0">
                <a:solidFill>
                  <a:srgbClr val="7030A0"/>
                </a:solidFill>
              </a:rPr>
              <a:t> 38 kg/rok</a:t>
            </a:r>
            <a:endParaRPr lang="cs-CZ" sz="2000" smtClean="0"/>
          </a:p>
          <a:p>
            <a:pPr algn="l">
              <a:spcAft>
                <a:spcPts val="600"/>
              </a:spcAft>
              <a:buFont typeface="Wingdings" pitchFamily="2" charset="2"/>
              <a:buChar char="q"/>
            </a:pPr>
            <a:r>
              <a:rPr lang="cs-CZ" sz="2000" smtClean="0"/>
              <a:t> </a:t>
            </a:r>
            <a:r>
              <a:rPr lang="cs-CZ" sz="2000" smtClean="0">
                <a:solidFill>
                  <a:schemeClr val="bg1"/>
                </a:solidFill>
              </a:rPr>
              <a:t>V roce 2010 bylo celosvětově spotřebováno                                                           </a:t>
            </a:r>
            <a:r>
              <a:rPr lang="cs-CZ" sz="2000" b="1" smtClean="0">
                <a:solidFill>
                  <a:srgbClr val="7030A0"/>
                </a:solidFill>
              </a:rPr>
              <a:t>78 milionů tun </a:t>
            </a:r>
            <a:r>
              <a:rPr lang="cs-CZ" sz="2000" smtClean="0"/>
              <a:t>drůbežího masa</a:t>
            </a:r>
          </a:p>
          <a:p>
            <a:pPr algn="l">
              <a:spcAft>
                <a:spcPts val="600"/>
              </a:spcAft>
              <a:buFont typeface="Wingdings" pitchFamily="2" charset="2"/>
              <a:buChar char="q"/>
            </a:pPr>
            <a:r>
              <a:rPr lang="cs-CZ" sz="2000" smtClean="0"/>
              <a:t> EU v roce 2014 produkovala </a:t>
            </a:r>
            <a:r>
              <a:rPr lang="cs-CZ" sz="2000" b="1" smtClean="0">
                <a:solidFill>
                  <a:srgbClr val="7030A0"/>
                </a:solidFill>
              </a:rPr>
              <a:t>13 milionů tun                                           </a:t>
            </a:r>
            <a:r>
              <a:rPr lang="cs-CZ" sz="2000" smtClean="0"/>
              <a:t>drůbežího masa, o </a:t>
            </a:r>
            <a:r>
              <a:rPr lang="cs-CZ" sz="2000" b="1" smtClean="0">
                <a:solidFill>
                  <a:srgbClr val="7030A0"/>
                </a:solidFill>
              </a:rPr>
              <a:t>9</a:t>
            </a:r>
            <a:r>
              <a:rPr lang="cs-CZ" sz="2000" smtClean="0"/>
              <a:t> </a:t>
            </a:r>
            <a:r>
              <a:rPr lang="cs-CZ" sz="2000" b="1" smtClean="0">
                <a:solidFill>
                  <a:srgbClr val="7030A0"/>
                </a:solidFill>
              </a:rPr>
              <a:t>%</a:t>
            </a:r>
            <a:r>
              <a:rPr lang="cs-CZ" sz="2000" smtClean="0"/>
              <a:t> více než v roce 2007 **</a:t>
            </a:r>
          </a:p>
          <a:p>
            <a:pPr algn="l">
              <a:spcAft>
                <a:spcPts val="600"/>
              </a:spcAft>
              <a:buFont typeface="Wingdings" pitchFamily="2" charset="2"/>
              <a:buChar char="q"/>
            </a:pPr>
            <a:r>
              <a:rPr lang="cs-CZ" sz="2000" smtClean="0"/>
              <a:t> Nákladná ekologická likvidace                                                        </a:t>
            </a:r>
            <a:r>
              <a:rPr lang="cs-CZ" sz="2000" b="1" smtClean="0">
                <a:solidFill>
                  <a:srgbClr val="7030A0"/>
                </a:solidFill>
              </a:rPr>
              <a:t>vedlejších bílkovinných produktů </a:t>
            </a:r>
            <a:r>
              <a:rPr lang="cs-CZ" sz="2000" smtClean="0">
                <a:solidFill>
                  <a:schemeClr val="bg1"/>
                </a:solidFill>
              </a:rPr>
              <a:t>vznikajících při porážce drůbeže</a:t>
            </a:r>
            <a:endParaRPr lang="cs-CZ" sz="2000" b="1">
              <a:solidFill>
                <a:srgbClr val="7030A0"/>
              </a:solidFill>
            </a:endParaRPr>
          </a:p>
          <a:p>
            <a:pPr marL="342900" indent="-342900" algn="l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cs-CZ" sz="2200" smtClean="0"/>
          </a:p>
          <a:p>
            <a:pPr algn="l"/>
            <a:endParaRPr lang="cs-CZ" sz="2000" smtClean="0"/>
          </a:p>
        </p:txBody>
      </p:sp>
      <p:pic>
        <p:nvPicPr>
          <p:cNvPr id="1026" name="Picture 2" descr="C:\Users\Peta\Downloads\logo-f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91251" y="71419"/>
            <a:ext cx="2657475" cy="428625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8358214" y="5214954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smtClean="0"/>
              <a:t>2/11</a:t>
            </a:r>
            <a:endParaRPr lang="cs-CZ" sz="2000"/>
          </a:p>
        </p:txBody>
      </p:sp>
      <p:pic>
        <p:nvPicPr>
          <p:cNvPr id="4" name="Picture 2" descr="C:\Users\Peta\Downloads\image1-1024x68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49504" y="2316573"/>
            <a:ext cx="2808040" cy="18653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ovéPole 5"/>
          <p:cNvSpPr txBox="1"/>
          <p:nvPr/>
        </p:nvSpPr>
        <p:spPr>
          <a:xfrm>
            <a:off x="107504" y="4762040"/>
            <a:ext cx="806489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smtClean="0"/>
              <a:t>*Du</a:t>
            </a:r>
            <a:r>
              <a:rPr lang="cs-CZ" sz="1200"/>
              <a:t>, L. , Khiari, Z. , Pietrasik, Z. , Betti, M.</a:t>
            </a:r>
            <a:r>
              <a:rPr lang="cs-CZ" sz="1200" i="1"/>
              <a:t> Physicochemical And Functional Properties Of Gelatins Extracted </a:t>
            </a:r>
            <a:r>
              <a:rPr lang="cs-CZ" sz="1200" i="1" smtClean="0"/>
              <a:t>From Turkey </a:t>
            </a:r>
            <a:r>
              <a:rPr lang="cs-CZ" sz="1200" i="1"/>
              <a:t>And Chicken Heads, </a:t>
            </a:r>
            <a:r>
              <a:rPr lang="cs-CZ" sz="1200"/>
              <a:t>Poultry Science, 2013, 92, 9, strany </a:t>
            </a:r>
            <a:r>
              <a:rPr lang="cs-CZ" sz="1200" smtClean="0"/>
              <a:t>2463-2474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sz="1200" smtClean="0"/>
          </a:p>
          <a:p>
            <a:r>
              <a:rPr lang="cs-CZ" sz="1200" smtClean="0"/>
              <a:t>** Eurostat </a:t>
            </a:r>
            <a:r>
              <a:rPr lang="cs-CZ" sz="1200"/>
              <a:t>Statistics Explained, </a:t>
            </a:r>
            <a:r>
              <a:rPr lang="cs-CZ" sz="1200" i="1"/>
              <a:t>Meat Production Statistics</a:t>
            </a:r>
            <a:r>
              <a:rPr lang="cs-CZ" sz="1200"/>
              <a:t>. </a:t>
            </a:r>
            <a:r>
              <a:rPr lang="cs-CZ" sz="1200" smtClean="0">
                <a:solidFill>
                  <a:schemeClr val="bg1"/>
                </a:solidFill>
              </a:rPr>
              <a:t>dostupné </a:t>
            </a:r>
            <a:r>
              <a:rPr lang="cs-CZ" sz="1200">
                <a:solidFill>
                  <a:schemeClr val="bg1"/>
                </a:solidFill>
              </a:rPr>
              <a:t>z</a:t>
            </a:r>
            <a:r>
              <a:rPr lang="cs-CZ" sz="1200" smtClean="0">
                <a:solidFill>
                  <a:schemeClr val="bg1"/>
                </a:solidFill>
              </a:rPr>
              <a:t>: </a:t>
            </a:r>
            <a:r>
              <a:rPr lang="cs-CZ" sz="1200">
                <a:hlinkClick r:id="rId4"/>
              </a:rPr>
              <a:t>http://ec.europa.eu/eurostat/statistics-explained/index.php/Meat_production_statistics#Poultry_meat</a:t>
            </a:r>
            <a:endParaRPr lang="cs-CZ" sz="1200"/>
          </a:p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571484"/>
            <a:ext cx="7851648" cy="571504"/>
          </a:xfrm>
        </p:spPr>
        <p:txBody>
          <a:bodyPr>
            <a:normAutofit/>
          </a:bodyPr>
          <a:lstStyle/>
          <a:p>
            <a:pPr algn="ctr"/>
            <a:r>
              <a:rPr lang="cs-CZ" sz="2400" smtClean="0">
                <a:solidFill>
                  <a:srgbClr val="C00000"/>
                </a:solidFill>
                <a:effectLst/>
                <a:latin typeface="+mn-lt"/>
              </a:rPr>
              <a:t>1. Posouzení současného stavu</a:t>
            </a:r>
            <a:endParaRPr lang="cs-CZ" sz="2400">
              <a:solidFill>
                <a:srgbClr val="C00000"/>
              </a:solidFill>
              <a:effectLst/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2876" y="5050410"/>
            <a:ext cx="8286808" cy="1129308"/>
          </a:xfrm>
        </p:spPr>
        <p:txBody>
          <a:bodyPr>
            <a:normAutofit/>
          </a:bodyPr>
          <a:lstStyle/>
          <a:p>
            <a:pPr algn="l"/>
            <a:r>
              <a:rPr lang="cs-CZ" sz="1400" smtClean="0"/>
              <a:t>* nelze přesně specifikovat</a:t>
            </a:r>
          </a:p>
          <a:p>
            <a:pPr lvl="0" algn="l"/>
            <a:r>
              <a:rPr lang="cs-CZ" sz="1200" smtClean="0"/>
              <a:t>Jayathilakan, K. , Sultana, K. , Radhakrishna, K. , Bawa, A. </a:t>
            </a:r>
            <a:r>
              <a:rPr lang="cs-CZ" sz="1200" i="1" smtClean="0"/>
              <a:t>S. Utilization Of By Products And Waste Materials From Meat, Poultry And Fish Processing Industries: A Review,</a:t>
            </a:r>
            <a:r>
              <a:rPr lang="cs-CZ" sz="1200" smtClean="0"/>
              <a:t> Journal of Food Science and Technology, 2012, 49, 3, strany 278-293</a:t>
            </a:r>
          </a:p>
          <a:p>
            <a:pPr algn="l"/>
            <a:endParaRPr lang="cs-CZ" sz="6400" smtClean="0"/>
          </a:p>
        </p:txBody>
      </p:sp>
      <p:pic>
        <p:nvPicPr>
          <p:cNvPr id="1026" name="Picture 2" descr="C:\Users\Peta\Downloads\logo-f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91251" y="71419"/>
            <a:ext cx="2657475" cy="428625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8358214" y="5214954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smtClean="0"/>
              <a:t>3/11</a:t>
            </a:r>
            <a:endParaRPr lang="cs-CZ" sz="200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8193749"/>
              </p:ext>
            </p:extLst>
          </p:nvPr>
        </p:nvGraphicFramePr>
        <p:xfrm>
          <a:off x="392876" y="1668298"/>
          <a:ext cx="7786743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95581"/>
                <a:gridCol w="2595581"/>
                <a:gridCol w="259558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Typ produktu</a:t>
                      </a:r>
                      <a:endParaRPr lang="cs-CZ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800" kern="1200" smtClean="0"/>
                        <a:t>≈ </a:t>
                      </a:r>
                      <a:r>
                        <a:rPr lang="cs-CZ" smtClean="0"/>
                        <a:t>% živé váhy</a:t>
                      </a:r>
                      <a:endParaRPr lang="cs-CZ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Použití</a:t>
                      </a:r>
                      <a:endParaRPr lang="cs-CZ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podestýlka a hnůj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800" kern="1200" smtClean="0"/>
                        <a:t>*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800" kern="1200" smtClean="0"/>
                        <a:t>krmivo, hnojivo</a:t>
                      </a:r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vedlejší produkty líhně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800" kern="1200" smtClean="0"/>
                        <a:t>*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krmivo</a:t>
                      </a:r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hlavy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2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800" kern="1200" smtClean="0"/>
                        <a:t>drůbeží moučka</a:t>
                      </a:r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krev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3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krevní moučka</a:t>
                      </a:r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žaludek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3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potravina, zdroj enzymu</a:t>
                      </a:r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končetiny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3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polévka, tuk</a:t>
                      </a:r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peří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7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lůžkoviny</a:t>
                      </a:r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střeva a žlázy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8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hormony, enzymy</a:t>
                      </a:r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42843" y="1214428"/>
            <a:ext cx="778674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q"/>
            </a:pPr>
            <a:r>
              <a:rPr lang="cs-CZ" sz="2000" smtClean="0"/>
              <a:t> </a:t>
            </a:r>
            <a:r>
              <a:rPr lang="cs-CZ" sz="2000" b="1" smtClean="0">
                <a:solidFill>
                  <a:srgbClr val="7030A0"/>
                </a:solidFill>
              </a:rPr>
              <a:t>22 </a:t>
            </a:r>
            <a:r>
              <a:rPr lang="cs-CZ" sz="2000" smtClean="0">
                <a:solidFill>
                  <a:schemeClr val="bg1"/>
                </a:solidFill>
              </a:rPr>
              <a:t>až</a:t>
            </a:r>
            <a:r>
              <a:rPr lang="cs-CZ" sz="2000" b="1" smtClean="0">
                <a:solidFill>
                  <a:srgbClr val="7030A0"/>
                </a:solidFill>
              </a:rPr>
              <a:t> 30 % </a:t>
            </a:r>
            <a:r>
              <a:rPr lang="cs-CZ" sz="2000" smtClean="0"/>
              <a:t>z celkové drůbeží produkce tvoří </a:t>
            </a:r>
            <a:r>
              <a:rPr lang="cs-CZ" sz="2000" b="1" smtClean="0">
                <a:solidFill>
                  <a:srgbClr val="7030A0"/>
                </a:solidFill>
              </a:rPr>
              <a:t>vedlejší produkty</a:t>
            </a:r>
          </a:p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571484"/>
            <a:ext cx="7851648" cy="571504"/>
          </a:xfrm>
        </p:spPr>
        <p:txBody>
          <a:bodyPr>
            <a:normAutofit/>
          </a:bodyPr>
          <a:lstStyle/>
          <a:p>
            <a:pPr algn="ctr"/>
            <a:r>
              <a:rPr lang="cs-CZ" sz="2400" smtClean="0">
                <a:solidFill>
                  <a:srgbClr val="C00000"/>
                </a:solidFill>
                <a:effectLst/>
                <a:latin typeface="+mn-lt"/>
              </a:rPr>
              <a:t>1. Posouzení současného stavu</a:t>
            </a:r>
            <a:endParaRPr lang="cs-CZ" sz="2400">
              <a:solidFill>
                <a:srgbClr val="C00000"/>
              </a:solidFill>
              <a:effectLst/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1643054"/>
            <a:ext cx="8071048" cy="3857651"/>
          </a:xfrm>
        </p:spPr>
        <p:txBody>
          <a:bodyPr>
            <a:normAutofit/>
          </a:bodyPr>
          <a:lstStyle/>
          <a:p>
            <a:pPr algn="l"/>
            <a:endParaRPr lang="cs-CZ" sz="2000" smtClean="0"/>
          </a:p>
          <a:p>
            <a:pPr algn="l"/>
            <a:endParaRPr lang="cs-CZ" sz="2000" smtClean="0"/>
          </a:p>
          <a:p>
            <a:pPr algn="l">
              <a:buFont typeface="Wingdings" pitchFamily="2" charset="2"/>
              <a:buChar char="q"/>
            </a:pPr>
            <a:r>
              <a:rPr lang="cs-CZ" sz="2000" smtClean="0"/>
              <a:t> Přísada do krmiv hospodářských zvířat a pet food</a:t>
            </a:r>
          </a:p>
          <a:p>
            <a:pPr algn="l">
              <a:buFont typeface="Wingdings" pitchFamily="2" charset="2"/>
              <a:buChar char="q"/>
            </a:pPr>
            <a:r>
              <a:rPr lang="cs-CZ" sz="2000" smtClean="0"/>
              <a:t> Kompostování pro zemědělské účely</a:t>
            </a:r>
          </a:p>
          <a:p>
            <a:pPr algn="l">
              <a:buFont typeface="Wingdings" pitchFamily="2" charset="2"/>
              <a:buChar char="q"/>
            </a:pPr>
            <a:r>
              <a:rPr lang="cs-CZ" sz="2000" smtClean="0"/>
              <a:t> Potravinové ingredience</a:t>
            </a:r>
          </a:p>
          <a:p>
            <a:pPr algn="l">
              <a:buFont typeface="Wingdings" pitchFamily="2" charset="2"/>
              <a:buChar char="q"/>
            </a:pPr>
            <a:r>
              <a:rPr lang="cs-CZ" sz="2000"/>
              <a:t> L</a:t>
            </a:r>
            <a:r>
              <a:rPr lang="cs-CZ" sz="2000" smtClean="0"/>
              <a:t>éčiva</a:t>
            </a:r>
          </a:p>
          <a:p>
            <a:pPr algn="l">
              <a:buFont typeface="Wingdings" pitchFamily="2" charset="2"/>
              <a:buChar char="q"/>
            </a:pPr>
            <a:r>
              <a:rPr lang="cs-CZ" sz="2000" smtClean="0"/>
              <a:t> Chemikálie</a:t>
            </a:r>
          </a:p>
          <a:p>
            <a:pPr algn="l">
              <a:buFont typeface="Wingdings" pitchFamily="2" charset="2"/>
              <a:buChar char="q"/>
            </a:pPr>
            <a:r>
              <a:rPr lang="cs-CZ" sz="2000"/>
              <a:t> </a:t>
            </a:r>
            <a:r>
              <a:rPr lang="cs-CZ" sz="2000" smtClean="0"/>
              <a:t>Palivo </a:t>
            </a:r>
            <a:r>
              <a:rPr lang="cs-CZ" sz="2000"/>
              <a:t>pro nepřímo zapalovanou parní turbínu (</a:t>
            </a:r>
            <a:r>
              <a:rPr lang="cs-CZ" sz="2000" i="1"/>
              <a:t>Bianchi a kol., 2006</a:t>
            </a:r>
            <a:r>
              <a:rPr lang="cs-CZ" sz="2000" smtClean="0"/>
              <a:t>)*</a:t>
            </a:r>
            <a:endParaRPr lang="cs-CZ" sz="2000"/>
          </a:p>
          <a:p>
            <a:pPr algn="l"/>
            <a:endParaRPr lang="cs-CZ" sz="2000" smtClean="0"/>
          </a:p>
        </p:txBody>
      </p:sp>
      <p:pic>
        <p:nvPicPr>
          <p:cNvPr id="1026" name="Picture 2" descr="C:\Users\Peta\Downloads\logo-f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91251" y="71419"/>
            <a:ext cx="2657475" cy="428625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8358214" y="5214954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smtClean="0"/>
              <a:t>4/11</a:t>
            </a:r>
            <a:endParaRPr lang="cs-CZ" sz="2000"/>
          </a:p>
        </p:txBody>
      </p:sp>
      <p:sp>
        <p:nvSpPr>
          <p:cNvPr id="8" name="TextovéPole 7"/>
          <p:cNvSpPr txBox="1"/>
          <p:nvPr/>
        </p:nvSpPr>
        <p:spPr>
          <a:xfrm>
            <a:off x="571472" y="1214426"/>
            <a:ext cx="76438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b="1" smtClean="0">
                <a:solidFill>
                  <a:srgbClr val="002060"/>
                </a:solidFill>
              </a:rPr>
              <a:t>Příklady využití vedlejších bílkovinných produktů z masokombinátů</a:t>
            </a:r>
            <a:endParaRPr lang="cs-CZ" sz="2200" b="1">
              <a:solidFill>
                <a:srgbClr val="00206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5496" y="5214954"/>
            <a:ext cx="83495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smtClean="0"/>
              <a:t>*Bianchi</a:t>
            </a:r>
            <a:r>
              <a:rPr lang="cs-CZ" sz="1200"/>
              <a:t>, M., Cherubini, F., De Pascale, A., Peretto, A., Elmegaard, B. </a:t>
            </a:r>
            <a:r>
              <a:rPr lang="cs-CZ" sz="1200" i="1"/>
              <a:t>Co Generation From Poultry Industry Wastes: Indirectly Fired Gas Turbine Application</a:t>
            </a:r>
            <a:r>
              <a:rPr lang="cs-CZ" sz="1200"/>
              <a:t>, Energy, 2006, 31, 10, strany 1417-1436.</a:t>
            </a:r>
          </a:p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571484"/>
            <a:ext cx="7851648" cy="571504"/>
          </a:xfrm>
        </p:spPr>
        <p:txBody>
          <a:bodyPr>
            <a:normAutofit/>
          </a:bodyPr>
          <a:lstStyle/>
          <a:p>
            <a:pPr algn="ctr"/>
            <a:r>
              <a:rPr lang="cs-CZ" sz="2400" smtClean="0">
                <a:solidFill>
                  <a:srgbClr val="C00000"/>
                </a:solidFill>
                <a:effectLst/>
                <a:latin typeface="+mn-lt"/>
              </a:rPr>
              <a:t>1. Posouzení současného stavu</a:t>
            </a:r>
            <a:endParaRPr lang="cs-CZ" sz="2400">
              <a:solidFill>
                <a:srgbClr val="C00000"/>
              </a:solidFill>
              <a:effectLst/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1643054"/>
            <a:ext cx="7854696" cy="3857651"/>
          </a:xfrm>
        </p:spPr>
        <p:txBody>
          <a:bodyPr>
            <a:normAutofit/>
          </a:bodyPr>
          <a:lstStyle/>
          <a:p>
            <a:pPr algn="l"/>
            <a:endParaRPr lang="cs-CZ" sz="2000" smtClean="0"/>
          </a:p>
          <a:p>
            <a:pPr algn="l">
              <a:buFont typeface="Wingdings" pitchFamily="2" charset="2"/>
              <a:buChar char="q"/>
            </a:pPr>
            <a:r>
              <a:rPr lang="cs-CZ" sz="2000"/>
              <a:t> </a:t>
            </a:r>
            <a:r>
              <a:rPr lang="cs-CZ" sz="2000" smtClean="0"/>
              <a:t>Ve vodě nerozpustná </a:t>
            </a:r>
            <a:r>
              <a:rPr lang="cs-CZ" sz="2000" b="1" smtClean="0">
                <a:solidFill>
                  <a:srgbClr val="7030A0"/>
                </a:solidFill>
              </a:rPr>
              <a:t>bílkovina</a:t>
            </a:r>
          </a:p>
          <a:p>
            <a:pPr algn="l">
              <a:buFont typeface="Wingdings" pitchFamily="2" charset="2"/>
              <a:buChar char="q"/>
            </a:pPr>
            <a:r>
              <a:rPr lang="cs-CZ" sz="2000"/>
              <a:t> </a:t>
            </a:r>
            <a:r>
              <a:rPr lang="cs-CZ" sz="2000" smtClean="0"/>
              <a:t>Skleroprotein</a:t>
            </a:r>
          </a:p>
          <a:p>
            <a:pPr algn="l">
              <a:buFont typeface="Wingdings" pitchFamily="2" charset="2"/>
              <a:buChar char="q"/>
            </a:pPr>
            <a:r>
              <a:rPr lang="cs-CZ" sz="2000" smtClean="0"/>
              <a:t> Tvoří </a:t>
            </a:r>
            <a:r>
              <a:rPr lang="cs-CZ" sz="2000" b="1" smtClean="0">
                <a:solidFill>
                  <a:srgbClr val="7030A0"/>
                </a:solidFill>
              </a:rPr>
              <a:t>vlákna</a:t>
            </a:r>
            <a:endParaRPr lang="cs-CZ" sz="2000" smtClean="0"/>
          </a:p>
          <a:p>
            <a:pPr algn="l">
              <a:buFont typeface="Wingdings" pitchFamily="2" charset="2"/>
              <a:buChar char="q"/>
            </a:pPr>
            <a:r>
              <a:rPr lang="cs-CZ" sz="2000" smtClean="0"/>
              <a:t> </a:t>
            </a:r>
            <a:r>
              <a:rPr lang="cs-CZ" sz="2000"/>
              <a:t>Z</a:t>
            </a:r>
            <a:r>
              <a:rPr lang="cs-CZ" sz="2000" smtClean="0"/>
              <a:t>ákladní stavební hmota </a:t>
            </a:r>
            <a:r>
              <a:rPr lang="cs-CZ" sz="2000" b="1" smtClean="0">
                <a:solidFill>
                  <a:srgbClr val="7030A0"/>
                </a:solidFill>
              </a:rPr>
              <a:t>pojivových tkání </a:t>
            </a:r>
            <a:r>
              <a:rPr lang="cs-CZ" sz="2000" smtClean="0">
                <a:solidFill>
                  <a:schemeClr val="bg1"/>
                </a:solidFill>
              </a:rPr>
              <a:t>(kůže, kosti, chrupavky)</a:t>
            </a:r>
            <a:endParaRPr lang="cs-CZ" sz="2000" b="1" smtClean="0">
              <a:solidFill>
                <a:srgbClr val="7030A0"/>
              </a:solidFill>
            </a:endParaRPr>
          </a:p>
          <a:p>
            <a:pPr algn="l">
              <a:buFont typeface="Wingdings" pitchFamily="2" charset="2"/>
              <a:buChar char="q"/>
            </a:pPr>
            <a:r>
              <a:rPr lang="cs-CZ" sz="2000"/>
              <a:t> </a:t>
            </a:r>
            <a:r>
              <a:rPr lang="cs-CZ" sz="2000" b="1" smtClean="0">
                <a:solidFill>
                  <a:srgbClr val="7030A0"/>
                </a:solidFill>
              </a:rPr>
              <a:t>25</a:t>
            </a:r>
            <a:r>
              <a:rPr lang="cs-CZ" sz="2000" b="1" smtClean="0">
                <a:solidFill>
                  <a:schemeClr val="bg1"/>
                </a:solidFill>
              </a:rPr>
              <a:t>-</a:t>
            </a:r>
            <a:r>
              <a:rPr lang="cs-CZ" sz="2000" b="1" smtClean="0">
                <a:solidFill>
                  <a:srgbClr val="7030A0"/>
                </a:solidFill>
              </a:rPr>
              <a:t>30 %</a:t>
            </a:r>
            <a:r>
              <a:rPr lang="cs-CZ" sz="2000" smtClean="0"/>
              <a:t> proteinů v tělech savců</a:t>
            </a:r>
          </a:p>
          <a:p>
            <a:pPr algn="l">
              <a:buFont typeface="Wingdings" pitchFamily="2" charset="2"/>
              <a:buChar char="q"/>
            </a:pPr>
            <a:r>
              <a:rPr lang="cs-CZ" sz="2000" b="1" smtClean="0">
                <a:solidFill>
                  <a:srgbClr val="7030A0"/>
                </a:solidFill>
              </a:rPr>
              <a:t> 27</a:t>
            </a:r>
            <a:r>
              <a:rPr lang="cs-CZ" sz="2000" smtClean="0"/>
              <a:t> typů kolagenu</a:t>
            </a:r>
          </a:p>
          <a:p>
            <a:pPr algn="l">
              <a:buFont typeface="Wingdings" pitchFamily="2" charset="2"/>
              <a:buChar char="q"/>
            </a:pPr>
            <a:r>
              <a:rPr lang="cs-CZ" sz="2000" smtClean="0"/>
              <a:t> </a:t>
            </a:r>
            <a:r>
              <a:rPr lang="cs-CZ" sz="2000" b="1">
                <a:solidFill>
                  <a:srgbClr val="7030A0"/>
                </a:solidFill>
              </a:rPr>
              <a:t>V</a:t>
            </a:r>
            <a:r>
              <a:rPr lang="cs-CZ" sz="2000" b="1" smtClean="0">
                <a:solidFill>
                  <a:srgbClr val="7030A0"/>
                </a:solidFill>
              </a:rPr>
              <a:t>ýroba</a:t>
            </a:r>
            <a:r>
              <a:rPr lang="cs-CZ" sz="2000"/>
              <a:t> </a:t>
            </a:r>
            <a:r>
              <a:rPr lang="cs-CZ" sz="2000" smtClean="0"/>
              <a:t>želatiny, klihu, obalů </a:t>
            </a:r>
            <a:r>
              <a:rPr lang="cs-CZ" sz="2000"/>
              <a:t>uzenin (střívka</a:t>
            </a:r>
            <a:r>
              <a:rPr lang="cs-CZ" sz="2000" smtClean="0"/>
              <a:t>)</a:t>
            </a:r>
          </a:p>
          <a:p>
            <a:pPr algn="l">
              <a:buFont typeface="Wingdings" pitchFamily="2" charset="2"/>
              <a:buChar char="q"/>
            </a:pPr>
            <a:r>
              <a:rPr lang="cs-CZ" sz="2000"/>
              <a:t> </a:t>
            </a:r>
            <a:r>
              <a:rPr lang="cs-CZ" sz="2000" b="1">
                <a:solidFill>
                  <a:srgbClr val="7030A0"/>
                </a:solidFill>
              </a:rPr>
              <a:t>M</a:t>
            </a:r>
            <a:r>
              <a:rPr lang="cs-CZ" sz="2000" b="1" smtClean="0">
                <a:solidFill>
                  <a:srgbClr val="7030A0"/>
                </a:solidFill>
              </a:rPr>
              <a:t>edicína</a:t>
            </a:r>
            <a:r>
              <a:rPr lang="cs-CZ" sz="2000" smtClean="0"/>
              <a:t> (plastická chirurgie, chirurgická vlákna, </a:t>
            </a:r>
            <a:r>
              <a:rPr lang="cs-CZ" sz="2000"/>
              <a:t>orgánové </a:t>
            </a:r>
            <a:r>
              <a:rPr lang="cs-CZ" sz="2000" smtClean="0"/>
              <a:t>inženýrství) či </a:t>
            </a:r>
            <a:r>
              <a:rPr lang="cs-CZ" sz="2000" b="1" smtClean="0">
                <a:solidFill>
                  <a:srgbClr val="7030A0"/>
                </a:solidFill>
              </a:rPr>
              <a:t>kosmetika</a:t>
            </a:r>
          </a:p>
        </p:txBody>
      </p:sp>
      <p:pic>
        <p:nvPicPr>
          <p:cNvPr id="1026" name="Picture 2" descr="C:\Users\Peta\Downloads\logo-f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91251" y="71419"/>
            <a:ext cx="2657475" cy="428625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8358214" y="5214954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smtClean="0"/>
              <a:t>5/11</a:t>
            </a:r>
            <a:endParaRPr lang="cs-CZ" sz="2000"/>
          </a:p>
        </p:txBody>
      </p:sp>
      <p:sp>
        <p:nvSpPr>
          <p:cNvPr id="8" name="TextovéPole 7"/>
          <p:cNvSpPr txBox="1"/>
          <p:nvPr/>
        </p:nvSpPr>
        <p:spPr>
          <a:xfrm>
            <a:off x="571472" y="1214426"/>
            <a:ext cx="76438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b="1" smtClean="0">
                <a:solidFill>
                  <a:srgbClr val="002060"/>
                </a:solidFill>
              </a:rPr>
              <a:t>Kolagen – významná bílkovina</a:t>
            </a:r>
            <a:endParaRPr lang="cs-CZ" sz="2200" b="1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014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571484"/>
            <a:ext cx="7851648" cy="571504"/>
          </a:xfrm>
        </p:spPr>
        <p:txBody>
          <a:bodyPr>
            <a:normAutofit/>
          </a:bodyPr>
          <a:lstStyle/>
          <a:p>
            <a:pPr algn="ctr"/>
            <a:r>
              <a:rPr lang="cs-CZ" sz="2400" smtClean="0">
                <a:solidFill>
                  <a:srgbClr val="C00000"/>
                </a:solidFill>
                <a:effectLst/>
                <a:latin typeface="+mn-lt"/>
              </a:rPr>
              <a:t>2. Cíle práce</a:t>
            </a:r>
            <a:endParaRPr lang="cs-CZ" sz="2400">
              <a:solidFill>
                <a:srgbClr val="C00000"/>
              </a:solidFill>
              <a:effectLst/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1285864"/>
            <a:ext cx="7560840" cy="4214841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q"/>
            </a:pPr>
            <a:endParaRPr lang="cs-CZ" sz="2000" smtClean="0"/>
          </a:p>
          <a:p>
            <a:pPr algn="l"/>
            <a:endParaRPr lang="cs-CZ" sz="2000" smtClean="0"/>
          </a:p>
          <a:p>
            <a:pPr algn="l">
              <a:buFont typeface="Wingdings" pitchFamily="2" charset="2"/>
              <a:buChar char="q"/>
            </a:pPr>
            <a:r>
              <a:rPr lang="cs-CZ" sz="2000" b="1" smtClean="0">
                <a:solidFill>
                  <a:srgbClr val="7030A0"/>
                </a:solidFill>
              </a:rPr>
              <a:t> </a:t>
            </a:r>
            <a:r>
              <a:rPr lang="cs-CZ" sz="2200" b="1" smtClean="0">
                <a:solidFill>
                  <a:srgbClr val="7030A0"/>
                </a:solidFill>
              </a:rPr>
              <a:t>Vybrat </a:t>
            </a:r>
            <a:r>
              <a:rPr lang="cs-CZ" sz="2200" smtClean="0">
                <a:solidFill>
                  <a:schemeClr val="bg1"/>
                </a:solidFill>
              </a:rPr>
              <a:t>vhodný</a:t>
            </a:r>
            <a:r>
              <a:rPr lang="cs-CZ" sz="2200" b="1" smtClean="0">
                <a:solidFill>
                  <a:srgbClr val="7030A0"/>
                </a:solidFill>
              </a:rPr>
              <a:t> vedlejší produkt </a:t>
            </a:r>
            <a:r>
              <a:rPr lang="cs-CZ" sz="2200" smtClean="0">
                <a:solidFill>
                  <a:schemeClr val="bg1"/>
                </a:solidFill>
              </a:rPr>
              <a:t>vznikající při zpracování   drůbežího masa</a:t>
            </a:r>
          </a:p>
          <a:p>
            <a:pPr algn="l">
              <a:buFont typeface="Wingdings" pitchFamily="2" charset="2"/>
              <a:buChar char="q"/>
            </a:pPr>
            <a:r>
              <a:rPr lang="cs-CZ" sz="2200" b="1" smtClean="0">
                <a:solidFill>
                  <a:srgbClr val="7030A0"/>
                </a:solidFill>
              </a:rPr>
              <a:t> Navrhnout</a:t>
            </a:r>
            <a:r>
              <a:rPr lang="cs-CZ" sz="2200" smtClean="0"/>
              <a:t> </a:t>
            </a:r>
            <a:r>
              <a:rPr lang="cs-CZ" sz="2200" b="1" smtClean="0">
                <a:solidFill>
                  <a:srgbClr val="7030A0"/>
                </a:solidFill>
              </a:rPr>
              <a:t>proces</a:t>
            </a:r>
            <a:r>
              <a:rPr lang="cs-CZ" sz="2200" smtClean="0"/>
              <a:t> </a:t>
            </a:r>
            <a:r>
              <a:rPr lang="cs-CZ" sz="2200" b="1" smtClean="0">
                <a:solidFill>
                  <a:srgbClr val="7030A0"/>
                </a:solidFill>
              </a:rPr>
              <a:t>zpracování </a:t>
            </a:r>
            <a:r>
              <a:rPr lang="cs-CZ" sz="2200" smtClean="0">
                <a:solidFill>
                  <a:schemeClr val="bg1"/>
                </a:solidFill>
              </a:rPr>
              <a:t>zvolené</a:t>
            </a:r>
            <a:r>
              <a:rPr lang="cs-CZ" sz="2200" b="1" smtClean="0">
                <a:solidFill>
                  <a:srgbClr val="7030A0"/>
                </a:solidFill>
              </a:rPr>
              <a:t> </a:t>
            </a:r>
            <a:r>
              <a:rPr lang="cs-CZ" sz="2200" smtClean="0">
                <a:solidFill>
                  <a:schemeClr val="bg1"/>
                </a:solidFill>
              </a:rPr>
              <a:t>suroviny na  kolagenní izolát</a:t>
            </a:r>
            <a:endParaRPr lang="cs-CZ" sz="2200" smtClean="0"/>
          </a:p>
          <a:p>
            <a:pPr algn="l">
              <a:buFont typeface="Wingdings" pitchFamily="2" charset="2"/>
              <a:buChar char="q"/>
            </a:pPr>
            <a:r>
              <a:rPr lang="cs-CZ" sz="2200" b="1" smtClean="0">
                <a:solidFill>
                  <a:srgbClr val="7030A0"/>
                </a:solidFill>
              </a:rPr>
              <a:t> </a:t>
            </a:r>
            <a:r>
              <a:rPr lang="cs-CZ" sz="2200" smtClean="0">
                <a:solidFill>
                  <a:schemeClr val="bg1"/>
                </a:solidFill>
              </a:rPr>
              <a:t>Nalézt</a:t>
            </a:r>
            <a:r>
              <a:rPr lang="cs-CZ" sz="2200" b="1" smtClean="0">
                <a:solidFill>
                  <a:srgbClr val="7030A0"/>
                </a:solidFill>
              </a:rPr>
              <a:t> vhodnou metodu odtučnění </a:t>
            </a:r>
            <a:r>
              <a:rPr lang="cs-CZ" sz="2200" smtClean="0">
                <a:solidFill>
                  <a:schemeClr val="bg1"/>
                </a:solidFill>
              </a:rPr>
              <a:t>suroviny       (roztokem NaHCO3, lipolytickým enzymem, rozpouštědly)</a:t>
            </a:r>
          </a:p>
        </p:txBody>
      </p:sp>
      <p:pic>
        <p:nvPicPr>
          <p:cNvPr id="1026" name="Picture 2" descr="C:\Users\Peta\Downloads\logo-f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91251" y="71419"/>
            <a:ext cx="2657475" cy="428625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8358214" y="5214954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smtClean="0"/>
              <a:t>6/11</a:t>
            </a:r>
            <a:endParaRPr lang="cs-CZ" sz="2000"/>
          </a:p>
        </p:txBody>
      </p:sp>
      <p:pic>
        <p:nvPicPr>
          <p:cNvPr id="6" name="Picture 2" descr="C:\Users\Peta\Downloads\bdb82f0d8ca7b53cb6afe9cd9b244c55.jpg"/>
          <p:cNvPicPr>
            <a:picLocks noChangeAspect="1" noChangeArrowheads="1"/>
          </p:cNvPicPr>
          <p:nvPr/>
        </p:nvPicPr>
        <p:blipFill rotWithShape="1">
          <a:blip r:embed="rId3" cstate="print"/>
          <a:srcRect l="-3672" t="10742" r="-6201" b="6249"/>
          <a:stretch/>
        </p:blipFill>
        <p:spPr bwMode="auto">
          <a:xfrm>
            <a:off x="683568" y="409228"/>
            <a:ext cx="2143338" cy="121444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571484"/>
            <a:ext cx="7851648" cy="571504"/>
          </a:xfrm>
        </p:spPr>
        <p:txBody>
          <a:bodyPr>
            <a:normAutofit/>
          </a:bodyPr>
          <a:lstStyle/>
          <a:p>
            <a:pPr algn="ctr"/>
            <a:r>
              <a:rPr lang="cs-CZ" sz="2400" smtClean="0">
                <a:solidFill>
                  <a:srgbClr val="C00000"/>
                </a:solidFill>
                <a:effectLst/>
                <a:latin typeface="+mn-lt"/>
              </a:rPr>
              <a:t>3. Metodika</a:t>
            </a:r>
            <a:endParaRPr lang="cs-CZ" sz="2400">
              <a:solidFill>
                <a:srgbClr val="C00000"/>
              </a:solidFill>
              <a:effectLst/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1285864"/>
            <a:ext cx="7854696" cy="4214841"/>
          </a:xfrm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cs-CZ" sz="2000" smtClean="0"/>
              <a:t>Výběr suroviny: </a:t>
            </a:r>
            <a:r>
              <a:rPr lang="cs-CZ" sz="2000" b="1" smtClean="0">
                <a:solidFill>
                  <a:srgbClr val="7030A0"/>
                </a:solidFill>
              </a:rPr>
              <a:t>kuřecí běháky </a:t>
            </a:r>
          </a:p>
          <a:p>
            <a:pPr algn="l"/>
            <a:r>
              <a:rPr lang="cs-CZ" sz="2000" b="1">
                <a:solidFill>
                  <a:srgbClr val="7030A0"/>
                </a:solidFill>
              </a:rPr>
              <a:t> </a:t>
            </a:r>
            <a:r>
              <a:rPr lang="cs-CZ" sz="2000" b="1" smtClean="0">
                <a:solidFill>
                  <a:srgbClr val="7030A0"/>
                </a:solidFill>
              </a:rPr>
              <a:t>    </a:t>
            </a:r>
            <a:r>
              <a:rPr lang="cs-CZ" sz="2000" smtClean="0">
                <a:solidFill>
                  <a:schemeClr val="bg1"/>
                </a:solidFill>
              </a:rPr>
              <a:t>(RACIOLA s. r. o. Uherský Brod)</a:t>
            </a:r>
          </a:p>
          <a:p>
            <a:pPr algn="l"/>
            <a:endParaRPr lang="cs-CZ" sz="2000" b="1" smtClean="0">
              <a:solidFill>
                <a:srgbClr val="7030A0"/>
              </a:solidFill>
            </a:endParaRPr>
          </a:p>
          <a:p>
            <a:pPr algn="l">
              <a:buFont typeface="Wingdings" pitchFamily="2" charset="2"/>
              <a:buChar char="q"/>
            </a:pPr>
            <a:r>
              <a:rPr lang="cs-CZ" sz="2000" b="1" smtClean="0">
                <a:solidFill>
                  <a:srgbClr val="7030A0"/>
                </a:solidFill>
              </a:rPr>
              <a:t>  Rozmělnění </a:t>
            </a:r>
            <a:r>
              <a:rPr lang="cs-CZ" sz="2000" smtClean="0">
                <a:solidFill>
                  <a:schemeClr val="bg1"/>
                </a:solidFill>
              </a:rPr>
              <a:t>a</a:t>
            </a:r>
            <a:r>
              <a:rPr lang="cs-CZ" sz="2000" b="1" smtClean="0">
                <a:solidFill>
                  <a:srgbClr val="7030A0"/>
                </a:solidFill>
              </a:rPr>
              <a:t> homogenizace </a:t>
            </a:r>
          </a:p>
          <a:p>
            <a:pPr algn="l">
              <a:buFont typeface="Wingdings" pitchFamily="2" charset="2"/>
              <a:buChar char="q"/>
            </a:pPr>
            <a:endParaRPr lang="cs-CZ" sz="2000" b="1">
              <a:solidFill>
                <a:srgbClr val="7030A0"/>
              </a:solidFill>
            </a:endParaRPr>
          </a:p>
          <a:p>
            <a:pPr algn="l">
              <a:buFont typeface="Wingdings" pitchFamily="2" charset="2"/>
              <a:buChar char="q"/>
            </a:pPr>
            <a:r>
              <a:rPr lang="cs-CZ" sz="2000" b="1" smtClean="0">
                <a:solidFill>
                  <a:srgbClr val="7030A0"/>
                </a:solidFill>
              </a:rPr>
              <a:t>  Analýza </a:t>
            </a:r>
            <a:r>
              <a:rPr lang="cs-CZ" sz="2000" smtClean="0">
                <a:solidFill>
                  <a:schemeClr val="bg1"/>
                </a:solidFill>
              </a:rPr>
              <a:t>složení suroviny:</a:t>
            </a:r>
            <a:endParaRPr lang="cs-CZ" sz="2000">
              <a:solidFill>
                <a:schemeClr val="bg1"/>
              </a:solidFill>
            </a:endParaRPr>
          </a:p>
          <a:p>
            <a:pPr algn="l"/>
            <a:r>
              <a:rPr lang="cs-CZ" sz="5000" b="1" smtClean="0">
                <a:solidFill>
                  <a:srgbClr val="7030A0"/>
                </a:solidFill>
              </a:rPr>
              <a:t> </a:t>
            </a:r>
            <a:endParaRPr lang="cs-CZ" sz="2000" smtClean="0"/>
          </a:p>
          <a:p>
            <a:pPr algn="l"/>
            <a:endParaRPr lang="cs-CZ" sz="2000" smtClean="0"/>
          </a:p>
          <a:p>
            <a:pPr algn="l"/>
            <a:endParaRPr lang="cs-CZ" sz="2000" smtClean="0"/>
          </a:p>
        </p:txBody>
      </p:sp>
      <p:pic>
        <p:nvPicPr>
          <p:cNvPr id="1026" name="Picture 2" descr="C:\Users\Peta\Downloads\logo-f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91251" y="71419"/>
            <a:ext cx="2657475" cy="428625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8358214" y="5214954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smtClean="0"/>
              <a:t>7/11</a:t>
            </a:r>
            <a:endParaRPr lang="cs-CZ" sz="200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802640"/>
              </p:ext>
            </p:extLst>
          </p:nvPr>
        </p:nvGraphicFramePr>
        <p:xfrm>
          <a:off x="425700" y="3682177"/>
          <a:ext cx="8067048" cy="1097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02888"/>
                <a:gridCol w="1080120"/>
                <a:gridCol w="1368152"/>
                <a:gridCol w="2016224"/>
                <a:gridCol w="1080120"/>
                <a:gridCol w="1519544"/>
              </a:tblGrid>
              <a:tr h="370840">
                <a:tc>
                  <a:txBody>
                    <a:bodyPr/>
                    <a:lstStyle/>
                    <a:p>
                      <a:endParaRPr lang="cs-CZ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smtClean="0"/>
                        <a:t>Sušina [%]</a:t>
                      </a:r>
                      <a:endParaRPr lang="cs-CZ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smtClean="0"/>
                        <a:t>Bílkoviny [%]*</a:t>
                      </a:r>
                      <a:endParaRPr lang="cs-CZ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smtClean="0"/>
                        <a:t>Podíl kolagenu [%]**</a:t>
                      </a:r>
                      <a:endParaRPr lang="cs-CZ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smtClean="0"/>
                        <a:t>Tuk [%]***</a:t>
                      </a:r>
                      <a:endParaRPr lang="cs-CZ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smtClean="0"/>
                        <a:t>Minerální látky[%]***</a:t>
                      </a:r>
                      <a:endParaRPr lang="cs-CZ" sz="20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smtClean="0"/>
                        <a:t>Běháky</a:t>
                      </a:r>
                      <a:endParaRPr lang="cs-CZ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35,5±3,0</a:t>
                      </a:r>
                      <a:endParaRPr lang="cs-CZ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48,3±0,4</a:t>
                      </a:r>
                      <a:endParaRPr lang="cs-CZ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82,8±0,7</a:t>
                      </a:r>
                      <a:endParaRPr lang="cs-CZ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34,8±0,8</a:t>
                      </a:r>
                      <a:endParaRPr lang="cs-CZ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16,1±0,2</a:t>
                      </a:r>
                      <a:endParaRPr lang="cs-CZ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74860" y="4942477"/>
            <a:ext cx="817870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smtClean="0"/>
              <a:t>*ISO </a:t>
            </a:r>
            <a:r>
              <a:rPr lang="en-US" sz="1200"/>
              <a:t>937:1978. </a:t>
            </a:r>
            <a:r>
              <a:rPr lang="en-US" sz="1200" i="1"/>
              <a:t>Meat and meat products - Determination of nitrogen </a:t>
            </a:r>
            <a:r>
              <a:rPr lang="en-US" sz="1200" i="1" smtClean="0"/>
              <a:t>content</a:t>
            </a:r>
            <a:endParaRPr lang="cs-CZ" sz="1200"/>
          </a:p>
          <a:p>
            <a:r>
              <a:rPr lang="cs-CZ" sz="1200" smtClean="0"/>
              <a:t>**ISO </a:t>
            </a:r>
            <a:r>
              <a:rPr lang="cs-CZ" sz="1200"/>
              <a:t>3496-1978. </a:t>
            </a:r>
            <a:r>
              <a:rPr lang="cs-CZ" sz="1200" i="1"/>
              <a:t>Meat and meat products -- Determination of L(-)- hydroxyproline content (Reference method</a:t>
            </a:r>
            <a:r>
              <a:rPr lang="cs-CZ" sz="1200" i="1" smtClean="0"/>
              <a:t>)</a:t>
            </a:r>
            <a:endParaRPr lang="cs-CZ" sz="1200"/>
          </a:p>
          <a:p>
            <a:r>
              <a:rPr lang="cs-CZ" sz="1200" smtClean="0"/>
              <a:t>***Davídek</a:t>
            </a:r>
            <a:r>
              <a:rPr lang="cs-CZ" sz="1200"/>
              <a:t>, J., Hrdlička, J., Karvánek, M., Pokorný, J., Seifert, J., Velíšek, J. </a:t>
            </a:r>
            <a:r>
              <a:rPr lang="cs-CZ" sz="1200" i="1"/>
              <a:t>Laboratorní příručka analýzy potravin</a:t>
            </a:r>
            <a:r>
              <a:rPr lang="cs-CZ" sz="1200"/>
              <a:t>, SNTL, Praha </a:t>
            </a:r>
            <a:r>
              <a:rPr lang="cs-CZ" sz="1200" smtClean="0"/>
              <a:t>1985</a:t>
            </a:r>
            <a:endParaRPr lang="cs-CZ" sz="1200"/>
          </a:p>
          <a:p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80" r="9915" b="13169"/>
          <a:stretch/>
        </p:blipFill>
        <p:spPr bwMode="auto">
          <a:xfrm>
            <a:off x="4823939" y="1404609"/>
            <a:ext cx="1864604" cy="170875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24" t="2036" r="20614" b="-1103"/>
          <a:stretch/>
        </p:blipFill>
        <p:spPr bwMode="auto">
          <a:xfrm>
            <a:off x="6654567" y="1400540"/>
            <a:ext cx="1714849" cy="171484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4823939" y="2986653"/>
            <a:ext cx="34296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smtClean="0"/>
              <a:t>Detaily řezných kruhových hlav řezačky masa: nalevo velikost otvorů 30 mm, napravo 3 mm</a:t>
            </a:r>
            <a:endParaRPr lang="cs-CZ" sz="12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571484"/>
            <a:ext cx="7851648" cy="571504"/>
          </a:xfrm>
        </p:spPr>
        <p:txBody>
          <a:bodyPr>
            <a:normAutofit/>
          </a:bodyPr>
          <a:lstStyle/>
          <a:p>
            <a:pPr algn="ctr"/>
            <a:r>
              <a:rPr lang="cs-CZ" sz="2400" smtClean="0">
                <a:solidFill>
                  <a:srgbClr val="C00000"/>
                </a:solidFill>
                <a:effectLst/>
                <a:latin typeface="+mn-lt"/>
              </a:rPr>
              <a:t>3. Metodika a pracovní postup</a:t>
            </a:r>
            <a:endParaRPr lang="cs-CZ" sz="2400">
              <a:solidFill>
                <a:srgbClr val="C00000"/>
              </a:solidFill>
              <a:effectLst/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1285864"/>
            <a:ext cx="7854696" cy="4214841"/>
          </a:xfrm>
        </p:spPr>
        <p:txBody>
          <a:bodyPr>
            <a:normAutofit/>
          </a:bodyPr>
          <a:lstStyle/>
          <a:p>
            <a:pPr algn="ctr"/>
            <a:endParaRPr lang="cs-CZ" sz="2000" b="1" smtClean="0"/>
          </a:p>
          <a:p>
            <a:pPr algn="ctr"/>
            <a:endParaRPr lang="cs-CZ" sz="2000" b="1" smtClean="0"/>
          </a:p>
          <a:p>
            <a:pPr algn="l"/>
            <a:endParaRPr lang="cs-CZ" sz="2000" smtClean="0"/>
          </a:p>
          <a:p>
            <a:pPr algn="l"/>
            <a:endParaRPr lang="cs-CZ" sz="2000" smtClean="0"/>
          </a:p>
          <a:p>
            <a:pPr algn="l"/>
            <a:endParaRPr lang="cs-CZ" sz="2000" smtClean="0"/>
          </a:p>
        </p:txBody>
      </p:sp>
      <p:pic>
        <p:nvPicPr>
          <p:cNvPr id="1026" name="Picture 2" descr="C:\Users\Peta\Downloads\logo-f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91251" y="71419"/>
            <a:ext cx="2657475" cy="428625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8358214" y="5214954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smtClean="0"/>
              <a:t>8/11</a:t>
            </a:r>
            <a:endParaRPr lang="cs-CZ" sz="200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418724" y="2448727"/>
            <a:ext cx="3177848" cy="600857"/>
          </a:xfrm>
          <a:prstGeom prst="rect">
            <a:avLst/>
          </a:prstGeom>
          <a:solidFill>
            <a:srgbClr val="FFC000"/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cs-CZ" sz="160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Odstranění nekolagenních složek</a:t>
            </a:r>
          </a:p>
          <a:p>
            <a:pPr lvl="0" algn="ctr" fontAlgn="base">
              <a:spcBef>
                <a:spcPct val="0"/>
              </a:spcBef>
            </a:pP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0,1% NaOH (</a:t>
            </a:r>
            <a:r>
              <a:rPr kumimoji="0" lang="cs-CZ" sz="16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3 h, 25 </a:t>
            </a:r>
            <a:r>
              <a:rPr lang="cs-CZ" sz="1600" i="1">
                <a:cs typeface="Arial" pitchFamily="34" charset="0"/>
              </a:rPr>
              <a:t>°</a:t>
            </a:r>
            <a:r>
              <a:rPr lang="cs-CZ" sz="1600" i="1" smtClean="0">
                <a:cs typeface="Arial" pitchFamily="34" charset="0"/>
              </a:rPr>
              <a:t>C</a:t>
            </a:r>
            <a:r>
              <a:rPr lang="cs-CZ" sz="1600" smtClean="0">
                <a:cs typeface="Arial" pitchFamily="34" charset="0"/>
              </a:rPr>
              <a:t>)</a:t>
            </a:r>
            <a:endParaRPr kumimoji="0" lang="cs-CZ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112919" y="3525828"/>
            <a:ext cx="2615091" cy="823115"/>
          </a:xfrm>
          <a:prstGeom prst="rect">
            <a:avLst/>
          </a:prstGeom>
          <a:solidFill>
            <a:srgbClr val="FF9933"/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cs-CZ" sz="16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Odtučňování</a:t>
            </a:r>
          </a:p>
          <a:p>
            <a:pPr lvl="0" algn="ctr" fontAlgn="base">
              <a:spcBef>
                <a:spcPct val="0"/>
              </a:spcBef>
            </a:pP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15 mM NaHCO3 (</a:t>
            </a:r>
            <a:r>
              <a:rPr kumimoji="0" lang="cs-CZ" sz="16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4 h, 25 </a:t>
            </a:r>
            <a:r>
              <a:rPr lang="cs-CZ" sz="1600" i="1">
                <a:cs typeface="Arial" pitchFamily="34" charset="0"/>
              </a:rPr>
              <a:t>°</a:t>
            </a:r>
            <a:r>
              <a:rPr lang="cs-CZ" sz="1600" i="1" smtClean="0">
                <a:cs typeface="Arial" pitchFamily="34" charset="0"/>
              </a:rPr>
              <a:t>C</a:t>
            </a:r>
            <a:r>
              <a:rPr lang="cs-CZ" sz="1600" smtClean="0">
                <a:cs typeface="Arial" pitchFamily="34" charset="0"/>
              </a:rPr>
              <a:t>)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lang="cs-CZ" sz="1600">
                <a:cs typeface="Arial" pitchFamily="34" charset="0"/>
              </a:rPr>
              <a:t> Enzymem (</a:t>
            </a:r>
            <a:r>
              <a:rPr lang="cs-CZ" sz="1600" i="1" smtClean="0">
                <a:cs typeface="Arial" pitchFamily="34" charset="0"/>
              </a:rPr>
              <a:t>18–48 </a:t>
            </a:r>
            <a:r>
              <a:rPr lang="cs-CZ" sz="1600" i="1">
                <a:cs typeface="Arial" pitchFamily="34" charset="0"/>
              </a:rPr>
              <a:t>h, 12 °C</a:t>
            </a:r>
            <a:r>
              <a:rPr lang="cs-CZ" sz="1600">
                <a:cs typeface="Arial" pitchFamily="34" charset="0"/>
              </a:rPr>
              <a:t>)</a:t>
            </a:r>
            <a:endParaRPr kumimoji="0" lang="cs-CZ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7725280" y="4301499"/>
            <a:ext cx="1173481" cy="571504"/>
          </a:xfrm>
          <a:prstGeom prst="rect">
            <a:avLst/>
          </a:prstGeom>
          <a:solidFill>
            <a:srgbClr val="00B0F0"/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cs-CZ" sz="1600">
                <a:cs typeface="Arial" pitchFamily="34" charset="0"/>
              </a:rPr>
              <a:t>Skladování (- </a:t>
            </a:r>
            <a:r>
              <a:rPr lang="cs-CZ" sz="1600" i="1" smtClean="0">
                <a:cs typeface="Arial" pitchFamily="34" charset="0"/>
              </a:rPr>
              <a:t>20 </a:t>
            </a:r>
            <a:r>
              <a:rPr lang="cs-CZ" sz="1600" i="1">
                <a:cs typeface="Arial" pitchFamily="34" charset="0"/>
              </a:rPr>
              <a:t>°C</a:t>
            </a:r>
            <a:r>
              <a:rPr lang="cs-CZ" sz="1600">
                <a:cs typeface="Arial" pitchFamily="34" charset="0"/>
              </a:rPr>
              <a:t>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cs-CZ" sz="1600" b="0" i="0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6053347" y="2465380"/>
            <a:ext cx="1285884" cy="564832"/>
          </a:xfrm>
          <a:prstGeom prst="rect">
            <a:avLst/>
          </a:prstGeom>
          <a:solidFill>
            <a:srgbClr val="00B0F0"/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kumimoji="0" lang="cs-CZ" sz="1600" i="0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Rozmrazení </a:t>
            </a:r>
            <a:r>
              <a:rPr lang="cs-CZ" sz="1600" smtClean="0">
                <a:cs typeface="Arial" pitchFamily="34" charset="0"/>
              </a:rPr>
              <a:t>(</a:t>
            </a:r>
            <a:r>
              <a:rPr lang="cs-CZ" sz="1600" i="1" smtClean="0">
                <a:cs typeface="Arial" pitchFamily="34" charset="0"/>
              </a:rPr>
              <a:t>10 </a:t>
            </a:r>
            <a:r>
              <a:rPr lang="cs-CZ" sz="1600" i="1">
                <a:cs typeface="Arial" pitchFamily="34" charset="0"/>
              </a:rPr>
              <a:t>°C</a:t>
            </a:r>
            <a:r>
              <a:rPr lang="cs-CZ" sz="1600">
                <a:cs typeface="Arial" pitchFamily="34" charset="0"/>
              </a:rPr>
              <a:t>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cs-CZ" sz="1600" b="0" i="0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40" name="Vývojový diagram: spojka 39"/>
          <p:cNvSpPr/>
          <p:nvPr/>
        </p:nvSpPr>
        <p:spPr>
          <a:xfrm>
            <a:off x="2666212" y="4762147"/>
            <a:ext cx="1877340" cy="764089"/>
          </a:xfrm>
          <a:prstGeom prst="flowChartConnector">
            <a:avLst/>
          </a:prstGeom>
          <a:solidFill>
            <a:srgbClr val="9BBB59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/>
              <a:t>Kolagenní izolát</a:t>
            </a:r>
            <a:endParaRPr lang="cs-CZ" b="1"/>
          </a:p>
        </p:txBody>
      </p:sp>
      <p:sp>
        <p:nvSpPr>
          <p:cNvPr id="42" name="Vývojový diagram: spojka 41"/>
          <p:cNvSpPr/>
          <p:nvPr/>
        </p:nvSpPr>
        <p:spPr>
          <a:xfrm>
            <a:off x="280203" y="302655"/>
            <a:ext cx="1548836" cy="871506"/>
          </a:xfrm>
          <a:prstGeom prst="flowChartConnector">
            <a:avLst/>
          </a:prstGeom>
          <a:solidFill>
            <a:srgbClr val="9BBB59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smtClean="0"/>
              <a:t>Odběr kuřecích běháků</a:t>
            </a:r>
            <a:endParaRPr lang="cs-CZ" sz="1600" b="1"/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161646" y="1454417"/>
            <a:ext cx="1785950" cy="337797"/>
          </a:xfrm>
          <a:prstGeom prst="rect">
            <a:avLst/>
          </a:prstGeom>
          <a:solidFill>
            <a:srgbClr val="00B0F0"/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sz="1600" i="0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Proplach</a:t>
            </a:r>
            <a:r>
              <a:rPr kumimoji="0" lang="cs-CZ" sz="1600" i="0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suroviny</a:t>
            </a:r>
            <a:endParaRPr kumimoji="0" lang="cs-CZ" sz="1600" b="0" i="0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2378047" y="1351434"/>
            <a:ext cx="1637944" cy="571504"/>
          </a:xfrm>
          <a:prstGeom prst="rect">
            <a:avLst/>
          </a:prstGeom>
          <a:solidFill>
            <a:srgbClr val="00B0F0"/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sz="1600" i="0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Odstranění peří a nečistot</a:t>
            </a:r>
            <a:endParaRPr kumimoji="0" lang="cs-CZ" sz="1600" b="0" i="0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4613609" y="1363055"/>
            <a:ext cx="968403" cy="571504"/>
          </a:xfrm>
          <a:prstGeom prst="rect">
            <a:avLst/>
          </a:prstGeom>
          <a:solidFill>
            <a:srgbClr val="00B0F0"/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</a:pPr>
            <a:r>
              <a:rPr kumimoji="0" lang="cs-CZ" sz="1600" i="0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Chlazení (</a:t>
            </a:r>
            <a:r>
              <a:rPr kumimoji="0" lang="cs-CZ" sz="1600" i="1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0-5 </a:t>
            </a:r>
            <a:r>
              <a:rPr lang="cs-CZ" sz="1600" i="1">
                <a:cs typeface="Arial" pitchFamily="34" charset="0"/>
              </a:rPr>
              <a:t>°</a:t>
            </a:r>
            <a:r>
              <a:rPr lang="cs-CZ" sz="1600" i="1" smtClean="0">
                <a:cs typeface="Arial" pitchFamily="34" charset="0"/>
              </a:rPr>
              <a:t>C</a:t>
            </a:r>
            <a:r>
              <a:rPr lang="cs-CZ" sz="1600" smtClean="0">
                <a:cs typeface="Arial" pitchFamily="34" charset="0"/>
              </a:rPr>
              <a:t>)</a:t>
            </a:r>
            <a:endParaRPr kumimoji="0" lang="cs-CZ" sz="1600" i="0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45" name="Text Box 2"/>
          <p:cNvSpPr txBox="1">
            <a:spLocks noChangeArrowheads="1"/>
          </p:cNvSpPr>
          <p:nvPr/>
        </p:nvSpPr>
        <p:spPr bwMode="auto">
          <a:xfrm>
            <a:off x="6276632" y="1223876"/>
            <a:ext cx="2565192" cy="821537"/>
          </a:xfrm>
          <a:prstGeom prst="rect">
            <a:avLst/>
          </a:prstGeom>
          <a:solidFill>
            <a:srgbClr val="FFC000"/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cs-CZ" sz="160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Rozemletí a homogenizace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Předemletí (</a:t>
            </a:r>
            <a:r>
              <a:rPr kumimoji="0" lang="cs-CZ" sz="16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20-30 mm</a:t>
            </a: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cs-CZ" sz="1600" smtClean="0">
                <a:cs typeface="Arial" pitchFamily="34" charset="0"/>
              </a:rPr>
              <a:t>Mělnění (</a:t>
            </a:r>
            <a:r>
              <a:rPr lang="cs-CZ" sz="1600" i="1" smtClean="0">
                <a:cs typeface="Arial" pitchFamily="34" charset="0"/>
              </a:rPr>
              <a:t>3 mm</a:t>
            </a:r>
            <a:r>
              <a:rPr lang="cs-CZ" sz="1600" smtClean="0">
                <a:cs typeface="Arial" pitchFamily="34" charset="0"/>
              </a:rPr>
              <a:t>)</a:t>
            </a:r>
            <a:endParaRPr kumimoji="0" lang="cs-CZ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46" name="Text Box 2"/>
          <p:cNvSpPr txBox="1">
            <a:spLocks noChangeArrowheads="1"/>
          </p:cNvSpPr>
          <p:nvPr/>
        </p:nvSpPr>
        <p:spPr bwMode="auto">
          <a:xfrm>
            <a:off x="7817667" y="2466485"/>
            <a:ext cx="1081094" cy="571504"/>
          </a:xfrm>
          <a:prstGeom prst="rect">
            <a:avLst/>
          </a:prstGeom>
          <a:solidFill>
            <a:srgbClr val="00B0F0"/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kumimoji="0" lang="cs-CZ" sz="1600" i="0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Zmrazení (-</a:t>
            </a:r>
            <a:r>
              <a:rPr kumimoji="0" lang="cs-CZ" sz="1600" i="1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35 </a:t>
            </a:r>
            <a:r>
              <a:rPr lang="cs-CZ" sz="1600" i="1">
                <a:cs typeface="Arial" pitchFamily="34" charset="0"/>
              </a:rPr>
              <a:t>°</a:t>
            </a:r>
            <a:r>
              <a:rPr lang="cs-CZ" sz="1600" i="1" smtClean="0">
                <a:cs typeface="Arial" pitchFamily="34" charset="0"/>
              </a:rPr>
              <a:t>C</a:t>
            </a:r>
            <a:r>
              <a:rPr lang="cs-CZ" sz="1600" smtClean="0">
                <a:cs typeface="Arial" pitchFamily="34" charset="0"/>
              </a:rPr>
              <a:t>)</a:t>
            </a:r>
            <a:endParaRPr kumimoji="0" lang="cs-CZ" sz="1600" b="0" i="0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47" name="Text Box 2"/>
          <p:cNvSpPr txBox="1">
            <a:spLocks noChangeArrowheads="1"/>
          </p:cNvSpPr>
          <p:nvPr/>
        </p:nvSpPr>
        <p:spPr bwMode="auto">
          <a:xfrm>
            <a:off x="889642" y="2449421"/>
            <a:ext cx="1040000" cy="580790"/>
          </a:xfrm>
          <a:prstGeom prst="rect">
            <a:avLst/>
          </a:prstGeom>
          <a:solidFill>
            <a:srgbClr val="00B0F0"/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cs-CZ" sz="1600" i="0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Filtrace,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cs-CZ" sz="1600" b="0" smtClean="0">
                <a:cs typeface="Arial" pitchFamily="34" charset="0"/>
              </a:rPr>
              <a:t>proplach</a:t>
            </a:r>
            <a:endParaRPr kumimoji="0" lang="cs-CZ" sz="1600" b="0" i="0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48" name="Text Box 2"/>
          <p:cNvSpPr txBox="1">
            <a:spLocks noChangeArrowheads="1"/>
          </p:cNvSpPr>
          <p:nvPr/>
        </p:nvSpPr>
        <p:spPr bwMode="auto">
          <a:xfrm>
            <a:off x="712701" y="4857479"/>
            <a:ext cx="1419536" cy="580013"/>
          </a:xfrm>
          <a:prstGeom prst="rect">
            <a:avLst/>
          </a:prstGeom>
          <a:solidFill>
            <a:srgbClr val="00B0F0"/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kumimoji="0" lang="cs-CZ" sz="1600" i="0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Filtrace a sušení (</a:t>
            </a:r>
            <a:r>
              <a:rPr kumimoji="0" lang="cs-CZ" sz="1600" i="1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35 </a:t>
            </a:r>
            <a:r>
              <a:rPr lang="cs-CZ" sz="1600" i="1">
                <a:cs typeface="Arial" pitchFamily="34" charset="0"/>
              </a:rPr>
              <a:t>°C</a:t>
            </a:r>
            <a:r>
              <a:rPr lang="cs-CZ" sz="1600">
                <a:cs typeface="Arial" pitchFamily="34" charset="0"/>
              </a:rPr>
              <a:t>)</a:t>
            </a:r>
            <a:endParaRPr kumimoji="0" lang="cs-CZ" sz="1600" b="0" i="0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49" name="Text Box 3"/>
          <p:cNvSpPr txBox="1">
            <a:spLocks noChangeArrowheads="1"/>
          </p:cNvSpPr>
          <p:nvPr/>
        </p:nvSpPr>
        <p:spPr bwMode="auto">
          <a:xfrm>
            <a:off x="4858737" y="3677919"/>
            <a:ext cx="2490003" cy="577744"/>
          </a:xfrm>
          <a:prstGeom prst="rect">
            <a:avLst/>
          </a:prstGeom>
          <a:solidFill>
            <a:srgbClr val="FF9933"/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cs-CZ" sz="16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Odtučňování</a:t>
            </a:r>
          </a:p>
          <a:p>
            <a:pPr lvl="0" algn="ctr" fontAlgn="base">
              <a:spcBef>
                <a:spcPct val="0"/>
              </a:spcBef>
            </a:pPr>
            <a:r>
              <a:rPr kumimoji="0" lang="cs-CZ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Rozpouštědly (3</a:t>
            </a:r>
            <a:r>
              <a:rPr kumimoji="0" lang="cs-CZ" sz="16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2 h, 25 </a:t>
            </a:r>
            <a:r>
              <a:rPr lang="cs-CZ" sz="1600" i="1">
                <a:cs typeface="Arial" pitchFamily="34" charset="0"/>
              </a:rPr>
              <a:t>°</a:t>
            </a:r>
            <a:r>
              <a:rPr lang="cs-CZ" sz="1600" i="1" smtClean="0">
                <a:cs typeface="Arial" pitchFamily="34" charset="0"/>
              </a:rPr>
              <a:t>C</a:t>
            </a:r>
            <a:r>
              <a:rPr lang="cs-CZ" sz="1600" smtClean="0">
                <a:cs typeface="Arial" pitchFamily="34" charset="0"/>
              </a:rPr>
              <a:t>)</a:t>
            </a:r>
            <a:endParaRPr kumimoji="0" lang="cs-CZ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51" name="Text Box 2"/>
          <p:cNvSpPr txBox="1">
            <a:spLocks noChangeArrowheads="1"/>
          </p:cNvSpPr>
          <p:nvPr/>
        </p:nvSpPr>
        <p:spPr bwMode="auto">
          <a:xfrm>
            <a:off x="5174005" y="4844566"/>
            <a:ext cx="1833778" cy="573675"/>
          </a:xfrm>
          <a:prstGeom prst="rect">
            <a:avLst/>
          </a:prstGeom>
          <a:solidFill>
            <a:srgbClr val="00B0F0"/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cs-CZ" sz="1600" i="0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Filtrace</a:t>
            </a:r>
            <a:r>
              <a:rPr kumimoji="0" lang="cs-CZ" sz="1600" i="0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a </a:t>
            </a:r>
            <a:r>
              <a:rPr lang="cs-CZ" sz="1600">
                <a:cs typeface="Arial" pitchFamily="34" charset="0"/>
              </a:rPr>
              <a:t>o</a:t>
            </a:r>
            <a:r>
              <a:rPr kumimoji="0" lang="cs-CZ" sz="1600" i="0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dpaření rozpouštědla</a:t>
            </a:r>
            <a:endParaRPr kumimoji="0" lang="cs-CZ" sz="1600" b="0" i="0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4" name="Šipka dolů 23"/>
          <p:cNvSpPr/>
          <p:nvPr/>
        </p:nvSpPr>
        <p:spPr>
          <a:xfrm>
            <a:off x="971360" y="1201058"/>
            <a:ext cx="166522" cy="277999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lů 15"/>
          <p:cNvSpPr/>
          <p:nvPr/>
        </p:nvSpPr>
        <p:spPr>
          <a:xfrm>
            <a:off x="8235117" y="2041834"/>
            <a:ext cx="195501" cy="472095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Šipka doprava 54"/>
          <p:cNvSpPr/>
          <p:nvPr/>
        </p:nvSpPr>
        <p:spPr>
          <a:xfrm>
            <a:off x="1938131" y="1544818"/>
            <a:ext cx="468559" cy="178505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leva 18"/>
          <p:cNvSpPr/>
          <p:nvPr/>
        </p:nvSpPr>
        <p:spPr>
          <a:xfrm>
            <a:off x="4499991" y="5025778"/>
            <a:ext cx="674013" cy="217908"/>
          </a:xfrm>
          <a:prstGeom prst="leftArrow">
            <a:avLst/>
          </a:prstGeom>
          <a:solidFill>
            <a:srgbClr val="002060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Šipka dolů 56"/>
          <p:cNvSpPr/>
          <p:nvPr/>
        </p:nvSpPr>
        <p:spPr>
          <a:xfrm>
            <a:off x="8254149" y="3037989"/>
            <a:ext cx="176469" cy="1310954"/>
          </a:xfrm>
          <a:prstGeom prst="downArrow">
            <a:avLst/>
          </a:prstGeom>
          <a:solidFill>
            <a:schemeClr val="tx2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Šipka dolů 57"/>
          <p:cNvSpPr/>
          <p:nvPr/>
        </p:nvSpPr>
        <p:spPr>
          <a:xfrm>
            <a:off x="1298685" y="4348943"/>
            <a:ext cx="219553" cy="568366"/>
          </a:xfrm>
          <a:prstGeom prst="down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Šipka dolů 58"/>
          <p:cNvSpPr/>
          <p:nvPr/>
        </p:nvSpPr>
        <p:spPr>
          <a:xfrm>
            <a:off x="6010646" y="4255663"/>
            <a:ext cx="180605" cy="667055"/>
          </a:xfrm>
          <a:prstGeom prst="downArrow">
            <a:avLst/>
          </a:prstGeom>
          <a:solidFill>
            <a:srgbClr val="002060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Šipka dolů 60"/>
          <p:cNvSpPr/>
          <p:nvPr/>
        </p:nvSpPr>
        <p:spPr>
          <a:xfrm>
            <a:off x="1338423" y="3030211"/>
            <a:ext cx="179815" cy="508536"/>
          </a:xfrm>
          <a:prstGeom prst="down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Šipka doleva 62"/>
          <p:cNvSpPr/>
          <p:nvPr/>
        </p:nvSpPr>
        <p:spPr>
          <a:xfrm>
            <a:off x="5558748" y="2654491"/>
            <a:ext cx="491593" cy="174756"/>
          </a:xfrm>
          <a:prstGeom prst="lef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Šipka doleva 63"/>
          <p:cNvSpPr/>
          <p:nvPr/>
        </p:nvSpPr>
        <p:spPr>
          <a:xfrm>
            <a:off x="7307003" y="2654492"/>
            <a:ext cx="499440" cy="191802"/>
          </a:xfrm>
          <a:prstGeom prst="lef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Šipka doleva 65"/>
          <p:cNvSpPr/>
          <p:nvPr/>
        </p:nvSpPr>
        <p:spPr>
          <a:xfrm>
            <a:off x="1885588" y="2630497"/>
            <a:ext cx="517546" cy="198750"/>
          </a:xfrm>
          <a:prstGeom prst="left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7" name="Šipka doprava 66"/>
          <p:cNvSpPr/>
          <p:nvPr/>
        </p:nvSpPr>
        <p:spPr>
          <a:xfrm>
            <a:off x="4012463" y="1544819"/>
            <a:ext cx="654868" cy="176330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Šipka doprava 67"/>
          <p:cNvSpPr/>
          <p:nvPr/>
        </p:nvSpPr>
        <p:spPr>
          <a:xfrm>
            <a:off x="5582011" y="1544818"/>
            <a:ext cx="753787" cy="176331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3474738" y="3418382"/>
            <a:ext cx="1040000" cy="1066336"/>
          </a:xfrm>
          <a:prstGeom prst="rect">
            <a:avLst/>
          </a:prstGeom>
          <a:solidFill>
            <a:srgbClr val="00B0F0"/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cs-CZ" sz="1600" i="0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Filtrace,</a:t>
            </a:r>
          </a:p>
          <a:p>
            <a:pPr algn="ctr" fontAlgn="base">
              <a:spcBef>
                <a:spcPct val="0"/>
              </a:spcBef>
            </a:pPr>
            <a:r>
              <a:rPr lang="cs-CZ" sz="1600" smtClean="0">
                <a:cs typeface="Arial" pitchFamily="34" charset="0"/>
              </a:rPr>
              <a:t>p</a:t>
            </a:r>
            <a:r>
              <a:rPr lang="cs-CZ" sz="1600" b="0" smtClean="0">
                <a:cs typeface="Arial" pitchFamily="34" charset="0"/>
              </a:rPr>
              <a:t>roplach,</a:t>
            </a:r>
            <a:r>
              <a:rPr lang="cs-CZ" sz="1600">
                <a:cs typeface="Arial" pitchFamily="34" charset="0"/>
              </a:rPr>
              <a:t>s</a:t>
            </a:r>
            <a:r>
              <a:rPr lang="cs-CZ" sz="1600" smtClean="0">
                <a:cs typeface="Arial" pitchFamily="34" charset="0"/>
              </a:rPr>
              <a:t>ušení </a:t>
            </a:r>
            <a:r>
              <a:rPr lang="cs-CZ" sz="1600">
                <a:cs typeface="Arial" pitchFamily="34" charset="0"/>
              </a:rPr>
              <a:t>(</a:t>
            </a:r>
            <a:r>
              <a:rPr lang="cs-CZ" sz="1600" i="1">
                <a:cs typeface="Arial" pitchFamily="34" charset="0"/>
              </a:rPr>
              <a:t>35 °C</a:t>
            </a:r>
            <a:r>
              <a:rPr lang="cs-CZ" sz="1600">
                <a:cs typeface="Arial" pitchFamily="34" charset="0"/>
              </a:rPr>
              <a:t>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endParaRPr kumimoji="0" lang="cs-CZ" sz="1600" b="0" i="0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41" name="Šipka doprava 40"/>
          <p:cNvSpPr/>
          <p:nvPr/>
        </p:nvSpPr>
        <p:spPr>
          <a:xfrm>
            <a:off x="4526890" y="3871826"/>
            <a:ext cx="359304" cy="189929"/>
          </a:xfrm>
          <a:prstGeom prst="rightArrow">
            <a:avLst/>
          </a:prstGeom>
          <a:solidFill>
            <a:srgbClr val="002060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Šipka dolů 61"/>
          <p:cNvSpPr/>
          <p:nvPr/>
        </p:nvSpPr>
        <p:spPr>
          <a:xfrm>
            <a:off x="3896577" y="3071850"/>
            <a:ext cx="171367" cy="390938"/>
          </a:xfrm>
          <a:prstGeom prst="downArrow">
            <a:avLst/>
          </a:prstGeom>
          <a:solidFill>
            <a:srgbClr val="002060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Šipka doprava 42"/>
          <p:cNvSpPr/>
          <p:nvPr/>
        </p:nvSpPr>
        <p:spPr>
          <a:xfrm>
            <a:off x="2124395" y="5044700"/>
            <a:ext cx="603616" cy="191767"/>
          </a:xfrm>
          <a:prstGeom prst="right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Vlastní 9">
      <a:dk1>
        <a:srgbClr val="000000"/>
      </a:dk1>
      <a:lt1>
        <a:srgbClr val="000000"/>
      </a:lt1>
      <a:dk2>
        <a:srgbClr val="FFFFFF"/>
      </a:dk2>
      <a:lt2>
        <a:srgbClr val="FFFFFF"/>
      </a:lt2>
      <a:accent1>
        <a:srgbClr val="000000"/>
      </a:accent1>
      <a:accent2>
        <a:srgbClr val="00B0F0"/>
      </a:accent2>
      <a:accent3>
        <a:srgbClr val="000000"/>
      </a:accent3>
      <a:accent4>
        <a:srgbClr val="000000"/>
      </a:accent4>
      <a:accent5>
        <a:srgbClr val="7E6BC9"/>
      </a:accent5>
      <a:accent6>
        <a:srgbClr val="A379BB"/>
      </a:accent6>
      <a:hlink>
        <a:srgbClr val="410082"/>
      </a:hlink>
      <a:folHlink>
        <a:srgbClr val="00000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12757</TotalTime>
  <Words>962</Words>
  <Application>Microsoft Office PowerPoint</Application>
  <PresentationFormat>Předvádění na obrazovce (16:10)</PresentationFormat>
  <Paragraphs>217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Arial</vt:lpstr>
      <vt:lpstr>Calibri</vt:lpstr>
      <vt:lpstr>Constantia</vt:lpstr>
      <vt:lpstr>Times New Roman</vt:lpstr>
      <vt:lpstr>Wingdings</vt:lpstr>
      <vt:lpstr>Wingdings 2</vt:lpstr>
      <vt:lpstr>Tok</vt:lpstr>
      <vt:lpstr>Vedlejší produkty z porážky drůbeže jako zdroj hodnotných bílkovin</vt:lpstr>
      <vt:lpstr>Osnova</vt:lpstr>
      <vt:lpstr>1. Posouzení současného stavu</vt:lpstr>
      <vt:lpstr>1. Posouzení současného stavu</vt:lpstr>
      <vt:lpstr>1. Posouzení současného stavu</vt:lpstr>
      <vt:lpstr>1. Posouzení současného stavu</vt:lpstr>
      <vt:lpstr>2. Cíle práce</vt:lpstr>
      <vt:lpstr>3. Metodika</vt:lpstr>
      <vt:lpstr>3. Metodika a pracovní postup</vt:lpstr>
      <vt:lpstr>4. Výsledky a diskuze</vt:lpstr>
      <vt:lpstr>4. Výsledky a diskuze </vt:lpstr>
      <vt:lpstr>5. Shrnutí a závěr</vt:lpstr>
      <vt:lpstr>Vedlejší produkty z porážky drůbeže jako zdroj hodnotných bílkovin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Peta</dc:creator>
  <cp:lastModifiedBy>Petr Mrázek</cp:lastModifiedBy>
  <cp:revision>324</cp:revision>
  <dcterms:created xsi:type="dcterms:W3CDTF">2017-05-08T15:57:43Z</dcterms:created>
  <dcterms:modified xsi:type="dcterms:W3CDTF">2018-03-05T08:31:29Z</dcterms:modified>
</cp:coreProperties>
</file>