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8" r:id="rId5"/>
    <p:sldId id="297" r:id="rId6"/>
    <p:sldId id="303" r:id="rId7"/>
    <p:sldId id="299" r:id="rId8"/>
    <p:sldId id="300" r:id="rId9"/>
    <p:sldId id="304" r:id="rId10"/>
    <p:sldId id="301" r:id="rId11"/>
    <p:sldId id="302" r:id="rId12"/>
    <p:sldId id="305" r:id="rId13"/>
  </p:sldIdLst>
  <p:sldSz cx="9144000" cy="6858000" type="screen4x3"/>
  <p:notesSz cx="10234613" cy="7099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1pPr>
    <a:lvl2pPr marL="98902" indent="3191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2pPr>
    <a:lvl3pPr marL="198159" indent="6026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3pPr>
    <a:lvl4pPr marL="297062" indent="9217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4pPr>
    <a:lvl5pPr marL="396318" indent="12053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5pPr>
    <a:lvl6pPr marL="510464" algn="l" defTabSz="204186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6pPr>
    <a:lvl7pPr marL="612557" algn="l" defTabSz="204186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7pPr>
    <a:lvl8pPr marL="714649" algn="l" defTabSz="204186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8pPr>
    <a:lvl9pPr marL="816742" algn="l" defTabSz="204186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6C4"/>
    <a:srgbClr val="3E98D6"/>
    <a:srgbClr val="6099DE"/>
    <a:srgbClr val="5585CB"/>
    <a:srgbClr val="4789D9"/>
    <a:srgbClr val="8AAFE6"/>
    <a:srgbClr val="003366"/>
    <a:srgbClr val="F6E6E6"/>
    <a:srgbClr val="3399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9655" autoAdjust="0"/>
  </p:normalViewPr>
  <p:slideViewPr>
    <p:cSldViewPr snapToGrid="0">
      <p:cViewPr varScale="1">
        <p:scale>
          <a:sx n="89" d="100"/>
          <a:sy n="89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71" y="2130526"/>
            <a:ext cx="7772258" cy="146982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743" y="3886099"/>
            <a:ext cx="6400515" cy="1752802"/>
          </a:xfrm>
        </p:spPr>
        <p:txBody>
          <a:bodyPr/>
          <a:lstStyle>
            <a:lvl1pPr marL="0" indent="0" algn="ctr">
              <a:buNone/>
              <a:defRPr/>
            </a:lvl1pPr>
            <a:lvl2pPr marL="99101" indent="0" algn="ctr">
              <a:buNone/>
              <a:defRPr/>
            </a:lvl2pPr>
            <a:lvl3pPr marL="198203" indent="0" algn="ctr">
              <a:buNone/>
              <a:defRPr/>
            </a:lvl3pPr>
            <a:lvl4pPr marL="297304" indent="0" algn="ctr">
              <a:buNone/>
              <a:defRPr/>
            </a:lvl4pPr>
            <a:lvl5pPr marL="396406" indent="0" algn="ctr">
              <a:buNone/>
              <a:defRPr/>
            </a:lvl5pPr>
            <a:lvl6pPr marL="495507" indent="0" algn="ctr">
              <a:buNone/>
              <a:defRPr/>
            </a:lvl6pPr>
            <a:lvl7pPr marL="594609" indent="0" algn="ctr">
              <a:buNone/>
              <a:defRPr/>
            </a:lvl7pPr>
            <a:lvl8pPr marL="693710" indent="0" algn="ctr">
              <a:buNone/>
              <a:defRPr/>
            </a:lvl8pPr>
            <a:lvl9pPr marL="792811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3B9C-65E0-4AB9-AADC-7A09BEF9A0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787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1868-0482-49F7-99D7-16C0398A3E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593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614" y="274663"/>
            <a:ext cx="2057139" cy="58515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48" y="274663"/>
            <a:ext cx="6126831" cy="58515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B1E6C-C8B8-407A-9444-C0384F9FF1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75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3955-CF9F-4471-9D7E-7BDEE5A4EC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71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94" y="4406951"/>
            <a:ext cx="7772258" cy="1361974"/>
          </a:xfrm>
        </p:spPr>
        <p:txBody>
          <a:bodyPr anchor="t"/>
          <a:lstStyle>
            <a:lvl1pPr algn="l">
              <a:defRPr sz="9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94" y="2906637"/>
            <a:ext cx="7772258" cy="1500314"/>
          </a:xfrm>
        </p:spPr>
        <p:txBody>
          <a:bodyPr anchor="b"/>
          <a:lstStyle>
            <a:lvl1pPr marL="0" indent="0">
              <a:buNone/>
              <a:defRPr sz="400"/>
            </a:lvl1pPr>
            <a:lvl2pPr marL="99101" indent="0">
              <a:buNone/>
              <a:defRPr sz="400"/>
            </a:lvl2pPr>
            <a:lvl3pPr marL="198203" indent="0">
              <a:buNone/>
              <a:defRPr sz="400"/>
            </a:lvl3pPr>
            <a:lvl4pPr marL="297304" indent="0">
              <a:buNone/>
              <a:defRPr sz="300"/>
            </a:lvl4pPr>
            <a:lvl5pPr marL="396406" indent="0">
              <a:buNone/>
              <a:defRPr sz="300"/>
            </a:lvl5pPr>
            <a:lvl6pPr marL="495507" indent="0">
              <a:buNone/>
              <a:defRPr sz="300"/>
            </a:lvl6pPr>
            <a:lvl7pPr marL="594609" indent="0">
              <a:buNone/>
              <a:defRPr sz="300"/>
            </a:lvl7pPr>
            <a:lvl8pPr marL="693710" indent="0">
              <a:buNone/>
              <a:defRPr sz="300"/>
            </a:lvl8pPr>
            <a:lvl9pPr marL="792811" indent="0">
              <a:buNone/>
              <a:defRPr sz="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31C8B-5996-4B76-9B6E-1B76D6327F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27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48" y="1600099"/>
            <a:ext cx="4091985" cy="4526139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4768" y="1600099"/>
            <a:ext cx="4091985" cy="4526139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67E2-07FE-462E-A344-16D40386F0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609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48" y="1535087"/>
            <a:ext cx="4040284" cy="639788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9101" indent="0">
              <a:buNone/>
              <a:defRPr sz="400" b="1"/>
            </a:lvl2pPr>
            <a:lvl3pPr marL="198203" indent="0">
              <a:buNone/>
              <a:defRPr sz="400" b="1"/>
            </a:lvl3pPr>
            <a:lvl4pPr marL="297304" indent="0">
              <a:buNone/>
              <a:defRPr sz="400" b="1"/>
            </a:lvl4pPr>
            <a:lvl5pPr marL="396406" indent="0">
              <a:buNone/>
              <a:defRPr sz="400" b="1"/>
            </a:lvl5pPr>
            <a:lvl6pPr marL="495507" indent="0">
              <a:buNone/>
              <a:defRPr sz="400" b="1"/>
            </a:lvl6pPr>
            <a:lvl7pPr marL="594609" indent="0">
              <a:buNone/>
              <a:defRPr sz="400" b="1"/>
            </a:lvl7pPr>
            <a:lvl8pPr marL="693710" indent="0">
              <a:buNone/>
              <a:defRPr sz="400" b="1"/>
            </a:lvl8pPr>
            <a:lvl9pPr marL="792811" indent="0">
              <a:buNone/>
              <a:defRPr sz="4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48" y="2174875"/>
            <a:ext cx="4040284" cy="3951363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46" y="1535087"/>
            <a:ext cx="4041707" cy="639788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9101" indent="0">
              <a:buNone/>
              <a:defRPr sz="400" b="1"/>
            </a:lvl2pPr>
            <a:lvl3pPr marL="198203" indent="0">
              <a:buNone/>
              <a:defRPr sz="400" b="1"/>
            </a:lvl3pPr>
            <a:lvl4pPr marL="297304" indent="0">
              <a:buNone/>
              <a:defRPr sz="400" b="1"/>
            </a:lvl4pPr>
            <a:lvl5pPr marL="396406" indent="0">
              <a:buNone/>
              <a:defRPr sz="400" b="1"/>
            </a:lvl5pPr>
            <a:lvl6pPr marL="495507" indent="0">
              <a:buNone/>
              <a:defRPr sz="400" b="1"/>
            </a:lvl6pPr>
            <a:lvl7pPr marL="594609" indent="0">
              <a:buNone/>
              <a:defRPr sz="400" b="1"/>
            </a:lvl7pPr>
            <a:lvl8pPr marL="693710" indent="0">
              <a:buNone/>
              <a:defRPr sz="400" b="1"/>
            </a:lvl8pPr>
            <a:lvl9pPr marL="792811" indent="0">
              <a:buNone/>
              <a:defRPr sz="4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07" cy="3951363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E9CF3-41A5-4840-8D2E-B74CC7CEED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48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27D9-E9E7-4F2E-9744-592AA7CFDF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26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505C-4D07-4A77-BADC-EA1FE2FF36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430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48" y="273151"/>
            <a:ext cx="3008157" cy="1161899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974" y="273151"/>
            <a:ext cx="5111779" cy="5853087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48" y="1435050"/>
            <a:ext cx="3008157" cy="4691188"/>
          </a:xfrm>
        </p:spPr>
        <p:txBody>
          <a:bodyPr/>
          <a:lstStyle>
            <a:lvl1pPr marL="0" indent="0">
              <a:buNone/>
              <a:defRPr sz="300"/>
            </a:lvl1pPr>
            <a:lvl2pPr marL="99101" indent="0">
              <a:buNone/>
              <a:defRPr sz="300"/>
            </a:lvl2pPr>
            <a:lvl3pPr marL="198203" indent="0">
              <a:buNone/>
              <a:defRPr sz="200"/>
            </a:lvl3pPr>
            <a:lvl4pPr marL="297304" indent="0">
              <a:buNone/>
              <a:defRPr sz="200"/>
            </a:lvl4pPr>
            <a:lvl5pPr marL="396406" indent="0">
              <a:buNone/>
              <a:defRPr sz="200"/>
            </a:lvl5pPr>
            <a:lvl6pPr marL="495507" indent="0">
              <a:buNone/>
              <a:defRPr sz="200"/>
            </a:lvl6pPr>
            <a:lvl7pPr marL="594609" indent="0">
              <a:buNone/>
              <a:defRPr sz="200"/>
            </a:lvl7pPr>
            <a:lvl8pPr marL="693710" indent="0">
              <a:buNone/>
              <a:defRPr sz="200"/>
            </a:lvl8pPr>
            <a:lvl9pPr marL="792811" indent="0">
              <a:buNone/>
              <a:defRPr sz="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AE77-1EC4-4BEA-918F-BD6C2421CB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626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467" y="4800550"/>
            <a:ext cx="5486021" cy="566712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467" y="612825"/>
            <a:ext cx="5486021" cy="4114649"/>
          </a:xfrm>
        </p:spPr>
        <p:txBody>
          <a:bodyPr/>
          <a:lstStyle>
            <a:lvl1pPr marL="0" indent="0">
              <a:buNone/>
              <a:defRPr sz="700"/>
            </a:lvl1pPr>
            <a:lvl2pPr marL="99101" indent="0">
              <a:buNone/>
              <a:defRPr sz="600"/>
            </a:lvl2pPr>
            <a:lvl3pPr marL="198203" indent="0">
              <a:buNone/>
              <a:defRPr sz="500"/>
            </a:lvl3pPr>
            <a:lvl4pPr marL="297304" indent="0">
              <a:buNone/>
              <a:defRPr sz="400"/>
            </a:lvl4pPr>
            <a:lvl5pPr marL="396406" indent="0">
              <a:buNone/>
              <a:defRPr sz="400"/>
            </a:lvl5pPr>
            <a:lvl6pPr marL="495507" indent="0">
              <a:buNone/>
              <a:defRPr sz="400"/>
            </a:lvl6pPr>
            <a:lvl7pPr marL="594609" indent="0">
              <a:buNone/>
              <a:defRPr sz="400"/>
            </a:lvl7pPr>
            <a:lvl8pPr marL="693710" indent="0">
              <a:buNone/>
              <a:defRPr sz="400"/>
            </a:lvl8pPr>
            <a:lvl9pPr marL="792811" indent="0">
              <a:buNone/>
              <a:defRPr sz="4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467" y="5367262"/>
            <a:ext cx="5486021" cy="804837"/>
          </a:xfrm>
        </p:spPr>
        <p:txBody>
          <a:bodyPr/>
          <a:lstStyle>
            <a:lvl1pPr marL="0" indent="0">
              <a:buNone/>
              <a:defRPr sz="300"/>
            </a:lvl1pPr>
            <a:lvl2pPr marL="99101" indent="0">
              <a:buNone/>
              <a:defRPr sz="300"/>
            </a:lvl2pPr>
            <a:lvl3pPr marL="198203" indent="0">
              <a:buNone/>
              <a:defRPr sz="200"/>
            </a:lvl3pPr>
            <a:lvl4pPr marL="297304" indent="0">
              <a:buNone/>
              <a:defRPr sz="200"/>
            </a:lvl4pPr>
            <a:lvl5pPr marL="396406" indent="0">
              <a:buNone/>
              <a:defRPr sz="200"/>
            </a:lvl5pPr>
            <a:lvl6pPr marL="495507" indent="0">
              <a:buNone/>
              <a:defRPr sz="200"/>
            </a:lvl6pPr>
            <a:lvl7pPr marL="594609" indent="0">
              <a:buNone/>
              <a:defRPr sz="200"/>
            </a:lvl7pPr>
            <a:lvl8pPr marL="693710" indent="0">
              <a:buNone/>
              <a:defRPr sz="200"/>
            </a:lvl8pPr>
            <a:lvl9pPr marL="792811" indent="0">
              <a:buNone/>
              <a:defRPr sz="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5BC3-BA13-4331-B290-6392FA2E04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242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16" y="274772"/>
            <a:ext cx="82291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16" y="1599990"/>
            <a:ext cx="8229168" cy="452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16" y="6245087"/>
            <a:ext cx="2133488" cy="47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280">
              <a:defRPr sz="1400" b="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156" y="6245087"/>
            <a:ext cx="2895688" cy="47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914280">
              <a:defRPr sz="1400" b="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96" y="6245087"/>
            <a:ext cx="2133488" cy="47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280">
              <a:defRPr sz="1400" b="0" smtClean="0"/>
            </a:lvl1pPr>
          </a:lstStyle>
          <a:p>
            <a:pPr>
              <a:defRPr/>
            </a:pPr>
            <a:fld id="{147A9F39-F6A6-4F99-8C7B-5B3A88F6FF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99101" algn="ctr" defTabSz="9142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198203" algn="ctr" defTabSz="9142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297304" algn="ctr" defTabSz="9142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396406" algn="ctr" defTabSz="9142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6" indent="-342436" algn="l" defTabSz="914227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718" algn="l" defTabSz="914227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17" indent="-228291" algn="l" defTabSz="91422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53" indent="-228291" algn="l" defTabSz="91422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44" indent="-228291" algn="l" defTabSz="914227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56145" indent="-228484" algn="l" defTabSz="9142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55246" indent="-228484" algn="l" defTabSz="9142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54347" indent="-228484" algn="l" defTabSz="9142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453449" indent="-228484" algn="l" defTabSz="9142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99101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98203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97304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396406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495507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594609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693710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792811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 Box 3187"/>
          <p:cNvSpPr txBox="1">
            <a:spLocks noChangeArrowheads="1"/>
          </p:cNvSpPr>
          <p:nvPr/>
        </p:nvSpPr>
        <p:spPr bwMode="auto">
          <a:xfrm>
            <a:off x="196670" y="1142056"/>
            <a:ext cx="87325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sz="4000" dirty="0"/>
              <a:t>Mezinárodní výzkum použití popílků k sorpci CO</a:t>
            </a:r>
            <a:r>
              <a:rPr lang="cs-CZ" sz="4000" baseline="-25000" dirty="0"/>
              <a:t>2</a:t>
            </a:r>
            <a:r>
              <a:rPr lang="cs-CZ" sz="4000" dirty="0"/>
              <a:t> ze spalin</a:t>
            </a:r>
            <a:endParaRPr lang="cs-CZ" altLang="cs-CZ" sz="4000" dirty="0" smtClean="0">
              <a:solidFill>
                <a:srgbClr val="003366"/>
              </a:solidFill>
              <a:latin typeface="Arial Narrow" pitchFamily="34" charset="0"/>
            </a:endParaRPr>
          </a:p>
        </p:txBody>
      </p:sp>
      <p:grpSp>
        <p:nvGrpSpPr>
          <p:cNvPr id="2076" name="Group 5050"/>
          <p:cNvGrpSpPr>
            <a:grpSpLocks/>
          </p:cNvGrpSpPr>
          <p:nvPr/>
        </p:nvGrpSpPr>
        <p:grpSpPr bwMode="auto">
          <a:xfrm>
            <a:off x="242164" y="3232394"/>
            <a:ext cx="3570063" cy="905363"/>
            <a:chOff x="453" y="12828"/>
            <a:chExt cx="7527" cy="3593"/>
          </a:xfrm>
        </p:grpSpPr>
        <p:sp>
          <p:nvSpPr>
            <p:cNvPr id="2077" name="Line 4752"/>
            <p:cNvSpPr>
              <a:spLocks noChangeShapeType="1"/>
            </p:cNvSpPr>
            <p:nvPr/>
          </p:nvSpPr>
          <p:spPr bwMode="auto">
            <a:xfrm>
              <a:off x="453" y="12828"/>
              <a:ext cx="7527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78" name="Line 4767"/>
            <p:cNvSpPr>
              <a:spLocks noChangeShapeType="1"/>
            </p:cNvSpPr>
            <p:nvPr/>
          </p:nvSpPr>
          <p:spPr bwMode="auto">
            <a:xfrm>
              <a:off x="453" y="16421"/>
              <a:ext cx="177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79" name="Line 4768"/>
            <p:cNvSpPr>
              <a:spLocks noChangeShapeType="1"/>
            </p:cNvSpPr>
            <p:nvPr/>
          </p:nvSpPr>
          <p:spPr bwMode="auto">
            <a:xfrm>
              <a:off x="453" y="12828"/>
              <a:ext cx="0" cy="44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0" name="Line 4777"/>
            <p:cNvSpPr>
              <a:spLocks noChangeShapeType="1"/>
            </p:cNvSpPr>
            <p:nvPr/>
          </p:nvSpPr>
          <p:spPr bwMode="auto">
            <a:xfrm>
              <a:off x="7980" y="12828"/>
              <a:ext cx="0" cy="44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1" name="Line 4868"/>
            <p:cNvSpPr>
              <a:spLocks noChangeShapeType="1"/>
            </p:cNvSpPr>
            <p:nvPr/>
          </p:nvSpPr>
          <p:spPr bwMode="auto">
            <a:xfrm>
              <a:off x="453" y="13272"/>
              <a:ext cx="0" cy="44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2" name="Line 4869"/>
            <p:cNvSpPr>
              <a:spLocks noChangeShapeType="1"/>
            </p:cNvSpPr>
            <p:nvPr/>
          </p:nvSpPr>
          <p:spPr bwMode="auto">
            <a:xfrm>
              <a:off x="7980" y="13272"/>
              <a:ext cx="0" cy="44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3" name="Line 4871"/>
            <p:cNvSpPr>
              <a:spLocks noChangeShapeType="1"/>
            </p:cNvSpPr>
            <p:nvPr/>
          </p:nvSpPr>
          <p:spPr bwMode="auto">
            <a:xfrm>
              <a:off x="453" y="13716"/>
              <a:ext cx="0" cy="2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4" name="Line 4887"/>
            <p:cNvSpPr>
              <a:spLocks noChangeShapeType="1"/>
            </p:cNvSpPr>
            <p:nvPr/>
          </p:nvSpPr>
          <p:spPr bwMode="auto">
            <a:xfrm>
              <a:off x="7980" y="13716"/>
              <a:ext cx="0" cy="2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5" name="Line 4897"/>
            <p:cNvSpPr>
              <a:spLocks noChangeShapeType="1"/>
            </p:cNvSpPr>
            <p:nvPr/>
          </p:nvSpPr>
          <p:spPr bwMode="auto">
            <a:xfrm>
              <a:off x="453" y="14009"/>
              <a:ext cx="0" cy="3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6" name="Line 4906"/>
            <p:cNvSpPr>
              <a:spLocks noChangeShapeType="1"/>
            </p:cNvSpPr>
            <p:nvPr/>
          </p:nvSpPr>
          <p:spPr bwMode="auto">
            <a:xfrm>
              <a:off x="7980" y="14009"/>
              <a:ext cx="0" cy="3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7" name="Line 4908"/>
            <p:cNvSpPr>
              <a:spLocks noChangeShapeType="1"/>
            </p:cNvSpPr>
            <p:nvPr/>
          </p:nvSpPr>
          <p:spPr bwMode="auto">
            <a:xfrm>
              <a:off x="453" y="14309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8" name="Line 4924"/>
            <p:cNvSpPr>
              <a:spLocks noChangeShapeType="1"/>
            </p:cNvSpPr>
            <p:nvPr/>
          </p:nvSpPr>
          <p:spPr bwMode="auto">
            <a:xfrm>
              <a:off x="7980" y="14309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9" name="Line 4926"/>
            <p:cNvSpPr>
              <a:spLocks noChangeShapeType="1"/>
            </p:cNvSpPr>
            <p:nvPr/>
          </p:nvSpPr>
          <p:spPr bwMode="auto">
            <a:xfrm>
              <a:off x="453" y="14597"/>
              <a:ext cx="0" cy="31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0" name="Line 4942"/>
            <p:cNvSpPr>
              <a:spLocks noChangeShapeType="1"/>
            </p:cNvSpPr>
            <p:nvPr/>
          </p:nvSpPr>
          <p:spPr bwMode="auto">
            <a:xfrm>
              <a:off x="7980" y="14597"/>
              <a:ext cx="0" cy="31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1" name="Line 4944"/>
            <p:cNvSpPr>
              <a:spLocks noChangeShapeType="1"/>
            </p:cNvSpPr>
            <p:nvPr/>
          </p:nvSpPr>
          <p:spPr bwMode="auto">
            <a:xfrm>
              <a:off x="453" y="14909"/>
              <a:ext cx="0" cy="3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2" name="Line 4962"/>
            <p:cNvSpPr>
              <a:spLocks noChangeShapeType="1"/>
            </p:cNvSpPr>
            <p:nvPr/>
          </p:nvSpPr>
          <p:spPr bwMode="auto">
            <a:xfrm>
              <a:off x="453" y="15233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3" name="Line 4978"/>
            <p:cNvSpPr>
              <a:spLocks noChangeShapeType="1"/>
            </p:cNvSpPr>
            <p:nvPr/>
          </p:nvSpPr>
          <p:spPr bwMode="auto">
            <a:xfrm>
              <a:off x="7980" y="15233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4" name="Line 4980"/>
            <p:cNvSpPr>
              <a:spLocks noChangeShapeType="1"/>
            </p:cNvSpPr>
            <p:nvPr/>
          </p:nvSpPr>
          <p:spPr bwMode="auto">
            <a:xfrm>
              <a:off x="453" y="15521"/>
              <a:ext cx="0" cy="3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5" name="Line 4996"/>
            <p:cNvSpPr>
              <a:spLocks noChangeShapeType="1"/>
            </p:cNvSpPr>
            <p:nvPr/>
          </p:nvSpPr>
          <p:spPr bwMode="auto">
            <a:xfrm>
              <a:off x="7980" y="15521"/>
              <a:ext cx="0" cy="3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6" name="Line 4998"/>
            <p:cNvSpPr>
              <a:spLocks noChangeShapeType="1"/>
            </p:cNvSpPr>
            <p:nvPr/>
          </p:nvSpPr>
          <p:spPr bwMode="auto">
            <a:xfrm>
              <a:off x="453" y="15845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7" name="Line 5014"/>
            <p:cNvSpPr>
              <a:spLocks noChangeShapeType="1"/>
            </p:cNvSpPr>
            <p:nvPr/>
          </p:nvSpPr>
          <p:spPr bwMode="auto">
            <a:xfrm>
              <a:off x="7980" y="15845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8" name="Line 5016"/>
            <p:cNvSpPr>
              <a:spLocks noChangeShapeType="1"/>
            </p:cNvSpPr>
            <p:nvPr/>
          </p:nvSpPr>
          <p:spPr bwMode="auto">
            <a:xfrm>
              <a:off x="453" y="16133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9" name="Line 5032"/>
            <p:cNvSpPr>
              <a:spLocks noChangeShapeType="1"/>
            </p:cNvSpPr>
            <p:nvPr/>
          </p:nvSpPr>
          <p:spPr bwMode="auto">
            <a:xfrm>
              <a:off x="7980" y="16133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0" name="Line 5034"/>
            <p:cNvSpPr>
              <a:spLocks noChangeShapeType="1"/>
            </p:cNvSpPr>
            <p:nvPr/>
          </p:nvSpPr>
          <p:spPr bwMode="auto">
            <a:xfrm>
              <a:off x="2232" y="16421"/>
              <a:ext cx="68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1" name="Line 5036"/>
            <p:cNvSpPr>
              <a:spLocks noChangeShapeType="1"/>
            </p:cNvSpPr>
            <p:nvPr/>
          </p:nvSpPr>
          <p:spPr bwMode="auto">
            <a:xfrm>
              <a:off x="2916" y="16421"/>
              <a:ext cx="68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2" name="Line 5038"/>
            <p:cNvSpPr>
              <a:spLocks noChangeShapeType="1"/>
            </p:cNvSpPr>
            <p:nvPr/>
          </p:nvSpPr>
          <p:spPr bwMode="auto">
            <a:xfrm>
              <a:off x="3600" y="16421"/>
              <a:ext cx="6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3" name="Line 5040"/>
            <p:cNvSpPr>
              <a:spLocks noChangeShapeType="1"/>
            </p:cNvSpPr>
            <p:nvPr/>
          </p:nvSpPr>
          <p:spPr bwMode="auto">
            <a:xfrm>
              <a:off x="4260" y="16421"/>
              <a:ext cx="67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4" name="Line 5042"/>
            <p:cNvSpPr>
              <a:spLocks noChangeShapeType="1"/>
            </p:cNvSpPr>
            <p:nvPr/>
          </p:nvSpPr>
          <p:spPr bwMode="auto">
            <a:xfrm>
              <a:off x="4932" y="16421"/>
              <a:ext cx="78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5" name="Line 5044"/>
            <p:cNvSpPr>
              <a:spLocks noChangeShapeType="1"/>
            </p:cNvSpPr>
            <p:nvPr/>
          </p:nvSpPr>
          <p:spPr bwMode="auto">
            <a:xfrm>
              <a:off x="5712" y="16421"/>
              <a:ext cx="86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6" name="Line 5046"/>
            <p:cNvSpPr>
              <a:spLocks noChangeShapeType="1"/>
            </p:cNvSpPr>
            <p:nvPr/>
          </p:nvSpPr>
          <p:spPr bwMode="auto">
            <a:xfrm>
              <a:off x="6576" y="16421"/>
              <a:ext cx="78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7" name="Line 5048"/>
            <p:cNvSpPr>
              <a:spLocks noChangeShapeType="1"/>
            </p:cNvSpPr>
            <p:nvPr/>
          </p:nvSpPr>
          <p:spPr bwMode="auto">
            <a:xfrm>
              <a:off x="7356" y="16421"/>
              <a:ext cx="62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</p:grpSp>
      <p:sp>
        <p:nvSpPr>
          <p:cNvPr id="2111" name="Text Box 3195"/>
          <p:cNvSpPr txBox="1">
            <a:spLocks noChangeArrowheads="1"/>
          </p:cNvSpPr>
          <p:nvPr/>
        </p:nvSpPr>
        <p:spPr bwMode="auto">
          <a:xfrm>
            <a:off x="498867" y="5709627"/>
            <a:ext cx="84709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 eaLnBrk="1" hangingPunct="1">
              <a:spcBef>
                <a:spcPts val="0"/>
              </a:spcBef>
            </a:pPr>
            <a:r>
              <a:rPr lang="cs-CZ" altLang="cs-CZ" sz="1400" b="0" dirty="0" smtClean="0">
                <a:solidFill>
                  <a:srgbClr val="003366"/>
                </a:solidFill>
                <a:latin typeface="+mj-lt"/>
              </a:rPr>
              <a:t>Název projektu:	</a:t>
            </a:r>
            <a:r>
              <a:rPr lang="en-US" altLang="cs-CZ" sz="1400" b="0" dirty="0">
                <a:solidFill>
                  <a:srgbClr val="003366"/>
                </a:solidFill>
                <a:latin typeface="+mj-lt"/>
              </a:rPr>
              <a:t>Innovative management of COAL BY-PROducts leading also to CO</a:t>
            </a:r>
            <a:r>
              <a:rPr lang="en-US" altLang="cs-CZ" sz="1400" b="0" baseline="-25000" dirty="0">
                <a:solidFill>
                  <a:srgbClr val="003366"/>
                </a:solidFill>
                <a:latin typeface="+mj-lt"/>
              </a:rPr>
              <a:t>2</a:t>
            </a:r>
            <a:r>
              <a:rPr lang="en-US" altLang="cs-CZ" sz="1400" b="0" dirty="0">
                <a:solidFill>
                  <a:srgbClr val="003366"/>
                </a:solidFill>
                <a:latin typeface="+mj-lt"/>
              </a:rPr>
              <a:t> emissions reduction</a:t>
            </a:r>
            <a:endParaRPr lang="cs-CZ" altLang="cs-CZ" sz="1400" b="0" dirty="0" smtClean="0">
              <a:solidFill>
                <a:srgbClr val="003366"/>
              </a:solidFill>
              <a:latin typeface="+mj-lt"/>
            </a:endParaRPr>
          </a:p>
          <a:p>
            <a:pPr defTabSz="180000" eaLnBrk="1" hangingPunct="1">
              <a:spcBef>
                <a:spcPts val="0"/>
              </a:spcBef>
            </a:pPr>
            <a:r>
              <a:rPr lang="cs-CZ" altLang="cs-CZ" sz="1400" b="0" dirty="0" smtClean="0">
                <a:solidFill>
                  <a:srgbClr val="003366"/>
                </a:solidFill>
                <a:latin typeface="+mj-lt"/>
              </a:rPr>
              <a:t>Číslo projektu:	754060</a:t>
            </a:r>
          </a:p>
          <a:p>
            <a:pPr defTabSz="180000" eaLnBrk="1" hangingPunct="1">
              <a:spcBef>
                <a:spcPts val="0"/>
              </a:spcBef>
            </a:pPr>
            <a:r>
              <a:rPr lang="cs-CZ" altLang="cs-CZ" sz="1400" b="0" dirty="0" smtClean="0">
                <a:solidFill>
                  <a:srgbClr val="003366"/>
                </a:solidFill>
                <a:latin typeface="+mj-lt"/>
              </a:rPr>
              <a:t>Akronym:			COALBYPRO</a:t>
            </a:r>
          </a:p>
        </p:txBody>
      </p:sp>
      <p:sp>
        <p:nvSpPr>
          <p:cNvPr id="54" name="Text Box 3195"/>
          <p:cNvSpPr txBox="1">
            <a:spLocks noChangeArrowheads="1"/>
          </p:cNvSpPr>
          <p:nvPr/>
        </p:nvSpPr>
        <p:spPr bwMode="auto">
          <a:xfrm>
            <a:off x="217714" y="3369062"/>
            <a:ext cx="87521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 eaLnBrk="1" hangingPunct="1">
              <a:spcBef>
                <a:spcPts val="0"/>
              </a:spcBef>
            </a:pPr>
            <a:endParaRPr lang="pl-PL" altLang="cs-CZ" sz="2000" b="0" dirty="0" smtClean="0">
              <a:solidFill>
                <a:schemeClr val="accent2"/>
              </a:solidFill>
              <a:latin typeface="+mj-lt"/>
            </a:endParaRPr>
          </a:p>
          <a:p>
            <a:pPr defTabSz="180000" eaLnBrk="1" hangingPunct="1">
              <a:spcBef>
                <a:spcPts val="0"/>
              </a:spcBef>
            </a:pPr>
            <a:endParaRPr lang="pl-PL" altLang="cs-CZ" sz="2000" b="0" dirty="0" smtClean="0">
              <a:solidFill>
                <a:schemeClr val="accent2"/>
              </a:solidFill>
              <a:latin typeface="+mj-lt"/>
            </a:endParaRPr>
          </a:p>
          <a:p>
            <a:pPr defTabSz="180000" eaLnBrk="1" hangingPunct="1">
              <a:spcBef>
                <a:spcPts val="0"/>
              </a:spcBef>
            </a:pPr>
            <a:endParaRPr lang="pl-PL" altLang="cs-CZ" sz="2000" b="0" dirty="0" smtClean="0">
              <a:solidFill>
                <a:schemeClr val="accent2"/>
              </a:solidFill>
              <a:latin typeface="+mj-lt"/>
            </a:endParaRP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2000" b="0" dirty="0" smtClean="0">
                <a:solidFill>
                  <a:schemeClr val="accent2"/>
                </a:solidFill>
                <a:latin typeface="+mj-lt"/>
              </a:rPr>
              <a:t>														</a:t>
            </a:r>
            <a:r>
              <a:rPr lang="pl-PL" altLang="cs-CZ" sz="1200" b="0" cap="all" dirty="0" smtClean="0">
                <a:latin typeface="Arial Black" pitchFamily="34" charset="0"/>
              </a:rPr>
              <a:t>VYSOKÁ ŠKOLA</a:t>
            </a: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1200" b="0" cap="all" dirty="0">
                <a:latin typeface="Arial Black" pitchFamily="34" charset="0"/>
              </a:rPr>
              <a:t>	</a:t>
            </a:r>
            <a:r>
              <a:rPr lang="pl-PL" altLang="cs-CZ" sz="1200" b="0" cap="all" dirty="0" smtClean="0">
                <a:latin typeface="Arial Black" pitchFamily="34" charset="0"/>
              </a:rPr>
              <a:t>													CHEMICKO-TECHNOLOGICKÁ</a:t>
            </a: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1200" b="0" cap="all" dirty="0">
                <a:latin typeface="Arial Black" pitchFamily="34" charset="0"/>
              </a:rPr>
              <a:t>	</a:t>
            </a:r>
            <a:r>
              <a:rPr lang="pl-PL" altLang="cs-CZ" sz="1200" b="0" cap="all" dirty="0" smtClean="0">
                <a:latin typeface="Arial Black" pitchFamily="34" charset="0"/>
              </a:rPr>
              <a:t>													V PRAZE</a:t>
            </a: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1200" b="0" cap="all" dirty="0" smtClean="0">
                <a:latin typeface="Arial Black" pitchFamily="34" charset="0"/>
              </a:rPr>
              <a:t>														FAKULTA TECHNOLOGIE OCHRANY PROSTŘEDÍ</a:t>
            </a: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1200" b="0" cap="all" dirty="0" smtClean="0">
                <a:latin typeface="Arial Black" pitchFamily="34" charset="0"/>
              </a:rPr>
              <a:t>														ÚSTAV PLYNNÝCH a PEVNÝCH PALIV A OCHRANY OVZDUŠÍ</a:t>
            </a:r>
          </a:p>
        </p:txBody>
      </p:sp>
      <p:grpSp>
        <p:nvGrpSpPr>
          <p:cNvPr id="56" name="Skupina 55"/>
          <p:cNvGrpSpPr>
            <a:grpSpLocks noChangeAspect="1"/>
          </p:cNvGrpSpPr>
          <p:nvPr/>
        </p:nvGrpSpPr>
        <p:grpSpPr>
          <a:xfrm>
            <a:off x="2058089" y="4407173"/>
            <a:ext cx="656536" cy="637793"/>
            <a:chOff x="6096689" y="7705725"/>
            <a:chExt cx="1166785" cy="1133475"/>
          </a:xfrm>
        </p:grpSpPr>
        <p:sp>
          <p:nvSpPr>
            <p:cNvPr id="57" name="Obdélník 56"/>
            <p:cNvSpPr/>
            <p:nvPr/>
          </p:nvSpPr>
          <p:spPr bwMode="auto">
            <a:xfrm>
              <a:off x="6140450" y="7731125"/>
              <a:ext cx="1047750" cy="10572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66"/>
            <a:stretch>
              <a:fillRect/>
            </a:stretch>
          </p:blipFill>
          <p:spPr bwMode="auto">
            <a:xfrm>
              <a:off x="6096689" y="7705725"/>
              <a:ext cx="1166785" cy="113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46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1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Měření sorpčních vlastností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1373176"/>
            <a:ext cx="915692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Bude zprovozněna poloprovozní jednotka v Prunéřově.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Zprovoznění jednotky pro testy v letech 2018 a 2019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Provádění testů na jednotce v Prunéřově ve spoluprácí VŠCHT + ÚJV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Na ní budou realizovány ověřovací testy výsledků (viz předchozí snímek).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Jednotka v Prunéřově bude následně využita k dlouhodobým testům adsorpce CO</a:t>
            </a:r>
            <a:r>
              <a:rPr lang="cs-CZ" altLang="cs-CZ" sz="2000" b="0" baseline="-25000" dirty="0" smtClean="0"/>
              <a:t>2</a:t>
            </a:r>
            <a:r>
              <a:rPr lang="cs-CZ" altLang="cs-CZ" sz="2000" b="0" dirty="0" smtClean="0"/>
              <a:t>:</a:t>
            </a:r>
          </a:p>
          <a:p>
            <a:pPr marL="1701800" indent="-355600" defTabSz="2514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testy pouze vybrané skupiny popílků,</a:t>
            </a:r>
          </a:p>
          <a:p>
            <a:pPr marL="1701800" indent="-355600" defTabSz="2514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aplikováno na granulovaný materiál,</a:t>
            </a:r>
          </a:p>
          <a:p>
            <a:pPr marL="1701800" indent="-355600" defTabSz="2514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navážka cca 50 kg granulátu,</a:t>
            </a:r>
          </a:p>
          <a:p>
            <a:pPr marL="1701800" indent="-355600" defTabSz="2514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délka jednoho dlouhodobého testu cca 1 měsíc.</a:t>
            </a:r>
          </a:p>
        </p:txBody>
      </p:sp>
      <p:grpSp>
        <p:nvGrpSpPr>
          <p:cNvPr id="2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10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Kontrola řešení projektu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966760"/>
            <a:ext cx="915692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Většina monitorovacích zpráv bude odevzdávána koordinátorem (CERTH).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Podklady ale budou tvořit všichni členové konsorcia.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Jednu dílčí zprávu bude tvořit VŠCHT individuálně:</a:t>
            </a:r>
          </a:p>
        </p:txBody>
      </p:sp>
      <p:grpSp>
        <p:nvGrpSpPr>
          <p:cNvPr id="2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11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 Box 3195"/>
          <p:cNvSpPr txBox="1">
            <a:spLocks noChangeArrowheads="1"/>
          </p:cNvSpPr>
          <p:nvPr/>
        </p:nvSpPr>
        <p:spPr bwMode="auto">
          <a:xfrm>
            <a:off x="330200" y="2277534"/>
            <a:ext cx="8636000" cy="3631763"/>
          </a:xfrm>
          <a:prstGeom prst="rect">
            <a:avLst/>
          </a:prstGeom>
          <a:solidFill>
            <a:srgbClr val="2A86C4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První roční monitorovací zpráva	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CERTH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 1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. rok/ II. čtvrtletí</a:t>
            </a: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Implementační zpráva v poločasu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CERTH</a:t>
            </a:r>
            <a:r>
              <a:rPr lang="cs-CZ" altLang="cs-CZ" sz="2000" dirty="0" smtClean="0">
                <a:solidFill>
                  <a:schemeClr val="bg1"/>
                </a:solidFill>
              </a:rPr>
              <a:t>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 2. rok/ II. 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čtvrtletí</a:t>
            </a:r>
            <a:endParaRPr lang="cs-CZ" altLang="cs-CZ" sz="2000" b="0" dirty="0" smtClean="0">
              <a:solidFill>
                <a:schemeClr val="bg1"/>
              </a:solidFill>
            </a:endParaRP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Druhá roční monitorovací zpráva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CERTH</a:t>
            </a:r>
            <a:r>
              <a:rPr lang="cs-CZ" altLang="cs-CZ" sz="2000" dirty="0" smtClean="0">
                <a:solidFill>
                  <a:schemeClr val="bg1"/>
                </a:solidFill>
              </a:rPr>
              <a:t>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 3. rok/ II. 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čtvrtletí</a:t>
            </a:r>
            <a:endParaRPr lang="cs-CZ" altLang="cs-CZ" sz="2000" b="0" dirty="0" smtClean="0">
              <a:solidFill>
                <a:schemeClr val="bg1"/>
              </a:solidFill>
            </a:endParaRP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Závěrečná zpráva						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CERTH</a:t>
            </a:r>
            <a:r>
              <a:rPr lang="cs-CZ" altLang="cs-CZ" sz="2000" dirty="0" smtClean="0">
                <a:solidFill>
                  <a:schemeClr val="bg1"/>
                </a:solidFill>
              </a:rPr>
              <a:t>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 3. rok/ IV. čtvrtletí </a:t>
            </a:r>
            <a:r>
              <a:rPr lang="cs-CZ" altLang="cs-CZ" sz="2000" dirty="0" smtClean="0">
                <a:solidFill>
                  <a:schemeClr val="bg1"/>
                </a:solidFill>
              </a:rPr>
              <a:t>	</a:t>
            </a:r>
            <a:endParaRPr lang="cs-CZ" altLang="cs-CZ" sz="2000" b="0" dirty="0" smtClean="0">
              <a:solidFill>
                <a:schemeClr val="bg1"/>
              </a:solidFill>
            </a:endParaRP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b="0" dirty="0" smtClean="0">
                <a:solidFill>
                  <a:schemeClr val="bg1"/>
                </a:solidFill>
              </a:rPr>
              <a:t>+</a:t>
            </a: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b="0" i="1" dirty="0" smtClean="0">
                <a:solidFill>
                  <a:schemeClr val="bg1"/>
                </a:solidFill>
              </a:rPr>
              <a:t>Individuální report, odevzdávaný pouze VŠCHT:</a:t>
            </a: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endParaRPr lang="cs-CZ" altLang="cs-CZ" sz="2000" dirty="0" smtClean="0">
              <a:solidFill>
                <a:schemeClr val="bg1"/>
              </a:solidFill>
            </a:endParaRP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Zpráva o procesních parametrech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VŠCHT</a:t>
            </a:r>
            <a:r>
              <a:rPr lang="cs-CZ" altLang="cs-CZ" sz="2000" dirty="0" smtClean="0">
                <a:solidFill>
                  <a:schemeClr val="bg1"/>
                </a:solidFill>
              </a:rPr>
              <a:t>	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 3. rok/ III. čtvrtletí</a:t>
            </a:r>
            <a:endParaRPr lang="cs-CZ" altLang="cs-C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Body k zamyšlení…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1068376"/>
            <a:ext cx="915692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Míra spoluúčasti na grantech (jako RFCS aj.) 30 – 40 % i více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Možnosti krytí z institucionálních prostředků VŠ omezené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Smluvní výzkum </a:t>
            </a:r>
            <a:r>
              <a:rPr lang="cs-CZ" altLang="cs-CZ" sz="2000" b="0" dirty="0" smtClean="0"/>
              <a:t>víceméně osciluje na cca dlouhodobém průměru</a:t>
            </a:r>
            <a:endParaRPr lang="cs-CZ" altLang="cs-CZ" sz="2000" b="0" dirty="0" smtClean="0"/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Budoucnost tuzemských grantů nejistá</a:t>
            </a:r>
          </a:p>
          <a:p>
            <a:pPr marL="896938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Objem finančních prostředků více a více limitovaný</a:t>
            </a:r>
          </a:p>
          <a:p>
            <a:pPr marL="541338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endParaRPr lang="cs-CZ" altLang="cs-CZ" sz="2000" b="0" dirty="0"/>
          </a:p>
          <a:p>
            <a:pPr marL="541338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endParaRPr lang="cs-CZ" altLang="cs-CZ" sz="2000" b="0" dirty="0" smtClean="0"/>
          </a:p>
          <a:p>
            <a:pPr marL="541338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endParaRPr lang="cs-CZ" altLang="cs-CZ" sz="2000" b="0" dirty="0"/>
          </a:p>
          <a:p>
            <a:pPr marL="541338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endParaRPr lang="cs-CZ" altLang="cs-CZ" sz="2000" b="0" dirty="0" smtClean="0"/>
          </a:p>
          <a:p>
            <a:pPr marL="541338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endParaRPr lang="cs-CZ" altLang="cs-CZ" sz="2000" b="0" dirty="0"/>
          </a:p>
          <a:p>
            <a:pPr marL="541338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endParaRPr lang="cs-CZ" altLang="cs-CZ" sz="2000" b="0" dirty="0" smtClean="0"/>
          </a:p>
          <a:p>
            <a:pPr marL="896938" indent="-3556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Velké podniky							</a:t>
            </a:r>
            <a:r>
              <a:rPr lang="cs-CZ" altLang="cs-CZ" sz="2000" b="0" dirty="0" smtClean="0">
                <a:sym typeface="Symbol"/>
              </a:rPr>
              <a:t>	vysoká spoluúčast + administrativa + 																						finančně nezajímavé</a:t>
            </a:r>
          </a:p>
          <a:p>
            <a:pPr marL="896938" indent="-355600" defTabSz="18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>
                <a:sym typeface="Symbol"/>
              </a:rPr>
              <a:t>Malé a střední podniky		problém výzkum ufinancovat</a:t>
            </a:r>
            <a:endParaRPr lang="cs-CZ" altLang="cs-CZ" sz="2000" b="0" dirty="0" smtClean="0"/>
          </a:p>
        </p:txBody>
      </p:sp>
      <p:grpSp>
        <p:nvGrpSpPr>
          <p:cNvPr id="2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12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Výsledek obrázku pro cake splitt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0" y="2985574"/>
            <a:ext cx="3039780" cy="22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Identifikace projektu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966760"/>
            <a:ext cx="91569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Projekt spolufinancován Výzkumným fondem uhlí a oceli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Náplní projektu je primárně nalezení využití popílků ze spalování uhlí k</a:t>
            </a:r>
            <a:r>
              <a:rPr lang="cs-CZ" altLang="cs-CZ" sz="2000" b="0" dirty="0" smtClean="0">
                <a:latin typeface="Arial"/>
                <a:cs typeface="Arial"/>
              </a:rPr>
              <a:t> </a:t>
            </a:r>
            <a:r>
              <a:rPr lang="cs-CZ" altLang="cs-CZ" sz="2000" b="0" dirty="0" smtClean="0"/>
              <a:t>separaci oxidu uhličitého</a:t>
            </a:r>
            <a:endParaRPr lang="cs-CZ" altLang="cs-CZ" sz="2000" b="0" dirty="0"/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Logická návaznost na projekt výzkumu vápenců (2015 – 17)</a:t>
            </a:r>
          </a:p>
        </p:txBody>
      </p:sp>
      <p:grpSp>
        <p:nvGrpSpPr>
          <p:cNvPr id="158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>
                  <a:solidFill>
                    <a:schemeClr val="bg1"/>
                  </a:solidFill>
                </a:rPr>
                <a:t>6</a:t>
              </a:r>
              <a:r>
                <a:rPr lang="cs-CZ" altLang="cs-CZ" sz="1000" b="0" dirty="0" smtClean="0">
                  <a:solidFill>
                    <a:schemeClr val="bg1"/>
                  </a:solidFill>
                </a:rPr>
                <a:t>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2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 Box 3195"/>
          <p:cNvSpPr txBox="1">
            <a:spLocks noChangeArrowheads="1"/>
          </p:cNvSpPr>
          <p:nvPr/>
        </p:nvSpPr>
        <p:spPr bwMode="auto">
          <a:xfrm>
            <a:off x="474124" y="2456899"/>
            <a:ext cx="8195732" cy="3862596"/>
          </a:xfrm>
          <a:prstGeom prst="rect">
            <a:avLst/>
          </a:prstGeom>
          <a:solidFill>
            <a:srgbClr val="2A86C4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Výzva: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									RFCS-2016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Akronym: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							COALBYPRO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Číslo projektu: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							754060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Doba řešení: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							36 měsíců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Zahájení řešení: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						1. 7. 2017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Celkový rozpočet pro všechny účastníky: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1 789 858,30 €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Celková výše finanční podpory: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1 073 915,16 €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Relativní výše finanční podpory: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60 %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Portál pro účastníky: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b="0" dirty="0">
                <a:solidFill>
                  <a:schemeClr val="bg1"/>
                </a:solidFill>
              </a:rPr>
              <a:t>https://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ec.europa.eu/research/participants/portal/desktop/en/home.html</a:t>
            </a:r>
          </a:p>
        </p:txBody>
      </p:sp>
    </p:spTree>
    <p:extLst>
      <p:ext uri="{BB962C8B-B14F-4D97-AF65-F5344CB8AC3E}">
        <p14:creationId xmlns:p14="http://schemas.microsoft.com/office/powerpoint/2010/main" val="2502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Účastníci projektu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966760"/>
            <a:ext cx="91569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Projekt postaven na mezinárodní bázi s účastní Řecka, České republiky, Německa a Polska</a:t>
            </a:r>
          </a:p>
        </p:txBody>
      </p:sp>
      <p:grpSp>
        <p:nvGrpSpPr>
          <p:cNvPr id="158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3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 Box 3195"/>
          <p:cNvSpPr txBox="1">
            <a:spLocks noChangeArrowheads="1"/>
          </p:cNvSpPr>
          <p:nvPr/>
        </p:nvSpPr>
        <p:spPr bwMode="auto">
          <a:xfrm>
            <a:off x="254000" y="1652534"/>
            <a:ext cx="8686800" cy="4632037"/>
          </a:xfrm>
          <a:prstGeom prst="rect">
            <a:avLst/>
          </a:prstGeom>
          <a:solidFill>
            <a:srgbClr val="2A86C4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Koordinátor: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Ethniko Kentro Erevnas Kai Technologikis Anaptyxis							CERTH</a:t>
            </a: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Spolupříjemce 1: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Vysoká škola chemicko-technologická v Praze									VŠCHT Praha</a:t>
            </a:r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Spolupříjemce 2: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ÚJV Řež, a.s.</a:t>
            </a: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b="0" dirty="0" smtClean="0">
                <a:solidFill>
                  <a:schemeClr val="bg1"/>
                </a:solidFill>
              </a:rPr>
              <a:t>						754060</a:t>
            </a:r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Spolupříjemce 3: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Výzkumný ústav pro hnědé uhlí a.s.</a:t>
            </a: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b="0" dirty="0">
                <a:solidFill>
                  <a:schemeClr val="bg1"/>
                </a:solidFill>
              </a:rPr>
              <a:t>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	VÚHU Most</a:t>
            </a:r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Spolupříjemce 4: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Glowny Instytut Gornictwa</a:t>
            </a: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4E95E4"/>
              </a:buClr>
            </a:pPr>
            <a:r>
              <a:rPr lang="cs-CZ" altLang="cs-CZ" sz="2000" b="0" dirty="0">
                <a:solidFill>
                  <a:schemeClr val="bg1"/>
                </a:solidFill>
              </a:rPr>
              <a:t>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	GIG</a:t>
            </a:r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4E95E4"/>
              </a:buClr>
            </a:pPr>
            <a:r>
              <a:rPr lang="cs-CZ" altLang="cs-CZ" sz="2000" dirty="0" smtClean="0">
                <a:solidFill>
                  <a:schemeClr val="bg1"/>
                </a:solidFill>
              </a:rPr>
              <a:t>Spolupříjemce 5: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Technische Universität Bergakademie Freiberg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4E95E4"/>
              </a:buClr>
            </a:pPr>
            <a:r>
              <a:rPr lang="cs-CZ" altLang="cs-CZ" sz="2000" b="0" dirty="0">
                <a:solidFill>
                  <a:schemeClr val="bg1"/>
                </a:solidFill>
              </a:rPr>
              <a:t>	</a:t>
            </a:r>
            <a:r>
              <a:rPr lang="cs-CZ" altLang="cs-CZ" sz="2000" b="0" dirty="0" smtClean="0">
                <a:solidFill>
                  <a:schemeClr val="bg1"/>
                </a:solidFill>
              </a:rPr>
              <a:t>					TU BAF</a:t>
            </a:r>
          </a:p>
        </p:txBody>
      </p:sp>
    </p:spTree>
    <p:extLst>
      <p:ext uri="{BB962C8B-B14F-4D97-AF65-F5344CB8AC3E}">
        <p14:creationId xmlns:p14="http://schemas.microsoft.com/office/powerpoint/2010/main" val="18102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Tým VŠCHT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966760"/>
            <a:ext cx="91569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Za VŠCHT se projektu účastní lidé ze tří pracovišť, celkem 11 osob:</a:t>
            </a:r>
          </a:p>
        </p:txBody>
      </p:sp>
      <p:grpSp>
        <p:nvGrpSpPr>
          <p:cNvPr id="2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4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845768" y="1485054"/>
          <a:ext cx="6976533" cy="4754880"/>
        </p:xfrm>
        <a:graphic>
          <a:graphicData uri="http://schemas.openxmlformats.org/drawingml/2006/table">
            <a:tbl>
              <a:tblPr/>
              <a:tblGrid>
                <a:gridCol w="4441363"/>
                <a:gridCol w="2535170"/>
              </a:tblGrid>
              <a:tr h="200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Člen týmu</a:t>
                      </a:r>
                      <a:endParaRPr lang="cs-CZ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Odkud</a:t>
                      </a:r>
                      <a:endParaRPr lang="cs-CZ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Marek Staf, Ing., Ph.D.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Karel Ciahotný, Doc., Ing. CSc.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Tomáš Hlinčík, Ing., Ph.D.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Veronika Vrbová, Ing., Ph.D.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Karolína Friessová, Ing., Ph.D.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965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Pavel Machač, Ing., CSc.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Barbora Miklová, Ing.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Simona Randáková, Ing.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980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David Černohorský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Lenka Jílková, Ing.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Viktor Tekáč, Ing., Ph.D.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  <a:tab pos="539750" algn="l"/>
                          <a:tab pos="1620520" algn="l"/>
                          <a:tab pos="2160905" algn="l"/>
                          <a:tab pos="2701290" algn="l"/>
                          <a:tab pos="3241040" algn="l"/>
                          <a:tab pos="3781425" algn="l"/>
                          <a:tab pos="4321810" algn="l"/>
                          <a:tab pos="4862195" algn="l"/>
                          <a:tab pos="5402580" algn="l"/>
                        </a:tabLs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86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2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Vzorková základna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966760"/>
            <a:ext cx="9156927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Hlavní skupina vzorků (cca 2/3 počtu) = popílky z elektrostatických odlučovačů, instalovaných za práškovými kotli spalujícími </a:t>
            </a:r>
            <a:r>
              <a:rPr lang="cs-CZ" altLang="cs-CZ" sz="2000" b="0" dirty="0"/>
              <a:t>hnědé </a:t>
            </a:r>
            <a:r>
              <a:rPr lang="cs-CZ" altLang="cs-CZ" sz="2000" b="0" dirty="0" smtClean="0"/>
              <a:t>uhlí;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Vzorky </a:t>
            </a:r>
            <a:r>
              <a:rPr lang="cs-CZ" altLang="cs-CZ" sz="2000" b="0" dirty="0"/>
              <a:t>z fluidních </a:t>
            </a:r>
            <a:r>
              <a:rPr lang="cs-CZ" altLang="cs-CZ" sz="2000" b="0" dirty="0" smtClean="0"/>
              <a:t>kotlů se suchou FGD;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Srovnávací </a:t>
            </a:r>
            <a:r>
              <a:rPr lang="cs-CZ" altLang="cs-CZ" sz="2000" b="0" dirty="0"/>
              <a:t>vzorky ložového </a:t>
            </a:r>
            <a:r>
              <a:rPr lang="cs-CZ" altLang="cs-CZ" sz="2000" b="0" dirty="0" smtClean="0"/>
              <a:t>popela (ověření vlivu nižších teplot na sintraci).</a:t>
            </a:r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2A86C4"/>
              </a:buClr>
            </a:pPr>
            <a:endParaRPr lang="cs-CZ" altLang="cs-CZ" sz="2000" b="0" dirty="0"/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2A86C4"/>
              </a:buClr>
            </a:pPr>
            <a:endParaRPr lang="cs-CZ" altLang="cs-CZ" sz="2000" b="0" dirty="0" smtClean="0"/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2A86C4"/>
              </a:buClr>
            </a:pPr>
            <a:endParaRPr lang="cs-CZ" altLang="cs-CZ" sz="2000" b="0" dirty="0"/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2A86C4"/>
              </a:buClr>
            </a:pPr>
            <a:endParaRPr lang="cs-CZ" altLang="cs-CZ" sz="2000" b="0" dirty="0" smtClean="0"/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2A86C4"/>
              </a:buClr>
            </a:pPr>
            <a:endParaRPr lang="cs-CZ" altLang="cs-CZ" sz="2000" b="0" dirty="0"/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2A86C4"/>
              </a:buClr>
            </a:pPr>
            <a:endParaRPr lang="cs-CZ" altLang="cs-CZ" sz="2000" b="0" dirty="0" smtClean="0"/>
          </a:p>
          <a:p>
            <a:pPr defTabSz="360000" eaLnBrk="1" hangingPunct="1">
              <a:spcBef>
                <a:spcPts val="0"/>
              </a:spcBef>
              <a:spcAft>
                <a:spcPts val="1200"/>
              </a:spcAft>
              <a:buClr>
                <a:srgbClr val="2A86C4"/>
              </a:buClr>
            </a:pPr>
            <a:endParaRPr lang="cs-CZ" altLang="cs-CZ" sz="2000" b="0" dirty="0" smtClean="0"/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2A86C4"/>
              </a:buClr>
            </a:pPr>
            <a:r>
              <a:rPr lang="cs-CZ" altLang="cs-CZ" sz="2000" b="0" dirty="0"/>
              <a:t>A </a:t>
            </a:r>
            <a:r>
              <a:rPr lang="cs-CZ" altLang="cs-CZ" sz="2000" b="0" dirty="0" smtClean="0"/>
              <a:t>– </a:t>
            </a:r>
            <a:r>
              <a:rPr lang="cs-CZ" altLang="cs-CZ" sz="2000" b="0" dirty="0"/>
              <a:t>úletový popílek z odlučovače Z1998/17 </a:t>
            </a:r>
            <a:r>
              <a:rPr lang="cs-CZ" altLang="cs-CZ" sz="2000" b="0" dirty="0" smtClean="0"/>
              <a:t>Komořany</a:t>
            </a:r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2A86C4"/>
              </a:buClr>
            </a:pPr>
            <a:r>
              <a:rPr lang="cs-CZ" altLang="cs-CZ" sz="2000" b="0" dirty="0" smtClean="0"/>
              <a:t>B </a:t>
            </a:r>
            <a:r>
              <a:rPr lang="cs-CZ" altLang="cs-CZ" sz="2000" b="0" dirty="0"/>
              <a:t>– ložový popel Z41/18 </a:t>
            </a:r>
            <a:r>
              <a:rPr lang="cs-CZ" altLang="cs-CZ" sz="2000" b="0" dirty="0" smtClean="0"/>
              <a:t>Poříčí</a:t>
            </a:r>
          </a:p>
          <a:p>
            <a:pPr defTabSz="360000" eaLnBrk="1" hangingPunct="1">
              <a:spcBef>
                <a:spcPts val="0"/>
              </a:spcBef>
              <a:spcAft>
                <a:spcPts val="0"/>
              </a:spcAft>
              <a:buClr>
                <a:srgbClr val="2A86C4"/>
              </a:buClr>
            </a:pPr>
            <a:r>
              <a:rPr lang="cs-CZ" altLang="cs-CZ" sz="2000" b="0" dirty="0" smtClean="0"/>
              <a:t>C </a:t>
            </a:r>
            <a:r>
              <a:rPr lang="cs-CZ" altLang="cs-CZ" sz="2000" b="0" dirty="0"/>
              <a:t>– peletizovaný úletový popílek K32 Zlín</a:t>
            </a:r>
            <a:endParaRPr lang="cs-CZ" altLang="cs-CZ" sz="2000" b="0" dirty="0" smtClean="0"/>
          </a:p>
        </p:txBody>
      </p:sp>
      <p:grpSp>
        <p:nvGrpSpPr>
          <p:cNvPr id="158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5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741266" y="2613235"/>
            <a:ext cx="7615344" cy="28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Vzorková základna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966760"/>
            <a:ext cx="9156927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/>
              <a:t>Spolu s VÚHU a ÚJV bude zajištěno cca 30 vzorků popílků z ČR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r>
              <a:rPr lang="cs-CZ" altLang="cs-CZ" sz="2000" b="0" dirty="0"/>
              <a:t>	</a:t>
            </a:r>
            <a:r>
              <a:rPr lang="cs-CZ" altLang="cs-CZ" sz="2000" b="0" dirty="0">
                <a:solidFill>
                  <a:srgbClr val="C00000"/>
                </a:solidFill>
              </a:rPr>
              <a:t>(aktuálně testována skupina 21 vzorků</a:t>
            </a:r>
            <a:r>
              <a:rPr lang="cs-CZ" altLang="cs-CZ" sz="2000" b="0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Následné rozšíření </a:t>
            </a:r>
            <a:r>
              <a:rPr lang="cs-CZ" altLang="cs-CZ" sz="2000" b="0" dirty="0"/>
              <a:t>o vzorky z Řecka, Německa a </a:t>
            </a:r>
            <a:r>
              <a:rPr lang="cs-CZ" altLang="cs-CZ" sz="2000" b="0" dirty="0" smtClean="0"/>
              <a:t>Polska</a:t>
            </a:r>
          </a:p>
          <a:p>
            <a:pPr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r>
              <a:rPr lang="cs-CZ" altLang="cs-CZ" sz="2000" b="0" dirty="0"/>
              <a:t>	</a:t>
            </a:r>
            <a:r>
              <a:rPr lang="cs-CZ" altLang="cs-CZ" sz="2000" b="0" dirty="0" smtClean="0">
                <a:solidFill>
                  <a:srgbClr val="C00000"/>
                </a:solidFill>
              </a:rPr>
              <a:t>(Celkový soubor </a:t>
            </a:r>
            <a:r>
              <a:rPr lang="cs-CZ" altLang="cs-CZ" sz="2000" b="0" dirty="0">
                <a:solidFill>
                  <a:srgbClr val="C00000"/>
                </a:solidFill>
              </a:rPr>
              <a:t>cca 120 druhů </a:t>
            </a:r>
            <a:r>
              <a:rPr lang="cs-CZ" altLang="cs-CZ" sz="2000" b="0" dirty="0" smtClean="0">
                <a:solidFill>
                  <a:srgbClr val="C00000"/>
                </a:solidFill>
              </a:rPr>
              <a:t>popela!)</a:t>
            </a:r>
            <a:endParaRPr lang="cs-CZ" altLang="cs-CZ" sz="2000" b="0" dirty="0">
              <a:solidFill>
                <a:srgbClr val="C00000"/>
              </a:solidFill>
            </a:endParaRPr>
          </a:p>
        </p:txBody>
      </p:sp>
      <p:grpSp>
        <p:nvGrpSpPr>
          <p:cNvPr id="158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6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5" y="2521032"/>
            <a:ext cx="6507903" cy="4069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5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>
                <a:solidFill>
                  <a:schemeClr val="bg1"/>
                </a:solidFill>
                <a:latin typeface="Arial Narrow" pitchFamily="34" charset="0"/>
              </a:rPr>
              <a:t>Přehled experimentálních metod</a:t>
            </a: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1373176"/>
            <a:ext cx="915692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Na uvedené vzorkové základně se provedou testy sorpční kapacity pro CO</a:t>
            </a:r>
            <a:r>
              <a:rPr lang="cs-CZ" altLang="cs-CZ" sz="2000" b="0" baseline="-25000" dirty="0" smtClean="0"/>
              <a:t>2</a:t>
            </a:r>
            <a:r>
              <a:rPr lang="cs-CZ" altLang="cs-CZ" sz="2000" b="0" dirty="0" smtClean="0"/>
              <a:t>.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Budou využívány dvě laboratorní vysokoteplotní aparatury s fluidním a pevným ložem testovaného sorbentu.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Charakterizace vzorků je zajištěna pomocí:</a:t>
            </a:r>
          </a:p>
          <a:p>
            <a:pPr marL="1349375" indent="-342900" defTabSz="1617663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elementární analýzy,</a:t>
            </a:r>
          </a:p>
          <a:p>
            <a:pPr marL="1349375" indent="-342900" defTabSz="1617663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XRF analýzy,</a:t>
            </a:r>
          </a:p>
          <a:p>
            <a:pPr marL="1349375" indent="-342900" defTabSz="1617663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TG analýzy,</a:t>
            </a:r>
          </a:p>
          <a:p>
            <a:pPr marL="1349375" indent="-342900" defTabSz="1617663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stanovení BET povrchu,</a:t>
            </a:r>
          </a:p>
          <a:p>
            <a:pPr marL="1349375" indent="-342900" defTabSz="1617663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srovnávací stanovení kapacit pomocí Quantachrome ASiQ</a:t>
            </a:r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Výsledky z výše uvedených metod budou použity pro navazující testy na</a:t>
            </a:r>
            <a:r>
              <a:rPr lang="cs-CZ" altLang="cs-CZ" sz="2000" b="0" dirty="0" smtClean="0">
                <a:latin typeface="Arial"/>
                <a:cs typeface="Arial"/>
              </a:rPr>
              <a:t> </a:t>
            </a:r>
            <a:r>
              <a:rPr lang="cs-CZ" altLang="cs-CZ" sz="2000" b="0" dirty="0" smtClean="0"/>
              <a:t>jednotce v Prunéřově.</a:t>
            </a:r>
          </a:p>
        </p:txBody>
      </p:sp>
      <p:grpSp>
        <p:nvGrpSpPr>
          <p:cNvPr id="2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7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Měření sorpčních vlastností</a:t>
            </a:r>
            <a:endParaRPr lang="cs-CZ" alt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1229237"/>
            <a:ext cx="9156927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Testování neupravených vzorků:</a:t>
            </a:r>
          </a:p>
          <a:p>
            <a:pPr marL="1439863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sorpční kapacita,</a:t>
            </a:r>
          </a:p>
          <a:p>
            <a:pPr marL="1439863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reakční kinetika,</a:t>
            </a:r>
          </a:p>
          <a:p>
            <a:pPr marL="1439863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teplotní rozsah, v jehož rámci poskytují materiály nejvyšší kapacitu a kinetiku,</a:t>
            </a:r>
          </a:p>
          <a:p>
            <a:pPr marL="1439863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závislost sorpční kapacity na parciálním tlaku CO</a:t>
            </a:r>
            <a:r>
              <a:rPr lang="cs-CZ" altLang="cs-CZ" sz="2000" b="0" baseline="-25000" dirty="0" smtClean="0"/>
              <a:t>2</a:t>
            </a:r>
            <a:r>
              <a:rPr lang="cs-CZ" altLang="cs-CZ" sz="2000" b="0" dirty="0" smtClean="0"/>
              <a:t> a na celkovém tlaku v adsorbéru,</a:t>
            </a:r>
          </a:p>
          <a:p>
            <a:pPr marL="1439863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závislost chemického složení vzorku a sorpční kapacity,</a:t>
            </a:r>
          </a:p>
          <a:p>
            <a:pPr marL="1439863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vliv dalších fyzikálně chemických parametrů na kapacitu (SO</a:t>
            </a:r>
            <a:r>
              <a:rPr lang="cs-CZ" altLang="cs-CZ" sz="2000" b="0" baseline="-25000" dirty="0" smtClean="0"/>
              <a:t>2</a:t>
            </a:r>
            <a:r>
              <a:rPr lang="cs-CZ" altLang="cs-CZ" sz="2000" b="0" dirty="0" smtClean="0"/>
              <a:t>, vlhkost spalin, rychlost ohřevu).</a:t>
            </a:r>
            <a:endParaRPr lang="cs-CZ" altLang="cs-CZ" sz="2000" b="0" dirty="0"/>
          </a:p>
          <a:p>
            <a:pPr marL="342900" indent="-342900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Wingdings" panose="05000000000000000000" pitchFamily="2" charset="2"/>
              <a:buChar char="v"/>
            </a:pPr>
            <a:r>
              <a:rPr lang="cs-CZ" altLang="cs-CZ" sz="2000" b="0" dirty="0" smtClean="0"/>
              <a:t>Testování modifikovaných vzorků:</a:t>
            </a:r>
            <a:endParaRPr lang="cs-CZ" altLang="cs-CZ" sz="2000" b="0" dirty="0"/>
          </a:p>
          <a:p>
            <a:pPr marL="1439863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chemická </a:t>
            </a:r>
            <a:r>
              <a:rPr lang="cs-CZ" altLang="cs-CZ" sz="2000" b="0" dirty="0"/>
              <a:t>úpravy za účelem zvýšení adsorpčního povrchu a </a:t>
            </a:r>
            <a:r>
              <a:rPr lang="cs-CZ" altLang="cs-CZ" sz="2000" b="0" dirty="0" smtClean="0"/>
              <a:t>podílu mikropórů,</a:t>
            </a:r>
          </a:p>
          <a:p>
            <a:pPr marL="1439863" indent="-355600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  <a:buFont typeface="Arial" pitchFamily="34" charset="0"/>
              <a:buChar char="•"/>
            </a:pPr>
            <a:r>
              <a:rPr lang="cs-CZ" altLang="cs-CZ" sz="2000" b="0" dirty="0" smtClean="0"/>
              <a:t>ověření možnosti jejich cyklického </a:t>
            </a:r>
            <a:r>
              <a:rPr lang="cs-CZ" altLang="cs-CZ" sz="2000" b="0" dirty="0"/>
              <a:t>využívání.</a:t>
            </a:r>
          </a:p>
          <a:p>
            <a:pPr marL="1084263" defTabSz="18796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endParaRPr lang="cs-CZ" altLang="cs-CZ" sz="2000" b="0" dirty="0" smtClean="0"/>
          </a:p>
        </p:txBody>
      </p:sp>
      <p:grpSp>
        <p:nvGrpSpPr>
          <p:cNvPr id="2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8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3187"/>
          <p:cNvSpPr txBox="1">
            <a:spLocks noChangeArrowheads="1"/>
          </p:cNvSpPr>
          <p:nvPr/>
        </p:nvSpPr>
        <p:spPr bwMode="auto">
          <a:xfrm>
            <a:off x="868716" y="117672"/>
            <a:ext cx="5980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3600" dirty="0" smtClean="0">
                <a:solidFill>
                  <a:schemeClr val="bg1"/>
                </a:solidFill>
                <a:latin typeface="Arial Narrow" pitchFamily="34" charset="0"/>
              </a:rPr>
              <a:t>Průběh </a:t>
            </a:r>
            <a:r>
              <a:rPr lang="cs-CZ" altLang="cs-CZ" sz="3600" dirty="0">
                <a:solidFill>
                  <a:schemeClr val="bg1"/>
                </a:solidFill>
                <a:latin typeface="Arial Narrow" pitchFamily="34" charset="0"/>
              </a:rPr>
              <a:t>řešení projektu </a:t>
            </a:r>
          </a:p>
        </p:txBody>
      </p:sp>
      <p:sp>
        <p:nvSpPr>
          <p:cNvPr id="157" name="Text Box 3195"/>
          <p:cNvSpPr txBox="1">
            <a:spLocks noChangeArrowheads="1"/>
          </p:cNvSpPr>
          <p:nvPr/>
        </p:nvSpPr>
        <p:spPr bwMode="auto">
          <a:xfrm>
            <a:off x="1" y="5301864"/>
            <a:ext cx="91569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>
              <a:spcBef>
                <a:spcPts val="0"/>
              </a:spcBef>
              <a:spcAft>
                <a:spcPts val="600"/>
              </a:spcAft>
              <a:buClr>
                <a:srgbClr val="2A86C4"/>
              </a:buClr>
            </a:pPr>
            <a:r>
              <a:rPr lang="cs-CZ" altLang="cs-CZ" sz="2000" b="0" dirty="0"/>
              <a:t>1 </a:t>
            </a:r>
            <a:r>
              <a:rPr lang="cs-CZ" altLang="cs-CZ" sz="2000" b="0" dirty="0" smtClean="0"/>
              <a:t>– </a:t>
            </a:r>
            <a:r>
              <a:rPr lang="cs-CZ" altLang="cs-CZ" sz="2000" b="0" dirty="0"/>
              <a:t>křemenný fluidní reaktor, 2 – kontrolní manometr, 3 – průtokoměr </a:t>
            </a:r>
            <a:r>
              <a:rPr lang="cs-CZ" altLang="cs-CZ" sz="2000" b="0" dirty="0" smtClean="0"/>
              <a:t>s</a:t>
            </a:r>
            <a:r>
              <a:rPr lang="cs-CZ" altLang="cs-CZ" sz="2000" b="0" dirty="0" smtClean="0">
                <a:latin typeface="Arial"/>
                <a:cs typeface="Arial"/>
              </a:rPr>
              <a:t> </a:t>
            </a:r>
            <a:r>
              <a:rPr lang="cs-CZ" altLang="cs-CZ" sz="2000" b="0" dirty="0" smtClean="0"/>
              <a:t>hmotnostním </a:t>
            </a:r>
            <a:r>
              <a:rPr lang="cs-CZ" altLang="cs-CZ" sz="2000" b="0" dirty="0"/>
              <a:t>regulátorem, 4 – bubnový plynoměr, 5 – IR spektrometr, 6 – teploměr s dataloggerem, 7 – třízónová válcová pec, 8 – regulátor pece, 9 – vzdušný </a:t>
            </a:r>
            <a:r>
              <a:rPr lang="cs-CZ" altLang="cs-CZ" sz="2000" b="0" dirty="0" smtClean="0"/>
              <a:t>chladič</a:t>
            </a:r>
          </a:p>
        </p:txBody>
      </p:sp>
      <p:grpSp>
        <p:nvGrpSpPr>
          <p:cNvPr id="2" name="Skupina 67"/>
          <p:cNvGrpSpPr/>
          <p:nvPr/>
        </p:nvGrpSpPr>
        <p:grpSpPr>
          <a:xfrm>
            <a:off x="1" y="6388258"/>
            <a:ext cx="9143999" cy="479591"/>
            <a:chOff x="1" y="1410750"/>
            <a:chExt cx="9143999" cy="433941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7365999" y="1410750"/>
              <a:ext cx="1693333" cy="22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b="0" dirty="0" smtClean="0">
                  <a:solidFill>
                    <a:schemeClr val="bg1"/>
                  </a:solidFill>
                </a:rPr>
                <a:t>6. 3. 2018, str.</a:t>
              </a:r>
              <a:fld id="{2766EB16-CBA3-4F56-91D7-BFBF72EBEC17}" type="slidenum">
                <a:rPr lang="cs-CZ" altLang="cs-CZ" sz="1000" b="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9</a:t>
              </a:fld>
              <a:endParaRPr lang="cs-CZ" altLang="cs-CZ" sz="1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1" y="1635831"/>
              <a:ext cx="9143999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COALBYPRO								Vysoká škola chemicko-technologická v Praze			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10" y="1041399"/>
            <a:ext cx="8102599" cy="41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17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17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7305</TotalTime>
  <Words>551</Words>
  <Application>Microsoft Office PowerPoint</Application>
  <PresentationFormat>Předvádění na obrazovce (4:3)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Symbol</vt:lpstr>
      <vt:lpstr>Times New Roman</vt:lpstr>
      <vt:lpstr>Wingdings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deep cave of homicide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skaarj warrior</dc:creator>
  <cp:lastModifiedBy>Staf Marek</cp:lastModifiedBy>
  <cp:revision>1270</cp:revision>
  <cp:lastPrinted>2015-02-12T13:02:57Z</cp:lastPrinted>
  <dcterms:created xsi:type="dcterms:W3CDTF">2003-11-06T20:10:09Z</dcterms:created>
  <dcterms:modified xsi:type="dcterms:W3CDTF">2018-03-06T09:20:36Z</dcterms:modified>
</cp:coreProperties>
</file>