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87" r:id="rId18"/>
    <p:sldId id="288" r:id="rId19"/>
    <p:sldId id="289" r:id="rId20"/>
    <p:sldId id="290" r:id="rId21"/>
    <p:sldId id="272" r:id="rId22"/>
    <p:sldId id="273" r:id="rId23"/>
    <p:sldId id="274" r:id="rId24"/>
    <p:sldId id="275" r:id="rId25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káš Radil" initials="LR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" y="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12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B7FE-6499-4E19-BED2-30FA78C4BDEC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3F00-0231-4EDA-929D-B6DF76264A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8974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B7FE-6499-4E19-BED2-30FA78C4BDEC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3F00-0231-4EDA-929D-B6DF76264A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934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B7FE-6499-4E19-BED2-30FA78C4BDEC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3F00-0231-4EDA-929D-B6DF76264A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4120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B7FE-6499-4E19-BED2-30FA78C4BDEC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3F00-0231-4EDA-929D-B6DF76264A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687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B7FE-6499-4E19-BED2-30FA78C4BDEC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3F00-0231-4EDA-929D-B6DF76264A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96681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B7FE-6499-4E19-BED2-30FA78C4BDEC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3F00-0231-4EDA-929D-B6DF76264A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1423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B7FE-6499-4E19-BED2-30FA78C4BDEC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3F00-0231-4EDA-929D-B6DF76264A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8441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B7FE-6499-4E19-BED2-30FA78C4BDEC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3F00-0231-4EDA-929D-B6DF76264A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614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B7FE-6499-4E19-BED2-30FA78C4BDEC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3F00-0231-4EDA-929D-B6DF76264A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928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B7FE-6499-4E19-BED2-30FA78C4BDEC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3F00-0231-4EDA-929D-B6DF76264A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65846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C0B7FE-6499-4E19-BED2-30FA78C4BDEC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303F00-0231-4EDA-929D-B6DF76264A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9116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0B7FE-6499-4E19-BED2-30FA78C4BDEC}" type="datetimeFigureOut">
              <a:rPr lang="cs-CZ" smtClean="0"/>
              <a:t>06.03.2018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303F00-0231-4EDA-929D-B6DF76264AA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29936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emf"/><Relationship Id="rId4" Type="http://schemas.openxmlformats.org/officeDocument/2006/relationships/image" Target="../media/image8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holba@asio.cz" TargetMode="Externa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2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/>
        </p:nvSpPr>
        <p:spPr>
          <a:xfrm>
            <a:off x="0" y="4651024"/>
            <a:ext cx="646231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b="1" i="0" dirty="0" smtClean="0">
                <a:solidFill>
                  <a:srgbClr val="000000"/>
                </a:solidFill>
                <a:effectLst/>
              </a:rPr>
              <a:t>Marek Holba, Jana </a:t>
            </a:r>
            <a:r>
              <a:rPr lang="cs-CZ" sz="3200" b="1" i="0" dirty="0" err="1" smtClean="0">
                <a:solidFill>
                  <a:srgbClr val="000000"/>
                </a:solidFill>
                <a:effectLst/>
              </a:rPr>
              <a:t>Matysíková</a:t>
            </a:r>
            <a:r>
              <a:rPr lang="cs-CZ" sz="3200" b="1" i="0" dirty="0" smtClean="0">
                <a:solidFill>
                  <a:srgbClr val="000000"/>
                </a:solidFill>
                <a:effectLst/>
              </a:rPr>
              <a:t>, ASIO, spol. s r.o.; Lukáš Radil, VUT Brno</a:t>
            </a:r>
            <a: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/>
            </a:r>
            <a:br>
              <a:rPr lang="cs-CZ" b="0" i="0" dirty="0" smtClean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</a:b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0" y="103031"/>
            <a:ext cx="12192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5800" b="1" i="0" dirty="0" smtClean="0">
                <a:solidFill>
                  <a:srgbClr val="000000"/>
                </a:solidFill>
                <a:effectLst/>
              </a:rPr>
              <a:t>Energetické úspory na ČOV do 2000 EO</a:t>
            </a:r>
            <a:endParaRPr lang="cs-CZ" sz="58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062" y="5754063"/>
            <a:ext cx="2235165" cy="994549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78805" y="5895873"/>
            <a:ext cx="2493034" cy="852739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6462315" y="4651024"/>
            <a:ext cx="57296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2"/>
                </a:solidFill>
              </a:rPr>
              <a:t>TVIP HUSTOPEČE 2018, 7.3. 2018</a:t>
            </a:r>
            <a:endParaRPr lang="cs-CZ" sz="3200" b="1" dirty="0">
              <a:solidFill>
                <a:schemeClr val="accent2"/>
              </a:solidFill>
            </a:endParaRPr>
          </a:p>
        </p:txBody>
      </p:sp>
      <p:pic>
        <p:nvPicPr>
          <p:cNvPr id="9" name="Obrázek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2315" y="5328132"/>
            <a:ext cx="5619750" cy="1219200"/>
          </a:xfrm>
          <a:prstGeom prst="rect">
            <a:avLst/>
          </a:prstGeom>
        </p:spPr>
      </p:pic>
      <p:pic>
        <p:nvPicPr>
          <p:cNvPr id="10" name="Picture 4" descr="Image result for wastewater treatment plan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91" y="1605237"/>
            <a:ext cx="5534444" cy="252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Image result for small wastewater treatment plan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6340" y="1605237"/>
            <a:ext cx="4421634" cy="255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449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IDENTIFIKACE SPOTŘEBIČŮ</a:t>
            </a:r>
            <a:endParaRPr lang="cs-CZ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73547" y="1008725"/>
            <a:ext cx="86436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rgbClr val="00B050"/>
                </a:solidFill>
              </a:rPr>
              <a:t>Čerpací stanice (čerpadla 2 + 1)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b="1" dirty="0" smtClean="0"/>
              <a:t>Lapák písku (provzdušňovaný, odtah písku mamutkou) někde i lapák štěrku nebo tuku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rgbClr val="00B050"/>
                </a:solidFill>
              </a:rPr>
              <a:t>Mechanické předčištění (pokud jsou strojní česle)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b="1" dirty="0" smtClean="0"/>
              <a:t>Dešťová zdrž a jímka na fekálie (příp. čerpadla)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rgbClr val="00B050"/>
                </a:solidFill>
              </a:rPr>
              <a:t>Biologická aktivace (dmychadla 1+1 nebo 2+1, míchadla – zpravidla 2), v případě regenerace další dmychadlo nebo vzduch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b="1" dirty="0" smtClean="0"/>
              <a:t>Dosazovací nádrž (čerpadla vratného kalu 1+1)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b="1" dirty="0" smtClean="0">
                <a:solidFill>
                  <a:srgbClr val="00B050"/>
                </a:solidFill>
              </a:rPr>
              <a:t>Srážení fosforu (dávkovací čerpadlo)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b="1" dirty="0" smtClean="0"/>
              <a:t>Terciární čištění 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b="1" dirty="0" err="1" smtClean="0">
                <a:solidFill>
                  <a:srgbClr val="00B050"/>
                </a:solidFill>
              </a:rPr>
              <a:t>Hygienizace</a:t>
            </a:r>
            <a:r>
              <a:rPr lang="cs-CZ" b="1" dirty="0" smtClean="0">
                <a:solidFill>
                  <a:srgbClr val="00B050"/>
                </a:solidFill>
              </a:rPr>
              <a:t> a stabilizace kalu (provzdušnění kalové nádrže)</a:t>
            </a:r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r>
              <a:rPr lang="cs-CZ" b="1" dirty="0" smtClean="0"/>
              <a:t>Odvodnění kalu (</a:t>
            </a:r>
            <a:r>
              <a:rPr lang="cs-CZ" b="1" dirty="0" err="1" smtClean="0"/>
              <a:t>dehydrátor</a:t>
            </a:r>
            <a:r>
              <a:rPr lang="cs-CZ" b="1" dirty="0" smtClean="0"/>
              <a:t>, odstředivka + flokulační stanice – dávkovací čerpadla)</a:t>
            </a:r>
            <a:endParaRPr lang="cs-CZ" b="1" dirty="0"/>
          </a:p>
        </p:txBody>
      </p:sp>
      <p:pic>
        <p:nvPicPr>
          <p:cNvPr id="5" name="Picture 2" descr="Image result for wastewater energy pi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214" y="640851"/>
            <a:ext cx="3260486" cy="2543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wastewater energy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6790" y="3721908"/>
            <a:ext cx="5715000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7708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 result for wastewater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694426"/>
            <a:ext cx="5450277" cy="3963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ENERGETICKÝ AUDIT + LCC ANALÝZA</a:t>
            </a:r>
            <a:endParaRPr lang="cs-CZ" sz="4400" b="1" dirty="0"/>
          </a:p>
        </p:txBody>
      </p:sp>
      <p:pic>
        <p:nvPicPr>
          <p:cNvPr id="5" name="Picture 34" descr="Image result for wastewater energy pi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9" y="694426"/>
            <a:ext cx="5131183" cy="4035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55574" y="5004960"/>
            <a:ext cx="12191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solidFill>
                  <a:srgbClr val="00B050"/>
                </a:solidFill>
              </a:rPr>
              <a:t>LCC analýza </a:t>
            </a:r>
            <a:r>
              <a:rPr lang="cs-CZ" sz="2400" b="1" dirty="0" smtClean="0"/>
              <a:t>- úhrnný pohled </a:t>
            </a:r>
            <a:r>
              <a:rPr lang="cs-CZ" sz="2400" b="1" dirty="0"/>
              <a:t>na všechny výdaje a náklady související s </a:t>
            </a:r>
            <a:r>
              <a:rPr lang="cs-CZ" sz="2400" b="1" dirty="0" smtClean="0"/>
              <a:t>čistírnou</a:t>
            </a:r>
            <a:r>
              <a:rPr lang="cs-CZ" sz="2400" b="1" dirty="0"/>
              <a:t>, které převedeme standardními ekonomickými výpočty na současnou hodnotu ke dni rozhodování. Znamená tedy, že při dnešním rozhodování o investici dohlédneme až na konec </a:t>
            </a:r>
            <a:r>
              <a:rPr lang="cs-CZ" sz="2400" b="1" dirty="0" smtClean="0"/>
              <a:t>životnosti a </a:t>
            </a:r>
            <a:r>
              <a:rPr lang="cs-CZ" sz="2400" b="1" dirty="0"/>
              <a:t>vnímáme tak nejenom pořizovací, ale i budoucí výdaje a náklady</a:t>
            </a:r>
            <a:r>
              <a:rPr lang="cs-CZ" sz="2400" b="1" dirty="0" smtClean="0"/>
              <a:t>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8842179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IDENTIFIKOVÁNÍ MOŽNÝCH ENERGETICKÝCH ÚSPOR</a:t>
            </a:r>
            <a:endParaRPr lang="cs-CZ" sz="4400" b="1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119111" y="883727"/>
            <a:ext cx="12191999" cy="6001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573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7145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1717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AutoNum type="arabicParenR"/>
            </a:pPr>
            <a:r>
              <a:rPr lang="cs-CZ" altLang="cs-CZ" sz="2400" b="1" dirty="0">
                <a:solidFill>
                  <a:srgbClr val="00B050"/>
                </a:solidFill>
                <a:latin typeface="+mn-lt"/>
              </a:rPr>
              <a:t>Optimalizace nakládání s energií </a:t>
            </a:r>
            <a:r>
              <a:rPr lang="cs-CZ" altLang="cs-CZ" sz="2400" b="1" dirty="0">
                <a:latin typeface="+mn-lt"/>
              </a:rPr>
              <a:t>	</a:t>
            </a:r>
            <a:endParaRPr lang="cs-CZ" altLang="cs-CZ" sz="2400" b="1" dirty="0" smtClean="0">
              <a:latin typeface="+mn-lt"/>
            </a:endParaRPr>
          </a:p>
          <a:p>
            <a:pPr marL="0" indent="0">
              <a:spcBef>
                <a:spcPct val="50000"/>
              </a:spcBef>
            </a:pPr>
            <a:r>
              <a:rPr lang="cs-CZ" altLang="cs-CZ" sz="2400" b="1" dirty="0" smtClean="0">
                <a:latin typeface="+mn-lt"/>
              </a:rPr>
              <a:t>(</a:t>
            </a:r>
            <a:r>
              <a:rPr lang="cs-CZ" altLang="cs-CZ" sz="2400" b="1" dirty="0">
                <a:latin typeface="+mn-lt"/>
              </a:rPr>
              <a:t>zahrnuje např. energetické audity chodu čerpacích stanic, </a:t>
            </a:r>
            <a:r>
              <a:rPr lang="cs-CZ" altLang="cs-CZ" sz="2400" b="1" dirty="0" smtClean="0">
                <a:latin typeface="+mn-lt"/>
              </a:rPr>
              <a:t>náhradu zařízení za zařízení s nižší spotřebou (čerpadla, míchadla, dmychadla), změny </a:t>
            </a:r>
            <a:r>
              <a:rPr lang="cs-CZ" altLang="cs-CZ" sz="2400" b="1" dirty="0">
                <a:latin typeface="+mn-lt"/>
              </a:rPr>
              <a:t>technologických uspořádání, optimalizace jejich provozu, atd</a:t>
            </a:r>
            <a:r>
              <a:rPr lang="cs-CZ" altLang="cs-CZ" sz="2400" b="1" dirty="0" smtClean="0">
                <a:latin typeface="+mn-lt"/>
              </a:rPr>
              <a:t>.), optimalizace řízení</a:t>
            </a:r>
            <a:endParaRPr lang="cs-CZ" altLang="cs-CZ" sz="2400" b="1" dirty="0"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rgbClr val="00B050"/>
                </a:solidFill>
                <a:latin typeface="+mn-lt"/>
              </a:rPr>
              <a:t>2) Znovuzískaná energie </a:t>
            </a:r>
            <a:endParaRPr lang="cs-CZ" altLang="cs-CZ" sz="2400" b="1" dirty="0" smtClean="0">
              <a:solidFill>
                <a:srgbClr val="00B05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cs-CZ" altLang="cs-CZ" sz="2400" b="1" dirty="0" smtClean="0">
                <a:latin typeface="+mn-lt"/>
              </a:rPr>
              <a:t>(</a:t>
            </a:r>
            <a:r>
              <a:rPr lang="cs-CZ" altLang="cs-CZ" sz="2400" b="1" dirty="0">
                <a:latin typeface="+mn-lt"/>
              </a:rPr>
              <a:t>zahrnuje využití tepelné, hydraulické a kinetické energie a aplikaci např. </a:t>
            </a:r>
            <a:r>
              <a:rPr lang="cs-CZ" altLang="cs-CZ" sz="2400" b="1" dirty="0" err="1">
                <a:latin typeface="+mn-lt"/>
              </a:rPr>
              <a:t>hydroturbín</a:t>
            </a:r>
            <a:r>
              <a:rPr lang="cs-CZ" altLang="cs-CZ" sz="2400" b="1" dirty="0">
                <a:latin typeface="+mn-lt"/>
              </a:rPr>
              <a:t>, tepelných čerpadel, </a:t>
            </a:r>
            <a:r>
              <a:rPr lang="cs-CZ" altLang="cs-CZ" sz="2400" b="1" dirty="0" smtClean="0">
                <a:latin typeface="+mn-lt"/>
              </a:rPr>
              <a:t>tepelných výměníků</a:t>
            </a:r>
            <a:r>
              <a:rPr lang="cs-CZ" altLang="cs-CZ" sz="2400" b="1" dirty="0">
                <a:latin typeface="+mn-lt"/>
              </a:rPr>
              <a:t>, využití energie přítoku i odtoku)</a:t>
            </a:r>
          </a:p>
          <a:p>
            <a:pPr>
              <a:spcBef>
                <a:spcPct val="50000"/>
              </a:spcBef>
            </a:pPr>
            <a:r>
              <a:rPr lang="cs-CZ" altLang="cs-CZ" sz="2400" b="1" dirty="0" smtClean="0">
                <a:solidFill>
                  <a:srgbClr val="00B050"/>
                </a:solidFill>
                <a:latin typeface="+mn-lt"/>
              </a:rPr>
              <a:t>3) Obnovitelná </a:t>
            </a:r>
            <a:r>
              <a:rPr lang="cs-CZ" altLang="cs-CZ" sz="2400" b="1" dirty="0">
                <a:solidFill>
                  <a:srgbClr val="00B050"/>
                </a:solidFill>
                <a:latin typeface="+mn-lt"/>
              </a:rPr>
              <a:t>energie </a:t>
            </a:r>
            <a:endParaRPr lang="cs-CZ" altLang="cs-CZ" sz="2400" b="1" dirty="0" smtClean="0">
              <a:solidFill>
                <a:srgbClr val="00B050"/>
              </a:solidFill>
              <a:latin typeface="+mn-lt"/>
            </a:endParaRPr>
          </a:p>
          <a:p>
            <a:pPr>
              <a:spcBef>
                <a:spcPct val="50000"/>
              </a:spcBef>
            </a:pPr>
            <a:r>
              <a:rPr lang="cs-CZ" altLang="cs-CZ" sz="2400" b="1" dirty="0" smtClean="0">
                <a:latin typeface="+mn-lt"/>
              </a:rPr>
              <a:t>(</a:t>
            </a:r>
            <a:r>
              <a:rPr lang="cs-CZ" altLang="cs-CZ" sz="2400" b="1" dirty="0">
                <a:latin typeface="+mn-lt"/>
              </a:rPr>
              <a:t>zahrnuje externí zdroje energie - solární články, </a:t>
            </a:r>
            <a:r>
              <a:rPr lang="cs-CZ" altLang="cs-CZ" sz="2400" b="1" dirty="0" smtClean="0">
                <a:latin typeface="+mn-lt"/>
              </a:rPr>
              <a:t>využití </a:t>
            </a:r>
            <a:r>
              <a:rPr lang="cs-CZ" altLang="cs-CZ" sz="2400" b="1" dirty="0">
                <a:latin typeface="+mn-lt"/>
              </a:rPr>
              <a:t>energie větru, atd</a:t>
            </a:r>
            <a:r>
              <a:rPr lang="cs-CZ" altLang="cs-CZ" sz="2400" b="1" dirty="0" smtClean="0">
                <a:latin typeface="+mn-lt"/>
              </a:rPr>
              <a:t>.)</a:t>
            </a:r>
          </a:p>
          <a:p>
            <a:pPr>
              <a:spcBef>
                <a:spcPct val="50000"/>
              </a:spcBef>
            </a:pPr>
            <a:r>
              <a:rPr lang="cs-CZ" altLang="cs-CZ" sz="2400" b="1" dirty="0" smtClean="0">
                <a:latin typeface="+mn-lt"/>
              </a:rPr>
              <a:t>U větších čistíren odpadních vod ještě využití biomasy - (zahrnuje </a:t>
            </a:r>
            <a:r>
              <a:rPr lang="cs-CZ" altLang="cs-CZ" sz="2400" b="1" dirty="0">
                <a:latin typeface="+mn-lt"/>
              </a:rPr>
              <a:t>výrobu bioplynu při anaerobním vyhnívání, využití </a:t>
            </a:r>
            <a:r>
              <a:rPr lang="cs-CZ" altLang="cs-CZ" sz="2400" b="1" dirty="0" err="1">
                <a:latin typeface="+mn-lt"/>
              </a:rPr>
              <a:t>kodigesce</a:t>
            </a:r>
            <a:r>
              <a:rPr lang="cs-CZ" altLang="cs-CZ" sz="2400" b="1" dirty="0">
                <a:latin typeface="+mn-lt"/>
              </a:rPr>
              <a:t> (tuky z lapáku tuků na ČOV, odpad z jatek, potravinářského průmyslu, atd.), výrobu biopaliv z biomasy, energii získaná při termickém zpracování vysušeného kalu, atd</a:t>
            </a:r>
            <a:r>
              <a:rPr lang="cs-CZ" altLang="cs-CZ" sz="2400" b="1" dirty="0" smtClean="0">
                <a:latin typeface="+mn-lt"/>
              </a:rPr>
              <a:t>.)</a:t>
            </a:r>
            <a:endParaRPr lang="cs-CZ" altLang="cs-CZ" sz="2400" b="1" dirty="0">
              <a:latin typeface="+mn-lt"/>
            </a:endParaRPr>
          </a:p>
        </p:txBody>
      </p:sp>
      <p:pic>
        <p:nvPicPr>
          <p:cNvPr id="5" name="Picture 2" descr="Image result for wind turbin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9775" y="2800215"/>
            <a:ext cx="2846717" cy="189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305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MATEMATICKÉ BILANCE S ROI</a:t>
            </a:r>
            <a:endParaRPr lang="cs-CZ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3747" y="910347"/>
            <a:ext cx="1146450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base">
              <a:buFontTx/>
              <a:buChar char="-"/>
            </a:pPr>
            <a:r>
              <a:rPr lang="cs-CZ" sz="2400" b="1" dirty="0" smtClean="0">
                <a:solidFill>
                  <a:srgbClr val="00B050"/>
                </a:solidFill>
              </a:rPr>
              <a:t>optimalizace </a:t>
            </a:r>
            <a:r>
              <a:rPr lang="cs-CZ" sz="2400" b="1" dirty="0">
                <a:solidFill>
                  <a:srgbClr val="00B050"/>
                </a:solidFill>
              </a:rPr>
              <a:t>a výtěžnost </a:t>
            </a:r>
            <a:r>
              <a:rPr lang="cs-CZ" sz="2400" b="1" dirty="0" err="1">
                <a:solidFill>
                  <a:srgbClr val="00B050"/>
                </a:solidFill>
              </a:rPr>
              <a:t>fotovoltaických</a:t>
            </a:r>
            <a:r>
              <a:rPr lang="cs-CZ" sz="2400" b="1" dirty="0">
                <a:solidFill>
                  <a:srgbClr val="00B050"/>
                </a:solidFill>
              </a:rPr>
              <a:t> i termických solárních </a:t>
            </a:r>
            <a:r>
              <a:rPr lang="cs-CZ" sz="2400" b="1" dirty="0" smtClean="0">
                <a:solidFill>
                  <a:srgbClr val="00B050"/>
                </a:solidFill>
              </a:rPr>
              <a:t>procesů</a:t>
            </a:r>
            <a:r>
              <a:rPr lang="en-US" sz="2400" b="1" dirty="0" smtClean="0">
                <a:solidFill>
                  <a:srgbClr val="00B050"/>
                </a:solidFill>
              </a:rPr>
              <a:t>​</a:t>
            </a:r>
            <a:endParaRPr lang="cs-CZ" sz="2400" b="1" dirty="0" smtClean="0">
              <a:solidFill>
                <a:srgbClr val="00B050"/>
              </a:solidFill>
            </a:endParaRPr>
          </a:p>
          <a:p>
            <a:pPr marL="285750" indent="-285750" fontAlgn="base">
              <a:buFontTx/>
              <a:buChar char="-"/>
            </a:pPr>
            <a:endParaRPr lang="en-US" sz="2400" b="1" dirty="0"/>
          </a:p>
          <a:p>
            <a:pPr marL="285750" indent="-285750" fontAlgn="base">
              <a:buFontTx/>
              <a:buChar char="-"/>
            </a:pPr>
            <a:r>
              <a:rPr lang="cs-CZ" sz="2400" b="1" dirty="0" smtClean="0"/>
              <a:t>kombinace </a:t>
            </a:r>
            <a:r>
              <a:rPr lang="cs-CZ" sz="2400" b="1" dirty="0"/>
              <a:t>s akumulací do baterií nejrůznějších typů</a:t>
            </a:r>
            <a:r>
              <a:rPr lang="en-US" sz="2400" b="1" dirty="0" smtClean="0"/>
              <a:t>​</a:t>
            </a:r>
            <a:endParaRPr lang="cs-CZ" sz="2400" b="1" dirty="0" smtClean="0"/>
          </a:p>
          <a:p>
            <a:pPr marL="285750" indent="-285750" fontAlgn="base">
              <a:buFontTx/>
              <a:buChar char="-"/>
            </a:pPr>
            <a:endParaRPr lang="en-US" sz="2400" b="1" dirty="0"/>
          </a:p>
          <a:p>
            <a:pPr marL="285750" indent="-285750" fontAlgn="base">
              <a:buFontTx/>
              <a:buChar char="-"/>
            </a:pPr>
            <a:r>
              <a:rPr lang="cs-CZ" sz="2400" b="1" dirty="0" smtClean="0">
                <a:solidFill>
                  <a:srgbClr val="00B050"/>
                </a:solidFill>
              </a:rPr>
              <a:t>řízení malých vodních elektráren </a:t>
            </a:r>
            <a:r>
              <a:rPr lang="cs-CZ" sz="2400" b="1" dirty="0">
                <a:solidFill>
                  <a:srgbClr val="00B050"/>
                </a:solidFill>
              </a:rPr>
              <a:t>a </a:t>
            </a:r>
            <a:r>
              <a:rPr lang="cs-CZ" sz="2400" b="1" dirty="0" err="1">
                <a:solidFill>
                  <a:srgbClr val="00B050"/>
                </a:solidFill>
              </a:rPr>
              <a:t>přifázování</a:t>
            </a:r>
            <a:r>
              <a:rPr lang="cs-CZ" sz="2400" b="1" dirty="0">
                <a:solidFill>
                  <a:srgbClr val="00B050"/>
                </a:solidFill>
              </a:rPr>
              <a:t> </a:t>
            </a:r>
            <a:r>
              <a:rPr lang="cs-CZ" sz="2400" b="1" dirty="0" smtClean="0">
                <a:solidFill>
                  <a:srgbClr val="00B050"/>
                </a:solidFill>
              </a:rPr>
              <a:t>generátorů</a:t>
            </a:r>
          </a:p>
          <a:p>
            <a:pPr fontAlgn="base"/>
            <a:r>
              <a:rPr lang="en-US" sz="2400" b="1" dirty="0" smtClean="0"/>
              <a:t>​</a:t>
            </a:r>
            <a:endParaRPr lang="en-US" sz="2400" b="1" dirty="0"/>
          </a:p>
          <a:p>
            <a:pPr marL="285750" indent="-285750" fontAlgn="base">
              <a:buFontTx/>
              <a:buChar char="-"/>
            </a:pPr>
            <a:r>
              <a:rPr lang="cs-CZ" sz="2400" b="1" dirty="0" smtClean="0"/>
              <a:t>rekuperace </a:t>
            </a:r>
            <a:r>
              <a:rPr lang="cs-CZ" sz="2400" b="1" dirty="0"/>
              <a:t>energií </a:t>
            </a:r>
            <a:endParaRPr lang="cs-CZ" sz="2400" b="1" dirty="0" smtClean="0"/>
          </a:p>
          <a:p>
            <a:pPr marL="285750" indent="-285750" fontAlgn="base">
              <a:buFontTx/>
              <a:buChar char="-"/>
            </a:pPr>
            <a:endParaRPr lang="cs-CZ" sz="2400" b="1" dirty="0" smtClean="0"/>
          </a:p>
          <a:p>
            <a:pPr marL="285750" indent="-285750" fontAlgn="base">
              <a:buFontTx/>
              <a:buChar char="-"/>
            </a:pPr>
            <a:r>
              <a:rPr lang="cs-CZ" sz="2400" b="1" dirty="0" smtClean="0">
                <a:solidFill>
                  <a:srgbClr val="00B050"/>
                </a:solidFill>
              </a:rPr>
              <a:t>využití </a:t>
            </a:r>
            <a:r>
              <a:rPr lang="cs-CZ" sz="2400" b="1" dirty="0">
                <a:solidFill>
                  <a:srgbClr val="00B050"/>
                </a:solidFill>
              </a:rPr>
              <a:t>tepelných čerpadel pro využití nízkoteplotního potenciálu odpadních vod</a:t>
            </a:r>
            <a:r>
              <a:rPr lang="en-US" sz="2400" b="1" dirty="0" smtClean="0">
                <a:solidFill>
                  <a:srgbClr val="00B050"/>
                </a:solidFill>
              </a:rPr>
              <a:t>​</a:t>
            </a:r>
            <a:endParaRPr lang="cs-CZ" sz="2400" b="1" dirty="0" smtClean="0">
              <a:solidFill>
                <a:srgbClr val="00B050"/>
              </a:solidFill>
            </a:endParaRPr>
          </a:p>
          <a:p>
            <a:pPr marL="285750" indent="-285750" fontAlgn="base">
              <a:buFontTx/>
              <a:buChar char="-"/>
            </a:pPr>
            <a:endParaRPr lang="en-US" sz="2400" b="1" dirty="0">
              <a:solidFill>
                <a:srgbClr val="00B050"/>
              </a:solidFill>
            </a:endParaRPr>
          </a:p>
          <a:p>
            <a:pPr marL="285750" indent="-285750" fontAlgn="base">
              <a:buFontTx/>
              <a:buChar char="-"/>
            </a:pPr>
            <a:r>
              <a:rPr lang="cs-CZ" sz="2400" b="1" dirty="0"/>
              <a:t>ř</a:t>
            </a:r>
            <a:r>
              <a:rPr lang="cs-CZ" sz="2400" b="1" dirty="0" smtClean="0"/>
              <a:t>ízené </a:t>
            </a:r>
            <a:r>
              <a:rPr lang="cs-CZ" sz="2400" b="1" dirty="0"/>
              <a:t>využití </a:t>
            </a:r>
            <a:r>
              <a:rPr lang="cs-CZ" sz="2400" b="1" dirty="0" smtClean="0"/>
              <a:t>vod </a:t>
            </a:r>
            <a:r>
              <a:rPr lang="cs-CZ" sz="2400" b="1" dirty="0"/>
              <a:t>pro </a:t>
            </a:r>
            <a:r>
              <a:rPr lang="cs-CZ" sz="2400" b="1" dirty="0" smtClean="0"/>
              <a:t>příp. zavlažování</a:t>
            </a:r>
            <a:r>
              <a:rPr lang="en-US" sz="2400" b="1" dirty="0" smtClean="0"/>
              <a:t>​</a:t>
            </a:r>
            <a:endParaRPr lang="cs-CZ" sz="2400" b="1" dirty="0" smtClean="0"/>
          </a:p>
          <a:p>
            <a:pPr marL="285750" indent="-285750" fontAlgn="base">
              <a:buFontTx/>
              <a:buChar char="-"/>
            </a:pPr>
            <a:endParaRPr lang="en-US" sz="2400" b="1" dirty="0"/>
          </a:p>
          <a:p>
            <a:pPr marL="285750" indent="-285750" fontAlgn="base">
              <a:buFontTx/>
              <a:buChar char="-"/>
            </a:pPr>
            <a:r>
              <a:rPr lang="cs-CZ" sz="2400" b="1" dirty="0">
                <a:solidFill>
                  <a:srgbClr val="00B050"/>
                </a:solidFill>
              </a:rPr>
              <a:t>i</a:t>
            </a:r>
            <a:r>
              <a:rPr lang="cs-CZ" sz="2400" b="1" dirty="0" smtClean="0">
                <a:solidFill>
                  <a:srgbClr val="00B050"/>
                </a:solidFill>
              </a:rPr>
              <a:t>ntegrovaná </a:t>
            </a:r>
            <a:r>
              <a:rPr lang="cs-CZ" sz="2400" b="1" dirty="0">
                <a:solidFill>
                  <a:srgbClr val="00B050"/>
                </a:solidFill>
              </a:rPr>
              <a:t>předpověď počasí a dopadající sluneční energie na konkrétní lokalitu </a:t>
            </a:r>
            <a:endParaRPr lang="cs-CZ" sz="2400" b="1" dirty="0" smtClean="0">
              <a:solidFill>
                <a:srgbClr val="00B050"/>
              </a:solidFill>
            </a:endParaRPr>
          </a:p>
          <a:p>
            <a:pPr fontAlgn="base"/>
            <a:endParaRPr lang="en-US" sz="2400" b="1" dirty="0"/>
          </a:p>
          <a:p>
            <a:pPr marL="285750" indent="-285750" fontAlgn="base">
              <a:buFontTx/>
              <a:buChar char="-"/>
            </a:pPr>
            <a:r>
              <a:rPr lang="cs-CZ" sz="2400" b="1" dirty="0" smtClean="0"/>
              <a:t>minimalizace </a:t>
            </a:r>
            <a:r>
              <a:rPr lang="cs-CZ" sz="2400" b="1" dirty="0"/>
              <a:t>spotřeby samotných senzorů a komunikačních linek</a:t>
            </a:r>
            <a:r>
              <a:rPr lang="en-US" sz="2400" b="1" dirty="0" smtClean="0"/>
              <a:t>​</a:t>
            </a:r>
            <a:endParaRPr lang="cs-CZ" sz="2400" b="1" dirty="0" smtClean="0"/>
          </a:p>
          <a:p>
            <a:pPr marL="285750" indent="-285750" fontAlgn="base">
              <a:buFontTx/>
              <a:buChar char="-"/>
            </a:pPr>
            <a:endParaRPr lang="en-US" sz="2400" dirty="0"/>
          </a:p>
          <a:p>
            <a:endParaRPr lang="cs-CZ" sz="2400" dirty="0"/>
          </a:p>
        </p:txBody>
      </p:sp>
      <p:pic>
        <p:nvPicPr>
          <p:cNvPr id="5" name="Picture 2" descr="Image result for return of invest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7189" y="0"/>
            <a:ext cx="2004811" cy="238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38842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MATEMATICKÉ BILANCE S ROI – II.</a:t>
            </a:r>
            <a:endParaRPr lang="cs-CZ" sz="4400" b="1" dirty="0"/>
          </a:p>
        </p:txBody>
      </p:sp>
      <p:sp>
        <p:nvSpPr>
          <p:cNvPr id="4" name="Obdélník 3"/>
          <p:cNvSpPr/>
          <p:nvPr/>
        </p:nvSpPr>
        <p:spPr>
          <a:xfrm>
            <a:off x="193183" y="904717"/>
            <a:ext cx="12192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cs-CZ" b="1" dirty="0" smtClean="0"/>
              <a:t> - </a:t>
            </a:r>
            <a:r>
              <a:rPr lang="cs-CZ" sz="2400" b="1" dirty="0" smtClean="0">
                <a:solidFill>
                  <a:srgbClr val="00B050"/>
                </a:solidFill>
              </a:rPr>
              <a:t>bezdrátové </a:t>
            </a:r>
            <a:r>
              <a:rPr lang="cs-CZ" sz="2400" b="1" dirty="0">
                <a:solidFill>
                  <a:srgbClr val="00B050"/>
                </a:solidFill>
              </a:rPr>
              <a:t>přenosy na krátké a dlouhé vzdálenosti</a:t>
            </a:r>
            <a:r>
              <a:rPr lang="en-US" sz="2400" b="1" dirty="0" smtClean="0">
                <a:solidFill>
                  <a:srgbClr val="00B050"/>
                </a:solidFill>
              </a:rPr>
              <a:t>​</a:t>
            </a:r>
            <a:endParaRPr lang="cs-CZ" sz="2400" b="1" dirty="0" smtClean="0">
              <a:solidFill>
                <a:srgbClr val="00B050"/>
              </a:solidFill>
            </a:endParaRPr>
          </a:p>
          <a:p>
            <a:pPr fontAlgn="base"/>
            <a:endParaRPr lang="en-US" sz="2400" b="1" dirty="0"/>
          </a:p>
          <a:p>
            <a:pPr marL="285750" indent="-285750" fontAlgn="base">
              <a:buFontTx/>
              <a:buChar char="-"/>
            </a:pPr>
            <a:r>
              <a:rPr lang="cs-CZ" sz="2400" b="1" dirty="0" smtClean="0"/>
              <a:t>připojení </a:t>
            </a:r>
            <a:r>
              <a:rPr lang="cs-CZ" sz="2400" b="1" dirty="0"/>
              <a:t>do internetu, k serverům, </a:t>
            </a:r>
            <a:r>
              <a:rPr lang="cs-CZ" sz="2400" b="1" dirty="0" err="1"/>
              <a:t>cloudu</a:t>
            </a:r>
            <a:r>
              <a:rPr lang="cs-CZ" sz="2400" b="1" dirty="0" smtClean="0"/>
              <a:t>​</a:t>
            </a:r>
          </a:p>
          <a:p>
            <a:pPr marL="285750" indent="-285750" fontAlgn="base">
              <a:buFontTx/>
              <a:buChar char="-"/>
            </a:pPr>
            <a:endParaRPr lang="cs-CZ" sz="2400" b="1" dirty="0"/>
          </a:p>
          <a:p>
            <a:pPr marL="285750" indent="-285750" fontAlgn="base">
              <a:buFontTx/>
              <a:buChar char="-"/>
            </a:pPr>
            <a:r>
              <a:rPr lang="cs-CZ" sz="2400" b="1" dirty="0" smtClean="0">
                <a:solidFill>
                  <a:srgbClr val="00B050"/>
                </a:solidFill>
              </a:rPr>
              <a:t>tvorba </a:t>
            </a:r>
            <a:r>
              <a:rPr lang="cs-CZ" sz="2400" b="1" dirty="0">
                <a:solidFill>
                  <a:srgbClr val="00B050"/>
                </a:solidFill>
              </a:rPr>
              <a:t>interaktivních webových rozhraní </a:t>
            </a:r>
            <a:r>
              <a:rPr lang="cs-CZ" sz="2400" b="1" dirty="0" smtClean="0">
                <a:solidFill>
                  <a:srgbClr val="00B050"/>
                </a:solidFill>
              </a:rPr>
              <a:t>a </a:t>
            </a:r>
            <a:r>
              <a:rPr lang="cs-CZ" sz="2400" b="1" dirty="0">
                <a:solidFill>
                  <a:srgbClr val="00B050"/>
                </a:solidFill>
              </a:rPr>
              <a:t>zabezpečený vzdálený přístup</a:t>
            </a:r>
            <a:r>
              <a:rPr lang="en-US" sz="2400" b="1" dirty="0" smtClean="0">
                <a:solidFill>
                  <a:srgbClr val="00B050"/>
                </a:solidFill>
              </a:rPr>
              <a:t>​</a:t>
            </a:r>
            <a:endParaRPr lang="cs-CZ" sz="2400" b="1" dirty="0" smtClean="0">
              <a:solidFill>
                <a:srgbClr val="00B050"/>
              </a:solidFill>
            </a:endParaRPr>
          </a:p>
          <a:p>
            <a:pPr marL="285750" indent="-285750" fontAlgn="base">
              <a:buFontTx/>
              <a:buChar char="-"/>
            </a:pPr>
            <a:endParaRPr lang="en-US" sz="2400" b="1" dirty="0"/>
          </a:p>
          <a:p>
            <a:pPr marL="285750" indent="-285750" fontAlgn="base">
              <a:buFontTx/>
              <a:buChar char="-"/>
            </a:pPr>
            <a:r>
              <a:rPr lang="cs-CZ" sz="2400" b="1" dirty="0" smtClean="0"/>
              <a:t>nástroje </a:t>
            </a:r>
            <a:r>
              <a:rPr lang="cs-CZ" sz="2400" b="1" dirty="0"/>
              <a:t>pro </a:t>
            </a:r>
            <a:r>
              <a:rPr lang="cs-CZ" sz="2400" b="1" dirty="0" err="1"/>
              <a:t>off</a:t>
            </a:r>
            <a:r>
              <a:rPr lang="cs-CZ" sz="2400" b="1" dirty="0"/>
              <a:t> line zpracování dat v/z </a:t>
            </a:r>
            <a:r>
              <a:rPr lang="cs-CZ" sz="2400" b="1" dirty="0" err="1"/>
              <a:t>cloudu</a:t>
            </a:r>
            <a:r>
              <a:rPr lang="cs-CZ" sz="2400" b="1" dirty="0"/>
              <a:t> nebo </a:t>
            </a:r>
            <a:r>
              <a:rPr lang="cs-CZ" sz="2400" b="1" dirty="0" smtClean="0"/>
              <a:t>on-line</a:t>
            </a:r>
            <a:endParaRPr lang="cs-CZ" sz="2400" b="1" dirty="0"/>
          </a:p>
          <a:p>
            <a:pPr marL="285750" indent="-285750" fontAlgn="base">
              <a:buFontTx/>
              <a:buChar char="-"/>
            </a:pPr>
            <a:endParaRPr lang="cs-CZ" sz="2400" b="1" dirty="0" smtClean="0"/>
          </a:p>
          <a:p>
            <a:pPr marL="285750" indent="-285750" fontAlgn="base">
              <a:buFontTx/>
              <a:buChar char="-"/>
            </a:pPr>
            <a:r>
              <a:rPr lang="cs-CZ" sz="2400" b="1" dirty="0">
                <a:solidFill>
                  <a:srgbClr val="00B050"/>
                </a:solidFill>
              </a:rPr>
              <a:t>n</a:t>
            </a:r>
            <a:r>
              <a:rPr lang="cs-CZ" sz="2400" b="1" dirty="0" smtClean="0">
                <a:solidFill>
                  <a:srgbClr val="00B050"/>
                </a:solidFill>
              </a:rPr>
              <a:t>ávaznost </a:t>
            </a:r>
            <a:r>
              <a:rPr lang="cs-CZ" sz="2400" b="1" dirty="0">
                <a:solidFill>
                  <a:srgbClr val="00B050"/>
                </a:solidFill>
              </a:rPr>
              <a:t>na </a:t>
            </a:r>
            <a:r>
              <a:rPr lang="cs-CZ" sz="2400" b="1" dirty="0" err="1">
                <a:solidFill>
                  <a:srgbClr val="00B050"/>
                </a:solidFill>
              </a:rPr>
              <a:t>SmartCity</a:t>
            </a:r>
            <a:r>
              <a:rPr lang="cs-CZ" sz="2400" b="1" dirty="0">
                <a:solidFill>
                  <a:srgbClr val="00B050"/>
                </a:solidFill>
              </a:rPr>
              <a:t>, „Chytrou obec“ a integraci do </a:t>
            </a:r>
            <a:r>
              <a:rPr lang="cs-CZ" sz="2400" b="1" dirty="0" err="1" smtClean="0">
                <a:solidFill>
                  <a:srgbClr val="00B050"/>
                </a:solidFill>
              </a:rPr>
              <a:t>geoportálu</a:t>
            </a:r>
            <a:r>
              <a:rPr lang="cs-CZ" sz="2400" b="1" dirty="0" smtClean="0">
                <a:solidFill>
                  <a:srgbClr val="00B050"/>
                </a:solidFill>
              </a:rPr>
              <a:t>,</a:t>
            </a:r>
            <a:r>
              <a:rPr lang="cs-CZ" sz="2400" b="1" dirty="0">
                <a:solidFill>
                  <a:srgbClr val="00B050"/>
                </a:solidFill>
              </a:rPr>
              <a:t> resp. provozního informačního systému města nebo </a:t>
            </a:r>
            <a:r>
              <a:rPr lang="cs-CZ" sz="2400" b="1" dirty="0" smtClean="0">
                <a:solidFill>
                  <a:srgbClr val="00B050"/>
                </a:solidFill>
              </a:rPr>
              <a:t>obce</a:t>
            </a:r>
          </a:p>
          <a:p>
            <a:pPr marL="285750" indent="-285750" fontAlgn="base">
              <a:buFontTx/>
              <a:buChar char="-"/>
            </a:pPr>
            <a:endParaRPr lang="cs-CZ" sz="2400" b="1" dirty="0"/>
          </a:p>
          <a:p>
            <a:pPr marL="285750" indent="-285750" fontAlgn="base">
              <a:buFontTx/>
              <a:buChar char="-"/>
            </a:pPr>
            <a:r>
              <a:rPr lang="cs-CZ" sz="2400" b="1" dirty="0" smtClean="0"/>
              <a:t>návaznosti </a:t>
            </a:r>
            <a:r>
              <a:rPr lang="cs-CZ" sz="2400" b="1" dirty="0"/>
              <a:t>na tlakové nebo podtlakové kanalizace</a:t>
            </a:r>
            <a:endParaRPr lang="en-US" sz="2400" b="1" dirty="0"/>
          </a:p>
        </p:txBody>
      </p:sp>
      <p:pic>
        <p:nvPicPr>
          <p:cNvPr id="5" name="Picture 2" descr="Image result for return of investmen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8865" y="2464258"/>
            <a:ext cx="1588418" cy="1128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Image result for return of investmen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6727" y="620116"/>
            <a:ext cx="2972694" cy="1669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Image result for return of investmen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558" y="4404574"/>
            <a:ext cx="5084863" cy="2115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76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-69011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IMPLEMENTACE NOVÝCH ŘEŠENÍ</a:t>
            </a:r>
            <a:endParaRPr lang="cs-CZ" sz="4400" b="1" dirty="0"/>
          </a:p>
        </p:txBody>
      </p:sp>
      <p:pic>
        <p:nvPicPr>
          <p:cNvPr id="4" name="Picture 2" descr="Image result for novel solution wastewa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948" y="3058732"/>
            <a:ext cx="5205827" cy="34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98408" y="769441"/>
            <a:ext cx="118095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B050"/>
                </a:solidFill>
              </a:rPr>
              <a:t>k</a:t>
            </a:r>
            <a:r>
              <a:rPr lang="cs-CZ" sz="2400" b="1" dirty="0" smtClean="0">
                <a:solidFill>
                  <a:srgbClr val="00B050"/>
                </a:solidFill>
              </a:rPr>
              <a:t>omplexní nadhled nad problematikou a snaha o komplexní řešení</a:t>
            </a:r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modulární způsoby a scénáře energetických úspor</a:t>
            </a:r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>
                <a:solidFill>
                  <a:srgbClr val="00B050"/>
                </a:solidFill>
              </a:rPr>
              <a:t>poloprovozní ozkoušení inovativních prvků, k nimž neexistuje databáze dat</a:t>
            </a:r>
          </a:p>
          <a:p>
            <a:pPr marL="285750" indent="-285750">
              <a:buFontTx/>
              <a:buChar char="-"/>
            </a:pPr>
            <a:endParaRPr lang="cs-CZ" sz="2400" dirty="0"/>
          </a:p>
          <a:p>
            <a:pPr marL="285750" indent="-285750">
              <a:buFontTx/>
              <a:buChar char="-"/>
            </a:pPr>
            <a:endParaRPr lang="cs-CZ" sz="2400" dirty="0"/>
          </a:p>
        </p:txBody>
      </p:sp>
      <p:pic>
        <p:nvPicPr>
          <p:cNvPr id="6" name="Picture 4" descr="Image result for novel solution wastewa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693" y="3058731"/>
            <a:ext cx="5140753" cy="347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7055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PŘÍKLADY TECHNOLOGICKÝCH ŘEŠENÍ</a:t>
            </a:r>
            <a:endParaRPr lang="cs-CZ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0" y="769441"/>
            <a:ext cx="12192000" cy="6278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>
                <a:solidFill>
                  <a:srgbClr val="00B050"/>
                </a:solidFill>
              </a:rPr>
              <a:t>p</a:t>
            </a:r>
            <a:r>
              <a:rPr lang="cs-CZ" sz="2400" b="1" dirty="0" smtClean="0">
                <a:solidFill>
                  <a:srgbClr val="00B050"/>
                </a:solidFill>
              </a:rPr>
              <a:t>oloostrovní systémy pro malé obce</a:t>
            </a:r>
          </a:p>
          <a:p>
            <a:pPr marL="285750" indent="-285750">
              <a:buFontTx/>
              <a:buChar char="-"/>
            </a:pPr>
            <a:endParaRPr lang="cs-CZ" altLang="cs-CZ" sz="2400" b="1" dirty="0"/>
          </a:p>
          <a:p>
            <a:pPr marL="285750" indent="-285750">
              <a:buFontTx/>
              <a:buChar char="-"/>
            </a:pPr>
            <a:r>
              <a:rPr lang="cs-CZ" altLang="cs-CZ" sz="2400" b="1" dirty="0" smtClean="0"/>
              <a:t>optimalizace </a:t>
            </a:r>
            <a:r>
              <a:rPr lang="cs-CZ" altLang="cs-CZ" sz="2400" b="1" dirty="0"/>
              <a:t>aerace (např. kontrola přes senzory nebo kyslíkové sondy, dmychadla s frekvenčními měniči, resp. dynamické matematické </a:t>
            </a:r>
            <a:r>
              <a:rPr lang="cs-CZ" altLang="cs-CZ" sz="2400" b="1" dirty="0" smtClean="0"/>
              <a:t>modelování)</a:t>
            </a:r>
          </a:p>
          <a:p>
            <a:pPr marL="285750" indent="-285750">
              <a:buFontTx/>
              <a:buChar char="-"/>
            </a:pPr>
            <a:endParaRPr lang="cs-CZ" altLang="cs-CZ" sz="2400" b="1" dirty="0"/>
          </a:p>
          <a:p>
            <a:pPr marL="285750" indent="-285750">
              <a:buFontTx/>
              <a:buChar char="-"/>
            </a:pPr>
            <a:r>
              <a:rPr lang="cs-CZ" altLang="cs-CZ" sz="2400" b="1" dirty="0" smtClean="0">
                <a:solidFill>
                  <a:srgbClr val="00B050"/>
                </a:solidFill>
              </a:rPr>
              <a:t>optimalizace </a:t>
            </a:r>
            <a:r>
              <a:rPr lang="cs-CZ" altLang="cs-CZ" sz="2400" b="1" dirty="0">
                <a:solidFill>
                  <a:srgbClr val="00B050"/>
                </a:solidFill>
              </a:rPr>
              <a:t>chodu čerpacích </a:t>
            </a:r>
            <a:r>
              <a:rPr lang="cs-CZ" altLang="cs-CZ" sz="2400" b="1" dirty="0" smtClean="0">
                <a:solidFill>
                  <a:srgbClr val="00B050"/>
                </a:solidFill>
              </a:rPr>
              <a:t>stanic</a:t>
            </a:r>
          </a:p>
          <a:p>
            <a:pPr marL="285750" indent="-285750">
              <a:buFontTx/>
              <a:buChar char="-"/>
            </a:pPr>
            <a:endParaRPr lang="cs-CZ" altLang="cs-CZ" sz="2400" b="1" dirty="0"/>
          </a:p>
          <a:p>
            <a:pPr marL="285750" indent="-285750">
              <a:buFontTx/>
              <a:buChar char="-"/>
            </a:pPr>
            <a:r>
              <a:rPr lang="cs-CZ" altLang="cs-CZ" sz="2400" b="1" dirty="0" smtClean="0"/>
              <a:t>výstavba </a:t>
            </a:r>
            <a:r>
              <a:rPr lang="cs-CZ" altLang="cs-CZ" sz="2400" b="1" dirty="0"/>
              <a:t>vyrovnávacích nádrží pro zadržení nátoku </a:t>
            </a:r>
            <a:r>
              <a:rPr lang="cs-CZ" altLang="cs-CZ" sz="2400" b="1" dirty="0" smtClean="0"/>
              <a:t>ve </a:t>
            </a:r>
            <a:r>
              <a:rPr lang="cs-CZ" altLang="cs-CZ" sz="2400" b="1" dirty="0"/>
              <a:t>dne a čištění během nočního </a:t>
            </a:r>
            <a:r>
              <a:rPr lang="cs-CZ" altLang="cs-CZ" sz="2400" b="1" dirty="0" smtClean="0"/>
              <a:t>proudu</a:t>
            </a:r>
          </a:p>
          <a:p>
            <a:pPr marL="285750" indent="-285750">
              <a:buFontTx/>
              <a:buChar char="-"/>
            </a:pPr>
            <a:endParaRPr lang="cs-CZ" altLang="cs-CZ" sz="2400" b="1" dirty="0"/>
          </a:p>
          <a:p>
            <a:pPr marL="285750" indent="-285750">
              <a:buFontTx/>
              <a:buChar char="-"/>
            </a:pPr>
            <a:r>
              <a:rPr lang="cs-CZ" altLang="cs-CZ" sz="2400" b="1" dirty="0" smtClean="0">
                <a:solidFill>
                  <a:srgbClr val="00B050"/>
                </a:solidFill>
              </a:rPr>
              <a:t>náhrada </a:t>
            </a:r>
            <a:r>
              <a:rPr lang="cs-CZ" altLang="cs-CZ" sz="2400" b="1" dirty="0">
                <a:solidFill>
                  <a:srgbClr val="00B050"/>
                </a:solidFill>
              </a:rPr>
              <a:t>motorů a zařízení s konstantní rychlostí za </a:t>
            </a:r>
            <a:r>
              <a:rPr lang="cs-CZ" altLang="cs-CZ" sz="2400" b="1" dirty="0" smtClean="0">
                <a:solidFill>
                  <a:srgbClr val="00B050"/>
                </a:solidFill>
              </a:rPr>
              <a:t>úspornější zařízení </a:t>
            </a:r>
            <a:r>
              <a:rPr lang="cs-CZ" altLang="cs-CZ" sz="2400" b="1" dirty="0">
                <a:solidFill>
                  <a:srgbClr val="00B050"/>
                </a:solidFill>
              </a:rPr>
              <a:t>s frekvenčními </a:t>
            </a:r>
            <a:r>
              <a:rPr lang="cs-CZ" altLang="cs-CZ" sz="2400" b="1" dirty="0" smtClean="0">
                <a:solidFill>
                  <a:srgbClr val="00B050"/>
                </a:solidFill>
              </a:rPr>
              <a:t>měniči</a:t>
            </a:r>
          </a:p>
          <a:p>
            <a:pPr marL="285750" indent="-285750">
              <a:buFontTx/>
              <a:buChar char="-"/>
            </a:pPr>
            <a:endParaRPr lang="cs-CZ" sz="2400" b="1" dirty="0" smtClean="0"/>
          </a:p>
          <a:p>
            <a:pPr marL="285750" indent="-285750">
              <a:buFontTx/>
              <a:buChar char="-"/>
            </a:pPr>
            <a:r>
              <a:rPr lang="cs-CZ" altLang="cs-CZ" sz="2400" b="1" dirty="0"/>
              <a:t>aplikace membránových procesů</a:t>
            </a:r>
          </a:p>
          <a:p>
            <a:pPr marL="285750" indent="-285750">
              <a:buFontTx/>
              <a:buChar char="-"/>
            </a:pPr>
            <a:endParaRPr lang="cs-CZ" sz="2400" b="1" dirty="0" smtClean="0"/>
          </a:p>
          <a:p>
            <a:pPr marL="285750" indent="-285750">
              <a:buFontTx/>
              <a:buChar char="-"/>
            </a:pPr>
            <a:r>
              <a:rPr lang="cs-CZ" altLang="cs-CZ" sz="2400" b="1" dirty="0">
                <a:solidFill>
                  <a:srgbClr val="00B050"/>
                </a:solidFill>
              </a:rPr>
              <a:t>ohřívání budov v zimě a jejich ochlazování v létě</a:t>
            </a:r>
          </a:p>
          <a:p>
            <a:pPr marL="285750" indent="-285750">
              <a:buFontTx/>
              <a:buChar char="-"/>
            </a:pPr>
            <a:endParaRPr lang="cs-CZ" sz="2400" b="1" dirty="0" smtClean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zavlažování s vyčištěnou odpadní vodou</a:t>
            </a:r>
            <a:endParaRPr lang="cs-CZ" dirty="0"/>
          </a:p>
          <a:p>
            <a:pPr marL="285750" indent="-285750">
              <a:buFontTx/>
              <a:buChar char="-"/>
            </a:pPr>
            <a:endParaRPr lang="cs-CZ" dirty="0"/>
          </a:p>
        </p:txBody>
      </p:sp>
      <p:pic>
        <p:nvPicPr>
          <p:cNvPr id="5" name="Picture 2" descr="Image result for wastewater treatment plant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2597" y="4797433"/>
            <a:ext cx="3396232" cy="182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2725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TŘI ZÁKLADNÍ LINIE PROJEKTU</a:t>
            </a:r>
            <a:endParaRPr lang="cs-CZ" sz="4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321972" y="1249251"/>
            <a:ext cx="1135916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sz="2400" b="1" dirty="0" smtClean="0">
                <a:solidFill>
                  <a:srgbClr val="00B050"/>
                </a:solidFill>
              </a:rPr>
              <a:t>Případová studie ČOV Moravičany</a:t>
            </a:r>
          </a:p>
          <a:p>
            <a:pPr marL="342900" indent="-342900">
              <a:buAutoNum type="arabicParenR"/>
            </a:pPr>
            <a:endParaRPr lang="cs-CZ" sz="2400" b="1" dirty="0" smtClean="0"/>
          </a:p>
          <a:p>
            <a:pPr marL="342900" indent="-342900">
              <a:buAutoNum type="arabicParenR"/>
            </a:pPr>
            <a:r>
              <a:rPr lang="cs-CZ" sz="2400" b="1" dirty="0" smtClean="0"/>
              <a:t>Modulární čistírna odpadních vod</a:t>
            </a:r>
          </a:p>
          <a:p>
            <a:pPr marL="342900" indent="-342900">
              <a:buAutoNum type="arabicParenR"/>
            </a:pPr>
            <a:endParaRPr lang="cs-CZ" sz="2400" b="1" dirty="0"/>
          </a:p>
          <a:p>
            <a:pPr marL="342900" indent="-342900">
              <a:buAutoNum type="arabicParenR"/>
            </a:pPr>
            <a:r>
              <a:rPr lang="cs-CZ" sz="2400" b="1" dirty="0" smtClean="0">
                <a:solidFill>
                  <a:srgbClr val="00B050"/>
                </a:solidFill>
              </a:rPr>
              <a:t>Vizionářské a inovativní technologie</a:t>
            </a:r>
            <a:endParaRPr lang="cs-CZ" sz="2400" b="1" dirty="0">
              <a:solidFill>
                <a:srgbClr val="00B050"/>
              </a:solidFill>
            </a:endParaRPr>
          </a:p>
          <a:p>
            <a:pPr marL="342900" indent="-342900">
              <a:buAutoNum type="arabicParenR"/>
            </a:pPr>
            <a:endParaRPr lang="cs-CZ" sz="2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347" y="3267075"/>
            <a:ext cx="4914900" cy="359092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9071" y="801496"/>
            <a:ext cx="3762375" cy="2181225"/>
          </a:xfrm>
          <a:prstGeom prst="rect">
            <a:avLst/>
          </a:prstGeom>
        </p:spPr>
      </p:pic>
      <p:pic>
        <p:nvPicPr>
          <p:cNvPr id="1026" name="Picture 2" descr="Vize, Dalekozrakost, Životní Prostředí, Oči, Svě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674" y="3430476"/>
            <a:ext cx="5794464" cy="289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7701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12191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PŘÍPADOVÁ STUDIE ČOV MORAVIČANY</a:t>
            </a:r>
            <a:endParaRPr lang="cs-CZ" sz="4400" b="1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535076" y="2097117"/>
            <a:ext cx="4758141" cy="4384385"/>
          </a:xfrm>
          <a:prstGeom prst="rect">
            <a:avLst/>
          </a:prstGeom>
        </p:spPr>
      </p:pic>
      <p:pic>
        <p:nvPicPr>
          <p:cNvPr id="4" name="Obrázek 3"/>
          <p:cNvPicPr/>
          <p:nvPr/>
        </p:nvPicPr>
        <p:blipFill>
          <a:blip r:embed="rId3"/>
          <a:stretch>
            <a:fillRect/>
          </a:stretch>
        </p:blipFill>
        <p:spPr>
          <a:xfrm>
            <a:off x="6338051" y="2099901"/>
            <a:ext cx="4583233" cy="4391052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12123" y="831723"/>
            <a:ext cx="10908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 smtClean="0">
                <a:solidFill>
                  <a:srgbClr val="00B050"/>
                </a:solidFill>
              </a:rPr>
              <a:t>technologický a </a:t>
            </a:r>
            <a:r>
              <a:rPr lang="cs-CZ" sz="2400" b="1" dirty="0" err="1" smtClean="0">
                <a:solidFill>
                  <a:srgbClr val="00B050"/>
                </a:solidFill>
              </a:rPr>
              <a:t>elekotroenergetický</a:t>
            </a:r>
            <a:r>
              <a:rPr lang="cs-CZ" sz="2400" b="1" dirty="0" smtClean="0">
                <a:solidFill>
                  <a:srgbClr val="00B050"/>
                </a:solidFill>
              </a:rPr>
              <a:t> audit</a:t>
            </a:r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bilance a řada měření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350427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MODULÁRNÍ ČISTÍRNA ODPADNÍCH VOD</a:t>
            </a:r>
            <a:endParaRPr lang="cs-CZ" sz="4400" b="1" dirty="0"/>
          </a:p>
        </p:txBody>
      </p:sp>
      <p:pic>
        <p:nvPicPr>
          <p:cNvPr id="3" name="Obrázek 2"/>
          <p:cNvPicPr/>
          <p:nvPr/>
        </p:nvPicPr>
        <p:blipFill>
          <a:blip r:embed="rId2"/>
          <a:stretch>
            <a:fillRect/>
          </a:stretch>
        </p:blipFill>
        <p:spPr>
          <a:xfrm>
            <a:off x="653342" y="3106178"/>
            <a:ext cx="10564155" cy="3622250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279855" y="769441"/>
            <a:ext cx="111179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 smtClean="0">
                <a:solidFill>
                  <a:srgbClr val="00B050"/>
                </a:solidFill>
              </a:rPr>
              <a:t>Vytvoření modulů jednotlivých technologických uzlů</a:t>
            </a:r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Databáze obnovitelných zdrojů a akumulace energie</a:t>
            </a:r>
          </a:p>
          <a:p>
            <a:pPr marL="285750" indent="-285750">
              <a:buFontTx/>
              <a:buChar char="-"/>
            </a:pPr>
            <a:endParaRPr lang="cs-CZ" sz="2400" b="1" dirty="0">
              <a:solidFill>
                <a:srgbClr val="00B050"/>
              </a:solidFill>
            </a:endParaRPr>
          </a:p>
          <a:p>
            <a:pPr marL="285750" indent="-285750">
              <a:buFontTx/>
              <a:buChar char="-"/>
            </a:pPr>
            <a:r>
              <a:rPr lang="cs-CZ" sz="2400" b="1" dirty="0" smtClean="0">
                <a:solidFill>
                  <a:srgbClr val="00B050"/>
                </a:solidFill>
              </a:rPr>
              <a:t>Software pro optimalizovaný návrh</a:t>
            </a:r>
            <a:endParaRPr lang="cs-CZ" sz="24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839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6888" y="1582049"/>
            <a:ext cx="2524125" cy="54292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913" y="0"/>
            <a:ext cx="11468100" cy="15906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414069" y="1565437"/>
            <a:ext cx="4106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C00000"/>
                </a:solidFill>
              </a:rPr>
              <a:t>TH02020518</a:t>
            </a:r>
            <a:endParaRPr lang="cs-CZ" sz="3200" b="1" dirty="0">
              <a:solidFill>
                <a:srgbClr val="C0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32913" y="3327603"/>
            <a:ext cx="4287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6"/>
                </a:solidFill>
              </a:rPr>
              <a:t>ASIO, spol. s r.o.</a:t>
            </a:r>
            <a:endParaRPr lang="cs-CZ" sz="3200" b="1" dirty="0">
              <a:solidFill>
                <a:schemeClr val="accent6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232913" y="4790667"/>
            <a:ext cx="37783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6"/>
                </a:solidFill>
              </a:rPr>
              <a:t>TECO a.s.</a:t>
            </a:r>
            <a:endParaRPr lang="cs-CZ" sz="3200" b="1" dirty="0">
              <a:solidFill>
                <a:schemeClr val="accent6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8695425" y="3238572"/>
            <a:ext cx="30055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6"/>
                </a:solidFill>
              </a:rPr>
              <a:t>VUT v Brně</a:t>
            </a:r>
            <a:endParaRPr lang="cs-CZ" sz="3200" b="1" dirty="0">
              <a:solidFill>
                <a:schemeClr val="accent6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8619584" y="4722747"/>
            <a:ext cx="31572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chemeClr val="accent6"/>
                </a:solidFill>
              </a:rPr>
              <a:t>Obec Moravičany</a:t>
            </a:r>
            <a:endParaRPr lang="cs-CZ" sz="3200" b="1" dirty="0">
              <a:solidFill>
                <a:schemeClr val="accent6"/>
              </a:solidFill>
            </a:endParaRPr>
          </a:p>
        </p:txBody>
      </p:sp>
      <p:pic>
        <p:nvPicPr>
          <p:cNvPr id="10" name="Obrázek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4625" y="4722747"/>
            <a:ext cx="2755786" cy="720617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55246" y="3104591"/>
            <a:ext cx="2235165" cy="994549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6962" y="3104591"/>
            <a:ext cx="2493034" cy="852739"/>
          </a:xfrm>
          <a:prstGeom prst="rect">
            <a:avLst/>
          </a:prstGeom>
        </p:spPr>
      </p:pic>
      <p:pic>
        <p:nvPicPr>
          <p:cNvPr id="13" name="Obrázek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09005" y="4405898"/>
            <a:ext cx="1167825" cy="1371600"/>
          </a:xfrm>
          <a:prstGeom prst="rect">
            <a:avLst/>
          </a:prstGeom>
        </p:spPr>
      </p:pic>
      <p:sp>
        <p:nvSpPr>
          <p:cNvPr id="14" name="TextovéPole 13"/>
          <p:cNvSpPr txBox="1"/>
          <p:nvPr/>
        </p:nvSpPr>
        <p:spPr>
          <a:xfrm>
            <a:off x="2900272" y="1648330"/>
            <a:ext cx="61333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b="1" dirty="0" smtClean="0"/>
              <a:t>Doba řešení: 2017 - 2019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6656354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VIZIONÁŘSKÉ A INOVATIVNÍ TECHNOLOGIE</a:t>
            </a:r>
            <a:endParaRPr lang="cs-CZ" sz="4400" b="1" dirty="0"/>
          </a:p>
        </p:txBody>
      </p:sp>
      <p:sp>
        <p:nvSpPr>
          <p:cNvPr id="3" name="TextovéPole 2"/>
          <p:cNvSpPr txBox="1"/>
          <p:nvPr/>
        </p:nvSpPr>
        <p:spPr>
          <a:xfrm>
            <a:off x="257577" y="901521"/>
            <a:ext cx="1165538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 smtClean="0">
                <a:solidFill>
                  <a:srgbClr val="00B050"/>
                </a:solidFill>
              </a:rPr>
              <a:t>Detailní analýzy vizionářských technologií – ekonomická, technologická, energetická</a:t>
            </a:r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Zpracovány data pro uplatnění formou knihoven do software </a:t>
            </a:r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>
                <a:solidFill>
                  <a:srgbClr val="00B050"/>
                </a:solidFill>
              </a:rPr>
              <a:t>Odladění pomocí laboratorních/poloprovozních měření</a:t>
            </a:r>
            <a:endParaRPr lang="cs-CZ" sz="2400" b="1" dirty="0">
              <a:solidFill>
                <a:srgbClr val="00B05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8823" y="3246549"/>
            <a:ext cx="7781925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5773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PRAKTICKÉ INFO PRO ROZHODOVÁNÍ</a:t>
            </a:r>
            <a:endParaRPr lang="cs-CZ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1639019" y="14319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03517" y="974785"/>
            <a:ext cx="11973464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 smtClean="0">
                <a:solidFill>
                  <a:srgbClr val="00B050"/>
                </a:solidFill>
              </a:rPr>
              <a:t>Chystám se čistírnu odpadních vod stavět anebo rekonstruovat?</a:t>
            </a:r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/>
              <a:t>Mám využití na naakumulovanou energii, teplo nebo </a:t>
            </a:r>
            <a:r>
              <a:rPr lang="cs-CZ" sz="2400" b="1" dirty="0" err="1"/>
              <a:t>znovuvyužitou</a:t>
            </a:r>
            <a:r>
              <a:rPr lang="cs-CZ" sz="2400" b="1" dirty="0"/>
              <a:t> vodu?</a:t>
            </a:r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>
                <a:solidFill>
                  <a:srgbClr val="00B050"/>
                </a:solidFill>
              </a:rPr>
              <a:t>Jsou pro mě důležitější provozní nebo investiční náklady? (dotace, apod.)</a:t>
            </a:r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Chci si ji provozovat sám anebo si raději najmu odbornou firmu?</a:t>
            </a:r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>
                <a:solidFill>
                  <a:srgbClr val="00B050"/>
                </a:solidFill>
              </a:rPr>
              <a:t>Jaká návratnost investic je pro mě zajímavá?</a:t>
            </a:r>
          </a:p>
          <a:p>
            <a:pPr marL="285750" indent="-285750">
              <a:buFontTx/>
              <a:buChar char="-"/>
            </a:pPr>
            <a:endParaRPr lang="cs-CZ" sz="2400" b="1" dirty="0" smtClean="0"/>
          </a:p>
          <a:p>
            <a:pPr marL="285750" indent="-285750">
              <a:buFontTx/>
              <a:buChar char="-"/>
            </a:pPr>
            <a:r>
              <a:rPr lang="cs-CZ" sz="2400" b="1" dirty="0"/>
              <a:t>Chci-li rekonstruovat, tak kvůli vysokým provozním nákladům anebo kvůli nefunkčnosti čistírny?</a:t>
            </a:r>
          </a:p>
          <a:p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>
                <a:solidFill>
                  <a:srgbClr val="00B050"/>
                </a:solidFill>
              </a:rPr>
              <a:t>Preferuji raději automatizaci a řízení na dálku s občasnou kontrolou nebo raději člověka, který se bude čistírně každý den věnovat?</a:t>
            </a:r>
          </a:p>
          <a:p>
            <a:pPr marL="285750" indent="-285750">
              <a:buFontTx/>
              <a:buChar char="-"/>
            </a:pPr>
            <a:endParaRPr lang="cs-CZ" b="1" dirty="0"/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endParaRPr lang="cs-CZ" b="1" dirty="0"/>
          </a:p>
          <a:p>
            <a:pPr marL="285750" indent="-285750">
              <a:buFontTx/>
              <a:buChar char="-"/>
            </a:pPr>
            <a:endParaRPr lang="cs-CZ" b="1" dirty="0"/>
          </a:p>
        </p:txBody>
      </p:sp>
      <p:pic>
        <p:nvPicPr>
          <p:cNvPr id="6" name="Picture 2" descr="Image result for question mark carto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8248" y="2265913"/>
            <a:ext cx="2223752" cy="2223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291012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120769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ZÁVĚRY</a:t>
            </a:r>
            <a:endParaRPr lang="cs-CZ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011" y="769441"/>
            <a:ext cx="1212298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 smtClean="0">
                <a:solidFill>
                  <a:srgbClr val="00B050"/>
                </a:solidFill>
              </a:rPr>
              <a:t>existují formy dotační podpory pro výstavbu kanalizace a čistíren odpadních vod</a:t>
            </a:r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bude zpracována modulární čistírna odpadních vod s minimálními energetickými nároky pro výstavbu nových čistíren</a:t>
            </a:r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>
                <a:solidFill>
                  <a:srgbClr val="00B050"/>
                </a:solidFill>
              </a:rPr>
              <a:t>budou navrženy moduly pro rekonstrukce stávajících čistíren za účelem snížení provozních nákladů</a:t>
            </a:r>
          </a:p>
          <a:p>
            <a:pPr marL="285750" indent="-285750">
              <a:buFontTx/>
              <a:buChar char="-"/>
            </a:pPr>
            <a:endParaRPr lang="cs-CZ" sz="2400" b="1" dirty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pro zájemce budou prováděny komplexní návrhy zhodnocení energetické náročnosti čistíren a navržena řešení za účelem zavedení úspor</a:t>
            </a:r>
            <a:endParaRPr lang="cs-CZ" sz="2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351" y="4555093"/>
            <a:ext cx="3429329" cy="2302907"/>
          </a:xfrm>
          <a:prstGeom prst="rect">
            <a:avLst/>
          </a:prstGeom>
        </p:spPr>
      </p:pic>
      <p:pic>
        <p:nvPicPr>
          <p:cNvPr id="6" name="Picture 6" descr="Image result for vylez zbabělč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369" y="4197989"/>
            <a:ext cx="3990016" cy="2660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19450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405442" y="1353415"/>
            <a:ext cx="112229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340" algn="just">
              <a:spcAft>
                <a:spcPts val="600"/>
              </a:spcAft>
            </a:pPr>
            <a:r>
              <a:rPr lang="cs-CZ" sz="3200" b="1" dirty="0">
                <a:ea typeface="Times New Roman" panose="02020603050405020304" pitchFamily="18" charset="0"/>
              </a:rPr>
              <a:t>Projekt TH02020518 - Modulární čistírna odpadních vod pro obce s využitím vlastního energetického potenciálu k minimalizaci provozních nákladů je řešen s finanční podporou Technologické agentury České republiky. Na projektu řešeném v letech 2017 - 2019 se vedle společnosti ASIO, spol. s r.o. podílí i VUT </a:t>
            </a:r>
            <a:r>
              <a:rPr lang="cs-CZ" sz="3200" b="1" dirty="0" smtClean="0">
                <a:ea typeface="Times New Roman" panose="02020603050405020304" pitchFamily="18" charset="0"/>
              </a:rPr>
              <a:t>v Brně, </a:t>
            </a:r>
            <a:r>
              <a:rPr lang="cs-CZ" sz="3200" b="1" dirty="0" err="1">
                <a:ea typeface="Times New Roman" panose="02020603050405020304" pitchFamily="18" charset="0"/>
              </a:rPr>
              <a:t>Teco</a:t>
            </a:r>
            <a:r>
              <a:rPr lang="cs-CZ" sz="3200" b="1" dirty="0">
                <a:ea typeface="Times New Roman" panose="02020603050405020304" pitchFamily="18" charset="0"/>
              </a:rPr>
              <a:t> a.s. a Obec Moravičany.</a:t>
            </a:r>
            <a:endParaRPr lang="cs-CZ" sz="3200" b="1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PODĚKOVÁNÍ</a:t>
            </a:r>
            <a:endParaRPr lang="cs-CZ" sz="44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950" y="4567828"/>
            <a:ext cx="114681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3426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112564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DĚKUJI ZA POZORNOST</a:t>
            </a:r>
            <a:endParaRPr lang="cs-CZ" sz="4400" b="1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522" y="2780439"/>
            <a:ext cx="4537075" cy="340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671" y="1641859"/>
            <a:ext cx="3429000" cy="4868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745" y="3037584"/>
            <a:ext cx="3852413" cy="2889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88840" y="1636629"/>
            <a:ext cx="3666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dirty="0" smtClean="0">
                <a:hlinkClick r:id="rId5"/>
              </a:rPr>
              <a:t>holba@asio.cz</a:t>
            </a:r>
            <a:r>
              <a:rPr lang="cs-CZ" sz="3600" dirty="0" smtClean="0"/>
              <a:t> 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8531640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CÍL PROJEKTU</a:t>
            </a:r>
            <a:endParaRPr lang="cs-CZ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8060" y="1287779"/>
            <a:ext cx="1145588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/>
              <a:t>vytvoření modulární čistírny odpadních vod pro obce do 2000 ekvivalentních obyvatel s minimálními nebo nulovými energetickými nároky</a:t>
            </a:r>
            <a:endParaRPr lang="cs-CZ" sz="2200" b="1" dirty="0"/>
          </a:p>
        </p:txBody>
      </p:sp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637" y="2290770"/>
            <a:ext cx="2958560" cy="323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6874" y="2290769"/>
            <a:ext cx="4728578" cy="3176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83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725283" y="120770"/>
            <a:ext cx="76775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MOTIVACE K ŘEŠENÍ PROJEKTU</a:t>
            </a:r>
            <a:endParaRPr lang="cs-CZ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4287" y="1069675"/>
            <a:ext cx="11654287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200" b="1" dirty="0" smtClean="0">
                <a:solidFill>
                  <a:srgbClr val="00B050"/>
                </a:solidFill>
              </a:rPr>
              <a:t>obce pod 2000 ekvivalentních obyvatel – 5619 obcí, v nichž žije 2.65 miliónů obyvatel České republiky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/>
              <a:t>řadu čistíren odpadních vod pod 2000 ekvivalentních obyvatel ještě výstavba čistíren čeká především v rámci různých dotačních programů např. MŽP, </a:t>
            </a:r>
            <a:r>
              <a:rPr lang="cs-CZ" sz="2200" b="1" dirty="0" err="1" smtClean="0"/>
              <a:t>MZe</a:t>
            </a:r>
            <a:endParaRPr lang="cs-CZ" sz="2200" b="1" dirty="0" smtClean="0"/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 smtClean="0">
                <a:solidFill>
                  <a:srgbClr val="00B050"/>
                </a:solidFill>
              </a:rPr>
              <a:t>řada čistíren odpadních vod pod 2000 ekvivalentních obyvatel bude muset svoje čistírny rekonstruovat (nefunkční části ČOV, nesplnění odtokových limitů) anebo je bude chtít rekonstruovat - vysoké provozní náklady, apod.</a:t>
            </a:r>
          </a:p>
          <a:p>
            <a:pPr marL="285750" indent="-285750">
              <a:buFontTx/>
              <a:buChar char="-"/>
            </a:pPr>
            <a:endParaRPr lang="cs-CZ" sz="2200" b="1" dirty="0"/>
          </a:p>
          <a:p>
            <a:pPr marL="285750" indent="-285750">
              <a:buFontTx/>
              <a:buChar char="-"/>
            </a:pPr>
            <a:r>
              <a:rPr lang="cs-CZ" sz="2200" b="1" dirty="0"/>
              <a:t>s</a:t>
            </a:r>
            <a:r>
              <a:rPr lang="cs-CZ" sz="2200" b="1" dirty="0" smtClean="0"/>
              <a:t>polupráce v angažovaném konsorciu s benefity pro všechny zúčastněné po splnění výstupů projektu</a:t>
            </a:r>
          </a:p>
          <a:p>
            <a:pPr marL="285750" indent="-285750">
              <a:buFontTx/>
              <a:buChar char="-"/>
            </a:pPr>
            <a:endParaRPr lang="cs-CZ" b="1" dirty="0"/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endParaRPr lang="cs-CZ" b="1" dirty="0"/>
          </a:p>
          <a:p>
            <a:pPr marL="285750" indent="-285750">
              <a:buFontTx/>
              <a:buChar char="-"/>
            </a:pPr>
            <a:endParaRPr lang="cs-CZ" b="1" dirty="0" smtClean="0"/>
          </a:p>
          <a:p>
            <a:pPr marL="285750" indent="-285750">
              <a:buFontTx/>
              <a:buChar char="-"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8027604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6093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OČEKÁVANÉ PŘÍNOSY PROJEKTU</a:t>
            </a:r>
            <a:endParaRPr lang="cs-CZ" sz="44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1821" y="197415"/>
            <a:ext cx="1771650" cy="195262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53683" y="809970"/>
            <a:ext cx="1041208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rgbClr val="00B050"/>
                </a:solidFill>
              </a:rPr>
              <a:t>modulární čistírna odpadních vod do 2000 EO</a:t>
            </a:r>
          </a:p>
          <a:p>
            <a:endParaRPr lang="cs-CZ" sz="2200" b="1" dirty="0"/>
          </a:p>
          <a:p>
            <a:r>
              <a:rPr lang="cs-CZ" sz="2200" b="1" dirty="0" smtClean="0"/>
              <a:t>řada výrobků ihned implementovatelných na trh</a:t>
            </a:r>
          </a:p>
          <a:p>
            <a:endParaRPr lang="cs-CZ" sz="2200" b="1" dirty="0"/>
          </a:p>
          <a:p>
            <a:r>
              <a:rPr lang="cs-CZ" sz="2200" b="1" dirty="0" smtClean="0">
                <a:solidFill>
                  <a:srgbClr val="00B050"/>
                </a:solidFill>
              </a:rPr>
              <a:t>vyvinutý řídící software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3683" y="2951777"/>
            <a:ext cx="2212048" cy="262764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8668" y="2157889"/>
            <a:ext cx="3346082" cy="3372596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87092" y="2418218"/>
            <a:ext cx="3069041" cy="3112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30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VÝSTUPY PROJEKTU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3439" y="3316871"/>
            <a:ext cx="2537369" cy="25119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341" y="3292338"/>
            <a:ext cx="3293282" cy="2536528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388189" y="1005080"/>
            <a:ext cx="11076317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 smtClean="0">
                <a:solidFill>
                  <a:srgbClr val="00B050"/>
                </a:solidFill>
              </a:rPr>
              <a:t>Funkční vzorek čistírny odpadních vod</a:t>
            </a:r>
          </a:p>
          <a:p>
            <a:endParaRPr lang="cs-CZ" sz="2200" b="1" dirty="0"/>
          </a:p>
          <a:p>
            <a:r>
              <a:rPr lang="cs-CZ" sz="2200" b="1" dirty="0" smtClean="0"/>
              <a:t>Ověřená technologie modulární čistírny odpadních vod</a:t>
            </a:r>
          </a:p>
          <a:p>
            <a:endParaRPr lang="cs-CZ" sz="2200" b="1" dirty="0"/>
          </a:p>
          <a:p>
            <a:r>
              <a:rPr lang="cs-CZ" sz="2200" b="1" dirty="0" smtClean="0">
                <a:solidFill>
                  <a:srgbClr val="00B050"/>
                </a:solidFill>
              </a:rPr>
              <a:t>Řídící a optimalizační software</a:t>
            </a:r>
            <a:endParaRPr lang="cs-CZ" sz="2200" b="1" dirty="0">
              <a:solidFill>
                <a:srgbClr val="00B050"/>
              </a:solidFill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624" y="2406769"/>
            <a:ext cx="4368594" cy="335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946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46660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 smtClean="0"/>
              <a:t>ROZDĚLENÍ ČOV DLE LEGISLATIVY</a:t>
            </a:r>
            <a:endParaRPr lang="cs-CZ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95721" y="1052423"/>
            <a:ext cx="5060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/>
              <a:t>50 – 2000 EO – 401/2015 Sb.</a:t>
            </a:r>
            <a:endParaRPr lang="cs-CZ" sz="3200" b="1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5903" y="4155668"/>
            <a:ext cx="6626193" cy="2622868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0508" y="1730399"/>
            <a:ext cx="6638925" cy="195262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777" y="2171074"/>
            <a:ext cx="4856672" cy="1024736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5300508" y="1160144"/>
            <a:ext cx="1288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Příloha 1a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38687" y="1785463"/>
            <a:ext cx="1708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Příloha 1b</a:t>
            </a:r>
            <a:endParaRPr lang="cs-CZ" b="1" dirty="0"/>
          </a:p>
        </p:txBody>
      </p:sp>
      <p:sp>
        <p:nvSpPr>
          <p:cNvPr id="10" name="TextovéPole 9"/>
          <p:cNvSpPr txBox="1"/>
          <p:nvPr/>
        </p:nvSpPr>
        <p:spPr>
          <a:xfrm>
            <a:off x="3847697" y="5780826"/>
            <a:ext cx="1105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Příloha 7</a:t>
            </a:r>
            <a:endParaRPr lang="cs-CZ" b="1" dirty="0"/>
          </a:p>
        </p:txBody>
      </p:sp>
      <p:pic>
        <p:nvPicPr>
          <p:cNvPr id="11" name="Picture 2" descr="3D vykres ČOV AS-VARIOcomp-N - čistírna odpadních vo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656" y="3272732"/>
            <a:ext cx="3768730" cy="250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9620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0" y="0"/>
            <a:ext cx="12191999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300" b="1" dirty="0" smtClean="0"/>
              <a:t>NEJBĚŽNĚJŠÍ ZPŮSOBY ČIŠTĚNÍ PRO ČOV DO 2000 EO</a:t>
            </a:r>
            <a:endParaRPr lang="cs-CZ" sz="43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97429" y="1364038"/>
            <a:ext cx="77982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cs-CZ" sz="2400" b="1" dirty="0" smtClean="0">
                <a:solidFill>
                  <a:srgbClr val="00B050"/>
                </a:solidFill>
              </a:rPr>
              <a:t>převážně biologické aktivační čistírny s nitrifikací</a:t>
            </a:r>
          </a:p>
          <a:p>
            <a:pPr marL="285750" indent="-285750">
              <a:buFontTx/>
              <a:buChar char="-"/>
            </a:pPr>
            <a:endParaRPr lang="cs-CZ" sz="2400" b="1" dirty="0" smtClean="0"/>
          </a:p>
          <a:p>
            <a:pPr marL="285750" indent="-285750">
              <a:buFontTx/>
              <a:buChar char="-"/>
            </a:pPr>
            <a:r>
              <a:rPr lang="cs-CZ" sz="2400" b="1" dirty="0" smtClean="0"/>
              <a:t>další možnosti: SBR, kořenové čistírny, apod.</a:t>
            </a:r>
            <a:endParaRPr lang="cs-CZ" sz="2400" b="1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047" y="2897354"/>
            <a:ext cx="8569325" cy="355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54407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2162354" y="0"/>
            <a:ext cx="78672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400" b="1" dirty="0" smtClean="0"/>
              <a:t>PŘÍSTUP K ŘEŠENÍ PROJEKTU</a:t>
            </a:r>
            <a:endParaRPr lang="cs-CZ" sz="4400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3821502" y="11041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2315" y="907305"/>
            <a:ext cx="116887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cs-CZ" sz="2400" b="1" dirty="0" smtClean="0">
                <a:solidFill>
                  <a:srgbClr val="00B050"/>
                </a:solidFill>
              </a:rPr>
              <a:t>Identifikace spotřebičů</a:t>
            </a:r>
          </a:p>
          <a:p>
            <a:pPr marL="342900" indent="-342900">
              <a:buAutoNum type="arabicParenR"/>
            </a:pPr>
            <a:endParaRPr lang="cs-CZ" sz="2400" b="1" dirty="0"/>
          </a:p>
          <a:p>
            <a:pPr marL="342900" indent="-342900">
              <a:buAutoNum type="arabicParenR"/>
            </a:pPr>
            <a:r>
              <a:rPr lang="cs-CZ" sz="2400" b="1" dirty="0" smtClean="0"/>
              <a:t>Energetický audit + LCC analýza</a:t>
            </a:r>
          </a:p>
          <a:p>
            <a:pPr marL="342900" indent="-342900">
              <a:buAutoNum type="arabicParenR"/>
            </a:pPr>
            <a:endParaRPr lang="cs-CZ" sz="2400" b="1" dirty="0"/>
          </a:p>
          <a:p>
            <a:pPr marL="342900" indent="-342900">
              <a:buAutoNum type="arabicParenR"/>
            </a:pPr>
            <a:r>
              <a:rPr lang="cs-CZ" sz="2400" b="1" dirty="0" smtClean="0">
                <a:solidFill>
                  <a:srgbClr val="00B050"/>
                </a:solidFill>
              </a:rPr>
              <a:t>Identifikování možných energetických úspor</a:t>
            </a:r>
          </a:p>
          <a:p>
            <a:pPr marL="342900" indent="-342900">
              <a:buAutoNum type="arabicParenR"/>
            </a:pPr>
            <a:endParaRPr lang="cs-CZ" sz="2400" b="1" dirty="0"/>
          </a:p>
          <a:p>
            <a:pPr marL="342900" indent="-342900">
              <a:buAutoNum type="arabicParenR"/>
            </a:pPr>
            <a:r>
              <a:rPr lang="cs-CZ" sz="2400" b="1" dirty="0" smtClean="0"/>
              <a:t>Matematické bilance s výpočty návratností vložených investic</a:t>
            </a:r>
          </a:p>
          <a:p>
            <a:pPr marL="342900" indent="-342900">
              <a:buAutoNum type="arabicParenR"/>
            </a:pPr>
            <a:endParaRPr lang="cs-CZ" sz="2400" b="1" dirty="0"/>
          </a:p>
          <a:p>
            <a:pPr marL="342900" indent="-342900">
              <a:buAutoNum type="arabicParenR"/>
            </a:pPr>
            <a:r>
              <a:rPr lang="cs-CZ" sz="2400" b="1" dirty="0" smtClean="0">
                <a:solidFill>
                  <a:srgbClr val="00B050"/>
                </a:solidFill>
              </a:rPr>
              <a:t>Implementace (u zcela nových a neotřelých technologií ještě poloprovozní ozkoušení) </a:t>
            </a:r>
          </a:p>
          <a:p>
            <a:pPr marL="342900" indent="-342900">
              <a:buAutoNum type="arabicParenR"/>
            </a:pPr>
            <a:endParaRPr lang="cs-CZ" sz="2400" b="1" dirty="0"/>
          </a:p>
          <a:p>
            <a:pPr marL="342900" indent="-342900">
              <a:buAutoNum type="arabicParenR"/>
            </a:pPr>
            <a:endParaRPr lang="cs-CZ" sz="2400" b="1" dirty="0"/>
          </a:p>
        </p:txBody>
      </p:sp>
      <p:pic>
        <p:nvPicPr>
          <p:cNvPr id="7" name="Picture 2" descr="Image result for wastewater energ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3168" y="4573354"/>
            <a:ext cx="5865662" cy="2153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53488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839</Words>
  <Application>Microsoft Office PowerPoint</Application>
  <PresentationFormat>Širokoúhlá obrazovka</PresentationFormat>
  <Paragraphs>183</Paragraphs>
  <Slides>24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0" baseType="lpstr">
      <vt:lpstr>Arial</vt:lpstr>
      <vt:lpstr>Calibri</vt:lpstr>
      <vt:lpstr>Calibri Light</vt:lpstr>
      <vt:lpstr>Times New Roman</vt:lpstr>
      <vt:lpstr>Verdana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Marek Holba</dc:creator>
  <cp:lastModifiedBy>Marek Holba</cp:lastModifiedBy>
  <cp:revision>13</cp:revision>
  <dcterms:created xsi:type="dcterms:W3CDTF">2018-03-03T20:39:13Z</dcterms:created>
  <dcterms:modified xsi:type="dcterms:W3CDTF">2018-03-06T13:11:56Z</dcterms:modified>
</cp:coreProperties>
</file>