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256" r:id="rId2"/>
    <p:sldId id="279" r:id="rId3"/>
    <p:sldId id="288" r:id="rId4"/>
    <p:sldId id="280" r:id="rId5"/>
    <p:sldId id="286" r:id="rId6"/>
    <p:sldId id="281" r:id="rId7"/>
    <p:sldId id="282" r:id="rId8"/>
    <p:sldId id="283" r:id="rId9"/>
    <p:sldId id="285" r:id="rId10"/>
    <p:sldId id="284" r:id="rId11"/>
    <p:sldId id="289" r:id="rId12"/>
    <p:sldId id="278" r:id="rId13"/>
  </p:sldIdLst>
  <p:sldSz cx="9144000" cy="6858000" type="screen4x3"/>
  <p:notesSz cx="6858000" cy="9144000"/>
  <p:defaultTextStyle>
    <a:defPPr>
      <a:defRPr lang="cs-CZ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2" d="100"/>
          <a:sy n="82" d="100"/>
        </p:scale>
        <p:origin x="1474" y="5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fld id="{1756E250-C9CA-47CE-88CC-B9DFD075718D}" type="datetimeFigureOut">
              <a:rPr lang="cs-CZ"/>
              <a:pPr>
                <a:defRPr/>
              </a:pPr>
              <a:t>06.03.2018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cs-CZ" noProof="0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 noProof="0"/>
              <a:t>Kliknutím lze upravit styly předlohy textu.</a:t>
            </a:r>
          </a:p>
          <a:p>
            <a:pPr lvl="1"/>
            <a:r>
              <a:rPr lang="cs-CZ" noProof="0"/>
              <a:t>Druhá úroveň</a:t>
            </a:r>
          </a:p>
          <a:p>
            <a:pPr lvl="2"/>
            <a:r>
              <a:rPr lang="cs-CZ" noProof="0"/>
              <a:t>Třetí úroveň</a:t>
            </a:r>
          </a:p>
          <a:p>
            <a:pPr lvl="3"/>
            <a:r>
              <a:rPr lang="cs-CZ" noProof="0"/>
              <a:t>Čtvrtá úroveň</a:t>
            </a:r>
          </a:p>
          <a:p>
            <a:pPr lvl="4"/>
            <a:r>
              <a:rPr lang="cs-CZ" noProof="0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9B83CF42-6198-4132-9A68-F14C1F5CEE6E}" type="slidenum">
              <a:rPr lang="cs-CZ" altLang="cs-CZ"/>
              <a:pPr/>
              <a:t>‹#›</a:t>
            </a:fld>
            <a:endParaRPr lang="cs-CZ" alt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6" descr="132108-anopa-iet-sablony-ppt-cz-1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395536" y="3284984"/>
            <a:ext cx="8352928" cy="1326009"/>
          </a:xfrm>
        </p:spPr>
        <p:txBody>
          <a:bodyPr>
            <a:normAutofit/>
          </a:bodyPr>
          <a:lstStyle>
            <a:lvl1pPr>
              <a:defRPr sz="3600" b="0" cap="all" baseline="0">
                <a:solidFill>
                  <a:schemeClr val="bg1"/>
                </a:solidFill>
              </a:defRPr>
            </a:lvl1pPr>
          </a:lstStyle>
          <a:p>
            <a:r>
              <a:rPr lang="cs-CZ" dirty="0"/>
              <a:t>Klepnutím lze upravit styl předlohy nadpisů.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4891608"/>
            <a:ext cx="6400800" cy="697632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dirty="0"/>
              <a:t>Klepnutím lze upravit styl předlohy podnadpisů.</a:t>
            </a:r>
          </a:p>
        </p:txBody>
      </p:sp>
    </p:spTree>
    <p:extLst>
      <p:ext uri="{BB962C8B-B14F-4D97-AF65-F5344CB8AC3E}">
        <p14:creationId xmlns:p14="http://schemas.microsoft.com/office/powerpoint/2010/main" val="208337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cs-CZ" noProof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5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B856E0-1565-4FE0-A351-266901BBA2C2}" type="datetimeFigureOut">
              <a:rPr lang="cs-CZ"/>
              <a:pPr>
                <a:defRPr/>
              </a:pPr>
              <a:t>06.03.2018</a:t>
            </a:fld>
            <a:endParaRPr lang="cs-CZ"/>
          </a:p>
        </p:txBody>
      </p:sp>
      <p:sp>
        <p:nvSpPr>
          <p:cNvPr id="6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620773F-DCF1-495D-9127-ADA17D907661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344021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379942-6FC3-423D-A2D7-E8147B56B49E}" type="datetimeFigureOut">
              <a:rPr lang="cs-CZ"/>
              <a:pPr>
                <a:defRPr/>
              </a:pPr>
              <a:t>06.03.2018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040E8C7-9535-4FD8-B9F8-2D6C3436E581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84282087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AE597D-37F0-486B-A942-A59E37AA7896}" type="datetimeFigureOut">
              <a:rPr lang="cs-CZ"/>
              <a:pPr>
                <a:defRPr/>
              </a:pPr>
              <a:t>06.03.2018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7F4414C-C7D8-45E4-8E6F-1533B4BCEE98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6587477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6" descr="132108-anopa-iet-sablony-ppt-2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2343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74848" y="188640"/>
            <a:ext cx="7365504" cy="706090"/>
          </a:xfrm>
        </p:spPr>
        <p:txBody>
          <a:bodyPr>
            <a:noAutofit/>
          </a:bodyPr>
          <a:lstStyle>
            <a:lvl1pPr algn="l">
              <a:defRPr sz="3000" cap="all" baseline="0"/>
            </a:lvl1pPr>
          </a:lstStyle>
          <a:p>
            <a:r>
              <a:rPr lang="cs-CZ" dirty="0"/>
              <a:t>Klepnutím lze upravit styl předlohy nadpisů.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74848" y="1412776"/>
            <a:ext cx="8229600" cy="4968552"/>
          </a:xfrm>
        </p:spPr>
        <p:txBody>
          <a:bodyPr/>
          <a:lstStyle>
            <a:lvl1pPr>
              <a:buClr>
                <a:schemeClr val="tx2"/>
              </a:buClr>
              <a:buFont typeface="Wingdings" pitchFamily="2" charset="2"/>
              <a:buChar char="§"/>
              <a:defRPr sz="3000"/>
            </a:lvl1pPr>
            <a:lvl2pPr>
              <a:buClr>
                <a:schemeClr val="tx2"/>
              </a:buClr>
              <a:buFont typeface="Wingdings" pitchFamily="2" charset="2"/>
              <a:buChar char="§"/>
              <a:defRPr/>
            </a:lvl2pPr>
            <a:lvl3pPr>
              <a:buClr>
                <a:schemeClr val="tx2"/>
              </a:buClr>
              <a:buFont typeface="Wingdings" pitchFamily="2" charset="2"/>
              <a:buChar char="§"/>
              <a:defRPr/>
            </a:lvl3pPr>
            <a:lvl4pPr>
              <a:buClr>
                <a:schemeClr val="tx2"/>
              </a:buClr>
              <a:buFont typeface="Wingdings" pitchFamily="2" charset="2"/>
              <a:buChar char="§"/>
              <a:defRPr/>
            </a:lvl4pPr>
            <a:lvl5pPr>
              <a:buClr>
                <a:schemeClr val="tx2"/>
              </a:buClr>
              <a:buFont typeface="Wingdings" pitchFamily="2" charset="2"/>
              <a:buChar char="§"/>
              <a:defRPr/>
            </a:lvl5pPr>
          </a:lstStyle>
          <a:p>
            <a:pPr lvl="0"/>
            <a:r>
              <a:rPr lang="cs-CZ" dirty="0"/>
              <a:t>Klepnutím lze upravit styly předlohy textu.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</a:p>
        </p:txBody>
      </p:sp>
    </p:spTree>
    <p:extLst>
      <p:ext uri="{BB962C8B-B14F-4D97-AF65-F5344CB8AC3E}">
        <p14:creationId xmlns:p14="http://schemas.microsoft.com/office/powerpoint/2010/main" val="389496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6" descr="132108-anopa-iet-sablony-ppt-blok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85800" y="1628800"/>
            <a:ext cx="7772400" cy="1362075"/>
          </a:xfrm>
        </p:spPr>
        <p:txBody>
          <a:bodyPr anchor="t">
            <a:normAutofit/>
          </a:bodyPr>
          <a:lstStyle>
            <a:lvl1pPr algn="ctr">
              <a:defRPr sz="3600" b="0" cap="all" baseline="0">
                <a:solidFill>
                  <a:schemeClr val="bg1"/>
                </a:solidFill>
              </a:defRPr>
            </a:lvl1pPr>
          </a:lstStyle>
          <a:p>
            <a:r>
              <a:rPr lang="cs-CZ" dirty="0"/>
              <a:t>Klepnutím lze upravit styl předlohy nadpisů.</a:t>
            </a:r>
          </a:p>
        </p:txBody>
      </p:sp>
    </p:spTree>
    <p:extLst>
      <p:ext uri="{BB962C8B-B14F-4D97-AF65-F5344CB8AC3E}">
        <p14:creationId xmlns:p14="http://schemas.microsoft.com/office/powerpoint/2010/main" val="29575159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6" descr="132108-anopa-iet-sablony-ppt-blok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Nadpis 1"/>
          <p:cNvSpPr>
            <a:spLocks noGrp="1"/>
          </p:cNvSpPr>
          <p:nvPr>
            <p:ph type="title"/>
          </p:nvPr>
        </p:nvSpPr>
        <p:spPr>
          <a:xfrm>
            <a:off x="685800" y="1202829"/>
            <a:ext cx="7772400" cy="1362075"/>
          </a:xfrm>
        </p:spPr>
        <p:txBody>
          <a:bodyPr anchor="t">
            <a:normAutofit/>
          </a:bodyPr>
          <a:lstStyle>
            <a:lvl1pPr algn="ctr">
              <a:defRPr sz="3600" b="0" cap="all" baseline="0">
                <a:solidFill>
                  <a:schemeClr val="bg1"/>
                </a:solidFill>
              </a:defRPr>
            </a:lvl1pPr>
          </a:lstStyle>
          <a:p>
            <a:r>
              <a:rPr lang="cs-CZ" dirty="0"/>
              <a:t>Klepnutím lze upravit styl předlohy nadpisů.</a:t>
            </a:r>
          </a:p>
        </p:txBody>
      </p:sp>
    </p:spTree>
    <p:extLst>
      <p:ext uri="{BB962C8B-B14F-4D97-AF65-F5344CB8AC3E}">
        <p14:creationId xmlns:p14="http://schemas.microsoft.com/office/powerpoint/2010/main" val="17138889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237B90-9FF9-4579-BECC-34D40FFD4D93}" type="datetimeFigureOut">
              <a:rPr lang="cs-CZ"/>
              <a:pPr>
                <a:defRPr/>
              </a:pPr>
              <a:t>06.03.2018</a:t>
            </a:fld>
            <a:endParaRPr lang="cs-CZ"/>
          </a:p>
        </p:txBody>
      </p:sp>
      <p:sp>
        <p:nvSpPr>
          <p:cNvPr id="6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489E4FE-FEC7-4133-BDAE-EF6A575BEB59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4694494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737ED5-B2C5-4D84-8543-948AB499DC3E}" type="datetimeFigureOut">
              <a:rPr lang="cs-CZ"/>
              <a:pPr>
                <a:defRPr/>
              </a:pPr>
              <a:t>06.03.2018</a:t>
            </a:fld>
            <a:endParaRPr lang="cs-CZ"/>
          </a:p>
        </p:txBody>
      </p:sp>
      <p:sp>
        <p:nvSpPr>
          <p:cNvPr id="8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9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2911695-978B-4625-BC29-BF7CB3EA9F4B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8501078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29F9BC-7DF9-4AA8-99C0-7EB695132B53}" type="datetimeFigureOut">
              <a:rPr lang="cs-CZ"/>
              <a:pPr>
                <a:defRPr/>
              </a:pPr>
              <a:t>06.03.2018</a:t>
            </a:fld>
            <a:endParaRPr lang="cs-CZ"/>
          </a:p>
        </p:txBody>
      </p:sp>
      <p:sp>
        <p:nvSpPr>
          <p:cNvPr id="4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87758A0-2A00-4C81-803F-2457CEDA675C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4379604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E471F7-2D46-41DB-AE94-5895D794B86E}" type="datetimeFigureOut">
              <a:rPr lang="cs-CZ"/>
              <a:pPr>
                <a:defRPr/>
              </a:pPr>
              <a:t>06.03.2018</a:t>
            </a:fld>
            <a:endParaRPr lang="cs-CZ"/>
          </a:p>
        </p:txBody>
      </p:sp>
      <p:sp>
        <p:nvSpPr>
          <p:cNvPr id="3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4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0443514-A5F6-40FF-B9D1-D6F001DAB71D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4261878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5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E82CE1-B5CD-45E4-A1CF-4E8A28F057F1}" type="datetimeFigureOut">
              <a:rPr lang="cs-CZ"/>
              <a:pPr>
                <a:defRPr/>
              </a:pPr>
              <a:t>06.03.2018</a:t>
            </a:fld>
            <a:endParaRPr lang="cs-CZ"/>
          </a:p>
        </p:txBody>
      </p:sp>
      <p:sp>
        <p:nvSpPr>
          <p:cNvPr id="6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0F675A6-1FC6-49D5-99DD-BB23FC3E7D25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9987753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Zástupný symbol pro nadpis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/>
              <a:t>Klepnutím lze upravit styl předlohy nadpisů.</a:t>
            </a:r>
          </a:p>
        </p:txBody>
      </p:sp>
      <p:sp>
        <p:nvSpPr>
          <p:cNvPr id="1027" name="Zástupný symbol pro text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/>
              <a:t>Klepnutím lze upravit styly předlohy textu.</a:t>
            </a:r>
          </a:p>
          <a:p>
            <a:pPr lvl="1"/>
            <a:r>
              <a:rPr lang="cs-CZ" altLang="cs-CZ"/>
              <a:t>Druhá úroveň</a:t>
            </a:r>
          </a:p>
          <a:p>
            <a:pPr lvl="2"/>
            <a:r>
              <a:rPr lang="cs-CZ" altLang="cs-CZ"/>
              <a:t>Třetí úroveň</a:t>
            </a:r>
          </a:p>
          <a:p>
            <a:pPr lvl="3"/>
            <a:r>
              <a:rPr lang="cs-CZ" altLang="cs-CZ"/>
              <a:t>Čtvrtá úroveň</a:t>
            </a:r>
          </a:p>
          <a:p>
            <a:pPr lvl="4"/>
            <a:r>
              <a:rPr lang="cs-CZ" alt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6E75609A-26BF-448B-A4C6-98234C4A54E4}" type="datetimeFigureOut">
              <a:rPr lang="cs-CZ"/>
              <a:pPr>
                <a:defRPr/>
              </a:pPr>
              <a:t>06.03.2018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</a:defRPr>
            </a:lvl1pPr>
          </a:lstStyle>
          <a:p>
            <a:fld id="{93C12867-9E3B-4991-BA24-8F582A162A89}" type="slidenum">
              <a:rPr lang="cs-CZ" altLang="cs-CZ"/>
              <a:pPr/>
              <a:t>‹#›</a:t>
            </a:fld>
            <a:endParaRPr lang="cs-CZ" alt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97" r:id="rId1"/>
    <p:sldLayoutId id="2147483898" r:id="rId2"/>
    <p:sldLayoutId id="2147483899" r:id="rId3"/>
    <p:sldLayoutId id="2147483900" r:id="rId4"/>
    <p:sldLayoutId id="2147483889" r:id="rId5"/>
    <p:sldLayoutId id="2147483890" r:id="rId6"/>
    <p:sldLayoutId id="2147483891" r:id="rId7"/>
    <p:sldLayoutId id="2147483892" r:id="rId8"/>
    <p:sldLayoutId id="2147483893" r:id="rId9"/>
    <p:sldLayoutId id="2147483894" r:id="rId10"/>
    <p:sldLayoutId id="2147483895" r:id="rId11"/>
    <p:sldLayoutId id="2147483896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gif"/><Relationship Id="rId5" Type="http://schemas.openxmlformats.org/officeDocument/2006/relationships/image" Target="../media/image8.jpeg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gif"/><Relationship Id="rId4" Type="http://schemas.openxmlformats.org/officeDocument/2006/relationships/image" Target="../media/image15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5651500" y="3284538"/>
            <a:ext cx="3097213" cy="1327150"/>
          </a:xfrm>
        </p:spPr>
        <p:txBody>
          <a:bodyPr rtlCol="0"/>
          <a:lstStyle/>
          <a:p>
            <a:pPr eaLnBrk="1" fontAlgn="auto" hangingPunct="1">
              <a:spcAft>
                <a:spcPts val="0"/>
              </a:spcAft>
              <a:defRPr/>
            </a:pPr>
            <a:br>
              <a:rPr lang="cs-CZ" altLang="cs-CZ" sz="2400" dirty="0"/>
            </a:br>
            <a:endParaRPr lang="cs-CZ" sz="2400" dirty="0"/>
          </a:p>
        </p:txBody>
      </p:sp>
      <p:sp>
        <p:nvSpPr>
          <p:cNvPr id="3" name="TextovéPole 2"/>
          <p:cNvSpPr txBox="1"/>
          <p:nvPr/>
        </p:nvSpPr>
        <p:spPr>
          <a:xfrm>
            <a:off x="1835696" y="4754910"/>
            <a:ext cx="6023059" cy="98488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000" b="1" dirty="0"/>
              <a:t>Pavel Leštinský</a:t>
            </a:r>
            <a:r>
              <a:rPr lang="cs-CZ" sz="2000" dirty="0"/>
              <a:t>, Barbora Grycova, Adrian Pryszcz</a:t>
            </a:r>
          </a:p>
          <a:p>
            <a:pPr algn="ctr"/>
            <a:r>
              <a:rPr lang="cs-CZ" sz="2000" dirty="0"/>
              <a:t>IET při VŠB-TU Ostrava</a:t>
            </a:r>
          </a:p>
          <a:p>
            <a:pPr algn="ctr"/>
            <a:r>
              <a:rPr lang="cs-CZ" dirty="0"/>
              <a:t>17. listopadu 15/2172, Ostrava-Poruba, 70833</a:t>
            </a:r>
          </a:p>
        </p:txBody>
      </p:sp>
      <p:sp>
        <p:nvSpPr>
          <p:cNvPr id="4" name="TextovéPole 3"/>
          <p:cNvSpPr txBox="1"/>
          <p:nvPr/>
        </p:nvSpPr>
        <p:spPr>
          <a:xfrm>
            <a:off x="1150190" y="3409504"/>
            <a:ext cx="7101624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cs-CZ" sz="3200" b="1" dirty="0"/>
              <a:t>Rozklad VOC za pomoci </a:t>
            </a:r>
          </a:p>
          <a:p>
            <a:pPr algn="ctr"/>
            <a:r>
              <a:rPr lang="cs-CZ" sz="3200" b="1" dirty="0"/>
              <a:t>nízkoteplotního plazmového výboje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délník 5">
            <a:extLst>
              <a:ext uri="{FF2B5EF4-FFF2-40B4-BE49-F238E27FC236}">
                <a16:creationId xmlns:a16="http://schemas.microsoft.com/office/drawing/2014/main" id="{A35A1398-C71B-4FCB-A747-46C82DBE128F}"/>
              </a:ext>
            </a:extLst>
          </p:cNvPr>
          <p:cNvSpPr/>
          <p:nvPr/>
        </p:nvSpPr>
        <p:spPr>
          <a:xfrm>
            <a:off x="1547664" y="1352962"/>
            <a:ext cx="604867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cs-CZ" sz="2000" b="1" i="1" dirty="0">
                <a:ea typeface="Times New Roman" panose="02020603050405020304" pitchFamily="18" charset="0"/>
              </a:rPr>
              <a:t>Složení výstupního proudu z plazmy (v </a:t>
            </a:r>
            <a:r>
              <a:rPr lang="cs-CZ" sz="2000" b="1" i="1" dirty="0" err="1">
                <a:ea typeface="Times New Roman" panose="02020603050405020304" pitchFamily="18" charset="0"/>
              </a:rPr>
              <a:t>ppm</a:t>
            </a:r>
            <a:r>
              <a:rPr lang="cs-CZ" sz="2000" b="1" i="1" dirty="0">
                <a:ea typeface="Times New Roman" panose="02020603050405020304" pitchFamily="18" charset="0"/>
              </a:rPr>
              <a:t>) </a:t>
            </a:r>
          </a:p>
          <a:p>
            <a:pPr algn="ctr"/>
            <a:r>
              <a:rPr lang="cs-CZ" sz="2000" b="1" i="1" dirty="0">
                <a:ea typeface="Times New Roman" panose="02020603050405020304" pitchFamily="18" charset="0"/>
              </a:rPr>
              <a:t>při nástřiku toluenu v Ar (bez O</a:t>
            </a:r>
            <a:r>
              <a:rPr lang="cs-CZ" sz="2000" b="1" i="1" baseline="-25000" dirty="0">
                <a:ea typeface="Times New Roman" panose="02020603050405020304" pitchFamily="18" charset="0"/>
              </a:rPr>
              <a:t>2</a:t>
            </a:r>
            <a:r>
              <a:rPr lang="cs-CZ" sz="2000" b="1" i="1" dirty="0">
                <a:ea typeface="Times New Roman" panose="02020603050405020304" pitchFamily="18" charset="0"/>
              </a:rPr>
              <a:t>)</a:t>
            </a:r>
            <a:endParaRPr lang="cs-CZ" sz="2000" dirty="0"/>
          </a:p>
        </p:txBody>
      </p:sp>
      <p:sp>
        <p:nvSpPr>
          <p:cNvPr id="11" name="Nadpis 1">
            <a:extLst>
              <a:ext uri="{FF2B5EF4-FFF2-40B4-BE49-F238E27FC236}">
                <a16:creationId xmlns:a16="http://schemas.microsoft.com/office/drawing/2014/main" id="{E5AFEAB8-54FA-41FA-865C-8DEF9BC94B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4848" y="188640"/>
            <a:ext cx="7365504" cy="706090"/>
          </a:xfrm>
        </p:spPr>
        <p:txBody>
          <a:bodyPr/>
          <a:lstStyle/>
          <a:p>
            <a:r>
              <a:rPr lang="cs-CZ" sz="2800" cap="none" dirty="0"/>
              <a:t>Výsledky</a:t>
            </a:r>
          </a:p>
        </p:txBody>
      </p:sp>
      <p:graphicFrame>
        <p:nvGraphicFramePr>
          <p:cNvPr id="13" name="Tabulka 12">
            <a:extLst>
              <a:ext uri="{FF2B5EF4-FFF2-40B4-BE49-F238E27FC236}">
                <a16:creationId xmlns:a16="http://schemas.microsoft.com/office/drawing/2014/main" id="{5423B708-14B7-4B47-8CDF-BA1E4B6549D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74674638"/>
              </p:ext>
            </p:extLst>
          </p:nvPr>
        </p:nvGraphicFramePr>
        <p:xfrm>
          <a:off x="1591474" y="2249488"/>
          <a:ext cx="6048671" cy="216024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613863">
                  <a:extLst>
                    <a:ext uri="{9D8B030D-6E8A-4147-A177-3AD203B41FA5}">
                      <a16:colId xmlns:a16="http://schemas.microsoft.com/office/drawing/2014/main" val="1334289716"/>
                    </a:ext>
                  </a:extLst>
                </a:gridCol>
                <a:gridCol w="1343622">
                  <a:extLst>
                    <a:ext uri="{9D8B030D-6E8A-4147-A177-3AD203B41FA5}">
                      <a16:colId xmlns:a16="http://schemas.microsoft.com/office/drawing/2014/main" val="2049294264"/>
                    </a:ext>
                  </a:extLst>
                </a:gridCol>
                <a:gridCol w="396993">
                  <a:extLst>
                    <a:ext uri="{9D8B030D-6E8A-4147-A177-3AD203B41FA5}">
                      <a16:colId xmlns:a16="http://schemas.microsoft.com/office/drawing/2014/main" val="2687595107"/>
                    </a:ext>
                  </a:extLst>
                </a:gridCol>
                <a:gridCol w="1350571">
                  <a:extLst>
                    <a:ext uri="{9D8B030D-6E8A-4147-A177-3AD203B41FA5}">
                      <a16:colId xmlns:a16="http://schemas.microsoft.com/office/drawing/2014/main" val="1069483209"/>
                    </a:ext>
                  </a:extLst>
                </a:gridCol>
                <a:gridCol w="1343622">
                  <a:extLst>
                    <a:ext uri="{9D8B030D-6E8A-4147-A177-3AD203B41FA5}">
                      <a16:colId xmlns:a16="http://schemas.microsoft.com/office/drawing/2014/main" val="1088313879"/>
                    </a:ext>
                  </a:extLst>
                </a:gridCol>
              </a:tblGrid>
              <a:tr h="432048">
                <a:tc>
                  <a:txBody>
                    <a:bodyPr/>
                    <a:lstStyle/>
                    <a:p>
                      <a:pPr algn="ctr"/>
                      <a:r>
                        <a:rPr lang="cs-CZ" sz="1800" b="0" dirty="0">
                          <a:solidFill>
                            <a:schemeClr val="tx1"/>
                          </a:solidFill>
                          <a:effectLst/>
                        </a:rPr>
                        <a:t>Toluen vstup</a:t>
                      </a:r>
                      <a:endParaRPr lang="cs-CZ" sz="14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800" b="0">
                          <a:solidFill>
                            <a:schemeClr val="tx1"/>
                          </a:solidFill>
                          <a:effectLst/>
                        </a:rPr>
                        <a:t>1526</a:t>
                      </a:r>
                      <a:endParaRPr lang="cs-CZ" sz="14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800" b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cs-CZ" sz="14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800" b="0" dirty="0">
                          <a:solidFill>
                            <a:schemeClr val="tx1"/>
                          </a:solidFill>
                          <a:effectLst/>
                        </a:rPr>
                        <a:t>H</a:t>
                      </a:r>
                      <a:r>
                        <a:rPr lang="cs-CZ" sz="1800" b="0" baseline="-25000" dirty="0">
                          <a:solidFill>
                            <a:schemeClr val="tx1"/>
                          </a:solidFill>
                          <a:effectLst/>
                        </a:rPr>
                        <a:t>2</a:t>
                      </a:r>
                      <a:endParaRPr lang="cs-CZ" sz="14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800" b="1" dirty="0">
                          <a:solidFill>
                            <a:schemeClr val="tx1"/>
                          </a:solidFill>
                          <a:effectLst/>
                        </a:rPr>
                        <a:t>839</a:t>
                      </a:r>
                      <a:endParaRPr lang="cs-CZ" sz="14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7419232"/>
                  </a:ext>
                </a:extLst>
              </a:tr>
              <a:tr h="432048">
                <a:tc>
                  <a:txBody>
                    <a:bodyPr/>
                    <a:lstStyle/>
                    <a:p>
                      <a:pPr algn="ctr"/>
                      <a:r>
                        <a:rPr lang="cs-CZ" sz="1800" b="0" dirty="0">
                          <a:solidFill>
                            <a:schemeClr val="tx1"/>
                          </a:solidFill>
                          <a:effectLst/>
                        </a:rPr>
                        <a:t>Toluen výstup</a:t>
                      </a:r>
                      <a:endParaRPr lang="cs-CZ" sz="14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800" b="0" dirty="0">
                          <a:solidFill>
                            <a:schemeClr val="tx1"/>
                          </a:solidFill>
                          <a:effectLst/>
                        </a:rPr>
                        <a:t>875</a:t>
                      </a:r>
                      <a:endParaRPr lang="cs-CZ" sz="14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800" b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cs-CZ" sz="14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800" b="0" dirty="0">
                          <a:solidFill>
                            <a:schemeClr val="tx1"/>
                          </a:solidFill>
                          <a:effectLst/>
                        </a:rPr>
                        <a:t>CH</a:t>
                      </a:r>
                      <a:r>
                        <a:rPr lang="cs-CZ" sz="1800" b="0" baseline="-25000" dirty="0">
                          <a:solidFill>
                            <a:schemeClr val="tx1"/>
                          </a:solidFill>
                          <a:effectLst/>
                        </a:rPr>
                        <a:t>4</a:t>
                      </a:r>
                      <a:endParaRPr lang="cs-CZ" sz="14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800" b="0" dirty="0">
                          <a:solidFill>
                            <a:schemeClr val="tx1"/>
                          </a:solidFill>
                          <a:effectLst/>
                        </a:rPr>
                        <a:t>67</a:t>
                      </a:r>
                      <a:endParaRPr lang="cs-CZ" sz="14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61160051"/>
                  </a:ext>
                </a:extLst>
              </a:tr>
              <a:tr h="432048">
                <a:tc>
                  <a:txBody>
                    <a:bodyPr/>
                    <a:lstStyle/>
                    <a:p>
                      <a:pPr algn="ctr"/>
                      <a:r>
                        <a:rPr lang="cs-CZ" sz="1800" b="0" dirty="0">
                          <a:solidFill>
                            <a:schemeClr val="tx1"/>
                          </a:solidFill>
                          <a:effectLst/>
                        </a:rPr>
                        <a:t>Benzen</a:t>
                      </a:r>
                      <a:endParaRPr lang="cs-CZ" sz="14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800" b="0" dirty="0">
                          <a:solidFill>
                            <a:schemeClr val="tx1"/>
                          </a:solidFill>
                          <a:effectLst/>
                        </a:rPr>
                        <a:t>148</a:t>
                      </a:r>
                      <a:endParaRPr lang="cs-CZ" sz="14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800" b="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cs-CZ" sz="14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800" b="0" dirty="0">
                          <a:solidFill>
                            <a:schemeClr val="tx1"/>
                          </a:solidFill>
                          <a:effectLst/>
                        </a:rPr>
                        <a:t>C</a:t>
                      </a:r>
                      <a:r>
                        <a:rPr lang="cs-CZ" sz="1800" b="0" baseline="-25000" dirty="0">
                          <a:solidFill>
                            <a:schemeClr val="tx1"/>
                          </a:solidFill>
                          <a:effectLst/>
                        </a:rPr>
                        <a:t>2</a:t>
                      </a:r>
                      <a:r>
                        <a:rPr lang="cs-CZ" sz="1800" b="0" dirty="0">
                          <a:solidFill>
                            <a:schemeClr val="tx1"/>
                          </a:solidFill>
                          <a:effectLst/>
                        </a:rPr>
                        <a:t>H</a:t>
                      </a:r>
                      <a:r>
                        <a:rPr lang="cs-CZ" sz="1800" b="0" baseline="-25000" dirty="0">
                          <a:solidFill>
                            <a:schemeClr val="tx1"/>
                          </a:solidFill>
                          <a:effectLst/>
                        </a:rPr>
                        <a:t>2</a:t>
                      </a:r>
                      <a:endParaRPr lang="cs-CZ" sz="14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800" b="1" dirty="0">
                          <a:solidFill>
                            <a:schemeClr val="tx1"/>
                          </a:solidFill>
                          <a:effectLst/>
                        </a:rPr>
                        <a:t>802</a:t>
                      </a:r>
                      <a:endParaRPr lang="cs-CZ" sz="14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10756356"/>
                  </a:ext>
                </a:extLst>
              </a:tr>
              <a:tr h="432048">
                <a:tc>
                  <a:txBody>
                    <a:bodyPr/>
                    <a:lstStyle/>
                    <a:p>
                      <a:pPr algn="ctr"/>
                      <a:r>
                        <a:rPr lang="cs-CZ" sz="1800" b="0" dirty="0" err="1">
                          <a:solidFill>
                            <a:schemeClr val="tx1"/>
                          </a:solidFill>
                          <a:effectLst/>
                        </a:rPr>
                        <a:t>Butadiin</a:t>
                      </a:r>
                      <a:endParaRPr lang="cs-CZ" sz="14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800" b="0" dirty="0">
                          <a:solidFill>
                            <a:schemeClr val="tx1"/>
                          </a:solidFill>
                          <a:effectLst/>
                        </a:rPr>
                        <a:t>41</a:t>
                      </a:r>
                      <a:endParaRPr lang="cs-CZ" sz="14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800" b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cs-CZ" sz="14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800" b="0">
                          <a:solidFill>
                            <a:schemeClr val="tx1"/>
                          </a:solidFill>
                          <a:effectLst/>
                        </a:rPr>
                        <a:t>C</a:t>
                      </a:r>
                      <a:r>
                        <a:rPr lang="cs-CZ" sz="1800" b="0" baseline="-25000">
                          <a:solidFill>
                            <a:schemeClr val="tx1"/>
                          </a:solidFill>
                          <a:effectLst/>
                        </a:rPr>
                        <a:t>2</a:t>
                      </a:r>
                      <a:r>
                        <a:rPr lang="cs-CZ" sz="1800" b="0">
                          <a:solidFill>
                            <a:schemeClr val="tx1"/>
                          </a:solidFill>
                          <a:effectLst/>
                        </a:rPr>
                        <a:t>H</a:t>
                      </a:r>
                      <a:r>
                        <a:rPr lang="cs-CZ" sz="1800" b="0" baseline="-25000">
                          <a:solidFill>
                            <a:schemeClr val="tx1"/>
                          </a:solidFill>
                          <a:effectLst/>
                        </a:rPr>
                        <a:t>4</a:t>
                      </a:r>
                      <a:endParaRPr lang="cs-CZ" sz="14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800" b="0" dirty="0">
                          <a:solidFill>
                            <a:schemeClr val="tx1"/>
                          </a:solidFill>
                          <a:effectLst/>
                        </a:rPr>
                        <a:t>15</a:t>
                      </a:r>
                      <a:endParaRPr lang="cs-CZ" sz="14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87232971"/>
                  </a:ext>
                </a:extLst>
              </a:tr>
              <a:tr h="432048">
                <a:tc>
                  <a:txBody>
                    <a:bodyPr/>
                    <a:lstStyle/>
                    <a:p>
                      <a:pPr algn="ctr"/>
                      <a:r>
                        <a:rPr lang="cs-CZ" sz="1800" b="0">
                          <a:solidFill>
                            <a:schemeClr val="tx1"/>
                          </a:solidFill>
                          <a:effectLst/>
                        </a:rPr>
                        <a:t>C – uhlík</a:t>
                      </a:r>
                      <a:endParaRPr lang="cs-CZ" sz="14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800" b="0" dirty="0" err="1">
                          <a:solidFill>
                            <a:schemeClr val="tx1"/>
                          </a:solidFill>
                          <a:effectLst/>
                        </a:rPr>
                        <a:t>NaN</a:t>
                      </a:r>
                      <a:endParaRPr lang="cs-CZ" sz="14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800" b="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cs-CZ" sz="14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800" b="0" dirty="0">
                          <a:solidFill>
                            <a:schemeClr val="tx1"/>
                          </a:solidFill>
                          <a:effectLst/>
                        </a:rPr>
                        <a:t>C</a:t>
                      </a:r>
                      <a:r>
                        <a:rPr lang="cs-CZ" sz="1800" b="0" baseline="-25000" dirty="0">
                          <a:solidFill>
                            <a:schemeClr val="tx1"/>
                          </a:solidFill>
                          <a:effectLst/>
                        </a:rPr>
                        <a:t>2</a:t>
                      </a:r>
                      <a:r>
                        <a:rPr lang="cs-CZ" sz="1800" b="0" dirty="0">
                          <a:solidFill>
                            <a:schemeClr val="tx1"/>
                          </a:solidFill>
                          <a:effectLst/>
                        </a:rPr>
                        <a:t>H</a:t>
                      </a:r>
                      <a:r>
                        <a:rPr lang="cs-CZ" sz="1800" b="0" baseline="-25000" dirty="0">
                          <a:solidFill>
                            <a:schemeClr val="tx1"/>
                          </a:solidFill>
                          <a:effectLst/>
                        </a:rPr>
                        <a:t>6</a:t>
                      </a:r>
                      <a:endParaRPr lang="cs-CZ" sz="14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800" b="0" dirty="0">
                          <a:solidFill>
                            <a:schemeClr val="tx1"/>
                          </a:solidFill>
                          <a:effectLst/>
                        </a:rPr>
                        <a:t>14</a:t>
                      </a:r>
                      <a:endParaRPr lang="cs-CZ" sz="14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94377005"/>
                  </a:ext>
                </a:extLst>
              </a:tr>
            </a:tbl>
          </a:graphicData>
        </a:graphic>
      </p:graphicFrame>
      <p:sp>
        <p:nvSpPr>
          <p:cNvPr id="14" name="Obdélník 13">
            <a:extLst>
              <a:ext uri="{FF2B5EF4-FFF2-40B4-BE49-F238E27FC236}">
                <a16:creationId xmlns:a16="http://schemas.microsoft.com/office/drawing/2014/main" id="{1E282343-0D02-46D6-BFE4-6404523CB544}"/>
              </a:ext>
            </a:extLst>
          </p:cNvPr>
          <p:cNvSpPr/>
          <p:nvPr/>
        </p:nvSpPr>
        <p:spPr>
          <a:xfrm>
            <a:off x="5119261" y="5154624"/>
            <a:ext cx="363849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indent="180340" algn="ctr">
              <a:spcAft>
                <a:spcPts val="600"/>
              </a:spcAft>
            </a:pPr>
            <a:r>
              <a:rPr lang="cs-CZ" sz="2000" b="1" dirty="0">
                <a:ea typeface="Times New Roman" panose="02020603050405020304" pitchFamily="18" charset="0"/>
              </a:rPr>
              <a:t>C</a:t>
            </a:r>
            <a:r>
              <a:rPr lang="cs-CZ" sz="2000" b="1" baseline="-25000" dirty="0">
                <a:ea typeface="Times New Roman" panose="02020603050405020304" pitchFamily="18" charset="0"/>
              </a:rPr>
              <a:t>7</a:t>
            </a:r>
            <a:r>
              <a:rPr lang="cs-CZ" sz="2000" b="1" dirty="0">
                <a:ea typeface="Times New Roman" panose="02020603050405020304" pitchFamily="18" charset="0"/>
              </a:rPr>
              <a:t>H</a:t>
            </a:r>
            <a:r>
              <a:rPr lang="cs-CZ" sz="2000" b="1" baseline="-25000" dirty="0">
                <a:ea typeface="Times New Roman" panose="02020603050405020304" pitchFamily="18" charset="0"/>
              </a:rPr>
              <a:t>8</a:t>
            </a:r>
            <a:r>
              <a:rPr lang="cs-CZ" sz="2000" b="1" dirty="0">
                <a:ea typeface="Times New Roman" panose="02020603050405020304" pitchFamily="18" charset="0"/>
              </a:rPr>
              <a:t> </a:t>
            </a:r>
            <a:r>
              <a:rPr lang="cs-CZ" sz="2000" b="1" dirty="0">
                <a:ea typeface="Times New Roman" panose="02020603050405020304" pitchFamily="18" charset="0"/>
                <a:cs typeface="Arial" panose="020B0604020202020204" pitchFamily="34" charset="0"/>
                <a:sym typeface="Wingdings" panose="05000000000000000000" pitchFamily="2" charset="2"/>
              </a:rPr>
              <a:t></a:t>
            </a:r>
            <a:r>
              <a:rPr lang="cs-CZ" sz="2000" b="1" dirty="0">
                <a:ea typeface="Times New Roman" panose="02020603050405020304" pitchFamily="18" charset="0"/>
              </a:rPr>
              <a:t>  2 H</a:t>
            </a:r>
            <a:r>
              <a:rPr lang="cs-CZ" sz="2000" b="1" baseline="-25000" dirty="0">
                <a:ea typeface="Times New Roman" panose="02020603050405020304" pitchFamily="18" charset="0"/>
              </a:rPr>
              <a:t>2</a:t>
            </a:r>
            <a:r>
              <a:rPr lang="cs-CZ" sz="2000" b="1" dirty="0">
                <a:ea typeface="Times New Roman" panose="02020603050405020304" pitchFamily="18" charset="0"/>
              </a:rPr>
              <a:t> + 2 C</a:t>
            </a:r>
            <a:r>
              <a:rPr lang="cs-CZ" sz="2000" b="1" baseline="-25000" dirty="0">
                <a:ea typeface="Times New Roman" panose="02020603050405020304" pitchFamily="18" charset="0"/>
              </a:rPr>
              <a:t>2</a:t>
            </a:r>
            <a:r>
              <a:rPr lang="cs-CZ" sz="2000" b="1" dirty="0">
                <a:ea typeface="Times New Roman" panose="02020603050405020304" pitchFamily="18" charset="0"/>
              </a:rPr>
              <a:t>H</a:t>
            </a:r>
            <a:r>
              <a:rPr lang="cs-CZ" sz="2000" b="1" baseline="-25000" dirty="0">
                <a:ea typeface="Times New Roman" panose="02020603050405020304" pitchFamily="18" charset="0"/>
              </a:rPr>
              <a:t>2</a:t>
            </a:r>
            <a:r>
              <a:rPr lang="cs-CZ" sz="2000" b="1" dirty="0">
                <a:ea typeface="Times New Roman" panose="02020603050405020304" pitchFamily="18" charset="0"/>
              </a:rPr>
              <a:t> + 3 C</a:t>
            </a:r>
            <a:endParaRPr lang="cs-CZ" sz="2400" b="1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" name="TextovéPole 6">
            <a:extLst>
              <a:ext uri="{FF2B5EF4-FFF2-40B4-BE49-F238E27FC236}">
                <a16:creationId xmlns:a16="http://schemas.microsoft.com/office/drawing/2014/main" id="{EDAAFA55-5597-4B32-8F15-CBEDE755C344}"/>
              </a:ext>
            </a:extLst>
          </p:cNvPr>
          <p:cNvSpPr txBox="1"/>
          <p:nvPr/>
        </p:nvSpPr>
        <p:spPr>
          <a:xfrm>
            <a:off x="5148064" y="5877272"/>
            <a:ext cx="376417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q"/>
            </a:pPr>
            <a:r>
              <a:rPr lang="cs-CZ" sz="2000" dirty="0"/>
              <a:t>konverze toluenu okolo 40 %</a:t>
            </a:r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F0213FD5-DB45-4647-B171-B0DBE708DA0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80528" y="5080790"/>
            <a:ext cx="2088232" cy="1766866"/>
          </a:xfrm>
          <a:prstGeom prst="rect">
            <a:avLst/>
          </a:prstGeom>
        </p:spPr>
      </p:pic>
      <p:pic>
        <p:nvPicPr>
          <p:cNvPr id="3" name="Obrázek 2">
            <a:extLst>
              <a:ext uri="{FF2B5EF4-FFF2-40B4-BE49-F238E27FC236}">
                <a16:creationId xmlns:a16="http://schemas.microsoft.com/office/drawing/2014/main" id="{21405FCE-709A-473D-8743-87F65B3A431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0666" y="4550701"/>
            <a:ext cx="3511556" cy="26336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610183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D4AEE31-9688-43EC-BCE6-939D45324D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2800" cap="none" dirty="0"/>
              <a:t>Závěr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EFF20DAB-984F-436A-81FE-F5D725197C7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3548" y="1412776"/>
            <a:ext cx="8172908" cy="4824536"/>
          </a:xfrm>
        </p:spPr>
        <p:txBody>
          <a:bodyPr/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cs-CZ" sz="2400" dirty="0"/>
              <a:t>Likvidace VOC pomocí nízkoteplotní plazmy generované klouzavým výbojem má účinnost odstranění mezi na 80–90 %. Literatura uvádí až 100 %.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cs-CZ" sz="2400" dirty="0"/>
              <a:t>Hlavními produkty plazmového rozkladu VOC jsou oxid uhličitý a voda. Nicméně během rozkladu VOC v atmosféře vzduchu může docházet k nežádoucím reakcím a vzniku nových polutantů. Proto je nezbytné bedlivě hlídat podmínky procesu. 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cs-CZ" sz="2400" dirty="0"/>
              <a:t>Rozklad VOC v inertní atmosféře bez kyslíku vede k zajímavým produktům (plynným i pevným) ačkoliv konverze není příliš vysoká. </a:t>
            </a:r>
          </a:p>
        </p:txBody>
      </p:sp>
    </p:spTree>
    <p:extLst>
      <p:ext uri="{BB962C8B-B14F-4D97-AF65-F5344CB8AC3E}">
        <p14:creationId xmlns:p14="http://schemas.microsoft.com/office/powerpoint/2010/main" val="41888099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3" name="Obdélník 5"/>
          <p:cNvSpPr>
            <a:spLocks noChangeArrowheads="1"/>
          </p:cNvSpPr>
          <p:nvPr/>
        </p:nvSpPr>
        <p:spPr bwMode="auto">
          <a:xfrm>
            <a:off x="2" y="3789040"/>
            <a:ext cx="9143998" cy="523220"/>
          </a:xfrm>
          <a:prstGeom prst="rect">
            <a:avLst/>
          </a:prstGeom>
          <a:noFill/>
          <a:ln>
            <a:noFill/>
          </a:ln>
          <a:extLst/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 typeface="Wingdings" panose="05000000000000000000" pitchFamily="2" charset="2"/>
              <a:buNone/>
            </a:pPr>
            <a:r>
              <a:rPr lang="cs-CZ" altLang="cs-CZ" sz="2800" b="1" spc="100" dirty="0"/>
              <a:t>www.ietech.eu</a:t>
            </a:r>
          </a:p>
        </p:txBody>
      </p:sp>
      <p:sp>
        <p:nvSpPr>
          <p:cNvPr id="2" name="TextovéPole 1"/>
          <p:cNvSpPr txBox="1"/>
          <p:nvPr/>
        </p:nvSpPr>
        <p:spPr>
          <a:xfrm>
            <a:off x="1" y="1700808"/>
            <a:ext cx="914399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2800" b="1" dirty="0"/>
              <a:t>Děkuji za pozornost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cap="none" dirty="0"/>
              <a:t>Definice</a:t>
            </a:r>
            <a:r>
              <a:rPr lang="cs-CZ" dirty="0"/>
              <a:t> </a:t>
            </a:r>
            <a:r>
              <a:rPr lang="cs-CZ" cap="none" dirty="0"/>
              <a:t>pojmů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65408" y="1268760"/>
            <a:ext cx="5469696" cy="864096"/>
          </a:xfrm>
        </p:spPr>
        <p:txBody>
          <a:bodyPr/>
          <a:lstStyle/>
          <a:p>
            <a:pPr algn="just">
              <a:spcBef>
                <a:spcPts val="1200"/>
              </a:spcBef>
              <a:spcAft>
                <a:spcPts val="1200"/>
              </a:spcAft>
            </a:pPr>
            <a:r>
              <a:rPr lang="cs-CZ" sz="2800" dirty="0"/>
              <a:t>VOC (těkavé organické látky</a:t>
            </a:r>
            <a:r>
              <a:rPr lang="cs-CZ" dirty="0"/>
              <a:t>)</a:t>
            </a:r>
          </a:p>
          <a:p>
            <a:pPr marL="914400" lvl="2" indent="0" algn="just">
              <a:buNone/>
            </a:pPr>
            <a:endParaRPr lang="cs-CZ" dirty="0"/>
          </a:p>
        </p:txBody>
      </p:sp>
      <p:sp>
        <p:nvSpPr>
          <p:cNvPr id="5" name="Zástupný symbol pro obsah 2"/>
          <p:cNvSpPr txBox="1">
            <a:spLocks/>
          </p:cNvSpPr>
          <p:nvPr/>
        </p:nvSpPr>
        <p:spPr bwMode="auto">
          <a:xfrm>
            <a:off x="467544" y="1922204"/>
            <a:ext cx="8229600" cy="35307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itchFamily="2" charset="2"/>
              <a:buChar char="§"/>
              <a:defRPr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itchFamily="2" charset="2"/>
              <a:buChar char="§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itchFamily="2" charset="2"/>
              <a:buChar char="§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 algn="just">
              <a:spcBef>
                <a:spcPts val="1200"/>
              </a:spcBef>
              <a:spcAft>
                <a:spcPts val="1200"/>
              </a:spcAft>
            </a:pPr>
            <a:r>
              <a:rPr lang="cs-CZ" sz="2000" dirty="0"/>
              <a:t>dle Göteborském protokolu (1999) všechny organické látky antropogenního původu, s výjimkou methanu, které jsou schopny za přítomnosti slunečního záření reagovat s oxidy dusíku za vzniku fotochemických oxidantů (potenciál tvorby přízemního ozonu).</a:t>
            </a:r>
          </a:p>
          <a:p>
            <a:pPr lvl="1" algn="just">
              <a:spcBef>
                <a:spcPts val="1200"/>
              </a:spcBef>
              <a:spcAft>
                <a:spcPts val="1200"/>
              </a:spcAft>
            </a:pPr>
            <a:r>
              <a:rPr lang="cs-CZ" sz="2000" dirty="0"/>
              <a:t>Zákon o ochraně ovzduší 86/2002 říká, že VOC je jakákoli organická sloučenina nebo směs organických sloučenin, s výjimkou methanu, jejíž počáteční bod varu je menší nebo roven 250°C, při normálním atmosférickém tlaku 101,3 kPa.</a:t>
            </a:r>
          </a:p>
        </p:txBody>
      </p:sp>
      <p:pic>
        <p:nvPicPr>
          <p:cNvPr id="1026" name="Picture 2" descr="Výsledek obrázku pro aceto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323305">
            <a:off x="3187245" y="5714467"/>
            <a:ext cx="1161585" cy="6896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Výsledek obrázku pro aceto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5976" y="5484975"/>
            <a:ext cx="870223" cy="11590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Výsledek obrázku pro toluen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9021" y="5543858"/>
            <a:ext cx="576064" cy="10531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https://www.nejlevnejsi-barvy-laky.cz/_images/fullsize/toluen-700-ml1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4818" y="5471306"/>
            <a:ext cx="739288" cy="1219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7" name="Skupina 6"/>
          <p:cNvGrpSpPr/>
          <p:nvPr/>
        </p:nvGrpSpPr>
        <p:grpSpPr>
          <a:xfrm>
            <a:off x="6265979" y="5377333"/>
            <a:ext cx="2338512" cy="1424147"/>
            <a:chOff x="6677535" y="5632426"/>
            <a:chExt cx="2125633" cy="1254809"/>
          </a:xfrm>
        </p:grpSpPr>
        <p:pic>
          <p:nvPicPr>
            <p:cNvPr id="1034" name="Picture 10" descr="Výsledek obrázku pro xylen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677535" y="5632426"/>
              <a:ext cx="2125633" cy="125480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6" name="Obdélník 5"/>
            <p:cNvSpPr/>
            <p:nvPr/>
          </p:nvSpPr>
          <p:spPr>
            <a:xfrm>
              <a:off x="6677535" y="6669360"/>
              <a:ext cx="1350849" cy="18864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</p:grpSp>
    </p:spTree>
    <p:extLst>
      <p:ext uri="{BB962C8B-B14F-4D97-AF65-F5344CB8AC3E}">
        <p14:creationId xmlns:p14="http://schemas.microsoft.com/office/powerpoint/2010/main" val="400411964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cap="none" dirty="0"/>
              <a:t>Definice</a:t>
            </a:r>
            <a:r>
              <a:rPr lang="cs-CZ" dirty="0"/>
              <a:t> </a:t>
            </a:r>
            <a:r>
              <a:rPr lang="cs-CZ" cap="none" dirty="0"/>
              <a:t>pojmů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74848" y="1268760"/>
            <a:ext cx="8131536" cy="1512168"/>
          </a:xfrm>
        </p:spPr>
        <p:txBody>
          <a:bodyPr/>
          <a:lstStyle/>
          <a:p>
            <a:pPr algn="just">
              <a:spcBef>
                <a:spcPts val="1200"/>
              </a:spcBef>
              <a:spcAft>
                <a:spcPts val="1200"/>
              </a:spcAft>
            </a:pPr>
            <a:r>
              <a:rPr lang="cs-CZ" sz="2800" dirty="0"/>
              <a:t>Odstraňování VOC z provozních a procesních plynů:</a:t>
            </a:r>
          </a:p>
          <a:p>
            <a:pPr marL="914400" lvl="2" indent="0" algn="just">
              <a:buNone/>
            </a:pPr>
            <a:endParaRPr lang="cs-CZ" sz="2800" dirty="0"/>
          </a:p>
        </p:txBody>
      </p:sp>
      <p:pic>
        <p:nvPicPr>
          <p:cNvPr id="8" name="Picture 4" descr="Související obrázek">
            <a:extLst>
              <a:ext uri="{FF2B5EF4-FFF2-40B4-BE49-F238E27FC236}">
                <a16:creationId xmlns:a16="http://schemas.microsoft.com/office/drawing/2014/main" id="{D44203CE-A79F-45D9-9D04-B1195A1839E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67948" y="3647153"/>
            <a:ext cx="3395060" cy="24637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Zástupný symbol pro obsah 2"/>
          <p:cNvSpPr txBox="1">
            <a:spLocks/>
          </p:cNvSpPr>
          <p:nvPr/>
        </p:nvSpPr>
        <p:spPr bwMode="auto">
          <a:xfrm>
            <a:off x="359020" y="2525602"/>
            <a:ext cx="5308928" cy="2808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itchFamily="2" charset="2"/>
              <a:buChar char="§"/>
              <a:defRPr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itchFamily="2" charset="2"/>
              <a:buChar char="§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itchFamily="2" charset="2"/>
              <a:buChar char="§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>
              <a:spcBef>
                <a:spcPts val="600"/>
              </a:spcBef>
              <a:spcAft>
                <a:spcPts val="600"/>
              </a:spcAft>
            </a:pPr>
            <a:r>
              <a:rPr lang="cs-CZ" sz="2400" dirty="0"/>
              <a:t>termická oxidace (spalování)</a:t>
            </a:r>
          </a:p>
          <a:p>
            <a:pPr lvl="1">
              <a:spcBef>
                <a:spcPts val="600"/>
              </a:spcBef>
              <a:spcAft>
                <a:spcPts val="600"/>
              </a:spcAft>
            </a:pPr>
            <a:r>
              <a:rPr lang="cs-CZ" sz="2400" dirty="0"/>
              <a:t>katalytická oxidace</a:t>
            </a:r>
          </a:p>
          <a:p>
            <a:pPr lvl="1">
              <a:spcBef>
                <a:spcPts val="600"/>
              </a:spcBef>
              <a:spcAft>
                <a:spcPts val="600"/>
              </a:spcAft>
            </a:pPr>
            <a:r>
              <a:rPr lang="cs-CZ" sz="2400" dirty="0"/>
              <a:t>adsorpce (na aktivním uhlí)</a:t>
            </a:r>
          </a:p>
          <a:p>
            <a:pPr lvl="1">
              <a:spcBef>
                <a:spcPts val="600"/>
              </a:spcBef>
              <a:spcAft>
                <a:spcPts val="600"/>
              </a:spcAft>
            </a:pPr>
            <a:r>
              <a:rPr lang="cs-CZ" sz="2400" i="1" dirty="0"/>
              <a:t>pokročilé oxidační procesy (</a:t>
            </a:r>
            <a:r>
              <a:rPr lang="cs-CZ" sz="2400" i="1" dirty="0" err="1"/>
              <a:t>Advanced</a:t>
            </a:r>
            <a:r>
              <a:rPr lang="cs-CZ" sz="2400" i="1" dirty="0"/>
              <a:t> </a:t>
            </a:r>
            <a:r>
              <a:rPr lang="cs-CZ" sz="2400" i="1" dirty="0" err="1"/>
              <a:t>Oxidation</a:t>
            </a:r>
            <a:r>
              <a:rPr lang="cs-CZ" sz="2400" i="1" dirty="0"/>
              <a:t> </a:t>
            </a:r>
            <a:r>
              <a:rPr lang="cs-CZ" sz="2400" i="1" dirty="0" err="1"/>
              <a:t>Process</a:t>
            </a:r>
            <a:r>
              <a:rPr lang="cs-CZ" sz="2400" i="1" dirty="0"/>
              <a:t>)</a:t>
            </a:r>
          </a:p>
          <a:p>
            <a:pPr lvl="1">
              <a:spcBef>
                <a:spcPts val="600"/>
              </a:spcBef>
              <a:spcAft>
                <a:spcPts val="600"/>
              </a:spcAft>
            </a:pPr>
            <a:endParaRPr lang="cs-CZ" sz="2400" dirty="0"/>
          </a:p>
          <a:p>
            <a:pPr lvl="2">
              <a:spcBef>
                <a:spcPts val="600"/>
              </a:spcBef>
              <a:spcAft>
                <a:spcPts val="600"/>
              </a:spcAft>
            </a:pPr>
            <a:endParaRPr lang="cs-CZ" dirty="0"/>
          </a:p>
        </p:txBody>
      </p:sp>
      <p:pic>
        <p:nvPicPr>
          <p:cNvPr id="4" name="Picture 2" descr="Související obrázek">
            <a:extLst>
              <a:ext uri="{FF2B5EF4-FFF2-40B4-BE49-F238E27FC236}">
                <a16:creationId xmlns:a16="http://schemas.microsoft.com/office/drawing/2014/main" id="{27420E93-27B4-4818-990A-6945FBC2890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6994" y="1923975"/>
            <a:ext cx="3124290" cy="18775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6" descr="Související obrázek">
            <a:extLst>
              <a:ext uri="{FF2B5EF4-FFF2-40B4-BE49-F238E27FC236}">
                <a16:creationId xmlns:a16="http://schemas.microsoft.com/office/drawing/2014/main" id="{7B24EEAC-F08B-4916-B102-30688C584D7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4940048"/>
            <a:ext cx="3350776" cy="19179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7551323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cap="none" dirty="0"/>
              <a:t>Definice</a:t>
            </a:r>
            <a:r>
              <a:rPr lang="cs-CZ" dirty="0"/>
              <a:t> </a:t>
            </a:r>
            <a:r>
              <a:rPr lang="cs-CZ" cap="none" dirty="0"/>
              <a:t>pojmů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67544" y="1124744"/>
            <a:ext cx="8229600" cy="5400600"/>
          </a:xfrm>
        </p:spPr>
        <p:txBody>
          <a:bodyPr/>
          <a:lstStyle/>
          <a:p>
            <a:pPr algn="just">
              <a:spcBef>
                <a:spcPts val="1200"/>
              </a:spcBef>
              <a:spcAft>
                <a:spcPts val="1200"/>
              </a:spcAft>
            </a:pPr>
            <a:r>
              <a:rPr lang="cs-CZ" sz="2800" dirty="0"/>
              <a:t>Plazma: </a:t>
            </a:r>
          </a:p>
          <a:p>
            <a:pPr marL="800100" lvl="2" indent="0" algn="just">
              <a:spcBef>
                <a:spcPts val="0"/>
              </a:spcBef>
              <a:spcAft>
                <a:spcPts val="1200"/>
              </a:spcAft>
              <a:buNone/>
            </a:pPr>
            <a:r>
              <a:rPr lang="cs-CZ" dirty="0"/>
              <a:t>Je neutrální ionizovaný plyn složený z elektronů, fotonů, iontů (kladných a záporných), volných radikálů, atomů a molekul.</a:t>
            </a:r>
          </a:p>
          <a:p>
            <a:pPr lvl="2" indent="-342900" algn="just">
              <a:spcBef>
                <a:spcPts val="1200"/>
              </a:spcBef>
              <a:spcAft>
                <a:spcPts val="1200"/>
              </a:spcAft>
            </a:pPr>
            <a:r>
              <a:rPr lang="cs-CZ" sz="2000" dirty="0"/>
              <a:t>Vysokoteplotní – vysoká teplota elektronů i těžkých částic, vysoký tlak, velká spotřeba energie, mezi elektrony a částicemi je ustavena termodynamická rovnováha (např. ve hvězdách, plazmových hořácích)</a:t>
            </a:r>
          </a:p>
          <a:p>
            <a:pPr lvl="2" indent="-342900" algn="just">
              <a:spcBef>
                <a:spcPts val="1200"/>
              </a:spcBef>
              <a:spcAft>
                <a:spcPts val="1200"/>
              </a:spcAft>
            </a:pPr>
            <a:r>
              <a:rPr lang="cs-CZ" sz="2000" b="1" dirty="0"/>
              <a:t>Nízkoteplotní</a:t>
            </a:r>
            <a:r>
              <a:rPr lang="cs-CZ" sz="2000" dirty="0"/>
              <a:t> – teplota elektronů je výrazně vyšší, než těžkých částic, probíhá při sníženém či </a:t>
            </a:r>
            <a:r>
              <a:rPr lang="cs-CZ" sz="2000" b="1" dirty="0"/>
              <a:t>atmosférickém tlaku </a:t>
            </a:r>
            <a:r>
              <a:rPr lang="cs-CZ" sz="2000" dirty="0"/>
              <a:t>(např. v zářivkách, výbojkách a </a:t>
            </a:r>
            <a:r>
              <a:rPr lang="cs-CZ" sz="2000" b="1" dirty="0"/>
              <a:t>v elektrickém oblouku</a:t>
            </a:r>
            <a:r>
              <a:rPr lang="cs-CZ" sz="2000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321979483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cap="none" dirty="0"/>
              <a:t>Definice</a:t>
            </a:r>
            <a:r>
              <a:rPr lang="cs-CZ" dirty="0"/>
              <a:t> </a:t>
            </a:r>
            <a:r>
              <a:rPr lang="cs-CZ" cap="none" dirty="0"/>
              <a:t>pojmů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74848" y="1213798"/>
            <a:ext cx="8229600" cy="4968552"/>
          </a:xfrm>
        </p:spPr>
        <p:txBody>
          <a:bodyPr/>
          <a:lstStyle/>
          <a:p>
            <a:pPr algn="just">
              <a:spcBef>
                <a:spcPts val="1200"/>
              </a:spcBef>
              <a:spcAft>
                <a:spcPts val="1200"/>
              </a:spcAft>
            </a:pPr>
            <a:r>
              <a:rPr lang="cs-CZ" sz="2800" dirty="0"/>
              <a:t>Nízkoteplotní plazmový výboj</a:t>
            </a:r>
          </a:p>
          <a:p>
            <a:pPr lvl="1" algn="just">
              <a:spcBef>
                <a:spcPts val="600"/>
              </a:spcBef>
              <a:spcAft>
                <a:spcPts val="600"/>
              </a:spcAft>
            </a:pPr>
            <a:r>
              <a:rPr lang="cs-CZ" sz="2000" dirty="0"/>
              <a:t>Plasma generovaná klouzavým obloukem (</a:t>
            </a:r>
            <a:r>
              <a:rPr lang="cs-CZ" sz="2000" dirty="0" err="1"/>
              <a:t>Gliding</a:t>
            </a:r>
            <a:r>
              <a:rPr lang="cs-CZ" sz="2000" dirty="0"/>
              <a:t> </a:t>
            </a:r>
            <a:r>
              <a:rPr lang="cs-CZ" sz="2000" dirty="0" err="1"/>
              <a:t>Arc</a:t>
            </a:r>
            <a:r>
              <a:rPr lang="cs-CZ" sz="2000" dirty="0"/>
              <a:t> Plasma)</a:t>
            </a:r>
          </a:p>
          <a:p>
            <a:pPr lvl="1" algn="just">
              <a:spcBef>
                <a:spcPts val="600"/>
              </a:spcBef>
              <a:spcAft>
                <a:spcPts val="600"/>
              </a:spcAft>
            </a:pPr>
            <a:r>
              <a:rPr lang="cs-CZ" sz="2000" dirty="0"/>
              <a:t>Nízkoteplotní plazma generované při atmosférickém tlaku</a:t>
            </a:r>
          </a:p>
          <a:p>
            <a:pPr lvl="1" algn="just">
              <a:spcBef>
                <a:spcPts val="600"/>
              </a:spcBef>
              <a:spcAft>
                <a:spcPts val="600"/>
              </a:spcAft>
            </a:pPr>
            <a:r>
              <a:rPr lang="cs-CZ" sz="2000" dirty="0"/>
              <a:t>Vysoká teplota elektronů a excitovaných iontů až 3000 K</a:t>
            </a:r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82539" y="3526867"/>
            <a:ext cx="4136259" cy="3143043"/>
          </a:xfrm>
          <a:prstGeom prst="rect">
            <a:avLst/>
          </a:prstGeom>
        </p:spPr>
      </p:pic>
      <p:pic>
        <p:nvPicPr>
          <p:cNvPr id="7" name="Obrázek 6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8485" t="36" r="18485" b="-36"/>
          <a:stretch/>
        </p:blipFill>
        <p:spPr>
          <a:xfrm>
            <a:off x="2483768" y="3526867"/>
            <a:ext cx="4371687" cy="3143043"/>
          </a:xfrm>
          <a:prstGeom prst="rect">
            <a:avLst/>
          </a:prstGeom>
        </p:spPr>
      </p:pic>
      <p:grpSp>
        <p:nvGrpSpPr>
          <p:cNvPr id="6" name="Skupina 5"/>
          <p:cNvGrpSpPr/>
          <p:nvPr/>
        </p:nvGrpSpPr>
        <p:grpSpPr>
          <a:xfrm>
            <a:off x="6428119" y="4336267"/>
            <a:ext cx="2624465" cy="1524246"/>
            <a:chOff x="4860032" y="3723772"/>
            <a:chExt cx="4022370" cy="2485291"/>
          </a:xfrm>
          <a:solidFill>
            <a:schemeClr val="bg1"/>
          </a:solidFill>
        </p:grpSpPr>
        <p:pic>
          <p:nvPicPr>
            <p:cNvPr id="4" name="Obrázek 3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860032" y="3946317"/>
              <a:ext cx="2446438" cy="2262746"/>
            </a:xfrm>
            <a:prstGeom prst="rect">
              <a:avLst/>
            </a:prstGeom>
            <a:grpFill/>
          </p:spPr>
        </p:pic>
        <p:pic>
          <p:nvPicPr>
            <p:cNvPr id="1030" name="Picture 6" descr="Výsledek obrázku pro gliding arc plasma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010194" y="3723772"/>
              <a:ext cx="1872208" cy="2485291"/>
            </a:xfrm>
            <a:prstGeom prst="rect">
              <a:avLst/>
            </a:prstGeom>
            <a:grpFill/>
            <a:extLst/>
          </p:spPr>
        </p:pic>
      </p:grpSp>
    </p:spTree>
    <p:extLst>
      <p:ext uri="{BB962C8B-B14F-4D97-AF65-F5344CB8AC3E}">
        <p14:creationId xmlns:p14="http://schemas.microsoft.com/office/powerpoint/2010/main" val="325431386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2800" cap="none" dirty="0"/>
              <a:t>Experimentální aparatura</a:t>
            </a:r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7273550A-003D-487D-8855-3FA6B0678E2C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8540" y="3501008"/>
            <a:ext cx="8517632" cy="2542198"/>
          </a:xfrm>
          <a:prstGeom prst="rect">
            <a:avLst/>
          </a:prstGeom>
        </p:spPr>
      </p:pic>
      <p:sp>
        <p:nvSpPr>
          <p:cNvPr id="7" name="TextovéPole 6">
            <a:extLst>
              <a:ext uri="{FF2B5EF4-FFF2-40B4-BE49-F238E27FC236}">
                <a16:creationId xmlns:a16="http://schemas.microsoft.com/office/drawing/2014/main" id="{D93AC3EC-E4F6-4E03-B575-2E9E429DBE41}"/>
              </a:ext>
            </a:extLst>
          </p:cNvPr>
          <p:cNvSpPr txBox="1"/>
          <p:nvPr/>
        </p:nvSpPr>
        <p:spPr>
          <a:xfrm>
            <a:off x="1187624" y="1191023"/>
            <a:ext cx="6766596" cy="224676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000" b="1" i="1" dirty="0"/>
              <a:t>Podmínky experimentu:</a:t>
            </a:r>
            <a:endParaRPr lang="cs-CZ" sz="2000" dirty="0"/>
          </a:p>
          <a:p>
            <a:pPr lvl="2"/>
            <a:r>
              <a:rPr lang="cs-CZ" sz="2000" dirty="0"/>
              <a:t>průtok argonu/vzduchu		10–30 l/min</a:t>
            </a:r>
          </a:p>
          <a:p>
            <a:pPr lvl="2"/>
            <a:r>
              <a:rPr lang="cs-CZ" sz="2000" dirty="0"/>
              <a:t>průtok kyslíku			0–5 l/min</a:t>
            </a:r>
          </a:p>
          <a:p>
            <a:pPr lvl="2"/>
            <a:r>
              <a:rPr lang="cs-CZ" sz="2000" dirty="0"/>
              <a:t>nástřik toluenu			0,07–0,35 ml/min</a:t>
            </a:r>
          </a:p>
          <a:p>
            <a:pPr lvl="2"/>
            <a:r>
              <a:rPr lang="cs-CZ" sz="2000" dirty="0"/>
              <a:t>příkon plazmy			1–3,5 kW</a:t>
            </a:r>
          </a:p>
          <a:p>
            <a:pPr lvl="2"/>
            <a:r>
              <a:rPr lang="cs-CZ" sz="2000" dirty="0"/>
              <a:t>teplota předehřevu 		150 °C</a:t>
            </a:r>
          </a:p>
          <a:p>
            <a:pPr lvl="2"/>
            <a:r>
              <a:rPr lang="cs-CZ" sz="2000" dirty="0"/>
              <a:t>doba jednotlivých měření	60 minut</a:t>
            </a:r>
          </a:p>
        </p:txBody>
      </p:sp>
      <p:sp>
        <p:nvSpPr>
          <p:cNvPr id="3" name="Obdélník 2">
            <a:extLst>
              <a:ext uri="{FF2B5EF4-FFF2-40B4-BE49-F238E27FC236}">
                <a16:creationId xmlns:a16="http://schemas.microsoft.com/office/drawing/2014/main" id="{03E181A8-AB97-48EE-AA78-2BBBFEC1E039}"/>
              </a:ext>
            </a:extLst>
          </p:cNvPr>
          <p:cNvSpPr/>
          <p:nvPr/>
        </p:nvSpPr>
        <p:spPr>
          <a:xfrm>
            <a:off x="3923928" y="5805264"/>
            <a:ext cx="4572000" cy="707886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cs-CZ" sz="2000" dirty="0">
                <a:ea typeface="Times New Roman" panose="02020603050405020304" pitchFamily="18" charset="0"/>
              </a:rPr>
              <a:t>Maximální pracovní napětí a proud:</a:t>
            </a:r>
          </a:p>
          <a:p>
            <a:pPr algn="ctr"/>
            <a:r>
              <a:rPr lang="cs-CZ" sz="2000" dirty="0">
                <a:ea typeface="Times New Roman" panose="02020603050405020304" pitchFamily="18" charset="0"/>
              </a:rPr>
              <a:t>3x1,4 </a:t>
            </a:r>
            <a:r>
              <a:rPr lang="cs-CZ" sz="2000" dirty="0" err="1">
                <a:ea typeface="Times New Roman" panose="02020603050405020304" pitchFamily="18" charset="0"/>
              </a:rPr>
              <a:t>kV</a:t>
            </a:r>
            <a:r>
              <a:rPr lang="cs-CZ" sz="2000" dirty="0">
                <a:ea typeface="Times New Roman" panose="02020603050405020304" pitchFamily="18" charset="0"/>
              </a:rPr>
              <a:t> a 3x5 A </a:t>
            </a:r>
            <a:endParaRPr lang="cs-CZ" sz="2000" dirty="0"/>
          </a:p>
        </p:txBody>
      </p:sp>
    </p:spTree>
    <p:extLst>
      <p:ext uri="{BB962C8B-B14F-4D97-AF65-F5344CB8AC3E}">
        <p14:creationId xmlns:p14="http://schemas.microsoft.com/office/powerpoint/2010/main" val="263299930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2800" cap="none" dirty="0"/>
              <a:t>Výsledky</a:t>
            </a:r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47B19802-55A2-441C-B9DE-63E0A82A59F2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2420888"/>
            <a:ext cx="6990679" cy="4126504"/>
          </a:xfrm>
          <a:prstGeom prst="rect">
            <a:avLst/>
          </a:prstGeom>
          <a:noFill/>
        </p:spPr>
      </p:pic>
      <p:sp>
        <p:nvSpPr>
          <p:cNvPr id="8" name="TextovéPole 7">
            <a:extLst>
              <a:ext uri="{FF2B5EF4-FFF2-40B4-BE49-F238E27FC236}">
                <a16:creationId xmlns:a16="http://schemas.microsoft.com/office/drawing/2014/main" id="{DEEEE00A-4AFA-45CE-BDC3-B6FAFE5D6C70}"/>
              </a:ext>
            </a:extLst>
          </p:cNvPr>
          <p:cNvSpPr txBox="1"/>
          <p:nvPr/>
        </p:nvSpPr>
        <p:spPr>
          <a:xfrm>
            <a:off x="470191" y="1412776"/>
            <a:ext cx="828152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2000" b="1" i="1" dirty="0"/>
              <a:t>Časový průřez experimentu likvidace toluenu </a:t>
            </a:r>
          </a:p>
          <a:p>
            <a:pPr algn="ctr"/>
            <a:r>
              <a:rPr lang="cs-CZ" sz="2000" b="1" i="1" dirty="0"/>
              <a:t>pomocí nízkoteplotní plazmy (Ar s 5% O</a:t>
            </a:r>
            <a:r>
              <a:rPr lang="cs-CZ" sz="2000" b="1" i="1" baseline="-25000" dirty="0"/>
              <a:t>2</a:t>
            </a:r>
            <a:r>
              <a:rPr lang="cs-CZ" sz="2000" b="1" i="1" dirty="0"/>
              <a:t>)</a:t>
            </a:r>
            <a:endParaRPr lang="cs-CZ" sz="2000" dirty="0"/>
          </a:p>
        </p:txBody>
      </p:sp>
    </p:spTree>
    <p:extLst>
      <p:ext uri="{BB962C8B-B14F-4D97-AF65-F5344CB8AC3E}">
        <p14:creationId xmlns:p14="http://schemas.microsoft.com/office/powerpoint/2010/main" val="177771481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74848" y="188640"/>
            <a:ext cx="7365504" cy="706090"/>
          </a:xfrm>
        </p:spPr>
        <p:txBody>
          <a:bodyPr/>
          <a:lstStyle/>
          <a:p>
            <a:r>
              <a:rPr lang="cs-CZ" sz="2800" cap="none" dirty="0"/>
              <a:t>Výsledky</a:t>
            </a:r>
          </a:p>
        </p:txBody>
      </p:sp>
      <p:graphicFrame>
        <p:nvGraphicFramePr>
          <p:cNvPr id="6" name="Tabulka 5">
            <a:extLst>
              <a:ext uri="{FF2B5EF4-FFF2-40B4-BE49-F238E27FC236}">
                <a16:creationId xmlns:a16="http://schemas.microsoft.com/office/drawing/2014/main" id="{1F1CC82E-2B0D-46CE-A0A2-C96939A608D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10721888"/>
              </p:ext>
            </p:extLst>
          </p:nvPr>
        </p:nvGraphicFramePr>
        <p:xfrm>
          <a:off x="883435" y="2492896"/>
          <a:ext cx="7365505" cy="2808313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473101">
                  <a:extLst>
                    <a:ext uri="{9D8B030D-6E8A-4147-A177-3AD203B41FA5}">
                      <a16:colId xmlns:a16="http://schemas.microsoft.com/office/drawing/2014/main" val="3925636190"/>
                    </a:ext>
                  </a:extLst>
                </a:gridCol>
                <a:gridCol w="1473101">
                  <a:extLst>
                    <a:ext uri="{9D8B030D-6E8A-4147-A177-3AD203B41FA5}">
                      <a16:colId xmlns:a16="http://schemas.microsoft.com/office/drawing/2014/main" val="4072075930"/>
                    </a:ext>
                  </a:extLst>
                </a:gridCol>
                <a:gridCol w="1473101">
                  <a:extLst>
                    <a:ext uri="{9D8B030D-6E8A-4147-A177-3AD203B41FA5}">
                      <a16:colId xmlns:a16="http://schemas.microsoft.com/office/drawing/2014/main" val="4189399780"/>
                    </a:ext>
                  </a:extLst>
                </a:gridCol>
                <a:gridCol w="1473101">
                  <a:extLst>
                    <a:ext uri="{9D8B030D-6E8A-4147-A177-3AD203B41FA5}">
                      <a16:colId xmlns:a16="http://schemas.microsoft.com/office/drawing/2014/main" val="570531"/>
                    </a:ext>
                  </a:extLst>
                </a:gridCol>
                <a:gridCol w="1473101">
                  <a:extLst>
                    <a:ext uri="{9D8B030D-6E8A-4147-A177-3AD203B41FA5}">
                      <a16:colId xmlns:a16="http://schemas.microsoft.com/office/drawing/2014/main" val="3034672080"/>
                    </a:ext>
                  </a:extLst>
                </a:gridCol>
              </a:tblGrid>
              <a:tr h="1116561">
                <a:tc>
                  <a:txBody>
                    <a:bodyPr/>
                    <a:lstStyle/>
                    <a:p>
                      <a:pPr algn="ctr"/>
                      <a:r>
                        <a:rPr lang="cs-CZ" sz="1800" b="0">
                          <a:solidFill>
                            <a:schemeClr val="tx1"/>
                          </a:solidFill>
                          <a:effectLst/>
                        </a:rPr>
                        <a:t>Průtok Ar</a:t>
                      </a:r>
                      <a:endParaRPr lang="cs-CZ" sz="14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800" b="0" dirty="0">
                          <a:solidFill>
                            <a:schemeClr val="tx1"/>
                          </a:solidFill>
                          <a:effectLst/>
                        </a:rPr>
                        <a:t>Průtok O</a:t>
                      </a:r>
                      <a:r>
                        <a:rPr lang="cs-CZ" sz="1800" b="0" baseline="-25000" dirty="0">
                          <a:solidFill>
                            <a:schemeClr val="tx1"/>
                          </a:solidFill>
                          <a:effectLst/>
                        </a:rPr>
                        <a:t>2</a:t>
                      </a:r>
                      <a:endParaRPr lang="cs-CZ" sz="1400" b="0" baseline="-250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800" b="0" dirty="0">
                          <a:solidFill>
                            <a:schemeClr val="tx1"/>
                          </a:solidFill>
                          <a:effectLst/>
                        </a:rPr>
                        <a:t>Vstupní koncentrace</a:t>
                      </a:r>
                      <a:endParaRPr lang="cs-CZ" sz="14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800" b="0">
                          <a:solidFill>
                            <a:schemeClr val="tx1"/>
                          </a:solidFill>
                          <a:effectLst/>
                        </a:rPr>
                        <a:t>Konverze</a:t>
                      </a:r>
                      <a:endParaRPr lang="cs-CZ" sz="14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800" b="0" dirty="0">
                          <a:solidFill>
                            <a:schemeClr val="tx1"/>
                          </a:solidFill>
                          <a:effectLst/>
                        </a:rPr>
                        <a:t>Příkon</a:t>
                      </a:r>
                      <a:endParaRPr lang="cs-CZ" sz="14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09695148"/>
                  </a:ext>
                </a:extLst>
              </a:tr>
              <a:tr h="422938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cs-CZ" sz="18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l/min</a:t>
                      </a: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800" dirty="0">
                          <a:solidFill>
                            <a:schemeClr val="tx1"/>
                          </a:solidFill>
                          <a:effectLst/>
                        </a:rPr>
                        <a:t>l/min</a:t>
                      </a:r>
                      <a:endParaRPr lang="cs-CZ" sz="1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800">
                          <a:solidFill>
                            <a:schemeClr val="tx1"/>
                          </a:solidFill>
                          <a:effectLst/>
                        </a:rPr>
                        <a:t>ppm</a:t>
                      </a:r>
                      <a:endParaRPr lang="cs-CZ" sz="14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800">
                          <a:solidFill>
                            <a:schemeClr val="tx1"/>
                          </a:solidFill>
                          <a:effectLst/>
                        </a:rPr>
                        <a:t>%</a:t>
                      </a:r>
                      <a:endParaRPr lang="cs-CZ" sz="14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800" dirty="0">
                          <a:solidFill>
                            <a:schemeClr val="tx1"/>
                          </a:solidFill>
                          <a:effectLst/>
                        </a:rPr>
                        <a:t>kW</a:t>
                      </a:r>
                      <a:endParaRPr lang="cs-CZ" sz="1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81263168"/>
                  </a:ext>
                </a:extLst>
              </a:tr>
              <a:tr h="422938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cs-CZ" sz="18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30</a:t>
                      </a: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800" dirty="0">
                          <a:solidFill>
                            <a:schemeClr val="tx1"/>
                          </a:solidFill>
                          <a:effectLst/>
                        </a:rPr>
                        <a:t>5</a:t>
                      </a:r>
                      <a:endParaRPr lang="cs-CZ" sz="1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800" dirty="0">
                          <a:solidFill>
                            <a:schemeClr val="tx1"/>
                          </a:solidFill>
                          <a:effectLst/>
                        </a:rPr>
                        <a:t>350</a:t>
                      </a:r>
                      <a:endParaRPr lang="cs-CZ" sz="1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800" b="1" dirty="0">
                          <a:solidFill>
                            <a:schemeClr val="tx1"/>
                          </a:solidFill>
                          <a:effectLst/>
                        </a:rPr>
                        <a:t>88</a:t>
                      </a:r>
                      <a:endParaRPr lang="cs-CZ" sz="14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800" dirty="0">
                          <a:solidFill>
                            <a:schemeClr val="tx1"/>
                          </a:solidFill>
                          <a:effectLst/>
                        </a:rPr>
                        <a:t>2,27</a:t>
                      </a:r>
                      <a:endParaRPr lang="cs-CZ" sz="1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87122697"/>
                  </a:ext>
                </a:extLst>
              </a:tr>
              <a:tr h="422938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cs-CZ" sz="18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30</a:t>
                      </a: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800" dirty="0">
                          <a:solidFill>
                            <a:schemeClr val="tx1"/>
                          </a:solidFill>
                          <a:effectLst/>
                        </a:rPr>
                        <a:t>5</a:t>
                      </a:r>
                      <a:endParaRPr lang="cs-CZ" sz="1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800">
                          <a:solidFill>
                            <a:schemeClr val="tx1"/>
                          </a:solidFill>
                          <a:effectLst/>
                        </a:rPr>
                        <a:t>600</a:t>
                      </a:r>
                      <a:endParaRPr lang="cs-CZ" sz="14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800" b="1" dirty="0">
                          <a:solidFill>
                            <a:schemeClr val="tx1"/>
                          </a:solidFill>
                          <a:effectLst/>
                        </a:rPr>
                        <a:t>86</a:t>
                      </a:r>
                      <a:endParaRPr lang="cs-CZ" sz="14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800" dirty="0">
                          <a:solidFill>
                            <a:schemeClr val="tx1"/>
                          </a:solidFill>
                          <a:effectLst/>
                        </a:rPr>
                        <a:t>2,37</a:t>
                      </a:r>
                      <a:endParaRPr lang="cs-CZ" sz="1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31941168"/>
                  </a:ext>
                </a:extLst>
              </a:tr>
              <a:tr h="422938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cs-CZ" sz="18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30</a:t>
                      </a: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800" dirty="0">
                          <a:solidFill>
                            <a:schemeClr val="tx1"/>
                          </a:solidFill>
                          <a:effectLst/>
                        </a:rPr>
                        <a:t>5</a:t>
                      </a:r>
                      <a:endParaRPr lang="cs-CZ" sz="1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800" dirty="0">
                          <a:solidFill>
                            <a:schemeClr val="tx1"/>
                          </a:solidFill>
                          <a:effectLst/>
                        </a:rPr>
                        <a:t>1394</a:t>
                      </a:r>
                      <a:endParaRPr lang="cs-CZ" sz="1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800" b="1" dirty="0">
                          <a:solidFill>
                            <a:schemeClr val="tx1"/>
                          </a:solidFill>
                          <a:effectLst/>
                        </a:rPr>
                        <a:t>85</a:t>
                      </a:r>
                      <a:endParaRPr lang="cs-CZ" sz="14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800" dirty="0">
                          <a:solidFill>
                            <a:schemeClr val="tx1"/>
                          </a:solidFill>
                          <a:effectLst/>
                        </a:rPr>
                        <a:t>2,48</a:t>
                      </a:r>
                      <a:endParaRPr lang="cs-CZ" sz="1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25906324"/>
                  </a:ext>
                </a:extLst>
              </a:tr>
            </a:tbl>
          </a:graphicData>
        </a:graphic>
      </p:graphicFrame>
      <p:sp>
        <p:nvSpPr>
          <p:cNvPr id="8" name="TextovéPole 7">
            <a:extLst>
              <a:ext uri="{FF2B5EF4-FFF2-40B4-BE49-F238E27FC236}">
                <a16:creationId xmlns:a16="http://schemas.microsoft.com/office/drawing/2014/main" id="{AE788207-317A-4562-B1CB-0ED3691173A1}"/>
              </a:ext>
            </a:extLst>
          </p:cNvPr>
          <p:cNvSpPr txBox="1"/>
          <p:nvPr/>
        </p:nvSpPr>
        <p:spPr>
          <a:xfrm>
            <a:off x="1177278" y="1556792"/>
            <a:ext cx="677781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cs-CZ" sz="2000" b="1" i="1" dirty="0"/>
              <a:t>Vliv koncentrace toluenu na konverzi a příkon zařízení</a:t>
            </a:r>
          </a:p>
          <a:p>
            <a:pPr algn="ctr"/>
            <a:r>
              <a:rPr lang="cs-CZ" sz="2000" b="1" i="1" dirty="0"/>
              <a:t>(Ar s 5% O</a:t>
            </a:r>
            <a:r>
              <a:rPr lang="cs-CZ" sz="2000" b="1" i="1" baseline="-25000" dirty="0"/>
              <a:t>2</a:t>
            </a:r>
            <a:r>
              <a:rPr lang="cs-CZ" sz="2000" b="1" i="1" dirty="0"/>
              <a:t>)</a:t>
            </a:r>
            <a:endParaRPr lang="cs-CZ" sz="2000" dirty="0"/>
          </a:p>
        </p:txBody>
      </p:sp>
    </p:spTree>
    <p:extLst>
      <p:ext uri="{BB962C8B-B14F-4D97-AF65-F5344CB8AC3E}">
        <p14:creationId xmlns:p14="http://schemas.microsoft.com/office/powerpoint/2010/main" val="317741411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Nadpis 1">
            <a:extLst>
              <a:ext uri="{FF2B5EF4-FFF2-40B4-BE49-F238E27FC236}">
                <a16:creationId xmlns:a16="http://schemas.microsoft.com/office/drawing/2014/main" id="{279934D5-C876-4C69-A723-13542B419C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4848" y="188640"/>
            <a:ext cx="7365504" cy="706090"/>
          </a:xfrm>
        </p:spPr>
        <p:txBody>
          <a:bodyPr/>
          <a:lstStyle/>
          <a:p>
            <a:r>
              <a:rPr lang="cs-CZ" sz="2800" cap="none" dirty="0"/>
              <a:t>Výsledky</a:t>
            </a:r>
          </a:p>
        </p:txBody>
      </p:sp>
      <p:sp>
        <p:nvSpPr>
          <p:cNvPr id="5" name="Obdélník 4">
            <a:extLst>
              <a:ext uri="{FF2B5EF4-FFF2-40B4-BE49-F238E27FC236}">
                <a16:creationId xmlns:a16="http://schemas.microsoft.com/office/drawing/2014/main" id="{BC5468A7-0D53-4463-A3BA-2726D737754D}"/>
              </a:ext>
            </a:extLst>
          </p:cNvPr>
          <p:cNvSpPr/>
          <p:nvPr/>
        </p:nvSpPr>
        <p:spPr>
          <a:xfrm>
            <a:off x="0" y="1772816"/>
            <a:ext cx="9073008" cy="7848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180340" algn="ctr">
              <a:spcAft>
                <a:spcPts val="600"/>
              </a:spcAft>
            </a:pPr>
            <a:r>
              <a:rPr lang="cs-CZ" sz="2000" b="1" i="1" dirty="0">
                <a:ea typeface="Times New Roman" panose="02020603050405020304" pitchFamily="18" charset="0"/>
              </a:rPr>
              <a:t>Složení výstupního proudu z plazmy (v </a:t>
            </a:r>
            <a:r>
              <a:rPr lang="cs-CZ" sz="2000" b="1" i="1" dirty="0" err="1">
                <a:ea typeface="Times New Roman" panose="02020603050405020304" pitchFamily="18" charset="0"/>
              </a:rPr>
              <a:t>ppm</a:t>
            </a:r>
            <a:r>
              <a:rPr lang="cs-CZ" sz="2000" b="1" i="1" dirty="0">
                <a:ea typeface="Times New Roman" panose="02020603050405020304" pitchFamily="18" charset="0"/>
              </a:rPr>
              <a:t>)</a:t>
            </a:r>
          </a:p>
          <a:p>
            <a:pPr indent="180340" algn="ctr">
              <a:spcAft>
                <a:spcPts val="600"/>
              </a:spcAft>
            </a:pPr>
            <a:r>
              <a:rPr lang="cs-CZ" sz="2000" b="1" i="1" dirty="0">
                <a:ea typeface="Times New Roman" panose="02020603050405020304" pitchFamily="18" charset="0"/>
              </a:rPr>
              <a:t> při nástřiku toluenu do vzduchu</a:t>
            </a:r>
            <a:endParaRPr lang="cs-CZ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graphicFrame>
        <p:nvGraphicFramePr>
          <p:cNvPr id="10" name="Tabulka 9">
            <a:extLst>
              <a:ext uri="{FF2B5EF4-FFF2-40B4-BE49-F238E27FC236}">
                <a16:creationId xmlns:a16="http://schemas.microsoft.com/office/drawing/2014/main" id="{F3F162BF-3473-4471-A024-8A604142DDE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14418782"/>
              </p:ext>
            </p:extLst>
          </p:nvPr>
        </p:nvGraphicFramePr>
        <p:xfrm>
          <a:off x="1691680" y="3068960"/>
          <a:ext cx="5769752" cy="1872209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539444">
                  <a:extLst>
                    <a:ext uri="{9D8B030D-6E8A-4147-A177-3AD203B41FA5}">
                      <a16:colId xmlns:a16="http://schemas.microsoft.com/office/drawing/2014/main" val="99584912"/>
                    </a:ext>
                  </a:extLst>
                </a:gridCol>
                <a:gridCol w="1281665">
                  <a:extLst>
                    <a:ext uri="{9D8B030D-6E8A-4147-A177-3AD203B41FA5}">
                      <a16:colId xmlns:a16="http://schemas.microsoft.com/office/drawing/2014/main" val="426412803"/>
                    </a:ext>
                  </a:extLst>
                </a:gridCol>
                <a:gridCol w="385313">
                  <a:extLst>
                    <a:ext uri="{9D8B030D-6E8A-4147-A177-3AD203B41FA5}">
                      <a16:colId xmlns:a16="http://schemas.microsoft.com/office/drawing/2014/main" val="1738890359"/>
                    </a:ext>
                  </a:extLst>
                </a:gridCol>
                <a:gridCol w="1281665">
                  <a:extLst>
                    <a:ext uri="{9D8B030D-6E8A-4147-A177-3AD203B41FA5}">
                      <a16:colId xmlns:a16="http://schemas.microsoft.com/office/drawing/2014/main" val="1102023931"/>
                    </a:ext>
                  </a:extLst>
                </a:gridCol>
                <a:gridCol w="1281665">
                  <a:extLst>
                    <a:ext uri="{9D8B030D-6E8A-4147-A177-3AD203B41FA5}">
                      <a16:colId xmlns:a16="http://schemas.microsoft.com/office/drawing/2014/main" val="1816536853"/>
                    </a:ext>
                  </a:extLst>
                </a:gridCol>
              </a:tblGrid>
              <a:tr h="464165">
                <a:tc>
                  <a:txBody>
                    <a:bodyPr/>
                    <a:lstStyle/>
                    <a:p>
                      <a:pPr algn="ctr"/>
                      <a:r>
                        <a:rPr lang="cs-CZ" sz="1800" b="0" dirty="0">
                          <a:solidFill>
                            <a:schemeClr val="tx1"/>
                          </a:solidFill>
                          <a:effectLst/>
                        </a:rPr>
                        <a:t>Toluen vstup</a:t>
                      </a:r>
                      <a:endParaRPr lang="cs-CZ" sz="14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800" b="0">
                          <a:solidFill>
                            <a:schemeClr val="tx1"/>
                          </a:solidFill>
                          <a:effectLst/>
                        </a:rPr>
                        <a:t>1302</a:t>
                      </a:r>
                      <a:endParaRPr lang="cs-CZ" sz="14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800" b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cs-CZ" sz="14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800" b="0" dirty="0">
                          <a:solidFill>
                            <a:schemeClr val="tx1"/>
                          </a:solidFill>
                          <a:effectLst/>
                        </a:rPr>
                        <a:t>CO</a:t>
                      </a:r>
                      <a:r>
                        <a:rPr lang="cs-CZ" sz="1800" b="0" baseline="-25000" dirty="0">
                          <a:solidFill>
                            <a:schemeClr val="tx1"/>
                          </a:solidFill>
                          <a:effectLst/>
                        </a:rPr>
                        <a:t>2</a:t>
                      </a:r>
                      <a:endParaRPr lang="cs-CZ" sz="14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800" b="0" dirty="0">
                          <a:solidFill>
                            <a:schemeClr val="tx1"/>
                          </a:solidFill>
                          <a:effectLst/>
                        </a:rPr>
                        <a:t>5821</a:t>
                      </a:r>
                      <a:endParaRPr lang="cs-CZ" sz="14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66214400"/>
                  </a:ext>
                </a:extLst>
              </a:tr>
              <a:tr h="508118">
                <a:tc>
                  <a:txBody>
                    <a:bodyPr/>
                    <a:lstStyle/>
                    <a:p>
                      <a:pPr algn="ctr"/>
                      <a:r>
                        <a:rPr lang="cs-CZ" sz="1800" b="0" dirty="0">
                          <a:solidFill>
                            <a:schemeClr val="tx1"/>
                          </a:solidFill>
                          <a:effectLst/>
                        </a:rPr>
                        <a:t>Toluen výstup</a:t>
                      </a:r>
                      <a:endParaRPr lang="cs-CZ" sz="14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800" b="0" dirty="0">
                          <a:solidFill>
                            <a:schemeClr val="tx1"/>
                          </a:solidFill>
                          <a:effectLst/>
                        </a:rPr>
                        <a:t>245</a:t>
                      </a:r>
                      <a:endParaRPr lang="cs-CZ" sz="14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800" b="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cs-CZ" sz="14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800" b="0" dirty="0">
                          <a:solidFill>
                            <a:schemeClr val="tx1"/>
                          </a:solidFill>
                          <a:effectLst/>
                        </a:rPr>
                        <a:t>CO</a:t>
                      </a:r>
                      <a:endParaRPr lang="cs-CZ" sz="14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800" b="0" dirty="0">
                          <a:solidFill>
                            <a:schemeClr val="tx1"/>
                          </a:solidFill>
                          <a:effectLst/>
                        </a:rPr>
                        <a:t>451</a:t>
                      </a:r>
                      <a:endParaRPr lang="cs-CZ" sz="14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54401858"/>
                  </a:ext>
                </a:extLst>
              </a:tr>
              <a:tr h="449963">
                <a:tc>
                  <a:txBody>
                    <a:bodyPr/>
                    <a:lstStyle/>
                    <a:p>
                      <a:pPr algn="ctr"/>
                      <a:r>
                        <a:rPr lang="cs-CZ" sz="1800" b="0">
                          <a:solidFill>
                            <a:schemeClr val="tx1"/>
                          </a:solidFill>
                          <a:effectLst/>
                        </a:rPr>
                        <a:t>Benzen</a:t>
                      </a:r>
                      <a:endParaRPr lang="cs-CZ" sz="14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800" b="0" dirty="0">
                          <a:solidFill>
                            <a:schemeClr val="tx1"/>
                          </a:solidFill>
                          <a:effectLst/>
                        </a:rPr>
                        <a:t>11</a:t>
                      </a:r>
                      <a:endParaRPr lang="cs-CZ" sz="14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800" b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cs-CZ" sz="14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800" b="0">
                          <a:solidFill>
                            <a:schemeClr val="tx1"/>
                          </a:solidFill>
                          <a:effectLst/>
                        </a:rPr>
                        <a:t>NO</a:t>
                      </a:r>
                      <a:r>
                        <a:rPr lang="cs-CZ" sz="1800" b="0" baseline="-25000">
                          <a:solidFill>
                            <a:schemeClr val="tx1"/>
                          </a:solidFill>
                          <a:effectLst/>
                        </a:rPr>
                        <a:t>2</a:t>
                      </a:r>
                      <a:endParaRPr lang="cs-CZ" sz="14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800" b="1" dirty="0">
                          <a:solidFill>
                            <a:schemeClr val="tx1"/>
                          </a:solidFill>
                          <a:effectLst/>
                        </a:rPr>
                        <a:t>4218</a:t>
                      </a:r>
                      <a:endParaRPr lang="cs-CZ" sz="14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17675983"/>
                  </a:ext>
                </a:extLst>
              </a:tr>
              <a:tr h="449963">
                <a:tc>
                  <a:txBody>
                    <a:bodyPr/>
                    <a:lstStyle/>
                    <a:p>
                      <a:pPr algn="ctr"/>
                      <a:r>
                        <a:rPr lang="cs-CZ" sz="1800" b="0" dirty="0">
                          <a:solidFill>
                            <a:schemeClr val="tx1"/>
                          </a:solidFill>
                          <a:effectLst/>
                        </a:rPr>
                        <a:t>H</a:t>
                      </a:r>
                      <a:r>
                        <a:rPr lang="cs-CZ" sz="1800" b="0" baseline="-25000" dirty="0">
                          <a:solidFill>
                            <a:schemeClr val="tx1"/>
                          </a:solidFill>
                          <a:effectLst/>
                        </a:rPr>
                        <a:t>2</a:t>
                      </a:r>
                      <a:r>
                        <a:rPr lang="cs-CZ" sz="1800" b="0" dirty="0">
                          <a:solidFill>
                            <a:schemeClr val="tx1"/>
                          </a:solidFill>
                          <a:effectLst/>
                        </a:rPr>
                        <a:t>O</a:t>
                      </a:r>
                      <a:endParaRPr lang="cs-CZ" sz="14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800" b="0" dirty="0">
                          <a:solidFill>
                            <a:schemeClr val="tx1"/>
                          </a:solidFill>
                          <a:effectLst/>
                        </a:rPr>
                        <a:t>5221</a:t>
                      </a:r>
                      <a:endParaRPr lang="cs-CZ" sz="14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800" b="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cs-CZ" sz="14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800" b="0">
                          <a:solidFill>
                            <a:schemeClr val="tx1"/>
                          </a:solidFill>
                          <a:effectLst/>
                        </a:rPr>
                        <a:t>NO</a:t>
                      </a:r>
                      <a:endParaRPr lang="cs-CZ" sz="14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800" b="1" dirty="0">
                          <a:solidFill>
                            <a:schemeClr val="tx1"/>
                          </a:solidFill>
                          <a:effectLst/>
                        </a:rPr>
                        <a:t>320</a:t>
                      </a:r>
                      <a:endParaRPr lang="cs-CZ" sz="14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86082658"/>
                  </a:ext>
                </a:extLst>
              </a:tr>
            </a:tbl>
          </a:graphicData>
        </a:graphic>
      </p:graphicFrame>
      <p:sp>
        <p:nvSpPr>
          <p:cNvPr id="2" name="TextovéPole 1">
            <a:extLst>
              <a:ext uri="{FF2B5EF4-FFF2-40B4-BE49-F238E27FC236}">
                <a16:creationId xmlns:a16="http://schemas.microsoft.com/office/drawing/2014/main" id="{AD75F2CC-6FE5-4CBC-B3A6-2A5C452D1B26}"/>
              </a:ext>
            </a:extLst>
          </p:cNvPr>
          <p:cNvSpPr txBox="1"/>
          <p:nvPr/>
        </p:nvSpPr>
        <p:spPr>
          <a:xfrm>
            <a:off x="1938222" y="5517232"/>
            <a:ext cx="581761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q"/>
            </a:pPr>
            <a:r>
              <a:rPr lang="cs-CZ" sz="2000" dirty="0"/>
              <a:t>konverze toluenu okolo 80 %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cs-CZ" sz="2000" dirty="0"/>
              <a:t>příkon plazmy 1,5x vyšší než u režimu s 5% O</a:t>
            </a:r>
            <a:r>
              <a:rPr lang="cs-CZ" sz="2000" baseline="-25000" dirty="0"/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751016351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sady Office">
  <a:themeElements>
    <a:clrScheme name="IET">
      <a:dk1>
        <a:srgbClr val="000000"/>
      </a:dk1>
      <a:lt1>
        <a:sysClr val="window" lastClr="FFFFFF"/>
      </a:lt1>
      <a:dk2>
        <a:srgbClr val="A4D233"/>
      </a:dk2>
      <a:lt2>
        <a:srgbClr val="F6FAEA"/>
      </a:lt2>
      <a:accent1>
        <a:srgbClr val="EDF6D6"/>
      </a:accent1>
      <a:accent2>
        <a:srgbClr val="E4F1C1"/>
      </a:accent2>
      <a:accent3>
        <a:srgbClr val="DBEDAD"/>
      </a:accent3>
      <a:accent4>
        <a:srgbClr val="D1E899"/>
      </a:accent4>
      <a:accent5>
        <a:srgbClr val="C8E485"/>
      </a:accent5>
      <a:accent6>
        <a:srgbClr val="BFE071"/>
      </a:accent6>
      <a:hlink>
        <a:srgbClr val="B6DB5C"/>
      </a:hlink>
      <a:folHlink>
        <a:srgbClr val="ADD748"/>
      </a:folHlink>
    </a:clrScheme>
    <a:fontScheme name="IE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2045</TotalTime>
  <Words>410</Words>
  <Application>Microsoft Office PowerPoint</Application>
  <PresentationFormat>Předvádění na obrazovce (4:3)</PresentationFormat>
  <Paragraphs>128</Paragraphs>
  <Slides>12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4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12</vt:i4>
      </vt:variant>
    </vt:vector>
  </HeadingPairs>
  <TitlesOfParts>
    <vt:vector size="17" baseType="lpstr">
      <vt:lpstr>Arial</vt:lpstr>
      <vt:lpstr>Calibri</vt:lpstr>
      <vt:lpstr>Times New Roman</vt:lpstr>
      <vt:lpstr>Wingdings</vt:lpstr>
      <vt:lpstr>Motiv sady Office</vt:lpstr>
      <vt:lpstr> </vt:lpstr>
      <vt:lpstr>Definice pojmů</vt:lpstr>
      <vt:lpstr>Definice pojmů</vt:lpstr>
      <vt:lpstr>Definice pojmů</vt:lpstr>
      <vt:lpstr>Definice pojmů</vt:lpstr>
      <vt:lpstr>Experimentální aparatura</vt:lpstr>
      <vt:lpstr>Výsledky</vt:lpstr>
      <vt:lpstr>Výsledky</vt:lpstr>
      <vt:lpstr>Výsledky</vt:lpstr>
      <vt:lpstr>Výsledky</vt:lpstr>
      <vt:lpstr>Závěr</vt:lpstr>
      <vt:lpstr>Prezentace aplikace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Snímek 1</dc:title>
  <dc:creator>Windows XP</dc:creator>
  <cp:lastModifiedBy>Pavel Leštinský</cp:lastModifiedBy>
  <cp:revision>104</cp:revision>
  <dcterms:created xsi:type="dcterms:W3CDTF">2014-01-15T13:51:10Z</dcterms:created>
  <dcterms:modified xsi:type="dcterms:W3CDTF">2018-03-06T09:49:05Z</dcterms:modified>
</cp:coreProperties>
</file>