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5" r:id="rId1"/>
  </p:sldMasterIdLst>
  <p:notesMasterIdLst>
    <p:notesMasterId r:id="rId15"/>
  </p:notesMasterIdLst>
  <p:handoutMasterIdLst>
    <p:handoutMasterId r:id="rId16"/>
  </p:handoutMasterIdLst>
  <p:sldIdLst>
    <p:sldId id="378" r:id="rId2"/>
    <p:sldId id="448" r:id="rId3"/>
    <p:sldId id="258" r:id="rId4"/>
    <p:sldId id="306" r:id="rId5"/>
    <p:sldId id="385" r:id="rId6"/>
    <p:sldId id="442" r:id="rId7"/>
    <p:sldId id="441" r:id="rId8"/>
    <p:sldId id="440" r:id="rId9"/>
    <p:sldId id="443" r:id="rId10"/>
    <p:sldId id="431" r:id="rId11"/>
    <p:sldId id="444" r:id="rId12"/>
    <p:sldId id="422" r:id="rId13"/>
    <p:sldId id="302" r:id="rId14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94211" autoAdjust="0"/>
  </p:normalViewPr>
  <p:slideViewPr>
    <p:cSldViewPr>
      <p:cViewPr>
        <p:scale>
          <a:sx n="80" d="100"/>
          <a:sy n="80" d="100"/>
        </p:scale>
        <p:origin x="-1266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350" cy="496095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729" y="2"/>
            <a:ext cx="2946350" cy="496095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21DD9D3-1A2E-459A-8698-6736AF41EA49}" type="datetimeFigureOut">
              <a:rPr lang="cs-CZ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428961"/>
            <a:ext cx="2946350" cy="496094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729" y="9428961"/>
            <a:ext cx="2946350" cy="496094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AC6AE1A-ED85-4869-AC49-90A7CAF0203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7944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350" cy="496095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729" y="2"/>
            <a:ext cx="2946350" cy="496095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17CCFB9-AF36-4B3F-B65D-388EEC8D71B7}" type="datetimeFigureOut">
              <a:rPr lang="cs-CZ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55" tIns="45427" rIns="90855" bIns="45427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932" y="4715273"/>
            <a:ext cx="5437821" cy="4466432"/>
          </a:xfrm>
          <a:prstGeom prst="rect">
            <a:avLst/>
          </a:prstGeom>
        </p:spPr>
        <p:txBody>
          <a:bodyPr vert="horz" lIns="90855" tIns="45427" rIns="90855" bIns="45427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28961"/>
            <a:ext cx="2946350" cy="496094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729" y="9428961"/>
            <a:ext cx="2946350" cy="496094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FF5715D-7A08-4807-B1DD-89B77A738A5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0657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5715D-7A08-4807-B1DD-89B77A738A56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086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5715D-7A08-4807-B1DD-89B77A738A56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35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614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F4B386-FA28-4F8C-A935-2FCC8737530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5715D-7A08-4807-B1DD-89B77A738A56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35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5715D-7A08-4807-B1DD-89B77A738A56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17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3F4109-7B01-4697-AED7-DC0B01CE512A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5715D-7A08-4807-B1DD-89B77A738A56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35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5715D-7A08-4807-B1DD-89B77A738A56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3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5715D-7A08-4807-B1DD-89B77A738A56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35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5715D-7A08-4807-B1DD-89B77A738A56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3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F5715D-7A08-4807-B1DD-89B77A738A56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3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32108-anopa-iet-sablony-ppt-cz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284984"/>
            <a:ext cx="8352928" cy="1326009"/>
          </a:xfrm>
        </p:spPr>
        <p:txBody>
          <a:bodyPr>
            <a:normAutofit/>
          </a:bodyPr>
          <a:lstStyle>
            <a:lvl1pPr>
              <a:defRPr sz="3600" b="0" cap="all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891608"/>
            <a:ext cx="6400800" cy="69763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128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CE54-6D5F-4401-96A1-69ED302A4BDF}" type="datetimeFigureOut">
              <a:rPr lang="cs-CZ" smtClean="0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4BBFA-D0F3-4C6B-8719-7F934CAAF79E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2198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B7A58-E14E-40DD-9233-68EB24258ACE}" type="datetimeFigureOut">
              <a:rPr lang="cs-CZ" smtClean="0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688C-5D59-474F-94D1-D3E434A3BA57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459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AC7C-2283-475F-A02E-C36347667CFE}" type="datetimeFigureOut">
              <a:rPr lang="cs-CZ" smtClean="0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0E5D1-D317-4A7F-810D-67F981FF0C01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980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32108-anopa-iet-sablony-ppt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848" y="188640"/>
            <a:ext cx="7365504" cy="706090"/>
          </a:xfrm>
        </p:spPr>
        <p:txBody>
          <a:bodyPr>
            <a:noAutofit/>
          </a:bodyPr>
          <a:lstStyle>
            <a:lvl1pPr algn="l">
              <a:defRPr sz="3000" cap="all" baseline="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848" y="1412776"/>
            <a:ext cx="8229600" cy="4968552"/>
          </a:xfrm>
        </p:spPr>
        <p:txBody>
          <a:bodyPr/>
          <a:lstStyle>
            <a:lvl1pPr>
              <a:buClr>
                <a:schemeClr val="tx2"/>
              </a:buClr>
              <a:buFont typeface="Wingdings" pitchFamily="2" charset="2"/>
              <a:buChar char="§"/>
              <a:defRPr sz="3000"/>
            </a:lvl1pPr>
            <a:lvl2pPr>
              <a:buClr>
                <a:schemeClr val="tx2"/>
              </a:buClr>
              <a:buFont typeface="Wingdings" pitchFamily="2" charset="2"/>
              <a:buChar char="§"/>
              <a:defRPr/>
            </a:lvl2pPr>
            <a:lvl3pPr>
              <a:buClr>
                <a:schemeClr val="tx2"/>
              </a:buClr>
              <a:buFont typeface="Wingdings" pitchFamily="2" charset="2"/>
              <a:buChar char="§"/>
              <a:defRPr/>
            </a:lvl3pPr>
            <a:lvl4pPr>
              <a:buClr>
                <a:schemeClr val="tx2"/>
              </a:buClr>
              <a:buFont typeface="Wingdings" pitchFamily="2" charset="2"/>
              <a:buChar char="§"/>
              <a:defRPr/>
            </a:lvl4pPr>
            <a:lvl5pPr>
              <a:buClr>
                <a:schemeClr val="tx2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08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 descr="132108-anopa-iet-sablony-ppt-bl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6288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600" b="0" cap="all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392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 descr="132108-anopa-iet-sablony-ppt-bl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85800" y="1202829"/>
            <a:ext cx="7772400" cy="1362075"/>
          </a:xfrm>
        </p:spPr>
        <p:txBody>
          <a:bodyPr anchor="t">
            <a:normAutofit/>
          </a:bodyPr>
          <a:lstStyle>
            <a:lvl1pPr algn="ctr">
              <a:defRPr sz="3600" b="0" cap="all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757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F3336-F471-4D1E-BFE9-00A2DD413E14}" type="datetimeFigureOut">
              <a:rPr lang="cs-CZ" smtClean="0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B3838-D4EC-43CF-A0F3-FD44722770AA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87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45AB9-921D-4BB0-A9CD-854D86920BA1}" type="datetimeFigureOut">
              <a:rPr lang="cs-CZ" smtClean="0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CAB8-9CEB-47AE-B610-14FC39009427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228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97857-A6DB-4449-992E-2066AA41BED2}" type="datetimeFigureOut">
              <a:rPr lang="cs-CZ" smtClean="0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19E1-46D1-45E2-93E7-783C1FF1682A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931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66BD9-208B-4E73-9FE2-158FA96B88B8}" type="datetimeFigureOut">
              <a:rPr lang="cs-CZ" smtClean="0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EF0C-1753-4336-A6CD-070994D286A7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27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26AC6-599D-4D33-8327-ADA75A24F6C9}" type="datetimeFigureOut">
              <a:rPr lang="cs-CZ" smtClean="0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678AF-C782-4515-9D7D-371DC27363CD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056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70740C-3180-49B7-BA9B-BFF5473B7E2F}" type="datetimeFigureOut">
              <a:rPr lang="cs-CZ" smtClean="0"/>
              <a:pPr>
                <a:defRPr/>
              </a:pPr>
              <a:t>8.3.2018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94385D-A13A-4A93-89C7-2921FC2752C0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cid:image017.jpg@01D3A4A6.97351080" TargetMode="External"/><Relationship Id="rId13" Type="http://schemas.openxmlformats.org/officeDocument/2006/relationships/image" Target="cid:image019.jpg@01D3A4A6.97351080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16.jpg@01D3A4A6.97351080" TargetMode="External"/><Relationship Id="rId11" Type="http://schemas.openxmlformats.org/officeDocument/2006/relationships/image" Target="cid:image018.jpg@01D3A4A6.97351080" TargetMode="External"/><Relationship Id="rId5" Type="http://schemas.openxmlformats.org/officeDocument/2006/relationships/image" Target="../media/image14.jpeg"/><Relationship Id="rId15" Type="http://schemas.openxmlformats.org/officeDocument/2006/relationships/image" Target="cid:image020.jpg@01D3A4A6.97351080" TargetMode="External"/><Relationship Id="rId10" Type="http://schemas.openxmlformats.org/officeDocument/2006/relationships/image" Target="../media/image17.jpeg"/><Relationship Id="rId4" Type="http://schemas.openxmlformats.org/officeDocument/2006/relationships/image" Target="cid:image015.jpg@01D3A4A6.97351080" TargetMode="External"/><Relationship Id="rId9" Type="http://schemas.openxmlformats.org/officeDocument/2006/relationships/image" Target="../media/image16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140968"/>
            <a:ext cx="8352928" cy="1728192"/>
          </a:xfrm>
        </p:spPr>
        <p:txBody>
          <a:bodyPr rtlCol="0">
            <a:noAutofit/>
          </a:bodyPr>
          <a:lstStyle/>
          <a:p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Alternativní </a:t>
            </a:r>
            <a:r>
              <a:rPr lang="cs-CZ" sz="2400" b="1" dirty="0"/>
              <a:t>maloobjemové substráty 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pro </a:t>
            </a:r>
            <a:r>
              <a:rPr lang="cs-CZ" sz="2400" b="1" dirty="0"/>
              <a:t>bioplynové stanice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2100" b="1" dirty="0"/>
          </a:p>
        </p:txBody>
      </p:sp>
      <p:sp>
        <p:nvSpPr>
          <p:cNvPr id="6147" name="Podnadpis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296144"/>
          </a:xfrm>
        </p:spPr>
        <p:txBody>
          <a:bodyPr>
            <a:normAutofit/>
          </a:bodyPr>
          <a:lstStyle/>
          <a:p>
            <a:endParaRPr lang="cs-CZ" altLang="cs-CZ" sz="1600" dirty="0" smtClean="0"/>
          </a:p>
          <a:p>
            <a:r>
              <a:rPr lang="cs-CZ" altLang="cs-CZ" sz="1600" b="1" dirty="0" smtClean="0"/>
              <a:t>Jiří Rusín</a:t>
            </a:r>
          </a:p>
          <a:p>
            <a:r>
              <a:rPr lang="cs-CZ" altLang="cs-CZ" sz="1600" b="1" dirty="0"/>
              <a:t>Kateřina Chamrádová</a:t>
            </a:r>
          </a:p>
          <a:p>
            <a:endParaRPr lang="cs-CZ" altLang="cs-CZ" sz="1600" dirty="0" smtClean="0"/>
          </a:p>
          <a:p>
            <a:endParaRPr lang="cs-CZ" alt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22292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180" y="1196752"/>
            <a:ext cx="4968924" cy="5400452"/>
          </a:xfrm>
        </p:spPr>
        <p:txBody>
          <a:bodyPr>
            <a:noAutofit/>
          </a:bodyPr>
          <a:lstStyle/>
          <a:p>
            <a:pPr lvl="0" algn="just">
              <a:buClr>
                <a:srgbClr val="94C600"/>
              </a:buClr>
            </a:pPr>
            <a:r>
              <a:rPr lang="cs-CZ" sz="2000" dirty="0" smtClean="0"/>
              <a:t>Diskontinuální mezofilní anaerobní digesce bez míchání (40±0,5°C</a:t>
            </a:r>
            <a:r>
              <a:rPr lang="en-US" sz="2000" dirty="0" smtClean="0"/>
              <a:t>; </a:t>
            </a:r>
            <a:r>
              <a:rPr lang="cs-CZ" sz="2000" dirty="0" smtClean="0"/>
              <a:t>40 dnů.</a:t>
            </a:r>
          </a:p>
          <a:p>
            <a:pPr lvl="0" algn="just">
              <a:buClr>
                <a:srgbClr val="94C600"/>
              </a:buClr>
            </a:pPr>
            <a:endParaRPr lang="cs-CZ" sz="2000" dirty="0" smtClean="0"/>
          </a:p>
          <a:p>
            <a:pPr lvl="0" algn="just">
              <a:buClr>
                <a:srgbClr val="94C600"/>
              </a:buClr>
            </a:pPr>
            <a:r>
              <a:rPr lang="cs-CZ" sz="2000" dirty="0" smtClean="0"/>
              <a:t>Lahvičkové bioreaktory (1,0 l) uzavřené plynoměrnými byretami.</a:t>
            </a:r>
          </a:p>
          <a:p>
            <a:pPr lvl="0" algn="just">
              <a:buClr>
                <a:srgbClr val="94C600"/>
              </a:buClr>
            </a:pPr>
            <a:endParaRPr lang="cs-CZ" sz="2000" dirty="0" smtClean="0"/>
          </a:p>
          <a:p>
            <a:pPr lvl="0" algn="just">
              <a:buClr>
                <a:srgbClr val="94C600"/>
              </a:buClr>
            </a:pPr>
            <a:r>
              <a:rPr lang="cs-CZ" sz="2000" dirty="0" smtClean="0"/>
              <a:t>Inokulum: digestát z 1. fermentačního </a:t>
            </a:r>
            <a:r>
              <a:rPr lang="cs-CZ" sz="2000" dirty="0"/>
              <a:t>stupně zemědělské </a:t>
            </a:r>
            <a:r>
              <a:rPr lang="cs-CZ" sz="2000" dirty="0" smtClean="0"/>
              <a:t>BPS Pustějov II.</a:t>
            </a:r>
          </a:p>
          <a:p>
            <a:pPr lvl="0" algn="just">
              <a:buClr>
                <a:srgbClr val="94C600"/>
              </a:buClr>
            </a:pPr>
            <a:endParaRPr lang="cs-CZ" sz="2000" dirty="0"/>
          </a:p>
          <a:p>
            <a:pPr lvl="0" algn="just">
              <a:buClr>
                <a:srgbClr val="94C600"/>
              </a:buClr>
            </a:pPr>
            <a:r>
              <a:rPr lang="cs-CZ" sz="2000" dirty="0" smtClean="0"/>
              <a:t>Úprava inokula: filtrace přes sítko s otvory 0,8 x 0,8 mm.</a:t>
            </a:r>
          </a:p>
          <a:p>
            <a:pPr lvl="0" algn="just">
              <a:buClr>
                <a:srgbClr val="94C600"/>
              </a:buClr>
            </a:pPr>
            <a:endParaRPr lang="cs-CZ" sz="2000" dirty="0"/>
          </a:p>
          <a:p>
            <a:pPr lvl="0" algn="just">
              <a:buClr>
                <a:srgbClr val="94C600"/>
              </a:buClr>
            </a:pPr>
            <a:r>
              <a:rPr lang="cs-CZ" sz="2000" dirty="0" smtClean="0"/>
              <a:t>Parametry inokula byly při jednotlivých testech velmi podobné.</a:t>
            </a:r>
          </a:p>
          <a:p>
            <a:pPr lvl="0" algn="just">
              <a:buClr>
                <a:srgbClr val="94C600"/>
              </a:buClr>
            </a:pPr>
            <a:endParaRPr lang="cs-CZ" sz="2000" dirty="0"/>
          </a:p>
          <a:p>
            <a:pPr lvl="0" algn="just">
              <a:buClr>
                <a:srgbClr val="94C600"/>
              </a:buClr>
            </a:pPr>
            <a:endParaRPr lang="cs-CZ" sz="2000" dirty="0" smtClean="0"/>
          </a:p>
          <a:p>
            <a:pPr lvl="0" algn="just">
              <a:buClr>
                <a:srgbClr val="94C600"/>
              </a:buClr>
            </a:pPr>
            <a:endParaRPr lang="cs-CZ" sz="2000" dirty="0" smtClean="0"/>
          </a:p>
          <a:p>
            <a:pPr marL="68263" indent="0" algn="just">
              <a:spcAft>
                <a:spcPts val="1200"/>
              </a:spcAft>
              <a:buFont typeface="Wingdings 2" pitchFamily="18" charset="2"/>
              <a:buNone/>
            </a:pPr>
            <a:endParaRPr lang="cs-CZ" sz="1800" dirty="0" smtClean="0">
              <a:cs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380950" y="116632"/>
            <a:ext cx="829550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r>
              <a:rPr lang="cs-CZ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Testy produkce bioplynu a methanu</a:t>
            </a:r>
            <a:endParaRPr lang="cs-CZ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 descr="4x byreta, analyzator, baromet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777"/>
          <a:stretch>
            <a:fillRect/>
          </a:stretch>
        </p:blipFill>
        <p:spPr bwMode="auto">
          <a:xfrm>
            <a:off x="5985510" y="1268760"/>
            <a:ext cx="2827020" cy="482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4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295711"/>
              </p:ext>
            </p:extLst>
          </p:nvPr>
        </p:nvGraphicFramePr>
        <p:xfrm>
          <a:off x="395536" y="188640"/>
          <a:ext cx="7776865" cy="6345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5695"/>
                <a:gridCol w="770730"/>
                <a:gridCol w="504056"/>
                <a:gridCol w="648072"/>
                <a:gridCol w="504056"/>
                <a:gridCol w="432048"/>
                <a:gridCol w="648072"/>
                <a:gridCol w="576064"/>
                <a:gridCol w="648072"/>
              </a:tblGrid>
              <a:tr h="229984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Substrát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Produkce bioplynu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Obsah CH</a:t>
                      </a:r>
                      <a:r>
                        <a:rPr lang="cs-CZ" sz="11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Produkce CH</a:t>
                      </a:r>
                      <a:r>
                        <a:rPr lang="cs-CZ" sz="11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253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Teorie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Test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Výtěžek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Teorie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Test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Teorie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Test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Výtěžek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cs-CZ" sz="1100" baseline="-25000" dirty="0">
                          <a:solidFill>
                            <a:schemeClr val="tx1"/>
                          </a:solidFill>
                          <a:effectLst/>
                        </a:rPr>
                        <a:t>teor, V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η</a:t>
                      </a:r>
                      <a:r>
                        <a:rPr lang="cs-CZ" sz="1100" baseline="-25000" dirty="0">
                          <a:solidFill>
                            <a:schemeClr val="tx1"/>
                          </a:solidFill>
                          <a:effectLst/>
                        </a:rPr>
                        <a:t>BP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CH</a:t>
                      </a:r>
                      <a:r>
                        <a:rPr lang="cs-CZ" sz="11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cs-CZ" sz="1100" b="1" baseline="-25000" dirty="0">
                          <a:solidFill>
                            <a:schemeClr val="tx1"/>
                          </a:solidFill>
                          <a:effectLst/>
                        </a:rPr>
                        <a:t>teor, V</a:t>
                      </a:r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η</a:t>
                      </a:r>
                      <a:r>
                        <a:rPr lang="cs-CZ" sz="1100" baseline="-25000" dirty="0">
                          <a:solidFill>
                            <a:schemeClr val="tx1"/>
                          </a:solidFill>
                          <a:effectLst/>
                        </a:rPr>
                        <a:t>CH4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2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cs-CZ" sz="1100" baseline="-25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cs-CZ" sz="1100" baseline="300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kg</a:t>
                      </a:r>
                      <a:r>
                        <a:rPr lang="cs-CZ" sz="1100" baseline="-25000" dirty="0">
                          <a:solidFill>
                            <a:schemeClr val="tx1"/>
                          </a:solidFill>
                          <a:effectLst/>
                        </a:rPr>
                        <a:t>TS</a:t>
                      </a:r>
                      <a:r>
                        <a:rPr lang="cs-CZ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% obj.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cs-CZ" sz="1100" b="1" baseline="-25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cs-CZ" sz="1100" b="1" baseline="300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</a:rPr>
                        <a:t>kg</a:t>
                      </a:r>
                      <a:r>
                        <a:rPr lang="cs-CZ" sz="1100" b="1" baseline="-25000" dirty="0">
                          <a:solidFill>
                            <a:schemeClr val="tx1"/>
                          </a:solidFill>
                          <a:effectLst/>
                        </a:rPr>
                        <a:t>TS</a:t>
                      </a:r>
                      <a:r>
                        <a:rPr lang="cs-CZ" sz="11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Digestát (reagující substrát) z 1. fermentoru zemědělské BPS Pustějov II (příklad vzorku inokula využívaného v testech)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0,744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0,105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0,343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0,068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Kukuřičný sirup 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(z výroby bioethanolu, MEROCO, a.s. Leopoldov)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0,874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0,635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57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0,496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0,398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Kukuřičný sirup 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(z výroby škrobu, Amylum Slovakia, s.r.o. Boleráz)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0,786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0,461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0,409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0,307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Kukuřičný olej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(MEROCO, a.s. Leopoldov)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1,106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1,047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64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0,706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0,700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99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Biomasa PNC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(z výroby penicilinu, CONFORMITY s.r.o.)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0,713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0,479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0,367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0,247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Mycelium PNC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(z výroby penicilinu, CONFORMITY s.r.o.)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0,713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0,472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66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0,367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0,265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Kvasinky Sacharomyces (pasterované 70°C, 1 hodina, CONFORMITY s.r.o.)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0,894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0,360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0,471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0,212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Fermentační půda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(z výroby aminokyselin, Evonik Fermas, s.r.o.)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0,967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0,552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68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0,518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0,378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Enzym Ligno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(pro rozklad ligninu fytomasy, CONFORMITY, s.r.o.)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0,797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0,401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57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0,453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0,238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53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Dřevní kal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(z výroby buničiny, BIOCEL Paskov, a.s.)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0,792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0,367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54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0,415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0,198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188" y="1052736"/>
            <a:ext cx="7849243" cy="5400452"/>
          </a:xfrm>
        </p:spPr>
        <p:txBody>
          <a:bodyPr>
            <a:noAutofit/>
          </a:bodyPr>
          <a:lstStyle/>
          <a:p>
            <a:pPr algn="just">
              <a:buClr>
                <a:srgbClr val="94C600"/>
              </a:buClr>
            </a:pPr>
            <a:r>
              <a:rPr lang="cs-CZ" sz="2000" dirty="0" smtClean="0"/>
              <a:t>Laboratorním </a:t>
            </a:r>
            <a:r>
              <a:rPr lang="cs-CZ" sz="2000" dirty="0"/>
              <a:t>postupem za jednotných podmínek byly ověřeny produkce bioplynu a methanu z 9 maloobjemových substrátů</a:t>
            </a:r>
            <a:r>
              <a:rPr lang="cs-CZ" sz="2000" dirty="0" smtClean="0"/>
              <a:t>.</a:t>
            </a:r>
          </a:p>
          <a:p>
            <a:pPr algn="just">
              <a:buClr>
                <a:srgbClr val="94C600"/>
              </a:buClr>
            </a:pPr>
            <a:endParaRPr lang="cs-CZ" sz="2000" dirty="0"/>
          </a:p>
          <a:p>
            <a:pPr algn="just">
              <a:buClr>
                <a:srgbClr val="94C600"/>
              </a:buClr>
            </a:pPr>
            <a:r>
              <a:rPr lang="cs-CZ" sz="2000" dirty="0" smtClean="0"/>
              <a:t>Všechny </a:t>
            </a:r>
            <a:r>
              <a:rPr lang="cs-CZ" sz="2000" dirty="0"/>
              <a:t>materiály poskytly dostatek methanu, aby byly pro bioplynovou stanici zajímavé. </a:t>
            </a:r>
            <a:endParaRPr lang="cs-CZ" sz="2000" dirty="0" smtClean="0"/>
          </a:p>
          <a:p>
            <a:pPr algn="just">
              <a:buClr>
                <a:srgbClr val="94C600"/>
              </a:buClr>
            </a:pPr>
            <a:endParaRPr lang="cs-CZ" sz="2000" dirty="0"/>
          </a:p>
          <a:p>
            <a:pPr algn="just">
              <a:buClr>
                <a:srgbClr val="94C600"/>
              </a:buClr>
            </a:pPr>
            <a:r>
              <a:rPr lang="cs-CZ" sz="2000" dirty="0" smtClean="0"/>
              <a:t>Největší </a:t>
            </a:r>
            <a:r>
              <a:rPr lang="cs-CZ" sz="2000" dirty="0"/>
              <a:t>potenciál pro zlepšení efektivity produkce bioplynu mají kukuřičný olej a </a:t>
            </a:r>
            <a:r>
              <a:rPr lang="cs-CZ" sz="2000" dirty="0" smtClean="0"/>
              <a:t>kukuřičný sirup</a:t>
            </a:r>
            <a:r>
              <a:rPr lang="cs-CZ" sz="2000" dirty="0"/>
              <a:t>. </a:t>
            </a:r>
            <a:endParaRPr lang="cs-CZ" sz="2000" dirty="0" smtClean="0"/>
          </a:p>
          <a:p>
            <a:pPr algn="just">
              <a:buClr>
                <a:srgbClr val="94C600"/>
              </a:buClr>
            </a:pPr>
            <a:endParaRPr lang="cs-CZ" sz="2000" dirty="0"/>
          </a:p>
          <a:p>
            <a:pPr algn="just">
              <a:buClr>
                <a:srgbClr val="94C600"/>
              </a:buClr>
            </a:pPr>
            <a:r>
              <a:rPr lang="cs-CZ" sz="2000" dirty="0" smtClean="0"/>
              <a:t>Ekonomiku </a:t>
            </a:r>
            <a:r>
              <a:rPr lang="cs-CZ" sz="2000" dirty="0"/>
              <a:t>lze zlepšit i kofermentací dřevního </a:t>
            </a:r>
            <a:r>
              <a:rPr lang="cs-CZ" sz="2000" dirty="0" smtClean="0"/>
              <a:t>kalu, přičemž k vyššímu rozkladu lignocelulózy by měl </a:t>
            </a:r>
            <a:r>
              <a:rPr lang="cs-CZ" sz="2000" smtClean="0"/>
              <a:t>přispět enzym Ligno</a:t>
            </a:r>
            <a:r>
              <a:rPr lang="cs-CZ" sz="2000" dirty="0"/>
              <a:t>. </a:t>
            </a:r>
            <a:endParaRPr lang="cs-CZ" sz="2000" dirty="0" smtClean="0"/>
          </a:p>
          <a:p>
            <a:pPr algn="just">
              <a:buClr>
                <a:srgbClr val="94C600"/>
              </a:buClr>
            </a:pPr>
            <a:endParaRPr lang="cs-CZ" sz="2000" dirty="0"/>
          </a:p>
          <a:p>
            <a:pPr algn="just">
              <a:buClr>
                <a:srgbClr val="94C600"/>
              </a:buClr>
            </a:pPr>
            <a:r>
              <a:rPr lang="cs-CZ" sz="2000" dirty="0" smtClean="0"/>
              <a:t>Praktické </a:t>
            </a:r>
            <a:r>
              <a:rPr lang="cs-CZ" sz="2000" dirty="0"/>
              <a:t>využití bude záviset na aktuálních cenách a možnostech dopravy.</a:t>
            </a:r>
          </a:p>
          <a:p>
            <a:pPr marL="0" indent="0" algn="just">
              <a:buClr>
                <a:srgbClr val="94C600"/>
              </a:buClr>
              <a:buNone/>
            </a:pPr>
            <a:endParaRPr lang="cs-CZ" sz="2000" dirty="0" smtClean="0"/>
          </a:p>
          <a:p>
            <a:pPr lvl="0" algn="just">
              <a:buClr>
                <a:srgbClr val="94C600"/>
              </a:buClr>
            </a:pPr>
            <a:endParaRPr lang="cs-CZ" sz="2000" dirty="0"/>
          </a:p>
          <a:p>
            <a:pPr lvl="0" algn="just">
              <a:buClr>
                <a:srgbClr val="94C600"/>
              </a:buClr>
            </a:pPr>
            <a:endParaRPr lang="cs-CZ" sz="2000" dirty="0" smtClean="0"/>
          </a:p>
          <a:p>
            <a:pPr marL="68263" indent="0" algn="just">
              <a:spcAft>
                <a:spcPts val="1200"/>
              </a:spcAft>
              <a:buNone/>
            </a:pPr>
            <a:endParaRPr lang="cs-CZ" sz="2000" dirty="0" smtClean="0">
              <a:latin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000" dirty="0" smtClean="0">
              <a:latin typeface="Times New Roman" pitchFamily="18" charset="0"/>
            </a:endParaRPr>
          </a:p>
          <a:p>
            <a:pPr marL="68263" indent="0" algn="just">
              <a:spcAft>
                <a:spcPts val="1200"/>
              </a:spcAft>
              <a:buFont typeface="Wingdings 2" pitchFamily="18" charset="2"/>
              <a:buNone/>
            </a:pP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380950" y="332656"/>
            <a:ext cx="599125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eaLnBrk="0" hangingPunct="0">
              <a:defRPr/>
            </a:pPr>
            <a:r>
              <a:rPr lang="cs-CZ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Závěr</a:t>
            </a:r>
            <a:endParaRPr lang="cs-CZ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14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95536" y="3068960"/>
            <a:ext cx="8208912" cy="1080120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brightRoom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endParaRPr lang="cs-CZ" sz="5400" b="1" dirty="0">
              <a:ln w="12700">
                <a:solidFill>
                  <a:schemeClr val="tx1">
                    <a:alpha val="58000"/>
                  </a:schemeClr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188" y="1052736"/>
            <a:ext cx="7849243" cy="5400452"/>
          </a:xfrm>
        </p:spPr>
        <p:txBody>
          <a:bodyPr>
            <a:noAutofit/>
          </a:bodyPr>
          <a:lstStyle/>
          <a:p>
            <a:pPr lvl="0" algn="just">
              <a:buClr>
                <a:srgbClr val="94C600"/>
              </a:buClr>
            </a:pPr>
            <a:r>
              <a:rPr lang="cs-CZ" sz="2000" dirty="0" smtClean="0"/>
              <a:t>Bioplynové </a:t>
            </a:r>
            <a:r>
              <a:rPr lang="cs-CZ" sz="2000" dirty="0"/>
              <a:t>stanice jsou obnovitelným zdrojem energie, který má pevné místo v energetickém mixu</a:t>
            </a:r>
            <a:r>
              <a:rPr lang="cs-CZ" sz="2000" dirty="0" smtClean="0"/>
              <a:t>.</a:t>
            </a:r>
          </a:p>
          <a:p>
            <a:pPr marL="0" lvl="0" indent="0" algn="just">
              <a:buClr>
                <a:srgbClr val="94C600"/>
              </a:buClr>
              <a:buNone/>
            </a:pPr>
            <a:endParaRPr lang="cs-CZ" sz="2000" dirty="0"/>
          </a:p>
          <a:p>
            <a:pPr algn="just">
              <a:buClr>
                <a:srgbClr val="94C600"/>
              </a:buClr>
            </a:pPr>
            <a:r>
              <a:rPr lang="cs-CZ" sz="2000" dirty="0" smtClean="0"/>
              <a:t>Nedostatek </a:t>
            </a:r>
            <a:r>
              <a:rPr lang="cs-CZ" sz="2000" dirty="0"/>
              <a:t>surovin začíná omezovat nejen další rozšiřování, </a:t>
            </a:r>
            <a:r>
              <a:rPr lang="cs-CZ" sz="2000" dirty="0" smtClean="0"/>
              <a:t>ale i </a:t>
            </a:r>
            <a:r>
              <a:rPr lang="cs-CZ" sz="2000" dirty="0"/>
              <a:t>provoz stávajících zařízení. Proto jsou hledány alternativní zdroje biomasy.</a:t>
            </a:r>
            <a:endParaRPr lang="cs-CZ" sz="2000" dirty="0" smtClean="0"/>
          </a:p>
          <a:p>
            <a:pPr marL="0" indent="0" algn="just">
              <a:buClr>
                <a:srgbClr val="94C600"/>
              </a:buClr>
              <a:buNone/>
            </a:pPr>
            <a:endParaRPr lang="cs-CZ" sz="2000" dirty="0" smtClean="0"/>
          </a:p>
          <a:p>
            <a:pPr lvl="0" algn="just">
              <a:buClr>
                <a:srgbClr val="94C600"/>
              </a:buClr>
            </a:pPr>
            <a:r>
              <a:rPr lang="cs-CZ" sz="2000" dirty="0"/>
              <a:t>Vyhláška č. 477/2012 </a:t>
            </a:r>
            <a:r>
              <a:rPr lang="cs-CZ" sz="2000" dirty="0" smtClean="0"/>
              <a:t>Sb., o </a:t>
            </a:r>
            <a:r>
              <a:rPr lang="cs-CZ" sz="2000" dirty="0"/>
              <a:t>stanovení druhů a parametrů podporovaných obnovitelných zdrojů pro výrobu elektřiny, tepla nebo </a:t>
            </a:r>
            <a:r>
              <a:rPr lang="cs-CZ" sz="2000" dirty="0" err="1" smtClean="0"/>
              <a:t>biometanu</a:t>
            </a:r>
            <a:r>
              <a:rPr lang="cs-CZ" sz="2000" dirty="0" smtClean="0"/>
              <a:t>   </a:t>
            </a:r>
            <a:r>
              <a:rPr lang="cs-CZ" sz="2000" dirty="0"/>
              <a:t>a o stanovení a uchovávání </a:t>
            </a:r>
            <a:r>
              <a:rPr lang="cs-CZ" sz="2000" dirty="0" smtClean="0"/>
              <a:t>dokumentů.  </a:t>
            </a:r>
            <a:r>
              <a:rPr lang="cs-CZ" sz="2000" dirty="0"/>
              <a:t>T</a:t>
            </a:r>
            <a:r>
              <a:rPr lang="cs-CZ" sz="2000" dirty="0" smtClean="0"/>
              <a:t>abulka </a:t>
            </a:r>
            <a:r>
              <a:rPr lang="cs-CZ" sz="2000" dirty="0"/>
              <a:t>2 </a:t>
            </a:r>
            <a:r>
              <a:rPr lang="cs-CZ" sz="2000" dirty="0" smtClean="0"/>
              <a:t>určuje</a:t>
            </a:r>
            <a:r>
              <a:rPr lang="cs-CZ" sz="2000" dirty="0"/>
              <a:t>, které druhy biomasy mohou být zpracovány anaerobní digescí na bioplyn a digestát</a:t>
            </a:r>
            <a:r>
              <a:rPr lang="cs-CZ" sz="2000" dirty="0" smtClean="0"/>
              <a:t>.</a:t>
            </a:r>
          </a:p>
          <a:p>
            <a:pPr lvl="0" algn="just">
              <a:buClr>
                <a:srgbClr val="94C600"/>
              </a:buClr>
            </a:pPr>
            <a:endParaRPr lang="cs-CZ" sz="2000" dirty="0"/>
          </a:p>
          <a:p>
            <a:pPr lvl="0" algn="just">
              <a:buClr>
                <a:srgbClr val="94C600"/>
              </a:buClr>
            </a:pPr>
            <a:r>
              <a:rPr lang="cs-CZ" sz="2000" dirty="0" smtClean="0"/>
              <a:t>Kategorie </a:t>
            </a:r>
            <a:r>
              <a:rPr lang="cs-CZ" sz="2000" dirty="0"/>
              <a:t>AF1 musí v měsíčním cyklu dodržet </a:t>
            </a:r>
            <a:r>
              <a:rPr lang="cs-CZ" sz="2000" dirty="0" smtClean="0"/>
              <a:t>zpracování </a:t>
            </a:r>
            <a:r>
              <a:rPr lang="en-US" sz="2000" dirty="0" smtClean="0"/>
              <a:t>&gt;</a:t>
            </a:r>
            <a:r>
              <a:rPr lang="cs-CZ" sz="2000" dirty="0" smtClean="0"/>
              <a:t>50 % sušiny pocházející z cíleně pěstované biomasy. </a:t>
            </a:r>
          </a:p>
          <a:p>
            <a:pPr lvl="0" algn="just">
              <a:buClr>
                <a:srgbClr val="94C600"/>
              </a:buClr>
            </a:pPr>
            <a:endParaRPr lang="cs-CZ" sz="2000" dirty="0"/>
          </a:p>
          <a:p>
            <a:pPr lvl="0" algn="just">
              <a:buClr>
                <a:srgbClr val="94C600"/>
              </a:buClr>
            </a:pPr>
            <a:r>
              <a:rPr lang="cs-CZ" sz="2000" dirty="0" smtClean="0"/>
              <a:t>Kategorie </a:t>
            </a:r>
            <a:r>
              <a:rPr lang="cs-CZ" sz="2000" dirty="0"/>
              <a:t>AF2 </a:t>
            </a:r>
            <a:r>
              <a:rPr lang="cs-CZ" sz="2000" dirty="0" smtClean="0"/>
              <a:t>zpracovává vyšší podíl ostatních druhů </a:t>
            </a:r>
            <a:r>
              <a:rPr lang="cs-CZ" sz="2000" dirty="0"/>
              <a:t>biomasy</a:t>
            </a:r>
            <a:r>
              <a:rPr lang="cs-CZ" sz="2000" dirty="0" smtClean="0"/>
              <a:t>.</a:t>
            </a:r>
            <a:endParaRPr lang="cs-CZ" sz="2000" i="1" dirty="0" smtClean="0"/>
          </a:p>
          <a:p>
            <a:pPr lvl="0" algn="just">
              <a:buClr>
                <a:srgbClr val="94C600"/>
              </a:buClr>
            </a:pPr>
            <a:endParaRPr lang="cs-CZ" sz="2000" dirty="0" smtClean="0"/>
          </a:p>
          <a:p>
            <a:pPr marL="68263" indent="0" algn="just">
              <a:spcAft>
                <a:spcPts val="1200"/>
              </a:spcAft>
              <a:buNone/>
            </a:pPr>
            <a:endParaRPr lang="cs-CZ" sz="2000" dirty="0" smtClean="0">
              <a:latin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000" dirty="0" smtClean="0">
              <a:latin typeface="Times New Roman" pitchFamily="18" charset="0"/>
            </a:endParaRPr>
          </a:p>
          <a:p>
            <a:pPr marL="68263" indent="0" algn="just">
              <a:spcAft>
                <a:spcPts val="1200"/>
              </a:spcAft>
              <a:buFont typeface="Wingdings 2" pitchFamily="18" charset="2"/>
              <a:buNone/>
            </a:pP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380950" y="332656"/>
            <a:ext cx="599125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eaLnBrk="0" hangingPunct="0">
              <a:defRPr/>
            </a:pPr>
            <a:r>
              <a:rPr lang="cs-CZ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Úvod</a:t>
            </a:r>
            <a:endParaRPr lang="cs-CZ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24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196752"/>
            <a:ext cx="7921625" cy="5400452"/>
          </a:xfrm>
        </p:spPr>
        <p:txBody>
          <a:bodyPr>
            <a:noAutofit/>
          </a:bodyPr>
          <a:lstStyle/>
          <a:p>
            <a:pPr marL="412750" algn="just">
              <a:buClr>
                <a:srgbClr val="94C600"/>
              </a:buClr>
            </a:pPr>
            <a:r>
              <a:rPr lang="cs-CZ" sz="2000" dirty="0" smtClean="0"/>
              <a:t>Zemědělská BPS</a:t>
            </a:r>
            <a:endParaRPr lang="cs-CZ" sz="2000" dirty="0" smtClean="0">
              <a:latin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000" dirty="0" smtClean="0">
              <a:latin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000" dirty="0" smtClean="0">
              <a:latin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000" dirty="0" smtClean="0">
              <a:latin typeface="Times New Roman" pitchFamily="18" charset="0"/>
            </a:endParaRPr>
          </a:p>
          <a:p>
            <a:pPr marL="68263" indent="0" algn="just">
              <a:spcAft>
                <a:spcPts val="1200"/>
              </a:spcAft>
              <a:buFont typeface="Wingdings 2" pitchFamily="18" charset="2"/>
              <a:buNone/>
            </a:pP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358452" y="332656"/>
            <a:ext cx="599125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eaLnBrk="0" hangingPunct="0">
              <a:defRPr/>
            </a:pPr>
            <a:endParaRPr lang="cs-CZ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9" y="1567044"/>
            <a:ext cx="2992288" cy="2070230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 bwMode="auto">
          <a:xfrm>
            <a:off x="4408361" y="1234480"/>
            <a:ext cx="308542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/>
              <a:t>Komunální BPS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 bwMode="auto">
          <a:xfrm>
            <a:off x="4529135" y="4149080"/>
            <a:ext cx="308542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/>
              <a:t>Průmyslová BPS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6" t="35719" r="25382" b="12435"/>
          <a:stretch/>
        </p:blipFill>
        <p:spPr bwMode="auto">
          <a:xfrm>
            <a:off x="342105" y="4759869"/>
            <a:ext cx="3384972" cy="195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dnadpis 2"/>
          <p:cNvSpPr txBox="1">
            <a:spLocks/>
          </p:cNvSpPr>
          <p:nvPr/>
        </p:nvSpPr>
        <p:spPr bwMode="auto">
          <a:xfrm>
            <a:off x="491880" y="4206879"/>
            <a:ext cx="308542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/>
              <a:t>BPS v rámci ČOV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36944" r="25697" b="14440"/>
          <a:stretch/>
        </p:blipFill>
        <p:spPr bwMode="auto">
          <a:xfrm>
            <a:off x="4032733" y="4770731"/>
            <a:ext cx="3315527" cy="195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35972" r="49531" b="24006"/>
          <a:stretch/>
        </p:blipFill>
        <p:spPr bwMode="auto">
          <a:xfrm>
            <a:off x="3957222" y="1594520"/>
            <a:ext cx="3391038" cy="20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95536" y="1412776"/>
            <a:ext cx="7992888" cy="3843412"/>
          </a:xfrm>
        </p:spPr>
        <p:txBody>
          <a:bodyPr rtlCol="0">
            <a:normAutofit/>
          </a:bodyPr>
          <a:lstStyle/>
          <a:p>
            <a:pPr marL="68580" indent="0" algn="just" fontAlgn="auto">
              <a:spcAft>
                <a:spcPts val="600"/>
              </a:spcAft>
              <a:buNone/>
              <a:defRPr/>
            </a:pPr>
            <a:endParaRPr lang="cs-CZ" sz="2900" b="1" dirty="0" smtClean="0">
              <a:ln>
                <a:solidFill>
                  <a:schemeClr val="tx1">
                    <a:alpha val="31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 algn="just" fontAlgn="auto">
              <a:spcAft>
                <a:spcPts val="600"/>
              </a:spcAft>
              <a:buNone/>
              <a:defRPr/>
            </a:pPr>
            <a:r>
              <a:rPr lang="cs-CZ" sz="2800" b="1" dirty="0" smtClean="0">
                <a:ln>
                  <a:solidFill>
                    <a:schemeClr val="tx1">
                      <a:alpha val="31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Cíl experimentů</a:t>
            </a:r>
            <a:r>
              <a:rPr lang="en-US" sz="2800" b="1" dirty="0" smtClean="0">
                <a:ln>
                  <a:solidFill>
                    <a:schemeClr val="tx1">
                      <a:alpha val="31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: </a:t>
            </a:r>
          </a:p>
          <a:p>
            <a:pPr marL="68580" indent="0" algn="just" fontAlgn="auto">
              <a:spcAft>
                <a:spcPts val="600"/>
              </a:spcAft>
              <a:buNone/>
              <a:defRPr/>
            </a:pPr>
            <a:r>
              <a:rPr lang="cs-CZ" sz="2800" b="1" dirty="0" smtClean="0">
                <a:ln>
                  <a:solidFill>
                    <a:schemeClr val="tx1">
                      <a:alpha val="31000"/>
                    </a:schemeClr>
                  </a:solidFill>
                </a:ln>
                <a:solidFill>
                  <a:schemeClr val="tx2"/>
                </a:solidFill>
                <a:latin typeface="+mj-lt"/>
                <a:cs typeface="Times New Roman" pitchFamily="18" charset="0"/>
              </a:rPr>
              <a:t>Ověření produkce bioplynu a methanu u 9 alternativních maloobjemových </a:t>
            </a:r>
            <a:r>
              <a:rPr lang="cs-CZ" sz="2800" b="1" dirty="0" smtClean="0">
                <a:ln>
                  <a:solidFill>
                    <a:schemeClr val="tx1">
                      <a:alpha val="31000"/>
                    </a:schemeClr>
                  </a:solidFill>
                </a:ln>
                <a:solidFill>
                  <a:schemeClr val="tx2"/>
                </a:solidFill>
                <a:latin typeface="+mj-lt"/>
                <a:cs typeface="Times New Roman" pitchFamily="18" charset="0"/>
              </a:rPr>
              <a:t>substrátů.</a:t>
            </a:r>
            <a:endParaRPr lang="en-US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 algn="just" fontAlgn="auto">
              <a:spcAft>
                <a:spcPts val="600"/>
              </a:spcAft>
              <a:buNone/>
              <a:defRPr/>
            </a:pP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pPr indent="-274320" algn="just" fontAlgn="auto">
              <a:spcAft>
                <a:spcPts val="600"/>
              </a:spcAft>
              <a:defRPr/>
            </a:pPr>
            <a:endParaRPr lang="cs-CZ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112811"/>
              </p:ext>
            </p:extLst>
          </p:nvPr>
        </p:nvGraphicFramePr>
        <p:xfrm>
          <a:off x="467543" y="1484784"/>
          <a:ext cx="8223498" cy="5047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9269"/>
                <a:gridCol w="1532184"/>
                <a:gridCol w="1582045"/>
              </a:tblGrid>
              <a:tr h="42062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Substrát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Konzistence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Typická denní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produkce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224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cs-CZ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/den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Kukuřičný sirup 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2"/>
                          </a:solidFill>
                          <a:effectLst/>
                        </a:rPr>
                        <a:t>(z výroby bioethanolu, MEROCO, a.s. Leopoldov)</a:t>
                      </a:r>
                      <a:endParaRPr lang="cs-CZ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sirup nízké viskozity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25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Kukuřičný sirup 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2"/>
                          </a:solidFill>
                          <a:effectLst/>
                        </a:rPr>
                        <a:t>(z výroby škrobu, Amylum Slovakia, s.r.o. Boleráz)</a:t>
                      </a:r>
                      <a:endParaRPr lang="cs-CZ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sirup vysoké viskozity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25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Kukuřičný olej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(MEROCO, a.s. Leopoldov)</a:t>
                      </a:r>
                      <a:endParaRPr lang="cs-CZ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olej nízké viskozity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aktuálně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25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Biomasa PNC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2"/>
                          </a:solidFill>
                          <a:effectLst/>
                        </a:rPr>
                        <a:t>(z výroby penicilinu, CONFORMITY s.r.o.)</a:t>
                      </a:r>
                      <a:endParaRPr lang="cs-CZ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homogenní suspenze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25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Mycelium PNC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2"/>
                          </a:solidFill>
                          <a:effectLst/>
                        </a:rPr>
                        <a:t>(z výroby penicilinu, CONFORMITY s.r.o.)</a:t>
                      </a:r>
                      <a:endParaRPr lang="cs-CZ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tuhá vlhká biomasa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25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Kvasinky Sacharomyces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2"/>
                          </a:solidFill>
                          <a:effectLst/>
                        </a:rPr>
                        <a:t>(pasterované 70°C, 1 hodina, CONFORMITY s.r.o.)</a:t>
                      </a:r>
                      <a:endParaRPr lang="cs-CZ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homogenní suspenze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předpoklad </a:t>
                      </a:r>
                      <a:r>
                        <a:rPr lang="cs-CZ" sz="1100" dirty="0" smtClean="0">
                          <a:effectLst/>
                        </a:rPr>
                        <a:t> výroby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25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Fermentační půda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2"/>
                          </a:solidFill>
                          <a:effectLst/>
                        </a:rPr>
                        <a:t>(z výroby aminokyselin, Evonik Fermas, s.r.o.)</a:t>
                      </a:r>
                      <a:endParaRPr lang="cs-CZ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homogenní suspenze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25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Enzym Ligno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2"/>
                          </a:solidFill>
                          <a:effectLst/>
                        </a:rPr>
                        <a:t>(pro rozklad ligninu fytomasy, CONFORMITY, s.r.o.)</a:t>
                      </a:r>
                      <a:endParaRPr lang="cs-CZ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homogenní suspenze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výroba na objednávku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25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Dřevní kal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2"/>
                          </a:solidFill>
                          <a:effectLst/>
                        </a:rPr>
                        <a:t>(z výroby buničiny, BIOCEL Paskov, a.s.)</a:t>
                      </a:r>
                      <a:endParaRPr lang="cs-CZ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tuhá vlhká biomasa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30</a:t>
                      </a:r>
                      <a:endParaRPr lang="cs-CZ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91555" y="1061718"/>
            <a:ext cx="62865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Konzistence a typická denní produkce substrátu</a:t>
            </a:r>
            <a:endParaRPr kumimoji="0" lang="cs-CZ" altLang="cs-CZ" sz="1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345416" y="332656"/>
            <a:ext cx="752125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r>
              <a:rPr lang="cs-CZ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Alternativní maloobjemové substráty</a:t>
            </a:r>
            <a:endParaRPr lang="cs-CZ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39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4896544" cy="5184428"/>
          </a:xfrm>
        </p:spPr>
        <p:txBody>
          <a:bodyPr>
            <a:noAutofit/>
          </a:bodyPr>
          <a:lstStyle/>
          <a:p>
            <a:pPr algn="just"/>
            <a:r>
              <a:rPr lang="cs-CZ" sz="1400" dirty="0" smtClean="0"/>
              <a:t>Meroco</a:t>
            </a:r>
            <a:r>
              <a:rPr lang="cs-CZ" sz="1400" dirty="0"/>
              <a:t>, a.s</a:t>
            </a:r>
            <a:r>
              <a:rPr lang="cs-CZ" sz="1400" dirty="0" smtClean="0"/>
              <a:t>. Leopoldov - </a:t>
            </a:r>
            <a:r>
              <a:rPr lang="cs-CZ" sz="1400" dirty="0"/>
              <a:t>člen skupiny Envien Group je největším výrobcem bionafty na Slovensku. </a:t>
            </a:r>
            <a:r>
              <a:rPr lang="cs-CZ" sz="1400" dirty="0" smtClean="0"/>
              <a:t>Roční </a:t>
            </a:r>
            <a:r>
              <a:rPr lang="cs-CZ" sz="1400" dirty="0"/>
              <a:t>objem produkce představuje 100000 tun </a:t>
            </a:r>
            <a:r>
              <a:rPr lang="cs-CZ" sz="1400" dirty="0" smtClean="0"/>
              <a:t>FAME </a:t>
            </a:r>
            <a:r>
              <a:rPr lang="cs-CZ" sz="1400" dirty="0"/>
              <a:t>(Fatty Acids Methyl </a:t>
            </a:r>
            <a:r>
              <a:rPr lang="cs-CZ" sz="1400" dirty="0" smtClean="0"/>
              <a:t>Esther)  </a:t>
            </a:r>
            <a:r>
              <a:rPr lang="cs-CZ" sz="1400" dirty="0"/>
              <a:t>a 13000 </a:t>
            </a:r>
            <a:r>
              <a:rPr lang="cs-CZ" sz="1400" dirty="0" smtClean="0"/>
              <a:t>tun glycerolu</a:t>
            </a:r>
            <a:r>
              <a:rPr lang="cs-CZ" sz="1400" dirty="0"/>
              <a:t>.</a:t>
            </a:r>
          </a:p>
          <a:p>
            <a:pPr marL="0" indent="0">
              <a:buNone/>
            </a:pPr>
            <a:r>
              <a:rPr lang="cs-CZ" sz="1400" dirty="0"/>
              <a:t> </a:t>
            </a:r>
          </a:p>
          <a:p>
            <a:pPr algn="just">
              <a:buClr>
                <a:srgbClr val="94C600"/>
              </a:buClr>
            </a:pPr>
            <a:r>
              <a:rPr lang="cs-CZ" sz="1400" dirty="0" smtClean="0"/>
              <a:t>Amylum Slovakia, s.r.o. Boleráz</a:t>
            </a:r>
          </a:p>
          <a:p>
            <a:pPr algn="just">
              <a:buClr>
                <a:srgbClr val="94C600"/>
              </a:buClr>
            </a:pPr>
            <a:r>
              <a:rPr lang="cs-CZ" sz="1400" dirty="0"/>
              <a:t>Výroba a </a:t>
            </a:r>
            <a:r>
              <a:rPr lang="cs-CZ" sz="1400" dirty="0" err="1" smtClean="0"/>
              <a:t>prodaj</a:t>
            </a:r>
            <a:r>
              <a:rPr lang="cs-CZ" sz="1400" dirty="0" smtClean="0"/>
              <a:t> </a:t>
            </a:r>
            <a:r>
              <a:rPr lang="cs-CZ" sz="1400" dirty="0"/>
              <a:t>škrobu, škrobových </a:t>
            </a:r>
            <a:r>
              <a:rPr lang="cs-CZ" sz="1400" dirty="0" err="1"/>
              <a:t>sirupov</a:t>
            </a:r>
            <a:r>
              <a:rPr lang="cs-CZ" sz="1400" dirty="0"/>
              <a:t>, </a:t>
            </a:r>
            <a:r>
              <a:rPr lang="cs-CZ" sz="1400" dirty="0" err="1"/>
              <a:t>izoglukózy</a:t>
            </a:r>
            <a:r>
              <a:rPr lang="cs-CZ" sz="1400" dirty="0"/>
              <a:t> a </a:t>
            </a:r>
            <a:r>
              <a:rPr lang="cs-CZ" sz="1400" dirty="0" smtClean="0"/>
              <a:t>krmiv </a:t>
            </a:r>
            <a:r>
              <a:rPr lang="cs-CZ" sz="1400" dirty="0"/>
              <a:t>na </a:t>
            </a:r>
            <a:r>
              <a:rPr lang="cs-CZ" sz="1400" dirty="0" smtClean="0"/>
              <a:t>bázi kukuřice</a:t>
            </a:r>
            <a:r>
              <a:rPr lang="cs-CZ" sz="1400" dirty="0"/>
              <a:t>.</a:t>
            </a:r>
            <a:endParaRPr lang="cs-CZ" sz="1400" dirty="0" smtClean="0"/>
          </a:p>
          <a:p>
            <a:pPr marL="0" indent="0" algn="just">
              <a:buClr>
                <a:srgbClr val="94C600"/>
              </a:buClr>
              <a:buNone/>
            </a:pPr>
            <a:endParaRPr lang="cs-CZ" sz="1400" dirty="0" smtClean="0"/>
          </a:p>
          <a:p>
            <a:pPr algn="just">
              <a:buClr>
                <a:srgbClr val="94C600"/>
              </a:buClr>
            </a:pPr>
            <a:r>
              <a:rPr lang="cs-CZ" sz="1400" dirty="0" smtClean="0"/>
              <a:t>CONFORMITY, s.r.o.</a:t>
            </a:r>
          </a:p>
          <a:p>
            <a:pPr algn="just">
              <a:buClr>
                <a:srgbClr val="94C600"/>
              </a:buClr>
            </a:pPr>
            <a:r>
              <a:rPr lang="cs-CZ" sz="1400" dirty="0" smtClean="0"/>
              <a:t>Obchodní společnost zajišťující prodej substrátů</a:t>
            </a:r>
          </a:p>
          <a:p>
            <a:pPr algn="just">
              <a:buClr>
                <a:srgbClr val="94C600"/>
              </a:buClr>
            </a:pPr>
            <a:endParaRPr lang="cs-CZ" sz="1400" dirty="0"/>
          </a:p>
          <a:p>
            <a:pPr algn="just">
              <a:buClr>
                <a:srgbClr val="94C600"/>
              </a:buClr>
            </a:pPr>
            <a:r>
              <a:rPr lang="cs-CZ" sz="1400" dirty="0" smtClean="0"/>
              <a:t>Evonik Fermas,  s.r.o.</a:t>
            </a:r>
          </a:p>
          <a:p>
            <a:pPr algn="just">
              <a:buClr>
                <a:srgbClr val="94C600"/>
              </a:buClr>
            </a:pPr>
            <a:r>
              <a:rPr lang="sk-SK" sz="1400" dirty="0"/>
              <a:t>Výroba </a:t>
            </a:r>
            <a:r>
              <a:rPr lang="sk-SK" sz="1400" dirty="0" err="1"/>
              <a:t>aminokyselin</a:t>
            </a:r>
            <a:r>
              <a:rPr lang="sk-SK" sz="1400" dirty="0"/>
              <a:t> do </a:t>
            </a:r>
            <a:r>
              <a:rPr lang="sk-SK" sz="1400" dirty="0" err="1"/>
              <a:t>krmných</a:t>
            </a:r>
            <a:r>
              <a:rPr lang="sk-SK" sz="1400" dirty="0"/>
              <a:t> </a:t>
            </a:r>
            <a:r>
              <a:rPr lang="sk-SK" sz="1400" dirty="0" err="1"/>
              <a:t>směsí</a:t>
            </a:r>
            <a:r>
              <a:rPr lang="sk-SK" sz="1400" dirty="0"/>
              <a:t>, </a:t>
            </a:r>
            <a:r>
              <a:rPr lang="sk-SK" sz="1400" dirty="0" err="1"/>
              <a:t>fosfolipidů</a:t>
            </a:r>
            <a:r>
              <a:rPr lang="sk-SK" sz="1400" dirty="0"/>
              <a:t> a dalších </a:t>
            </a:r>
            <a:r>
              <a:rPr lang="sk-SK" sz="1400" dirty="0" err="1"/>
              <a:t>látek</a:t>
            </a:r>
            <a:r>
              <a:rPr lang="sk-SK" sz="1400" dirty="0"/>
              <a:t>.</a:t>
            </a:r>
            <a:endParaRPr lang="cs-CZ" sz="1400" dirty="0"/>
          </a:p>
          <a:p>
            <a:pPr algn="just">
              <a:buClr>
                <a:srgbClr val="94C600"/>
              </a:buClr>
            </a:pPr>
            <a:endParaRPr lang="cs-CZ" sz="1400" dirty="0" smtClean="0"/>
          </a:p>
          <a:p>
            <a:pPr algn="just">
              <a:buClr>
                <a:srgbClr val="94C600"/>
              </a:buClr>
            </a:pPr>
            <a:endParaRPr lang="cs-CZ" sz="1400" dirty="0"/>
          </a:p>
          <a:p>
            <a:pPr algn="just">
              <a:buClr>
                <a:srgbClr val="94C600"/>
              </a:buClr>
            </a:pPr>
            <a:r>
              <a:rPr lang="cs-CZ" sz="1400" dirty="0" smtClean="0"/>
              <a:t>Biocel Paskov, a.s.</a:t>
            </a:r>
          </a:p>
          <a:p>
            <a:pPr algn="just">
              <a:buClr>
                <a:srgbClr val="94C600"/>
              </a:buClr>
            </a:pPr>
            <a:r>
              <a:rPr lang="cs-CZ" sz="1400" dirty="0" smtClean="0"/>
              <a:t>Výroba </a:t>
            </a:r>
            <a:r>
              <a:rPr lang="cs-CZ" sz="1400" dirty="0"/>
              <a:t>v</a:t>
            </a:r>
            <a:r>
              <a:rPr lang="cs-CZ" sz="1400" dirty="0" smtClean="0"/>
              <a:t>iskózové buničiny.</a:t>
            </a:r>
          </a:p>
          <a:p>
            <a:pPr marL="68263" indent="0" algn="just">
              <a:spcAft>
                <a:spcPts val="1200"/>
              </a:spcAft>
              <a:buNone/>
            </a:pPr>
            <a:endParaRPr lang="cs-CZ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319847" y="246212"/>
            <a:ext cx="752125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r>
              <a:rPr lang="cs-CZ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Producenti substrátů</a:t>
            </a:r>
            <a:endParaRPr lang="cs-CZ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1470341"/>
            <a:ext cx="628657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1071426"/>
            <a:ext cx="2361446" cy="1406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7" t="32777" r="53491" b="17112"/>
          <a:stretch/>
        </p:blipFill>
        <p:spPr bwMode="auto">
          <a:xfrm>
            <a:off x="6280836" y="3941649"/>
            <a:ext cx="2452809" cy="17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32639" r="39438" b="17540"/>
          <a:stretch/>
        </p:blipFill>
        <p:spPr bwMode="auto">
          <a:xfrm>
            <a:off x="3203848" y="5301208"/>
            <a:ext cx="2808312" cy="138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42083" r="48047" b="32639"/>
          <a:stretch/>
        </p:blipFill>
        <p:spPr bwMode="auto">
          <a:xfrm>
            <a:off x="6280836" y="2780928"/>
            <a:ext cx="2452810" cy="107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77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 bwMode="auto">
          <a:xfrm>
            <a:off x="355206" y="260648"/>
            <a:ext cx="752125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r>
              <a:rPr lang="cs-CZ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Substráty</a:t>
            </a:r>
            <a:endParaRPr lang="cs-CZ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1470341"/>
            <a:ext cx="628657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8" name="Obrázek 7" descr="Kukuricny sirup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9035"/>
            <a:ext cx="1872208" cy="159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Kukuricny olej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152" y="1319035"/>
            <a:ext cx="1791848" cy="159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Biomasa PNC"/>
          <p:cNvPicPr/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19036"/>
            <a:ext cx="1728192" cy="159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cha104\AppData\Local\Microsoft\Windows\Temporary Internet Files\Content.Outlook\9U0F69CX\Mycelium PNC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r="17759"/>
          <a:stretch/>
        </p:blipFill>
        <p:spPr bwMode="auto">
          <a:xfrm>
            <a:off x="7236296" y="1319036"/>
            <a:ext cx="1728192" cy="15916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Kvasinky Sacharomyces"/>
          <p:cNvPicPr/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80376"/>
            <a:ext cx="1872208" cy="143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 descr="Fermentacni puda"/>
          <p:cNvPicPr/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80376"/>
            <a:ext cx="1728192" cy="143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enzym Ligno"/>
          <p:cNvPicPr/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70471"/>
            <a:ext cx="1767818" cy="134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/>
          <p:cNvPicPr/>
          <p:nvPr/>
        </p:nvPicPr>
        <p:blipFill rotWithShape="1">
          <a:blip r:embed="rId16"/>
          <a:srcRect l="19381" t="10204" r="23915" b="12925"/>
          <a:stretch/>
        </p:blipFill>
        <p:spPr bwMode="auto">
          <a:xfrm>
            <a:off x="7236296" y="4080376"/>
            <a:ext cx="1557908" cy="1436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ové pole 16"/>
          <p:cNvSpPr txBox="1"/>
          <p:nvPr/>
        </p:nvSpPr>
        <p:spPr>
          <a:xfrm>
            <a:off x="627360" y="3056226"/>
            <a:ext cx="1552575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600" dirty="0">
                <a:effectLst/>
                <a:latin typeface="Arial"/>
                <a:ea typeface="Calibri"/>
              </a:rPr>
              <a:t>kukuřičný sirup</a:t>
            </a:r>
            <a:endParaRPr lang="cs-CZ" sz="1600" dirty="0">
              <a:effectLst/>
              <a:latin typeface="Times New Roman"/>
              <a:ea typeface="Calibri"/>
            </a:endParaRPr>
          </a:p>
        </p:txBody>
      </p:sp>
      <p:sp>
        <p:nvSpPr>
          <p:cNvPr id="20" name="Textové pole 18"/>
          <p:cNvSpPr txBox="1"/>
          <p:nvPr/>
        </p:nvSpPr>
        <p:spPr>
          <a:xfrm>
            <a:off x="2903598" y="3060677"/>
            <a:ext cx="1544955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600" dirty="0">
                <a:effectLst/>
                <a:latin typeface="Arial"/>
                <a:ea typeface="Calibri"/>
              </a:rPr>
              <a:t>kukuřičný olej</a:t>
            </a:r>
            <a:endParaRPr lang="cs-CZ" sz="1600" dirty="0">
              <a:effectLst/>
              <a:latin typeface="Times New Roman"/>
              <a:ea typeface="Calibri"/>
            </a:endParaRPr>
          </a:p>
        </p:txBody>
      </p:sp>
      <p:sp>
        <p:nvSpPr>
          <p:cNvPr id="21" name="Textové pole 19"/>
          <p:cNvSpPr txBox="1"/>
          <p:nvPr/>
        </p:nvSpPr>
        <p:spPr>
          <a:xfrm>
            <a:off x="5185772" y="3071625"/>
            <a:ext cx="1508760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600" dirty="0">
                <a:effectLst/>
                <a:latin typeface="Arial"/>
                <a:ea typeface="Calibri"/>
              </a:rPr>
              <a:t>biomasa PNC</a:t>
            </a:r>
            <a:endParaRPr lang="cs-CZ" sz="1600" dirty="0">
              <a:effectLst/>
              <a:latin typeface="Times New Roman"/>
              <a:ea typeface="Calibri"/>
            </a:endParaRPr>
          </a:p>
        </p:txBody>
      </p:sp>
      <p:sp>
        <p:nvSpPr>
          <p:cNvPr id="23" name="Textové pole 2"/>
          <p:cNvSpPr txBox="1"/>
          <p:nvPr/>
        </p:nvSpPr>
        <p:spPr>
          <a:xfrm>
            <a:off x="7263162" y="3054372"/>
            <a:ext cx="1543050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600" dirty="0">
                <a:effectLst/>
                <a:latin typeface="Arial"/>
                <a:ea typeface="Calibri"/>
              </a:rPr>
              <a:t>mycelium PNC</a:t>
            </a:r>
            <a:endParaRPr lang="cs-CZ" sz="1600" dirty="0">
              <a:effectLst/>
              <a:latin typeface="Times New Roman"/>
              <a:ea typeface="Calibri"/>
            </a:endParaRPr>
          </a:p>
        </p:txBody>
      </p:sp>
      <p:sp>
        <p:nvSpPr>
          <p:cNvPr id="24" name="Textové pole 17"/>
          <p:cNvSpPr txBox="1"/>
          <p:nvPr/>
        </p:nvSpPr>
        <p:spPr>
          <a:xfrm>
            <a:off x="364905" y="5739729"/>
            <a:ext cx="2455244" cy="233363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600" dirty="0" smtClean="0">
                <a:effectLst/>
                <a:latin typeface="Arial"/>
                <a:ea typeface="Calibri"/>
              </a:rPr>
              <a:t>kvasinky Sacharomyces</a:t>
            </a:r>
            <a:endParaRPr lang="cs-CZ" sz="1600" dirty="0">
              <a:effectLst/>
              <a:latin typeface="Times New Roman"/>
              <a:ea typeface="Calibri"/>
            </a:endParaRPr>
          </a:p>
        </p:txBody>
      </p:sp>
      <p:sp>
        <p:nvSpPr>
          <p:cNvPr id="25" name="Textové pole 17"/>
          <p:cNvSpPr txBox="1"/>
          <p:nvPr/>
        </p:nvSpPr>
        <p:spPr>
          <a:xfrm>
            <a:off x="2927127" y="5727822"/>
            <a:ext cx="1767530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600" dirty="0">
                <a:ea typeface="Calibri"/>
              </a:rPr>
              <a:t>f</a:t>
            </a:r>
            <a:r>
              <a:rPr lang="cs-CZ" sz="1600" dirty="0" smtClean="0">
                <a:effectLst/>
                <a:ea typeface="Calibri"/>
              </a:rPr>
              <a:t>ermentační půda</a:t>
            </a:r>
            <a:endParaRPr lang="cs-CZ" sz="1600" dirty="0">
              <a:effectLst/>
              <a:ea typeface="Calibri"/>
            </a:endParaRPr>
          </a:p>
        </p:txBody>
      </p:sp>
      <p:sp>
        <p:nvSpPr>
          <p:cNvPr id="26" name="Textové pole 21"/>
          <p:cNvSpPr txBox="1"/>
          <p:nvPr/>
        </p:nvSpPr>
        <p:spPr>
          <a:xfrm>
            <a:off x="5161959" y="5698184"/>
            <a:ext cx="1556385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600" dirty="0">
                <a:effectLst/>
                <a:latin typeface="Arial"/>
                <a:ea typeface="Calibri"/>
              </a:rPr>
              <a:t>enzym Ligno</a:t>
            </a:r>
            <a:endParaRPr lang="cs-CZ" sz="1600" dirty="0">
              <a:effectLst/>
              <a:latin typeface="Times New Roman"/>
              <a:ea typeface="Calibri"/>
            </a:endParaRPr>
          </a:p>
        </p:txBody>
      </p:sp>
      <p:sp>
        <p:nvSpPr>
          <p:cNvPr id="28" name="Textové pole 22"/>
          <p:cNvSpPr txBox="1"/>
          <p:nvPr/>
        </p:nvSpPr>
        <p:spPr>
          <a:xfrm>
            <a:off x="7337618" y="5747591"/>
            <a:ext cx="1626870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600" dirty="0">
                <a:effectLst/>
                <a:latin typeface="Arial"/>
                <a:ea typeface="Calibri"/>
              </a:rPr>
              <a:t>dřevní kal</a:t>
            </a:r>
            <a:endParaRPr lang="cs-CZ" sz="16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8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188" y="1268760"/>
            <a:ext cx="8137276" cy="5184428"/>
          </a:xfrm>
        </p:spPr>
        <p:txBody>
          <a:bodyPr>
            <a:noAutofit/>
          </a:bodyPr>
          <a:lstStyle/>
          <a:p>
            <a:pPr marL="68263" indent="0" algn="just">
              <a:spcAft>
                <a:spcPts val="1200"/>
              </a:spcAft>
              <a:buFont typeface="Wingdings 2" pitchFamily="18" charset="2"/>
              <a:buNone/>
            </a:pP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68263" indent="0" algn="just">
              <a:spcAft>
                <a:spcPts val="1200"/>
              </a:spcAft>
            </a:pPr>
            <a:endParaRPr lang="cs-CZ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363118" y="332656"/>
            <a:ext cx="752125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r>
              <a:rPr lang="cs-CZ" sz="2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</a:t>
            </a:r>
            <a:r>
              <a:rPr lang="cs-CZ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nalýza substrátů</a:t>
            </a:r>
            <a:endParaRPr lang="cs-CZ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 descr="LECO TGA 701 analyzato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r="7448" b="2278"/>
          <a:stretch>
            <a:fillRect/>
          </a:stretch>
        </p:blipFill>
        <p:spPr bwMode="auto">
          <a:xfrm>
            <a:off x="363118" y="1124743"/>
            <a:ext cx="3416794" cy="275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t="29932" r="45152" b="20801"/>
          <a:stretch>
            <a:fillRect/>
          </a:stretch>
        </p:blipFill>
        <p:spPr bwMode="auto">
          <a:xfrm>
            <a:off x="251520" y="4393384"/>
            <a:ext cx="3185160" cy="230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LECO CHN + 628S analyzator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7445" r="37140" b="16301"/>
          <a:stretch>
            <a:fillRect/>
          </a:stretch>
        </p:blipFill>
        <p:spPr bwMode="auto">
          <a:xfrm>
            <a:off x="5076056" y="1124743"/>
            <a:ext cx="3312368" cy="27447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 pole 16"/>
          <p:cNvSpPr txBox="1"/>
          <p:nvPr/>
        </p:nvSpPr>
        <p:spPr>
          <a:xfrm>
            <a:off x="172375" y="3883414"/>
            <a:ext cx="3798280" cy="48169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500" dirty="0"/>
              <a:t>T</a:t>
            </a:r>
            <a:r>
              <a:rPr lang="cs-CZ" sz="1500" dirty="0" smtClean="0"/>
              <a:t>ermogravimetrickým </a:t>
            </a:r>
            <a:r>
              <a:rPr lang="cs-CZ" sz="1500" dirty="0"/>
              <a:t>analyzátorem LECO </a:t>
            </a:r>
            <a:endParaRPr lang="cs-CZ" sz="1500" dirty="0" smtClean="0"/>
          </a:p>
          <a:p>
            <a:pPr>
              <a:spcAft>
                <a:spcPts val="0"/>
              </a:spcAft>
            </a:pPr>
            <a:r>
              <a:rPr lang="cs-CZ" sz="1500" dirty="0" smtClean="0"/>
              <a:t>TGA 701</a:t>
            </a:r>
            <a:endParaRPr lang="cs-CZ" sz="1500" dirty="0">
              <a:effectLst/>
              <a:latin typeface="Times New Roman"/>
              <a:ea typeface="Calibri"/>
            </a:endParaRPr>
          </a:p>
        </p:txBody>
      </p:sp>
      <p:sp>
        <p:nvSpPr>
          <p:cNvPr id="8" name="Textové pole 16"/>
          <p:cNvSpPr txBox="1"/>
          <p:nvPr/>
        </p:nvSpPr>
        <p:spPr>
          <a:xfrm>
            <a:off x="4716016" y="3893493"/>
            <a:ext cx="4134438" cy="48169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500" dirty="0" smtClean="0"/>
              <a:t>Elementární analyzátor LECO </a:t>
            </a:r>
            <a:r>
              <a:rPr lang="cs-CZ" sz="1500" dirty="0"/>
              <a:t>Truspec CHN 628 + S 628 </a:t>
            </a:r>
            <a:endParaRPr lang="cs-CZ" sz="1500" dirty="0">
              <a:effectLst/>
              <a:latin typeface="Times New Roman"/>
              <a:ea typeface="Calibri"/>
            </a:endParaRPr>
          </a:p>
        </p:txBody>
      </p:sp>
      <p:sp>
        <p:nvSpPr>
          <p:cNvPr id="9" name="Textové pole 16"/>
          <p:cNvSpPr txBox="1"/>
          <p:nvPr/>
        </p:nvSpPr>
        <p:spPr>
          <a:xfrm>
            <a:off x="235643" y="6340393"/>
            <a:ext cx="3320772" cy="48169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600" dirty="0" smtClean="0"/>
              <a:t>Sušící váhy KERN</a:t>
            </a:r>
            <a:r>
              <a:rPr lang="cs-CZ" sz="1600" dirty="0"/>
              <a:t> DLB 160 3A s halogenovou lampou </a:t>
            </a:r>
            <a:endParaRPr lang="cs-CZ" sz="1500" dirty="0">
              <a:effectLst/>
              <a:latin typeface="Times New Roman"/>
              <a:ea typeface="Calibri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03" y="4375183"/>
            <a:ext cx="1383618" cy="184482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499992" y="6220007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Poloautomatický plynový </a:t>
            </a:r>
            <a:r>
              <a:rPr lang="cs-CZ" sz="1600" dirty="0"/>
              <a:t>pyknometrem </a:t>
            </a:r>
            <a:r>
              <a:rPr lang="cs-CZ" sz="1600" dirty="0" smtClean="0"/>
              <a:t>– </a:t>
            </a:r>
            <a:r>
              <a:rPr lang="cs-CZ" sz="1600" dirty="0" err="1" smtClean="0"/>
              <a:t>Pycnomatic</a:t>
            </a:r>
            <a:r>
              <a:rPr lang="cs-CZ" sz="1600" dirty="0" smtClean="0"/>
              <a:t>  ATC s héliem při tlaku 50 </a:t>
            </a:r>
            <a:r>
              <a:rPr lang="cs-CZ" sz="1600" dirty="0" err="1" smtClean="0"/>
              <a:t>kPa</a:t>
            </a:r>
            <a:r>
              <a:rPr lang="cs-CZ" sz="1600" dirty="0" smtClean="0"/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102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064424"/>
              </p:ext>
            </p:extLst>
          </p:nvPr>
        </p:nvGraphicFramePr>
        <p:xfrm>
          <a:off x="323528" y="1412776"/>
          <a:ext cx="8424935" cy="5127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9394"/>
                <a:gridCol w="887346"/>
                <a:gridCol w="890572"/>
                <a:gridCol w="890572"/>
                <a:gridCol w="997051"/>
              </a:tblGrid>
              <a:tr h="19454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Substrát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pH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Sušina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Org. sušina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Poměr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prvků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</a:tr>
              <a:tr h="5893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 </a:t>
                      </a:r>
                      <a:endParaRPr lang="cs-CZ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TS</a:t>
                      </a:r>
                      <a:endParaRPr lang="cs-CZ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VS</a:t>
                      </a:r>
                      <a:r>
                        <a:rPr lang="cs-CZ" sz="1200" b="1" baseline="-25000" dirty="0">
                          <a:effectLst/>
                        </a:rPr>
                        <a:t>TS</a:t>
                      </a:r>
                      <a:endParaRPr lang="cs-CZ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C:N</a:t>
                      </a:r>
                      <a:endParaRPr lang="cs-CZ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-</a:t>
                      </a:r>
                      <a:endParaRPr lang="cs-CZ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%</a:t>
                      </a:r>
                      <a:endParaRPr lang="cs-CZ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%</a:t>
                      </a:r>
                      <a:r>
                        <a:rPr lang="cs-CZ" sz="1200" b="1" baseline="-25000" dirty="0">
                          <a:effectLst/>
                        </a:rPr>
                        <a:t>TS</a:t>
                      </a:r>
                      <a:endParaRPr lang="cs-CZ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-</a:t>
                      </a:r>
                      <a:endParaRPr lang="cs-CZ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</a:tr>
              <a:tr h="52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Digestát (reagující substrát) z 1. fermentoru zemědělské BPS Pustějov II (příklad vzorku inokula využívaného v testech)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8,31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5,51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71,00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11,57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  <a:tr h="389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Kukuřičný sirup </a:t>
                      </a:r>
                      <a:r>
                        <a:rPr lang="cs-CZ" sz="1200" b="1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4,71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31,27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88,70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11,05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  <a:tr h="389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Kukuřičný sirup </a:t>
                      </a:r>
                      <a:r>
                        <a:rPr lang="cs-CZ" sz="12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4,70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56,20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83,50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5,73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  <a:tr h="277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Kukuřičný </a:t>
                      </a:r>
                      <a:r>
                        <a:rPr lang="cs-CZ" sz="1200" b="1" dirty="0" smtClean="0">
                          <a:solidFill>
                            <a:schemeClr val="tx1"/>
                          </a:solidFill>
                          <a:effectLst/>
                        </a:rPr>
                        <a:t>olej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3,83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99,49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99,90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83,79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  <a:tr h="382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Biomasa </a:t>
                      </a:r>
                      <a:r>
                        <a:rPr lang="cs-CZ" sz="1200" b="1" dirty="0" smtClean="0">
                          <a:solidFill>
                            <a:schemeClr val="tx1"/>
                          </a:solidFill>
                          <a:effectLst/>
                        </a:rPr>
                        <a:t>PNC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5,95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9,41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80,10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6,20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  <a:tr h="432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Mycelium PNC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6,50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27,80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90,85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6,20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  <a:tr h="277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Kvasinky Sacharomyces (pasterované 70°C, 1 </a:t>
                      </a:r>
                      <a:r>
                        <a:rPr lang="cs-CZ" sz="1200" b="1" dirty="0" smtClean="0">
                          <a:solidFill>
                            <a:schemeClr val="tx1"/>
                          </a:solidFill>
                          <a:effectLst/>
                        </a:rPr>
                        <a:t>hodina)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5,85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22,27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95,70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5,86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  <a:tr h="389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Fermentační </a:t>
                      </a:r>
                      <a:r>
                        <a:rPr lang="cs-CZ" sz="1200" b="1" dirty="0" smtClean="0">
                          <a:solidFill>
                            <a:schemeClr val="tx1"/>
                          </a:solidFill>
                          <a:effectLst/>
                        </a:rPr>
                        <a:t>půda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6,47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19,50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99,09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3,70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  <a:tr h="389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Enzym </a:t>
                      </a:r>
                      <a:r>
                        <a:rPr lang="cs-CZ" sz="1200" b="1" dirty="0" smtClean="0">
                          <a:solidFill>
                            <a:schemeClr val="tx1"/>
                          </a:solidFill>
                          <a:effectLst/>
                        </a:rPr>
                        <a:t>Ligno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6,25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31,60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93,80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12,17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  <a:tr h="382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Dřevní </a:t>
                      </a:r>
                      <a:r>
                        <a:rPr lang="cs-CZ" sz="1200" b="1" dirty="0" smtClean="0">
                          <a:solidFill>
                            <a:schemeClr val="tx1"/>
                          </a:solidFill>
                          <a:effectLst/>
                        </a:rPr>
                        <a:t>kal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3019" marR="3301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7,45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29,10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88,90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13,81</a:t>
                      </a:r>
                      <a:endParaRPr lang="cs-CZ" sz="12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019" marR="33019" marT="0" marB="0" anchor="ctr"/>
                </a:tc>
              </a:tr>
            </a:tbl>
          </a:graphicData>
        </a:graphic>
      </p:graphicFrame>
      <p:sp>
        <p:nvSpPr>
          <p:cNvPr id="5" name="Nadpis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r>
              <a:rPr lang="cs-CZ" sz="2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</a:t>
            </a:r>
            <a:r>
              <a:rPr lang="cs-CZ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nalýza substrátů</a:t>
            </a:r>
            <a:endParaRPr lang="cs-CZ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00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IET">
      <a:dk1>
        <a:srgbClr val="000000"/>
      </a:dk1>
      <a:lt1>
        <a:sysClr val="window" lastClr="FFFFFF"/>
      </a:lt1>
      <a:dk2>
        <a:srgbClr val="A4D233"/>
      </a:dk2>
      <a:lt2>
        <a:srgbClr val="F6FAEA"/>
      </a:lt2>
      <a:accent1>
        <a:srgbClr val="EDF6D6"/>
      </a:accent1>
      <a:accent2>
        <a:srgbClr val="E4F1C1"/>
      </a:accent2>
      <a:accent3>
        <a:srgbClr val="DBEDAD"/>
      </a:accent3>
      <a:accent4>
        <a:srgbClr val="D1E899"/>
      </a:accent4>
      <a:accent5>
        <a:srgbClr val="C8E485"/>
      </a:accent5>
      <a:accent6>
        <a:srgbClr val="BFE071"/>
      </a:accent6>
      <a:hlink>
        <a:srgbClr val="B6DB5C"/>
      </a:hlink>
      <a:folHlink>
        <a:srgbClr val="ADD748"/>
      </a:folHlink>
    </a:clrScheme>
    <a:fontScheme name="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69411</TotalTime>
  <Words>691</Words>
  <Application>Microsoft Office PowerPoint</Application>
  <PresentationFormat>Předvádění na obrazovce (4:3)</PresentationFormat>
  <Paragraphs>328</Paragraphs>
  <Slides>13</Slides>
  <Notes>11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 Alternativní maloobjemové substráty  pro bioplynové stanice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Analýza substrátů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VŠB-TUO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ZROVNOMĚRNĚNÍ EMISÍ NOx Z PRŮMYSLOVÝCH ZDROJŮ UMOŽŇUJÍCÍ JEJICH EFEKTIVNĚJŠÍ ZNEŠKODNĚNÍ</dc:title>
  <dc:creator>pot041</dc:creator>
  <cp:lastModifiedBy>cha104</cp:lastModifiedBy>
  <cp:revision>1158</cp:revision>
  <cp:lastPrinted>2018-03-06T07:14:49Z</cp:lastPrinted>
  <dcterms:created xsi:type="dcterms:W3CDTF">2011-08-12T09:29:05Z</dcterms:created>
  <dcterms:modified xsi:type="dcterms:W3CDTF">2018-03-08T07:58:58Z</dcterms:modified>
</cp:coreProperties>
</file>