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8" r:id="rId3"/>
    <p:sldId id="317" r:id="rId4"/>
    <p:sldId id="309" r:id="rId5"/>
    <p:sldId id="316" r:id="rId6"/>
    <p:sldId id="310" r:id="rId7"/>
    <p:sldId id="318" r:id="rId8"/>
    <p:sldId id="311" r:id="rId9"/>
    <p:sldId id="319" r:id="rId10"/>
    <p:sldId id="314" r:id="rId11"/>
    <p:sldId id="323" r:id="rId12"/>
    <p:sldId id="325" r:id="rId13"/>
    <p:sldId id="324" r:id="rId14"/>
    <p:sldId id="315" r:id="rId15"/>
    <p:sldId id="30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  <p15:guide id="4" orient="horz" pos="146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dovan Šomplák" initials="RŠ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6305" autoAdjust="0"/>
  </p:normalViewPr>
  <p:slideViewPr>
    <p:cSldViewPr snapToGrid="0" showGuides="1">
      <p:cViewPr varScale="1">
        <p:scale>
          <a:sx n="86" d="100"/>
          <a:sy n="86" d="100"/>
        </p:scale>
        <p:origin x="1248" y="72"/>
      </p:cViewPr>
      <p:guideLst>
        <p:guide orient="horz" pos="2160"/>
        <p:guide pos="3840"/>
        <p:guide pos="2880"/>
        <p:guide orient="horz" pos="14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mplak\Downloads\prognozaKO%20Hant&#225;ly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'[prognozaKO Hantály (2).xlsx]bio vs SKO'!$H$233:$H$267</c:f>
              <c:numCache>
                <c:formatCode>_(* #,##0.00_);_(* \(#,##0.00\);_(* "-"??_);_(@_)</c:formatCode>
                <c:ptCount val="35"/>
                <c:pt idx="0">
                  <c:v>20.217233398979971</c:v>
                </c:pt>
                <c:pt idx="1">
                  <c:v>7.8704084033309867</c:v>
                </c:pt>
                <c:pt idx="2">
                  <c:v>33.127831452419692</c:v>
                </c:pt>
                <c:pt idx="3">
                  <c:v>33.415454249877243</c:v>
                </c:pt>
                <c:pt idx="4">
                  <c:v>12.070057034201366</c:v>
                </c:pt>
                <c:pt idx="5">
                  <c:v>19.829009352598245</c:v>
                </c:pt>
                <c:pt idx="6">
                  <c:v>33.961839924563371</c:v>
                </c:pt>
                <c:pt idx="7">
                  <c:v>71.964553879497444</c:v>
                </c:pt>
                <c:pt idx="8">
                  <c:v>93.425979712575682</c:v>
                </c:pt>
                <c:pt idx="9">
                  <c:v>43.791402379415615</c:v>
                </c:pt>
                <c:pt idx="10">
                  <c:v>4.9604748948216368</c:v>
                </c:pt>
                <c:pt idx="11">
                  <c:v>38.045712385078374</c:v>
                </c:pt>
                <c:pt idx="12">
                  <c:v>14.928900201185831</c:v>
                </c:pt>
                <c:pt idx="13">
                  <c:v>31.920559852645127</c:v>
                </c:pt>
                <c:pt idx="14">
                  <c:v>75.242228669672443</c:v>
                </c:pt>
                <c:pt idx="15">
                  <c:v>1.9139336008746204</c:v>
                </c:pt>
                <c:pt idx="16">
                  <c:v>12.778346518981973</c:v>
                </c:pt>
                <c:pt idx="17">
                  <c:v>38.315086195700353</c:v>
                </c:pt>
                <c:pt idx="18">
                  <c:v>21.441277158866502</c:v>
                </c:pt>
                <c:pt idx="19">
                  <c:v>10.27397403402346</c:v>
                </c:pt>
                <c:pt idx="20">
                  <c:v>4.6415804701656276</c:v>
                </c:pt>
                <c:pt idx="21">
                  <c:v>53.0309552473732</c:v>
                </c:pt>
                <c:pt idx="22">
                  <c:v>43.07078355633984</c:v>
                </c:pt>
                <c:pt idx="23">
                  <c:v>28.874277586406386</c:v>
                </c:pt>
                <c:pt idx="24">
                  <c:v>15.950144849314176</c:v>
                </c:pt>
                <c:pt idx="25">
                  <c:v>45.081074853874796</c:v>
                </c:pt>
                <c:pt idx="26">
                  <c:v>46.304426348536538</c:v>
                </c:pt>
                <c:pt idx="27">
                  <c:v>27.454416677940124</c:v>
                </c:pt>
                <c:pt idx="28">
                  <c:v>11.329614759625143</c:v>
                </c:pt>
                <c:pt idx="29">
                  <c:v>35.273794808395081</c:v>
                </c:pt>
                <c:pt idx="30">
                  <c:v>7.1286919428840188</c:v>
                </c:pt>
                <c:pt idx="31">
                  <c:v>65.109560718149666</c:v>
                </c:pt>
                <c:pt idx="32">
                  <c:v>17.957793526026677</c:v>
                </c:pt>
                <c:pt idx="33">
                  <c:v>22.549807327304862</c:v>
                </c:pt>
                <c:pt idx="34">
                  <c:v>10.709570183486257</c:v>
                </c:pt>
              </c:numCache>
            </c:numRef>
          </c:xVal>
          <c:yVal>
            <c:numRef>
              <c:f>'[prognozaKO Hantály (2).xlsx]bio vs SKO'!$K$233:$K$267</c:f>
              <c:numCache>
                <c:formatCode>_(* #,##0.00_);_(* \(#,##0.00\);_(* "-"??_);_(@_)</c:formatCode>
                <c:ptCount val="35"/>
                <c:pt idx="0">
                  <c:v>214.55911802016126</c:v>
                </c:pt>
                <c:pt idx="1">
                  <c:v>181.19136129105564</c:v>
                </c:pt>
                <c:pt idx="2">
                  <c:v>219.06034125182137</c:v>
                </c:pt>
                <c:pt idx="3">
                  <c:v>183.95628984457136</c:v>
                </c:pt>
                <c:pt idx="4">
                  <c:v>180.66617441035947</c:v>
                </c:pt>
                <c:pt idx="5">
                  <c:v>208.73470487887414</c:v>
                </c:pt>
                <c:pt idx="6">
                  <c:v>194.80323335365108</c:v>
                </c:pt>
                <c:pt idx="7">
                  <c:v>179.44354531069004</c:v>
                </c:pt>
                <c:pt idx="8">
                  <c:v>222.49676362855016</c:v>
                </c:pt>
                <c:pt idx="9">
                  <c:v>158.90259446617355</c:v>
                </c:pt>
                <c:pt idx="10">
                  <c:v>142.41371642159115</c:v>
                </c:pt>
                <c:pt idx="11">
                  <c:v>229.42311826727078</c:v>
                </c:pt>
                <c:pt idx="12">
                  <c:v>201.37054385224729</c:v>
                </c:pt>
                <c:pt idx="13">
                  <c:v>166.17195827510963</c:v>
                </c:pt>
                <c:pt idx="14">
                  <c:v>158.99509191369887</c:v>
                </c:pt>
                <c:pt idx="15">
                  <c:v>208.6758693906273</c:v>
                </c:pt>
                <c:pt idx="16">
                  <c:v>189.32800567350432</c:v>
                </c:pt>
                <c:pt idx="17">
                  <c:v>179.98571414514652</c:v>
                </c:pt>
                <c:pt idx="18">
                  <c:v>205.21577666825999</c:v>
                </c:pt>
                <c:pt idx="19">
                  <c:v>153.76440422732654</c:v>
                </c:pt>
                <c:pt idx="20">
                  <c:v>202.86915721898472</c:v>
                </c:pt>
                <c:pt idx="21">
                  <c:v>179.06225181921238</c:v>
                </c:pt>
                <c:pt idx="22">
                  <c:v>207.15279731918434</c:v>
                </c:pt>
                <c:pt idx="23">
                  <c:v>176.04826040213567</c:v>
                </c:pt>
                <c:pt idx="24">
                  <c:v>151.68670216973396</c:v>
                </c:pt>
                <c:pt idx="25">
                  <c:v>149.7572164973534</c:v>
                </c:pt>
                <c:pt idx="26">
                  <c:v>166.24627491795366</c:v>
                </c:pt>
                <c:pt idx="27">
                  <c:v>131.69390774808093</c:v>
                </c:pt>
                <c:pt idx="28">
                  <c:v>205.51024336859632</c:v>
                </c:pt>
                <c:pt idx="29">
                  <c:v>101.52169344867229</c:v>
                </c:pt>
                <c:pt idx="30">
                  <c:v>182.79812119182338</c:v>
                </c:pt>
                <c:pt idx="31">
                  <c:v>221.18656641434455</c:v>
                </c:pt>
                <c:pt idx="32">
                  <c:v>178.77992410790876</c:v>
                </c:pt>
                <c:pt idx="33">
                  <c:v>186.28846489160927</c:v>
                </c:pt>
                <c:pt idx="34">
                  <c:v>262.0047921887541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7B2-45E4-BA5C-03453C929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0959760"/>
        <c:axId val="430961720"/>
      </c:scatterChart>
      <c:valAx>
        <c:axId val="430959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Množství</a:t>
                </a:r>
                <a:r>
                  <a:rPr lang="cs-CZ" baseline="0"/>
                  <a:t> BRKO [kg/obyv. a rok]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_(* #,##0_);_(* \(#,##0\);_(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961720"/>
        <c:crosses val="autoZero"/>
        <c:crossBetween val="midCat"/>
      </c:valAx>
      <c:valAx>
        <c:axId val="430961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Množstvi</a:t>
                </a:r>
                <a:r>
                  <a:rPr lang="cs-CZ" baseline="0"/>
                  <a:t> SKO [kg/obyv. a rok]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_(* #,##0_);_(* \(#,##0\);_(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09597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DF828-E23C-4E84-8EE4-F83FAAE9060B}" type="datetimeFigureOut">
              <a:rPr lang="cs-CZ" smtClean="0"/>
              <a:t>04.03.2018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CF7F8-05D5-4A87-B043-AC7DD2F8C9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55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35744" y="5772152"/>
            <a:ext cx="4300538" cy="1019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051" y="2100943"/>
            <a:ext cx="8347901" cy="1863725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050" y="3943351"/>
            <a:ext cx="8347901" cy="1934183"/>
          </a:xfrm>
        </p:spPr>
        <p:txBody>
          <a:bodyPr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50" y="400269"/>
            <a:ext cx="3071771" cy="73842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182" y="829781"/>
            <a:ext cx="3413928" cy="30891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474" y="6304191"/>
            <a:ext cx="224203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52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43762" y="365125"/>
            <a:ext cx="1550193" cy="53975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1" y="365125"/>
            <a:ext cx="6850856" cy="53975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8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ředěl - nadpis blo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050" y="504827"/>
            <a:ext cx="8347901" cy="2920999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050" y="3485023"/>
            <a:ext cx="8347901" cy="23925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643439" y="5962630"/>
            <a:ext cx="4150518" cy="62867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53679" y="174628"/>
            <a:ext cx="840277" cy="365125"/>
          </a:xfrm>
        </p:spPr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856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35744" y="5772152"/>
            <a:ext cx="4300538" cy="1019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050" y="1562101"/>
            <a:ext cx="8347901" cy="1863725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050" y="3485023"/>
            <a:ext cx="8347901" cy="23925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50" y="400267"/>
            <a:ext cx="3245263" cy="106285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980" y="724695"/>
            <a:ext cx="3471120" cy="414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473" y="6181724"/>
            <a:ext cx="2213762" cy="30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02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50045" y="1458109"/>
            <a:ext cx="4164806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458109"/>
            <a:ext cx="4164806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629150" y="5962630"/>
            <a:ext cx="4164807" cy="62867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05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427" y="165090"/>
            <a:ext cx="8441530" cy="12350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2427" y="1458108"/>
            <a:ext cx="4145755" cy="875517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4F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52427" y="2395540"/>
            <a:ext cx="4145755" cy="34051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1" y="1458108"/>
            <a:ext cx="4164806" cy="875517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4F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395540"/>
            <a:ext cx="4164806" cy="340518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629150" y="5962630"/>
            <a:ext cx="4164807" cy="62867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6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11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88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5" y="457200"/>
            <a:ext cx="3228975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07607" y="457201"/>
            <a:ext cx="5086350" cy="531495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50045" y="2057400"/>
            <a:ext cx="3228975" cy="3714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39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5" y="457200"/>
            <a:ext cx="3228975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29039" y="472281"/>
            <a:ext cx="5064918" cy="53189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50045" y="2057401"/>
            <a:ext cx="3228975" cy="3733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8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AC191-ACC1-4D04-8D9C-FA87E729B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87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50044" y="174626"/>
            <a:ext cx="8443913" cy="1206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0044" y="1448598"/>
            <a:ext cx="8443913" cy="4361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3439" y="5962630"/>
            <a:ext cx="4150518" cy="628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953679" y="174628"/>
            <a:ext cx="840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4F71"/>
                </a:solidFill>
              </a:defRPr>
            </a:lvl1pPr>
          </a:lstStyle>
          <a:p>
            <a:fld id="{4E750E62-2F50-410A-9DC6-A3C9D0AA17A4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338" y="6127585"/>
            <a:ext cx="2724746" cy="26371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4" y="6040500"/>
            <a:ext cx="1197173" cy="43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7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rgbClr val="004F7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049" y="1997038"/>
            <a:ext cx="8347901" cy="1863725"/>
          </a:xfrm>
        </p:spPr>
        <p:txBody>
          <a:bodyPr>
            <a:normAutofit fontScale="90000"/>
          </a:bodyPr>
          <a:lstStyle/>
          <a:p>
            <a:r>
              <a:rPr lang="cs-CZ" dirty="0"/>
              <a:t>Prognóza produkce biologicky rozložitelného komunálního odpadu v ČR </a:t>
            </a:r>
            <a:endParaRPr lang="cs-CZ" sz="4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" y="4122965"/>
            <a:ext cx="8686800" cy="1754569"/>
          </a:xfrm>
        </p:spPr>
        <p:txBody>
          <a:bodyPr/>
          <a:lstStyle/>
          <a:p>
            <a:r>
              <a:rPr lang="cs-CZ" b="1" dirty="0"/>
              <a:t>R. Šomplák</a:t>
            </a:r>
            <a:r>
              <a:rPr lang="cs-CZ" dirty="0"/>
              <a:t>, V. Nevrlý, V. Smejkalová, J. Jadrný </a:t>
            </a:r>
          </a:p>
        </p:txBody>
      </p:sp>
    </p:spTree>
    <p:extLst>
      <p:ext uri="{BB962C8B-B14F-4D97-AF65-F5344CB8AC3E}">
        <p14:creationId xmlns:p14="http://schemas.microsoft.com/office/powerpoint/2010/main" val="300623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C5583-941F-4D01-9CF3-B2BE43F7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4" y="174626"/>
            <a:ext cx="8514038" cy="1206500"/>
          </a:xfrm>
        </p:spPr>
        <p:txBody>
          <a:bodyPr/>
          <a:lstStyle/>
          <a:p>
            <a:r>
              <a:rPr lang="cs-CZ" dirty="0"/>
              <a:t>Reálnost splnění cílů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D61851-60C2-46F1-9BBE-231C3B0D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044" y="1412013"/>
            <a:ext cx="8514038" cy="43616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Omezení skládkování BRKO v roce 2020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lvl="1"/>
            <a:r>
              <a:rPr lang="cs-CZ" dirty="0"/>
              <a:t>Rok 2015 – produkce SKO 2 096 </a:t>
            </a:r>
            <a:r>
              <a:rPr lang="cs-CZ" dirty="0" err="1"/>
              <a:t>kt</a:t>
            </a:r>
            <a:r>
              <a:rPr lang="cs-CZ" dirty="0"/>
              <a:t> (48%*2096=1006), producent obec</a:t>
            </a:r>
          </a:p>
          <a:p>
            <a:r>
              <a:rPr lang="cs-CZ" dirty="0"/>
              <a:t>Zvýšení separace (materiálové využití) KO na alespoň (v 2015 36 %)</a:t>
            </a:r>
          </a:p>
          <a:p>
            <a:pPr lvl="1"/>
            <a:r>
              <a:rPr lang="cs-CZ" dirty="0"/>
              <a:t>60 % v roce 2025</a:t>
            </a:r>
          </a:p>
          <a:p>
            <a:pPr lvl="1"/>
            <a:r>
              <a:rPr lang="cs-CZ" dirty="0"/>
              <a:t>65 % v roce 2030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805F85-F184-4CE9-9604-51EF5A4B373E}"/>
              </a:ext>
            </a:extLst>
          </p:cNvPr>
          <p:cNvSpPr txBox="1"/>
          <p:nvPr/>
        </p:nvSpPr>
        <p:spPr>
          <a:xfrm>
            <a:off x="4572000" y="6350435"/>
            <a:ext cx="4458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Pozn.: EU – Evropská unie</a:t>
            </a:r>
          </a:p>
          <a:p>
            <a:r>
              <a:rPr lang="cs-CZ" sz="1200" dirty="0"/>
              <a:t>KO – komunální odpad, POH – Plán odpadového hospodářství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1F8FC1F9-7999-47A3-9C4B-C059EDDFE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014654"/>
              </p:ext>
            </p:extLst>
          </p:nvPr>
        </p:nvGraphicFramePr>
        <p:xfrm>
          <a:off x="350044" y="2141197"/>
          <a:ext cx="8443912" cy="1044575"/>
        </p:xfrm>
        <a:graphic>
          <a:graphicData uri="http://schemas.openxmlformats.org/drawingml/2006/table">
            <a:tbl>
              <a:tblPr/>
              <a:tblGrid>
                <a:gridCol w="1358053">
                  <a:extLst>
                    <a:ext uri="{9D8B030D-6E8A-4147-A177-3AD203B41FA5}">
                      <a16:colId xmlns:a16="http://schemas.microsoft.com/office/drawing/2014/main" val="4165814142"/>
                    </a:ext>
                  </a:extLst>
                </a:gridCol>
                <a:gridCol w="2280312">
                  <a:extLst>
                    <a:ext uri="{9D8B030D-6E8A-4147-A177-3AD203B41FA5}">
                      <a16:colId xmlns:a16="http://schemas.microsoft.com/office/drawing/2014/main" val="3762545111"/>
                    </a:ext>
                  </a:extLst>
                </a:gridCol>
                <a:gridCol w="2829277">
                  <a:extLst>
                    <a:ext uri="{9D8B030D-6E8A-4147-A177-3AD203B41FA5}">
                      <a16:colId xmlns:a16="http://schemas.microsoft.com/office/drawing/2014/main" val="1177597131"/>
                    </a:ext>
                  </a:extLst>
                </a:gridCol>
                <a:gridCol w="1976270">
                  <a:extLst>
                    <a:ext uri="{9D8B030D-6E8A-4147-A177-3AD203B41FA5}">
                      <a16:colId xmlns:a16="http://schemas.microsoft.com/office/drawing/2014/main" val="4520229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1995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BRKO ukládaného na skládky vzhledem k srovnávací základně v roce 2016</a:t>
                      </a: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dle směrnice Rady 1999/31/ES, pokles na 35 % úrovně 1995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dle POH ČR, pokles na 24 % úrovně 1995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653778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1 530 000 tun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60,97 % (932 841 tun)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535 500 tun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360 000 tun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227476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16421B54-7362-446C-809A-F5844A665344}"/>
              </a:ext>
            </a:extLst>
          </p:cNvPr>
          <p:cNvSpPr txBox="1"/>
          <p:nvPr/>
        </p:nvSpPr>
        <p:spPr>
          <a:xfrm>
            <a:off x="4572000" y="6051843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POH, ISOH</a:t>
            </a:r>
          </a:p>
        </p:txBody>
      </p:sp>
    </p:spTree>
    <p:extLst>
      <p:ext uri="{BB962C8B-B14F-4D97-AF65-F5344CB8AC3E}">
        <p14:creationId xmlns:p14="http://schemas.microsoft.com/office/powerpoint/2010/main" val="258114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skládkování BRKO v roce 2020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15596" y="1075339"/>
            <a:ext cx="8219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Odhad byl vypočítán na základě dostupných dat z rozborů SKO a typů zástavby dle metodiky Ústavu procesního inženýrství VUT v Brně.</a:t>
            </a:r>
          </a:p>
          <a:p>
            <a:endParaRPr lang="cs-CZ" dirty="0"/>
          </a:p>
          <a:p>
            <a:r>
              <a:rPr lang="cs-CZ" dirty="0"/>
              <a:t>Podíl Bio-odpadu (kuchyňský odpad) </a:t>
            </a:r>
            <a:r>
              <a:rPr lang="cs-CZ" b="1" dirty="0"/>
              <a:t>cca 29% </a:t>
            </a:r>
            <a:r>
              <a:rPr lang="cs-CZ" dirty="0"/>
              <a:t>v SKO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2 096 </a:t>
            </a:r>
            <a:r>
              <a:rPr lang="cs-CZ" dirty="0" err="1"/>
              <a:t>kt</a:t>
            </a:r>
            <a:r>
              <a:rPr lang="cs-CZ" dirty="0"/>
              <a:t> * 29 % = </a:t>
            </a:r>
            <a:r>
              <a:rPr lang="cs-CZ" b="1" dirty="0"/>
              <a:t>608 </a:t>
            </a:r>
            <a:r>
              <a:rPr lang="cs-CZ" b="1" dirty="0" err="1"/>
              <a:t>kt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10 553 843 obyv. * 60 kg = </a:t>
            </a:r>
            <a:r>
              <a:rPr lang="cs-CZ" b="1" dirty="0"/>
              <a:t>633 </a:t>
            </a:r>
            <a:r>
              <a:rPr lang="cs-CZ" b="1" dirty="0" err="1"/>
              <a:t>kt</a:t>
            </a:r>
            <a:r>
              <a:rPr lang="cs-CZ" dirty="0"/>
              <a:t> </a:t>
            </a:r>
          </a:p>
        </p:txBody>
      </p:sp>
      <p:sp>
        <p:nvSpPr>
          <p:cNvPr id="7" name="Obdélník 6"/>
          <p:cNvSpPr/>
          <p:nvPr/>
        </p:nvSpPr>
        <p:spPr>
          <a:xfrm>
            <a:off x="5007006" y="5462214"/>
            <a:ext cx="41547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750" dirty="0"/>
              <a:t>Metodika byla představena na konferenci TVIP 2016:</a:t>
            </a:r>
          </a:p>
          <a:p>
            <a:r>
              <a:rPr lang="cs-CZ" sz="750" dirty="0"/>
              <a:t>ŠOMPLÁK, R.; PAVLAS, M.; SMEJKALOVÁ, V. Pokrok ve vývoji nástroje pro predikci produkce a složení komunálních odpadů. In Sborník konference. Praha: CEMC, 2016. s. 1-16. ISBN: 978-80-85990-28- 7.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1581" y="3031021"/>
            <a:ext cx="3976373" cy="243580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080591" y="2760429"/>
            <a:ext cx="3413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Průměrné složení SKO v roce 2015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B059388-B8E9-4FB5-A23A-A25831665E0C}"/>
              </a:ext>
            </a:extLst>
          </p:cNvPr>
          <p:cNvSpPr txBox="1"/>
          <p:nvPr/>
        </p:nvSpPr>
        <p:spPr>
          <a:xfrm>
            <a:off x="175789" y="2929706"/>
            <a:ext cx="46962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Produkce SKO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Firemní odpad – 741 </a:t>
            </a:r>
            <a:r>
              <a:rPr lang="cs-CZ" dirty="0" err="1"/>
              <a:t>kt</a:t>
            </a:r>
            <a:r>
              <a:rPr lang="cs-CZ" dirty="0"/>
              <a:t> (26 %)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Obecní odpad – 2 096 </a:t>
            </a:r>
            <a:r>
              <a:rPr lang="cs-CZ" dirty="0" err="1"/>
              <a:t>kt</a:t>
            </a:r>
            <a:r>
              <a:rPr lang="cs-CZ" dirty="0"/>
              <a:t> (74 %)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EVO: zpracováno SKO – 575 </a:t>
            </a:r>
            <a:r>
              <a:rPr lang="cs-CZ" dirty="0" err="1"/>
              <a:t>kt</a:t>
            </a:r>
            <a:r>
              <a:rPr lang="cs-CZ" dirty="0"/>
              <a:t> (20 %)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EVO: zpracováno celkem – 640 </a:t>
            </a:r>
            <a:r>
              <a:rPr lang="cs-CZ" dirty="0" err="1"/>
              <a:t>kt</a:t>
            </a:r>
            <a:r>
              <a:rPr lang="cs-CZ" dirty="0"/>
              <a:t> (90 % SKO)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b="1" dirty="0"/>
              <a:t>Obecní SKO tvoří cca 66 % zpracování v EVO, tj. cca 425 </a:t>
            </a:r>
            <a:r>
              <a:rPr lang="cs-CZ" b="1" dirty="0" err="1"/>
              <a:t>kt</a:t>
            </a:r>
            <a:r>
              <a:rPr lang="cs-CZ" b="1" dirty="0"/>
              <a:t> (123 </a:t>
            </a:r>
            <a:r>
              <a:rPr lang="cs-CZ" b="1" dirty="0" err="1"/>
              <a:t>kt</a:t>
            </a:r>
            <a:r>
              <a:rPr lang="cs-CZ" b="1" dirty="0"/>
              <a:t> bio-odpadu). </a:t>
            </a:r>
            <a:r>
              <a:rPr lang="cs-CZ" dirty="0"/>
              <a:t>Od 2016 bylo navýšena kapacita o  ZEVO Chotíkov 96 </a:t>
            </a:r>
            <a:r>
              <a:rPr lang="cs-CZ" dirty="0" err="1"/>
              <a:t>kt</a:t>
            </a:r>
            <a:r>
              <a:rPr lang="cs-CZ" dirty="0"/>
              <a:t>.</a:t>
            </a:r>
            <a:r>
              <a:rPr lang="cs-CZ" b="1" dirty="0"/>
              <a:t>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226C2DA-CEBF-414D-98E3-9F8A0F611D1B}"/>
              </a:ext>
            </a:extLst>
          </p:cNvPr>
          <p:cNvSpPr txBox="1"/>
          <p:nvPr/>
        </p:nvSpPr>
        <p:spPr>
          <a:xfrm>
            <a:off x="4572000" y="6350435"/>
            <a:ext cx="2985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Pozn.: EVO – energetické využití odpadu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6567D6E-0454-433B-ADFF-51EA8BB45D4A}"/>
              </a:ext>
            </a:extLst>
          </p:cNvPr>
          <p:cNvSpPr txBox="1"/>
          <p:nvPr/>
        </p:nvSpPr>
        <p:spPr>
          <a:xfrm>
            <a:off x="4572000" y="6051843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ISOH, VISOH</a:t>
            </a:r>
          </a:p>
        </p:txBody>
      </p:sp>
    </p:spTree>
    <p:extLst>
      <p:ext uri="{BB962C8B-B14F-4D97-AF65-F5344CB8AC3E}">
        <p14:creationId xmlns:p14="http://schemas.microsoft.com/office/powerpoint/2010/main" val="77933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cílů materiálového využití KO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B48E17C-BF29-41C3-AE1E-5B3FB977AF7A}"/>
              </a:ext>
            </a:extLst>
          </p:cNvPr>
          <p:cNvSpPr txBox="1"/>
          <p:nvPr/>
        </p:nvSpPr>
        <p:spPr>
          <a:xfrm>
            <a:off x="4572000" y="6371441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ISOH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8D8B48B-8119-40FA-8AD0-AF7BDAE60E0C}"/>
              </a:ext>
            </a:extLst>
          </p:cNvPr>
          <p:cNvSpPr txBox="1"/>
          <p:nvPr/>
        </p:nvSpPr>
        <p:spPr>
          <a:xfrm>
            <a:off x="350044" y="3923972"/>
            <a:ext cx="36770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Značný potenciál pro zvýšení materiálového využití KO (resp. SKO) představuje bio-odpad. Potenciál téměř 30 % z SKO (cca 12 % KO)</a:t>
            </a:r>
          </a:p>
        </p:txBody>
      </p:sp>
      <p:pic>
        <p:nvPicPr>
          <p:cNvPr id="11" name="Zástupný symbol pro obsah 3">
            <a:extLst>
              <a:ext uri="{FF2B5EF4-FFF2-40B4-BE49-F238E27FC236}">
                <a16:creationId xmlns:a16="http://schemas.microsoft.com/office/drawing/2014/main" id="{C1924879-CC2F-4C1E-9ADB-4E153083F4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565"/>
          <a:stretch/>
        </p:blipFill>
        <p:spPr>
          <a:xfrm>
            <a:off x="4027053" y="3568823"/>
            <a:ext cx="4920121" cy="2480672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53EA6FE-9E13-4A97-BB6C-0A1961332A3F}"/>
              </a:ext>
            </a:extLst>
          </p:cNvPr>
          <p:cNvSpPr txBox="1"/>
          <p:nvPr/>
        </p:nvSpPr>
        <p:spPr>
          <a:xfrm>
            <a:off x="4911915" y="3319645"/>
            <a:ext cx="3276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Průměrné složení KO v roce 2015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6CFA767-EFEA-4B3B-874A-3FDFC618F518}"/>
              </a:ext>
            </a:extLst>
          </p:cNvPr>
          <p:cNvSpPr txBox="1"/>
          <p:nvPr/>
        </p:nvSpPr>
        <p:spPr>
          <a:xfrm>
            <a:off x="422632" y="1150056"/>
            <a:ext cx="62911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2015 se vyprodukovalo cca 5274 </a:t>
            </a:r>
            <a:r>
              <a:rPr lang="cs-CZ" dirty="0" err="1"/>
              <a:t>kt</a:t>
            </a:r>
            <a:r>
              <a:rPr lang="cs-CZ" dirty="0"/>
              <a:t> 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2015 byla materiálově využito asi 36 % 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Cíle materiálového využití: 60 % v 2025 a 65 % v 2030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Ostatní KO tvoří asi 27 % z celku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Součet PAP, PLA, SKL a KOV  v SKO činní asi 16 % KO </a:t>
            </a:r>
          </a:p>
        </p:txBody>
      </p:sp>
    </p:spTree>
    <p:extLst>
      <p:ext uri="{BB962C8B-B14F-4D97-AF65-F5344CB8AC3E}">
        <p14:creationId xmlns:p14="http://schemas.microsoft.com/office/powerpoint/2010/main" val="960300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4" y="119207"/>
            <a:ext cx="8443913" cy="1206500"/>
          </a:xfrm>
        </p:spPr>
        <p:txBody>
          <a:bodyPr/>
          <a:lstStyle/>
          <a:p>
            <a:r>
              <a:rPr lang="cs-CZ" dirty="0"/>
              <a:t>Vliv BRKO na materiálové využití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Potenciál zvýšení separace 400 - 1000 </a:t>
            </a:r>
            <a:r>
              <a:rPr lang="cs-CZ" sz="2000" dirty="0" err="1">
                <a:solidFill>
                  <a:srgbClr val="C00000"/>
                </a:solidFill>
              </a:rPr>
              <a:t>kt</a:t>
            </a:r>
            <a:r>
              <a:rPr lang="cs-CZ" sz="2000" dirty="0">
                <a:solidFill>
                  <a:srgbClr val="C00000"/>
                </a:solidFill>
              </a:rPr>
              <a:t>/rok</a:t>
            </a:r>
          </a:p>
          <a:p>
            <a:r>
              <a:rPr lang="cs-CZ" sz="2000" dirty="0"/>
              <a:t>Separované BRKO nepochází z KO -&gt; nový odpadový proud, dnes se jedná převážně o odpady ze zahrad. Kuchyňský odpad je separován minimálně</a:t>
            </a:r>
          </a:p>
          <a:p>
            <a:r>
              <a:rPr lang="cs-CZ" sz="2000" dirty="0"/>
              <a:t>Současná produkce KO 5 274 </a:t>
            </a:r>
            <a:r>
              <a:rPr lang="cs-CZ" sz="2000" dirty="0" err="1"/>
              <a:t>kt</a:t>
            </a:r>
            <a:r>
              <a:rPr lang="cs-CZ" sz="2000" dirty="0"/>
              <a:t> (dnes mat. využití </a:t>
            </a:r>
            <a:r>
              <a:rPr lang="cs-CZ" sz="2000" dirty="0">
                <a:solidFill>
                  <a:srgbClr val="C00000"/>
                </a:solidFill>
              </a:rPr>
              <a:t>cca 36 %</a:t>
            </a:r>
            <a:r>
              <a:rPr lang="cs-CZ" sz="2000" dirty="0"/>
              <a:t>)</a:t>
            </a:r>
          </a:p>
          <a:p>
            <a:endParaRPr lang="cs-CZ" sz="2000" dirty="0"/>
          </a:p>
          <a:p>
            <a:r>
              <a:rPr lang="cs-CZ" sz="2000" dirty="0"/>
              <a:t>Model 1 – separace i kuchyňského odpadu</a:t>
            </a:r>
          </a:p>
          <a:p>
            <a:pPr marL="0" indent="0">
              <a:buNone/>
            </a:pPr>
            <a:r>
              <a:rPr lang="cs-CZ" sz="2000" dirty="0"/>
              <a:t>KO navýšení o cca 400 </a:t>
            </a:r>
            <a:r>
              <a:rPr lang="cs-CZ" sz="2000" dirty="0" err="1"/>
              <a:t>kt</a:t>
            </a:r>
            <a:r>
              <a:rPr lang="cs-CZ" sz="2000" dirty="0"/>
              <a:t>, ale materiálové využití se zvýší o 1000 </a:t>
            </a:r>
            <a:r>
              <a:rPr lang="cs-CZ" sz="2000" dirty="0" err="1"/>
              <a:t>kt</a:t>
            </a:r>
            <a:r>
              <a:rPr lang="cs-CZ" sz="2000" dirty="0"/>
              <a:t>, což by odpovídalo </a:t>
            </a:r>
            <a:r>
              <a:rPr lang="cs-CZ" sz="2000" dirty="0">
                <a:solidFill>
                  <a:srgbClr val="C00000"/>
                </a:solidFill>
              </a:rPr>
              <a:t>51 % materiálového využití (nárůst 15 %)</a:t>
            </a:r>
          </a:p>
          <a:p>
            <a:r>
              <a:rPr lang="cs-CZ" sz="2000" dirty="0"/>
              <a:t>Model 2 – separace pouze odpadů ze zahrad</a:t>
            </a:r>
          </a:p>
          <a:p>
            <a:pPr marL="0" indent="0">
              <a:buNone/>
            </a:pPr>
            <a:r>
              <a:rPr lang="cs-CZ" sz="2000" dirty="0"/>
              <a:t>KO navýšení o cca 400 </a:t>
            </a:r>
            <a:r>
              <a:rPr lang="cs-CZ" sz="2000" dirty="0" err="1"/>
              <a:t>kt</a:t>
            </a:r>
            <a:r>
              <a:rPr lang="cs-CZ" sz="2000" dirty="0"/>
              <a:t>, stejně tak i materiálové využití, což by odpovídalo </a:t>
            </a:r>
            <a:r>
              <a:rPr lang="cs-CZ" sz="2000" dirty="0">
                <a:solidFill>
                  <a:srgbClr val="C00000"/>
                </a:solidFill>
              </a:rPr>
              <a:t>41 % materiálového využití (nárůst 5 %)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73494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77CD4-92A3-45EC-85DF-AE6F38D8C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36903-2027-4F22-AC4E-E7392CD7B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separace BRKO je dáno především novým odpadovým proudem – odpady ze zahrad</a:t>
            </a:r>
          </a:p>
          <a:p>
            <a:r>
              <a:rPr lang="cs-CZ" dirty="0"/>
              <a:t>V případě značné separace kuchyňského odpadu je možné splnit cíl odklonu skládkovaní BRKO do roku 2020</a:t>
            </a:r>
          </a:p>
          <a:p>
            <a:r>
              <a:rPr lang="cs-CZ" dirty="0"/>
              <a:t>Separace kuchyňského odpadu představuje klíčový tok pro splnění 65 % materiálového využití KO do roku 2030</a:t>
            </a:r>
          </a:p>
          <a:p>
            <a:r>
              <a:rPr lang="cs-CZ" dirty="0">
                <a:solidFill>
                  <a:srgbClr val="C00000"/>
                </a:solidFill>
              </a:rPr>
              <a:t>Reálně je velmi malá pravděpodobnost splnění vytyčených cílů EU  </a:t>
            </a:r>
          </a:p>
        </p:txBody>
      </p:sp>
    </p:spTree>
    <p:extLst>
      <p:ext uri="{BB962C8B-B14F-4D97-AF65-F5344CB8AC3E}">
        <p14:creationId xmlns:p14="http://schemas.microsoft.com/office/powerpoint/2010/main" val="3281765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0044" y="796705"/>
            <a:ext cx="8443913" cy="501354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/>
              <a:t>Děkuji za pozornost! </a:t>
            </a:r>
          </a:p>
          <a:p>
            <a:pPr marL="0" indent="0" algn="ctr">
              <a:buNone/>
            </a:pPr>
            <a:endParaRPr lang="cs-CZ" altLang="cs-CZ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altLang="cs-CZ" dirty="0">
                <a:solidFill>
                  <a:srgbClr val="002060"/>
                </a:solidFill>
              </a:rPr>
              <a:t>Příspěvek byl vytvořen řešením projektu LO1202 za finanční podpory MŠMT v rámci Národního programu udržitelnosti I, ve spolupráci s  finanční podporou TAČR v rámci projektu č</a:t>
            </a:r>
            <a:r>
              <a:rPr lang="en-US" altLang="cs-CZ" dirty="0">
                <a:solidFill>
                  <a:srgbClr val="002060"/>
                </a:solidFill>
              </a:rPr>
              <a:t>. TE02000236 “Waste-to-Energy (</a:t>
            </a:r>
            <a:r>
              <a:rPr lang="en-US" altLang="cs-CZ" dirty="0" err="1">
                <a:solidFill>
                  <a:srgbClr val="002060"/>
                </a:solidFill>
              </a:rPr>
              <a:t>WtE</a:t>
            </a:r>
            <a:r>
              <a:rPr lang="en-US" altLang="cs-CZ" dirty="0">
                <a:solidFill>
                  <a:srgbClr val="002060"/>
                </a:solidFill>
              </a:rPr>
              <a:t>) Competence Centre”</a:t>
            </a:r>
            <a:endParaRPr lang="cs-CZ" altLang="cs-CZ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altLang="cs-CZ" dirty="0">
              <a:solidFill>
                <a:srgbClr val="00206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/>
              <a:t>Ing. Radovan </a:t>
            </a:r>
            <a:r>
              <a:rPr lang="cs-CZ" altLang="cs-CZ" b="1" dirty="0" err="1"/>
              <a:t>Šomplák</a:t>
            </a:r>
            <a:r>
              <a:rPr lang="cs-CZ" altLang="cs-CZ" b="1" dirty="0"/>
              <a:t>, Ph.D.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b="1" dirty="0"/>
              <a:t>(Radovan.Somplak@vutbr.cz)</a:t>
            </a:r>
            <a:endParaRPr lang="en-GB" altLang="cs-CZ" b="1" dirty="0"/>
          </a:p>
          <a:p>
            <a:pPr marL="0" indent="0" algn="ctr">
              <a:buNone/>
            </a:pPr>
            <a:endParaRPr lang="en-US" alt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Produkce BRKO v ČR (kat. č. 20 02 01)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5FF90D5-0933-40A5-9FF7-788E06DE35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0" y="1136681"/>
            <a:ext cx="5407660" cy="2743200"/>
          </a:xfrm>
          <a:prstGeom prst="rect">
            <a:avLst/>
          </a:prstGeom>
          <a:noFill/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AAE1E6F1-FC08-43DD-B9BB-CE9F9B200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4265" y="2961418"/>
            <a:ext cx="4496615" cy="2700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97B71CA-59BB-49F6-B521-B534DCC2949D}"/>
              </a:ext>
            </a:extLst>
          </p:cNvPr>
          <p:cNvSpPr txBox="1"/>
          <p:nvPr/>
        </p:nvSpPr>
        <p:spPr>
          <a:xfrm>
            <a:off x="350044" y="4092606"/>
            <a:ext cx="3857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2014 zavedení možnosti separace bio-odpadu v každé obci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55F2A6F-FEB5-48E7-A145-CAD176678CCD}"/>
              </a:ext>
            </a:extLst>
          </p:cNvPr>
          <p:cNvSpPr txBox="1"/>
          <p:nvPr/>
        </p:nvSpPr>
        <p:spPr>
          <a:xfrm>
            <a:off x="4873841" y="5761607"/>
            <a:ext cx="4138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Počet ORP s produkcí pod 10 kg/obyv.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AB7FDD2-1D47-41F9-9542-ED3D6EE7C868}"/>
              </a:ext>
            </a:extLst>
          </p:cNvPr>
          <p:cNvSpPr txBox="1"/>
          <p:nvPr/>
        </p:nvSpPr>
        <p:spPr>
          <a:xfrm>
            <a:off x="5104648" y="6221709"/>
            <a:ext cx="3796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Pozn.: ORP – obec s rozšířenou působností</a:t>
            </a:r>
          </a:p>
          <a:p>
            <a:r>
              <a:rPr lang="cs-CZ" sz="1200" dirty="0"/>
              <a:t>ISOH – Informační systém odpadového hospodářství</a:t>
            </a:r>
          </a:p>
          <a:p>
            <a:r>
              <a:rPr lang="cs-CZ" sz="1200" dirty="0"/>
              <a:t>BRKO – biologicky rozložitelný komunální odpad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432E8C8-5EEC-4F4B-89FF-CD75C7EB7FF6}"/>
              </a:ext>
            </a:extLst>
          </p:cNvPr>
          <p:cNvSpPr txBox="1"/>
          <p:nvPr/>
        </p:nvSpPr>
        <p:spPr>
          <a:xfrm>
            <a:off x="514905" y="562844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ISOH</a:t>
            </a:r>
          </a:p>
        </p:txBody>
      </p:sp>
    </p:spTree>
    <p:extLst>
      <p:ext uri="{BB962C8B-B14F-4D97-AF65-F5344CB8AC3E}">
        <p14:creationId xmlns:p14="http://schemas.microsoft.com/office/powerpoint/2010/main" val="417859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EADEC-0916-411A-8280-383FB757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BRKO v krajích ČR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3A9A85A-64B0-45D9-ABBB-07330531EDFC}"/>
              </a:ext>
            </a:extLst>
          </p:cNvPr>
          <p:cNvSpPr txBox="1"/>
          <p:nvPr/>
        </p:nvSpPr>
        <p:spPr>
          <a:xfrm>
            <a:off x="4572000" y="605184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ISOH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CEA337C-5D29-4B65-B563-8325D48A71F3}"/>
              </a:ext>
            </a:extLst>
          </p:cNvPr>
          <p:cNvSpPr txBox="1"/>
          <p:nvPr/>
        </p:nvSpPr>
        <p:spPr>
          <a:xfrm>
            <a:off x="5078027" y="15891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D439849B-78E6-4B85-9DD6-B4CCD3B24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27895"/>
              </p:ext>
            </p:extLst>
          </p:nvPr>
        </p:nvGraphicFramePr>
        <p:xfrm>
          <a:off x="1134122" y="1139671"/>
          <a:ext cx="6875755" cy="4773974"/>
        </p:xfrm>
        <a:graphic>
          <a:graphicData uri="http://schemas.openxmlformats.org/drawingml/2006/table">
            <a:tbl>
              <a:tblPr/>
              <a:tblGrid>
                <a:gridCol w="2112403">
                  <a:extLst>
                    <a:ext uri="{9D8B030D-6E8A-4147-A177-3AD203B41FA5}">
                      <a16:colId xmlns:a16="http://schemas.microsoft.com/office/drawing/2014/main" val="949804225"/>
                    </a:ext>
                  </a:extLst>
                </a:gridCol>
                <a:gridCol w="1587784">
                  <a:extLst>
                    <a:ext uri="{9D8B030D-6E8A-4147-A177-3AD203B41FA5}">
                      <a16:colId xmlns:a16="http://schemas.microsoft.com/office/drawing/2014/main" val="4149611958"/>
                    </a:ext>
                  </a:extLst>
                </a:gridCol>
                <a:gridCol w="1587784">
                  <a:extLst>
                    <a:ext uri="{9D8B030D-6E8A-4147-A177-3AD203B41FA5}">
                      <a16:colId xmlns:a16="http://schemas.microsoft.com/office/drawing/2014/main" val="1294091091"/>
                    </a:ext>
                  </a:extLst>
                </a:gridCol>
                <a:gridCol w="1587784">
                  <a:extLst>
                    <a:ext uri="{9D8B030D-6E8A-4147-A177-3AD203B41FA5}">
                      <a16:colId xmlns:a16="http://schemas.microsoft.com/office/drawing/2014/main" val="2859505922"/>
                    </a:ext>
                  </a:extLst>
                </a:gridCol>
              </a:tblGrid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Produkce BRKO [kg/obyv.]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518430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469576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0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0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08269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Jihoceský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F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6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4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386732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E8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310099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E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0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4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023640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B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39756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E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9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4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415115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5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3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651676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F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9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33920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E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B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261516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Plzenský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7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041261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Stredoceský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D6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A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608118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842484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Vysocina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A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873863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B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38010"/>
                  </a:ext>
                </a:extLst>
              </a:tr>
              <a:tr h="28082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mesto Praha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36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58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0DFA0-2FA3-4F92-81D0-2FDA1AFEF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Prognóza produkce BRKO v ČR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F33C130-59E1-418F-9412-6FB2C2EDF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23" y="2098398"/>
            <a:ext cx="5760000" cy="2925508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14A1D21-0C18-40CB-9DEB-337B059F76EA}"/>
              </a:ext>
            </a:extLst>
          </p:cNvPr>
          <p:cNvSpPr txBox="1"/>
          <p:nvPr/>
        </p:nvSpPr>
        <p:spPr>
          <a:xfrm>
            <a:off x="513723" y="5077378"/>
            <a:ext cx="855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 roce 2020 je predikována asi dvojnásobná produkce z roku 2015 , tj. cca 800 </a:t>
            </a:r>
            <a:r>
              <a:rPr lang="cs-CZ" dirty="0" err="1"/>
              <a:t>kt</a:t>
            </a:r>
            <a:r>
              <a:rPr lang="cs-CZ" dirty="0"/>
              <a:t>.</a:t>
            </a:r>
          </a:p>
          <a:p>
            <a:r>
              <a:rPr lang="cs-CZ" dirty="0"/>
              <a:t>Limitní hodnota byla vypočtena na cca 130 kg/obyv. (cca 1400 </a:t>
            </a:r>
            <a:r>
              <a:rPr lang="cs-CZ" dirty="0" err="1"/>
              <a:t>kt</a:t>
            </a:r>
            <a:r>
              <a:rPr lang="cs-CZ" dirty="0"/>
              <a:t>).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5E88B7D-26A0-4222-B234-3827EDA650B3}"/>
              </a:ext>
            </a:extLst>
          </p:cNvPr>
          <p:cNvSpPr txBox="1"/>
          <p:nvPr/>
        </p:nvSpPr>
        <p:spPr>
          <a:xfrm>
            <a:off x="513723" y="1125099"/>
            <a:ext cx="85972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Předpoklady:</a:t>
            </a:r>
          </a:p>
          <a:p>
            <a:r>
              <a:rPr lang="cs-CZ" dirty="0"/>
              <a:t>Rodinný dům – 60 kg kuchyňského odpadu a 140 kg odpadu ze zahrady na osobu</a:t>
            </a:r>
          </a:p>
          <a:p>
            <a:r>
              <a:rPr lang="cs-CZ" dirty="0"/>
              <a:t>Bytová zástavba – 60 kg kuchyňského odpadu na osobu</a:t>
            </a:r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0436753-E815-4EC1-A37D-E751E1A1CBA2}"/>
              </a:ext>
            </a:extLst>
          </p:cNvPr>
          <p:cNvSpPr txBox="1"/>
          <p:nvPr/>
        </p:nvSpPr>
        <p:spPr>
          <a:xfrm>
            <a:off x="4572000" y="6051843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ČSU, ISOH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2524C1C-9F35-4F66-85B9-8D5699AAA8C2}"/>
              </a:ext>
            </a:extLst>
          </p:cNvPr>
          <p:cNvSpPr txBox="1"/>
          <p:nvPr/>
        </p:nvSpPr>
        <p:spPr>
          <a:xfrm>
            <a:off x="4572000" y="6421175"/>
            <a:ext cx="2645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Pozn.: ČSU – Český statistický úřad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A66ED633-9A45-4A1E-9476-CC7B3E548771}"/>
                  </a:ext>
                </a:extLst>
              </p:cNvPr>
              <p:cNvSpPr txBox="1"/>
              <p:nvPr/>
            </p:nvSpPr>
            <p:spPr>
              <a:xfrm>
                <a:off x="6525898" y="2435492"/>
                <a:ext cx="2592280" cy="1337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Trendová funkce byla zvolena </a:t>
                </a:r>
                <a:r>
                  <a:rPr lang="cs-CZ" dirty="0" err="1"/>
                  <a:t>sigmoida</a:t>
                </a:r>
                <a:r>
                  <a:rPr lang="cs-CZ" dirty="0"/>
                  <a:t> tvaru:</a:t>
                </a:r>
              </a:p>
              <a:p>
                <a:endParaRPr lang="cs-CZ" sz="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𝑝</m:t>
                      </m:r>
                      <m:r>
                        <a:rPr lang="cs-CZ" i="1"/>
                        <m:t>=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1</m:t>
                          </m:r>
                        </m:num>
                        <m:den>
                          <m:r>
                            <a:rPr lang="cs-CZ" i="1"/>
                            <m:t>1+</m:t>
                          </m:r>
                          <m:sSup>
                            <m:sSupPr>
                              <m:ctrlPr>
                                <a:rPr lang="cs-CZ" i="1"/>
                              </m:ctrlPr>
                            </m:sSupPr>
                            <m:e>
                              <m:r>
                                <a:rPr lang="cs-CZ" i="1"/>
                                <m:t>𝑒</m:t>
                              </m:r>
                            </m:e>
                            <m:sup>
                              <m:r>
                                <a:rPr lang="cs-CZ" i="1"/>
                                <m:t>−(</m:t>
                              </m:r>
                              <m:r>
                                <a:rPr lang="cs-CZ" i="1"/>
                                <m:t>𝑎</m:t>
                              </m:r>
                              <m:r>
                                <a:rPr lang="cs-CZ" i="1"/>
                                <m:t>+</m:t>
                              </m:r>
                              <m:r>
                                <a:rPr lang="cs-CZ" i="1"/>
                                <m:t>𝑏𝑡</m:t>
                              </m:r>
                              <m:r>
                                <a:rPr lang="cs-CZ" i="1"/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A66ED633-9A45-4A1E-9476-CC7B3E548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5898" y="2435492"/>
                <a:ext cx="2592280" cy="1337610"/>
              </a:xfrm>
              <a:prstGeom prst="rect">
                <a:avLst/>
              </a:prstGeom>
              <a:blipFill>
                <a:blip r:embed="rId3"/>
                <a:stretch>
                  <a:fillRect l="-2118" t="-2740" r="-18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C57C1B0-22EA-449F-AE5A-980802F60268}"/>
                  </a:ext>
                </a:extLst>
              </p:cNvPr>
              <p:cNvSpPr txBox="1"/>
              <p:nvPr/>
            </p:nvSpPr>
            <p:spPr>
              <a:xfrm>
                <a:off x="6754961" y="3924229"/>
                <a:ext cx="199285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i="1" dirty="0" err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dirty="0"/>
                  <a:t> – </a:t>
                </a:r>
                <a:r>
                  <a:rPr lang="cs-CZ" dirty="0" err="1"/>
                  <a:t>regresory</a:t>
                </a:r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dirty="0"/>
                  <a:t> – čas</a:t>
                </a:r>
              </a:p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cs-CZ" dirty="0"/>
                  <a:t> – Eulerovo číslo</a:t>
                </a:r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C57C1B0-22EA-449F-AE5A-980802F60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4961" y="3924229"/>
                <a:ext cx="1992853" cy="923330"/>
              </a:xfrm>
              <a:prstGeom prst="rect">
                <a:avLst/>
              </a:prstGeom>
              <a:blipFill>
                <a:blip r:embed="rId4"/>
                <a:stretch>
                  <a:fillRect t="-3974" r="-3058" b="-9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54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D95E1-B354-42F9-AA1D-A62F8CE2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Histogramy produkce BRKO ČR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5AE003CE-A557-4650-B71F-4321797EBD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406" y="3109362"/>
            <a:ext cx="4792795" cy="2880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38F6211-09D0-403D-8120-C10B29DC5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2717" y="1381126"/>
            <a:ext cx="4787395" cy="2880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6014F87-C620-42C5-B874-49549C610401}"/>
              </a:ext>
            </a:extLst>
          </p:cNvPr>
          <p:cNvSpPr txBox="1"/>
          <p:nvPr/>
        </p:nvSpPr>
        <p:spPr>
          <a:xfrm>
            <a:off x="4572000" y="605184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ISOH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8B69BE-E6B8-4B34-AC81-93260073FA46}"/>
              </a:ext>
            </a:extLst>
          </p:cNvPr>
          <p:cNvSpPr txBox="1"/>
          <p:nvPr/>
        </p:nvSpPr>
        <p:spPr>
          <a:xfrm>
            <a:off x="4254759" y="113833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Prognóza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FAEFB2F-54FC-4D4F-84CD-0EE5A6663610}"/>
              </a:ext>
            </a:extLst>
          </p:cNvPr>
          <p:cNvSpPr txBox="1"/>
          <p:nvPr/>
        </p:nvSpPr>
        <p:spPr>
          <a:xfrm>
            <a:off x="450980" y="2798155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Poslední data</a:t>
            </a:r>
          </a:p>
        </p:txBody>
      </p:sp>
    </p:spTree>
    <p:extLst>
      <p:ext uri="{BB962C8B-B14F-4D97-AF65-F5344CB8AC3E}">
        <p14:creationId xmlns:p14="http://schemas.microsoft.com/office/powerpoint/2010/main" val="272982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9F2C2-8BD7-4B1A-9B9B-DC02632FC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 zvýšené produkce BRKO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F16DA0-CB98-4830-831F-CEEC409CB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Možnosti:</a:t>
            </a:r>
          </a:p>
          <a:p>
            <a:r>
              <a:rPr lang="cs-CZ" dirty="0"/>
              <a:t>Separace z SKO (především odpad z kuchyní)</a:t>
            </a:r>
          </a:p>
          <a:p>
            <a:r>
              <a:rPr lang="cs-CZ" dirty="0">
                <a:solidFill>
                  <a:srgbClr val="FF0000"/>
                </a:solidFill>
              </a:rPr>
              <a:t>Nový odpadový proud (odpad ze zahrad)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9B5AB68-6B33-4EF5-8EED-3A2712519DE6}"/>
              </a:ext>
            </a:extLst>
          </p:cNvPr>
          <p:cNvSpPr txBox="1"/>
          <p:nvPr/>
        </p:nvSpPr>
        <p:spPr>
          <a:xfrm>
            <a:off x="4572000" y="6421175"/>
            <a:ext cx="2908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/>
              <a:t>Pozn.: SKO – směsný komunální odpad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53C139-EF70-45AA-BAE3-3C6DDA3DF0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48" y="3173470"/>
            <a:ext cx="5395595" cy="2743200"/>
          </a:xfrm>
          <a:prstGeom prst="rect">
            <a:avLst/>
          </a:prstGeom>
          <a:noFill/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CB9F509-730F-4704-8049-C40DCB00871E}"/>
              </a:ext>
            </a:extLst>
          </p:cNvPr>
          <p:cNvSpPr txBox="1"/>
          <p:nvPr/>
        </p:nvSpPr>
        <p:spPr>
          <a:xfrm>
            <a:off x="4572000" y="6051843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ČSU, ISOH</a:t>
            </a:r>
          </a:p>
        </p:txBody>
      </p:sp>
    </p:spTree>
    <p:extLst>
      <p:ext uri="{BB962C8B-B14F-4D97-AF65-F5344CB8AC3E}">
        <p14:creationId xmlns:p14="http://schemas.microsoft.com/office/powerpoint/2010/main" val="108669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EA038-D289-4FDF-89E3-5E1F6048C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3" y="147993"/>
            <a:ext cx="3196985" cy="5418306"/>
          </a:xfrm>
        </p:spPr>
        <p:txBody>
          <a:bodyPr>
            <a:normAutofit/>
          </a:bodyPr>
          <a:lstStyle/>
          <a:p>
            <a:r>
              <a:rPr lang="cs-CZ" dirty="0"/>
              <a:t>Produkce BRKO vzhledem typu zástavby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A7B81FB-C757-427F-B8A1-C616FB503A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28" y="3182051"/>
            <a:ext cx="5401310" cy="2743200"/>
          </a:xfrm>
          <a:prstGeom prst="rect">
            <a:avLst/>
          </a:prstGeom>
          <a:noFill/>
        </p:spPr>
      </p:pic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E5A853CC-144B-4536-8E44-BBEB9396CD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1714703"/>
              </p:ext>
            </p:extLst>
          </p:nvPr>
        </p:nvGraphicFramePr>
        <p:xfrm>
          <a:off x="3548933" y="315269"/>
          <a:ext cx="539940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B3D50364-47AA-48CF-A0F4-3ED7BD70F6E3}"/>
              </a:ext>
            </a:extLst>
          </p:cNvPr>
          <p:cNvSpPr txBox="1"/>
          <p:nvPr/>
        </p:nvSpPr>
        <p:spPr>
          <a:xfrm>
            <a:off x="5132317" y="1926454"/>
            <a:ext cx="347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Převládající vesnická zástavba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AEBFAA9-FBAF-43D1-950C-E21F19F58C9B}"/>
              </a:ext>
            </a:extLst>
          </p:cNvPr>
          <p:cNvSpPr txBox="1"/>
          <p:nvPr/>
        </p:nvSpPr>
        <p:spPr>
          <a:xfrm>
            <a:off x="5178183" y="4759916"/>
            <a:ext cx="3479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Převládající městská zástavba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5625D5-B51A-4DA7-92D1-D558282BB1F7}"/>
              </a:ext>
            </a:extLst>
          </p:cNvPr>
          <p:cNvSpPr txBox="1"/>
          <p:nvPr/>
        </p:nvSpPr>
        <p:spPr>
          <a:xfrm>
            <a:off x="4572000" y="6051843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ČSU, ISOH</a:t>
            </a:r>
          </a:p>
        </p:txBody>
      </p:sp>
    </p:spTree>
    <p:extLst>
      <p:ext uri="{BB962C8B-B14F-4D97-AF65-F5344CB8AC3E}">
        <p14:creationId xmlns:p14="http://schemas.microsoft.com/office/powerpoint/2010/main" val="133105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36F2D-2C8E-4092-A60B-35CB05EC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Závislost produkce SKO a BRKO na obecní úrovní pro vybraný kraj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4F65099-1AAD-4037-BCED-5675AC2D6F86}"/>
              </a:ext>
            </a:extLst>
          </p:cNvPr>
          <p:cNvSpPr txBox="1"/>
          <p:nvPr/>
        </p:nvSpPr>
        <p:spPr>
          <a:xfrm>
            <a:off x="923278" y="5171987"/>
            <a:ext cx="7297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Nebyla identifikována žádná závislost ani pro malé obce -&gt; převážná většina produkce BRKO nepochází z kuchyňského odpadu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BB9ADDC-8F1B-4A6C-916E-36C0EE906DFD}"/>
              </a:ext>
            </a:extLst>
          </p:cNvPr>
          <p:cNvSpPr txBox="1"/>
          <p:nvPr/>
        </p:nvSpPr>
        <p:spPr>
          <a:xfrm>
            <a:off x="4572000" y="6051843"/>
            <a:ext cx="422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PDISOH kraje – pracovní </a:t>
            </a:r>
            <a:r>
              <a:rPr lang="cs-CZ" dirty="0" err="1"/>
              <a:t>databáte</a:t>
            </a:r>
            <a:r>
              <a:rPr lang="cs-CZ" dirty="0"/>
              <a:t> ISOH kraje</a:t>
            </a:r>
          </a:p>
          <a:p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142DFBA5-64FA-4DF8-9F4F-DBDD7E43B7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1238" y="1549552"/>
            <a:ext cx="5401524" cy="32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45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scénáře produkce BRKO v ČR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821" y="3312674"/>
            <a:ext cx="4030259" cy="2520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13080" y="1381126"/>
            <a:ext cx="85972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Předpoklady:</a:t>
            </a:r>
          </a:p>
          <a:p>
            <a:r>
              <a:rPr lang="cs-CZ" dirty="0"/>
              <a:t>Rodinný dům – 60 kg kuchyňského odpadu a 140 kg odpadu ze zahrady na osobu</a:t>
            </a:r>
          </a:p>
          <a:p>
            <a:r>
              <a:rPr lang="cs-CZ" dirty="0"/>
              <a:t>Bytová zástavba – 60 kg kuchyňského odpadu na osobu</a:t>
            </a:r>
          </a:p>
          <a:p>
            <a:endParaRPr lang="cs-CZ" dirty="0"/>
          </a:p>
          <a:p>
            <a:r>
              <a:rPr lang="cs-CZ" dirty="0"/>
              <a:t>Model 1: podaří se vyseparovat veškeré BRKO</a:t>
            </a:r>
          </a:p>
          <a:p>
            <a:r>
              <a:rPr lang="cs-CZ" dirty="0"/>
              <a:t>Model 2: podaří se vyseparovat pouze odpad ze zahrad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3752" y="3348234"/>
            <a:ext cx="3526309" cy="25200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C6A95414-7326-4A8A-9163-7E3D817762F4}"/>
              </a:ext>
            </a:extLst>
          </p:cNvPr>
          <p:cNvSpPr txBox="1"/>
          <p:nvPr/>
        </p:nvSpPr>
        <p:spPr>
          <a:xfrm>
            <a:off x="4572000" y="6060721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Zdroj: ČSU, ISOH</a:t>
            </a:r>
          </a:p>
        </p:txBody>
      </p:sp>
    </p:spTree>
    <p:extLst>
      <p:ext uri="{BB962C8B-B14F-4D97-AF65-F5344CB8AC3E}">
        <p14:creationId xmlns:p14="http://schemas.microsoft.com/office/powerpoint/2010/main" val="484154556"/>
      </p:ext>
    </p:extLst>
  </p:cSld>
  <p:clrMapOvr>
    <a:masterClrMapping/>
  </p:clrMapOvr>
</p:sld>
</file>

<file path=ppt/theme/theme1.xml><?xml version="1.0" encoding="utf-8"?>
<a:theme xmlns:a="http://schemas.openxmlformats.org/drawingml/2006/main" name="obecna_sablona_prezentace_UPI_FSI_VUT__CS__format_16-9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becna_sablona_prezentace_UPI_FSI_VUT__CS__format_16-9.potx" id="{7D268B92-4B09-46FD-955C-526C695C6583}" vid="{65E2A741-497D-4D6C-905A-010A9875DF3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obecna_sablona_prezentace_UPI_FSI_VUT__CS__format_16-9</Template>
  <TotalTime>8222</TotalTime>
  <Words>1085</Words>
  <Application>Microsoft Office PowerPoint</Application>
  <PresentationFormat>Předvádění na obrazovce (4:3)</PresentationFormat>
  <Paragraphs>185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obecna_sablona_prezentace_UPI_FSI_VUT__CS__format_16-9</vt:lpstr>
      <vt:lpstr>Prognóza produkce biologicky rozložitelného komunálního odpadu v ČR </vt:lpstr>
      <vt:lpstr>Produkce BRKO v ČR (kat. č. 20 02 01)</vt:lpstr>
      <vt:lpstr>Produkce BRKO v krajích ČR</vt:lpstr>
      <vt:lpstr>Prognóza produkce BRKO v ČR</vt:lpstr>
      <vt:lpstr>Histogramy produkce BRKO ČR</vt:lpstr>
      <vt:lpstr>Zdroj zvýšené produkce BRKO v ČR</vt:lpstr>
      <vt:lpstr>Produkce BRKO vzhledem typu zástavby</vt:lpstr>
      <vt:lpstr>Závislost produkce SKO a BRKO na obecní úrovní pro vybraný kraj</vt:lpstr>
      <vt:lpstr>Možné scénáře produkce BRKO v ČR</vt:lpstr>
      <vt:lpstr>Reálnost splnění cílů EU</vt:lpstr>
      <vt:lpstr>Omezení skládkování BRKO v roce 2020</vt:lpstr>
      <vt:lpstr>Splnění cílů materiálového využití KO</vt:lpstr>
      <vt:lpstr>Vliv BRKO na materiálové využití v ČR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 P</dc:creator>
  <cp:lastModifiedBy>Radovan Šomplák</cp:lastModifiedBy>
  <cp:revision>162</cp:revision>
  <dcterms:created xsi:type="dcterms:W3CDTF">2016-09-09T06:02:38Z</dcterms:created>
  <dcterms:modified xsi:type="dcterms:W3CDTF">2018-03-08T08:49:08Z</dcterms:modified>
</cp:coreProperties>
</file>