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rawings/drawing1.xml" ContentType="application/vnd.openxmlformats-officedocument.drawingml.chartshapes+xml"/>
  <Override PartName="/ppt/notesSlides/notesSlide4.xml" ContentType="application/vnd.openxmlformats-officedocument.presentationml.notesSlide+xml"/>
  <Override PartName="/ppt/charts/chart2.xml" ContentType="application/vnd.openxmlformats-officedocument.drawingml.chart+xml"/>
  <Override PartName="/ppt/theme/themeOverride1.xml" ContentType="application/vnd.openxmlformats-officedocument.themeOverr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charts/chart3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11.xml" ContentType="application/vnd.openxmlformats-officedocument.presentationml.notesSlide+xml"/>
  <Override PartName="/ppt/charts/chart4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12.xml" ContentType="application/vnd.openxmlformats-officedocument.presentationml.notesSlide+xml"/>
  <Override PartName="/ppt/charts/chart5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notesSlides/notesSlide13.xml" ContentType="application/vnd.openxmlformats-officedocument.presentationml.notesSlide+xml"/>
  <Override PartName="/ppt/charts/chart6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notesSlides/notesSlide14.xml" ContentType="application/vnd.openxmlformats-officedocument.presentationml.notesSlide+xml"/>
  <Override PartName="/ppt/charts/chart7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notesSlides/notesSlide15.xml" ContentType="application/vnd.openxmlformats-officedocument.presentationml.notesSlide+xml"/>
  <Override PartName="/ppt/charts/chart8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notesSlides/notesSlide16.xml" ContentType="application/vnd.openxmlformats-officedocument.presentationml.notesSlide+xml"/>
  <Override PartName="/ppt/charts/chart9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notesSlides/notesSlide17.xml" ContentType="application/vnd.openxmlformats-officedocument.presentationml.notesSlide+xml"/>
  <Override PartName="/ppt/charts/chart10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notesSlides/notesSlide18.xml" ContentType="application/vnd.openxmlformats-officedocument.presentationml.notesSlide+xml"/>
  <Override PartName="/ppt/charts/chart11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notesSlides/notesSlide19.xml" ContentType="application/vnd.openxmlformats-officedocument.presentationml.notesSlide+xml"/>
  <Override PartName="/ppt/charts/chart12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charts/chart13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4"/>
  </p:sldMasterIdLst>
  <p:notesMasterIdLst>
    <p:notesMasterId r:id="rId31"/>
  </p:notesMasterIdLst>
  <p:handoutMasterIdLst>
    <p:handoutMasterId r:id="rId32"/>
  </p:handoutMasterIdLst>
  <p:sldIdLst>
    <p:sldId id="260" r:id="rId5"/>
    <p:sldId id="267" r:id="rId6"/>
    <p:sldId id="327" r:id="rId7"/>
    <p:sldId id="272" r:id="rId8"/>
    <p:sldId id="296" r:id="rId9"/>
    <p:sldId id="328" r:id="rId10"/>
    <p:sldId id="329" r:id="rId11"/>
    <p:sldId id="330" r:id="rId12"/>
    <p:sldId id="316" r:id="rId13"/>
    <p:sldId id="331" r:id="rId14"/>
    <p:sldId id="332" r:id="rId15"/>
    <p:sldId id="333" r:id="rId16"/>
    <p:sldId id="334" r:id="rId17"/>
    <p:sldId id="340" r:id="rId18"/>
    <p:sldId id="341" r:id="rId19"/>
    <p:sldId id="339" r:id="rId20"/>
    <p:sldId id="338" r:id="rId21"/>
    <p:sldId id="336" r:id="rId22"/>
    <p:sldId id="337" r:id="rId23"/>
    <p:sldId id="317" r:id="rId24"/>
    <p:sldId id="290" r:id="rId25"/>
    <p:sldId id="323" r:id="rId26"/>
    <p:sldId id="320" r:id="rId27"/>
    <p:sldId id="325" r:id="rId28"/>
    <p:sldId id="318" r:id="rId29"/>
    <p:sldId id="284" r:id="rId30"/>
  </p:sldIdLst>
  <p:sldSz cx="9144000" cy="6858000" type="screen4x3"/>
  <p:notesSz cx="7099300" cy="102346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Taťana Halešová" initials="TH" lastIdx="1" clrIdx="0">
    <p:extLst>
      <p:ext uri="{19B8F6BF-5375-455C-9EA6-DF929625EA0E}">
        <p15:presenceInfo xmlns:p15="http://schemas.microsoft.com/office/powerpoint/2012/main" userId="S-1-5-21-507921405-412668190-682003330-12005139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5387"/>
    <a:srgbClr val="58595B"/>
    <a:srgbClr val="D1D3D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84810" autoAdjust="0"/>
  </p:normalViewPr>
  <p:slideViewPr>
    <p:cSldViewPr>
      <p:cViewPr varScale="1">
        <p:scale>
          <a:sx n="62" d="100"/>
          <a:sy n="62" d="100"/>
        </p:scale>
        <p:origin x="744" y="66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>
      <p:cViewPr varScale="1">
        <p:scale>
          <a:sx n="77" d="100"/>
          <a:sy n="77" d="100"/>
        </p:scale>
        <p:origin x="3930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commentAuthors" Target="commentAuthor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handoutMaster" Target="handoutMasters/handoutMaster1.xml"/><Relationship Id="rId37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tatana.halesova\Documents\Tana\Prezentace\CHKO%20-%20p&#345;edn&#225;&#353;ka%20tabulky.xlsx" TargetMode="Externa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chartUserShapes" Target="../drawings/drawing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tatana.halesova\Documents\Tana\Prezentace\Prezentace%202018\Kopie%20-%20Monitoring_v&#253;sledky%20DT.xlsx" TargetMode="External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tatana.halesova\Desktop\Analytika%20odpad&#367;%202015\Kopie%20-%204890585%20-%20vysledky1_grafy.xlsx" TargetMode="External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tatana.halesova\Documents\Tana\Prezentace\Prezentace%202018\Kopie%20-%20Monitoring_v&#253;sledky%20DT.xlsx" TargetMode="External"/><Relationship Id="rId2" Type="http://schemas.microsoft.com/office/2011/relationships/chartColorStyle" Target="colors11.xml"/><Relationship Id="rId1" Type="http://schemas.microsoft.com/office/2011/relationships/chartStyle" Target="style11.xml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tatana.halesova\Desktop\hydroanalytika\graf%20pro%20hydroanalytiku%202015.xlsx" TargetMode="External"/><Relationship Id="rId2" Type="http://schemas.microsoft.com/office/2011/relationships/chartColorStyle" Target="colors12.xml"/><Relationship Id="rId1" Type="http://schemas.microsoft.com/office/2011/relationships/chartStyle" Target="style12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tatana.halesova\Desktop\konference%20pitn&#225;%20voda\V&#253;voj%20spot&#345;eby%20farmaceutick&#253;ch%20l&#225;tek%20v%20&#268;R.xlsx" TargetMode="External"/><Relationship Id="rId1" Type="http://schemas.openxmlformats.org/officeDocument/2006/relationships/themeOverride" Target="../theme/themeOverride1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tatana.halesova\Documents\Tana\Prezentace\Waters%20setk&#225;n&#237;%20u&#382;ivatel&#367;%202017\&#268;HMU%20-%20podzemn&#237;%20voda%202015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tatana.halesova\Documents\Tana\Prezentace\Tren&#269;iansk&#233;%20Teplice\grafy%20prezentace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tatana.halesova\Documents\Tana\Prezentace\Tren&#269;iansk&#233;%20Teplice\CHKO%20-%20grafy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tatana.halesova\Documents\Tana\Prezentace\Tren&#269;iansk&#233;%20Teplice\CHKO%20-%20grafy.xlsx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tatana.halesova\Documents\Tana\Prezentace\Prezentace%202018\Monitoring%20pesticidy_v&#253;sledky%202018.xlsx" TargetMode="External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tatana.halesova\Documents\Tana\Prezentace\Prezentace%202018\Monitoring%20pesticidy_v&#253;sledky%202018.xlsx" TargetMode="External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tatana.halesova\Documents\Tana\Prezentace\Konference%20Voda%202017%20Pod&#283;brady\grafy%20prezentace%20Pod&#283;brady%202017.xlsx" TargetMode="External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6.5725008542027827E-2"/>
          <c:y val="0.10615867445696839"/>
          <c:w val="0.65060499043083264"/>
          <c:h val="0.81096738441398786"/>
        </c:manualLayout>
      </c:layout>
      <c:pie3D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11E1-4E1C-BBDF-0BD3479C639E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11E1-4E1C-BBDF-0BD3479C639E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11E1-4E1C-BBDF-0BD3479C639E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7-11E1-4E1C-BBDF-0BD3479C639E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9-11E1-4E1C-BBDF-0BD3479C639E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B-11E1-4E1C-BBDF-0BD3479C639E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D-11E1-4E1C-BBDF-0BD3479C639E}"/>
              </c:ext>
            </c:extLst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F-11E1-4E1C-BBDF-0BD3479C639E}"/>
              </c:ext>
            </c:extLst>
          </c:dPt>
          <c:dPt>
            <c:idx val="8"/>
            <c:bubble3D val="0"/>
            <c:spPr>
              <a:solidFill>
                <a:schemeClr val="accent3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11-11E1-4E1C-BBDF-0BD3479C639E}"/>
              </c:ext>
            </c:extLst>
          </c:dPt>
          <c:dPt>
            <c:idx val="9"/>
            <c:bubble3D val="0"/>
            <c:spPr>
              <a:solidFill>
                <a:schemeClr val="accent4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13-11E1-4E1C-BBDF-0BD3479C639E}"/>
              </c:ext>
            </c:extLst>
          </c:dPt>
          <c:dPt>
            <c:idx val="10"/>
            <c:bubble3D val="0"/>
            <c:spPr>
              <a:solidFill>
                <a:schemeClr val="accent5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15-11E1-4E1C-BBDF-0BD3479C639E}"/>
              </c:ext>
            </c:extLst>
          </c:dPt>
          <c:dPt>
            <c:idx val="11"/>
            <c:bubble3D val="0"/>
            <c:spPr>
              <a:solidFill>
                <a:schemeClr val="accent6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17-11E1-4E1C-BBDF-0BD3479C639E}"/>
              </c:ext>
            </c:extLst>
          </c:dPt>
          <c:dPt>
            <c:idx val="12"/>
            <c:bubble3D val="0"/>
            <c:spPr>
              <a:solidFill>
                <a:schemeClr val="accent1">
                  <a:lumMod val="80000"/>
                  <a:lumOff val="2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19-11E1-4E1C-BBDF-0BD3479C639E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Distribuce!$H$3:$H$15</c:f>
              <c:strCache>
                <c:ptCount val="13"/>
                <c:pt idx="0">
                  <c:v>glyfosát</c:v>
                </c:pt>
                <c:pt idx="1">
                  <c:v>kvarterní amoniové soli</c:v>
                </c:pt>
                <c:pt idx="2">
                  <c:v>amidové</c:v>
                </c:pt>
                <c:pt idx="3">
                  <c:v>azolové</c:v>
                </c:pt>
                <c:pt idx="4">
                  <c:v>močovinové</c:v>
                </c:pt>
                <c:pt idx="5">
                  <c:v>fenoxyalkanové</c:v>
                </c:pt>
                <c:pt idx="6">
                  <c:v>triazinové</c:v>
                </c:pt>
                <c:pt idx="7">
                  <c:v>organofosforové</c:v>
                </c:pt>
                <c:pt idx="8">
                  <c:v>strobulinové</c:v>
                </c:pt>
                <c:pt idx="9">
                  <c:v>dinitroanilinové</c:v>
                </c:pt>
                <c:pt idx="10">
                  <c:v>neonikotinové</c:v>
                </c:pt>
                <c:pt idx="11">
                  <c:v>triazinonové</c:v>
                </c:pt>
                <c:pt idx="12">
                  <c:v>pyridazinonové</c:v>
                </c:pt>
              </c:strCache>
            </c:strRef>
          </c:cat>
          <c:val>
            <c:numRef>
              <c:f>Distribuce!$I$3:$I$15</c:f>
              <c:numCache>
                <c:formatCode>0</c:formatCode>
                <c:ptCount val="13"/>
                <c:pt idx="0" formatCode="General">
                  <c:v>9000</c:v>
                </c:pt>
                <c:pt idx="1">
                  <c:v>6600</c:v>
                </c:pt>
                <c:pt idx="2">
                  <c:v>5350</c:v>
                </c:pt>
                <c:pt idx="3">
                  <c:v>3570</c:v>
                </c:pt>
                <c:pt idx="4">
                  <c:v>1300</c:v>
                </c:pt>
                <c:pt idx="5">
                  <c:v>1277</c:v>
                </c:pt>
                <c:pt idx="6">
                  <c:v>1500</c:v>
                </c:pt>
                <c:pt idx="7">
                  <c:v>1350</c:v>
                </c:pt>
                <c:pt idx="8">
                  <c:v>300</c:v>
                </c:pt>
                <c:pt idx="9">
                  <c:v>800</c:v>
                </c:pt>
                <c:pt idx="10">
                  <c:v>260</c:v>
                </c:pt>
                <c:pt idx="11">
                  <c:v>650</c:v>
                </c:pt>
                <c:pt idx="12">
                  <c:v>486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A-11E1-4E1C-BBDF-0BD3479C639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76017954740525384"/>
          <c:y val="2.8680001479842607E-2"/>
          <c:w val="0.22762539658818637"/>
          <c:h val="0.94452756817846684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cs-CZ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cs-CZ"/>
    </a:p>
  </c:txPr>
  <c:externalData r:id="rId3">
    <c:autoUpdate val="0"/>
  </c:externalData>
  <c:userShapes r:id="rId4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standard"/>
        <c:varyColors val="0"/>
        <c:ser>
          <c:idx val="0"/>
          <c:order val="0"/>
          <c:tx>
            <c:strRef>
              <c:f>'Povrchová voda (2)'!$D$33</c:f>
              <c:strCache>
                <c:ptCount val="1"/>
                <c:pt idx="0">
                  <c:v>Carbamazepine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cat>
            <c:numRef>
              <c:f>'Povrchová voda (2)'!$B$34:$B$40</c:f>
              <c:numCache>
                <c:formatCode>General</c:formatCode>
                <c:ptCount val="7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</c:numCache>
            </c:numRef>
          </c:cat>
          <c:val>
            <c:numRef>
              <c:f>'Povrchová voda (2)'!$D$34:$D$40</c:f>
              <c:numCache>
                <c:formatCode>General</c:formatCode>
                <c:ptCount val="7"/>
                <c:pt idx="2" formatCode="0.0000">
                  <c:v>2.3500000000000001E-3</c:v>
                </c:pt>
                <c:pt idx="3" formatCode="0.0000">
                  <c:v>1.1199999999999999E-3</c:v>
                </c:pt>
                <c:pt idx="5" formatCode="0.0000">
                  <c:v>2.7200000000000002E-3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591-4EBA-9DA7-55DECC7E8F16}"/>
            </c:ext>
          </c:extLst>
        </c:ser>
        <c:ser>
          <c:idx val="2"/>
          <c:order val="2"/>
          <c:tx>
            <c:strRef>
              <c:f>'Povrchová voda (2)'!$F$33</c:f>
              <c:strCache>
                <c:ptCount val="1"/>
                <c:pt idx="0">
                  <c:v>Diclofenac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  <a:sp3d/>
          </c:spPr>
          <c:invertIfNegative val="0"/>
          <c:cat>
            <c:numRef>
              <c:f>'Povrchová voda (2)'!$B$34:$B$40</c:f>
              <c:numCache>
                <c:formatCode>General</c:formatCode>
                <c:ptCount val="7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</c:numCache>
            </c:numRef>
          </c:cat>
          <c:val>
            <c:numRef>
              <c:f>'Povrchová voda (2)'!$F$34:$F$40</c:f>
              <c:numCache>
                <c:formatCode>General</c:formatCode>
                <c:ptCount val="7"/>
                <c:pt idx="6" formatCode="0.0000">
                  <c:v>9.0100000000000006E-3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591-4EBA-9DA7-55DECC7E8F16}"/>
            </c:ext>
          </c:extLst>
        </c:ser>
        <c:ser>
          <c:idx val="3"/>
          <c:order val="3"/>
          <c:tx>
            <c:strRef>
              <c:f>'Povrchová voda (2)'!$G$33</c:f>
              <c:strCache>
                <c:ptCount val="1"/>
                <c:pt idx="0">
                  <c:v>Iomeprol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  <a:sp3d/>
          </c:spPr>
          <c:invertIfNegative val="0"/>
          <c:cat>
            <c:numRef>
              <c:f>'Povrchová voda (2)'!$B$34:$B$40</c:f>
              <c:numCache>
                <c:formatCode>General</c:formatCode>
                <c:ptCount val="7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</c:numCache>
            </c:numRef>
          </c:cat>
          <c:val>
            <c:numRef>
              <c:f>'Povrchová voda (2)'!$G$34:$G$40</c:f>
              <c:numCache>
                <c:formatCode>0.0000</c:formatCode>
                <c:ptCount val="7"/>
                <c:pt idx="1">
                  <c:v>1.098E-2</c:v>
                </c:pt>
                <c:pt idx="2">
                  <c:v>1.392E-2</c:v>
                </c:pt>
                <c:pt idx="4">
                  <c:v>4.3540000000000002E-2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8591-4EBA-9DA7-55DECC7E8F16}"/>
            </c:ext>
          </c:extLst>
        </c:ser>
        <c:ser>
          <c:idx val="4"/>
          <c:order val="4"/>
          <c:tx>
            <c:strRef>
              <c:f>'Povrchová voda (2)'!$H$33</c:f>
              <c:strCache>
                <c:ptCount val="1"/>
                <c:pt idx="0">
                  <c:v>Iopromide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  <a:sp3d/>
          </c:spPr>
          <c:invertIfNegative val="0"/>
          <c:cat>
            <c:numRef>
              <c:f>'Povrchová voda (2)'!$B$34:$B$40</c:f>
              <c:numCache>
                <c:formatCode>General</c:formatCode>
                <c:ptCount val="7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</c:numCache>
            </c:numRef>
          </c:cat>
          <c:val>
            <c:numRef>
              <c:f>'Povrchová voda (2)'!$H$34:$H$40</c:f>
              <c:numCache>
                <c:formatCode>General</c:formatCode>
                <c:ptCount val="7"/>
                <c:pt idx="2" formatCode="0.0000">
                  <c:v>2.138E-2</c:v>
                </c:pt>
                <c:pt idx="4" formatCode="0.0000">
                  <c:v>1.145E-2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8591-4EBA-9DA7-55DECC7E8F16}"/>
            </c:ext>
          </c:extLst>
        </c:ser>
        <c:ser>
          <c:idx val="6"/>
          <c:order val="6"/>
          <c:tx>
            <c:strRef>
              <c:f>'Povrchová voda (2)'!$J$33</c:f>
              <c:strCache>
                <c:ptCount val="1"/>
                <c:pt idx="0">
                  <c:v>Paclitaxel</c:v>
                </c:pt>
              </c:strCache>
            </c:strRef>
          </c:tx>
          <c:spPr>
            <a:solidFill>
              <a:schemeClr val="accent1">
                <a:lumMod val="60000"/>
              </a:schemeClr>
            </a:solidFill>
            <a:ln>
              <a:noFill/>
            </a:ln>
            <a:effectLst/>
            <a:sp3d/>
          </c:spPr>
          <c:invertIfNegative val="0"/>
          <c:cat>
            <c:numRef>
              <c:f>'Povrchová voda (2)'!$B$34:$B$40</c:f>
              <c:numCache>
                <c:formatCode>General</c:formatCode>
                <c:ptCount val="7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</c:numCache>
            </c:numRef>
          </c:cat>
          <c:val>
            <c:numRef>
              <c:f>'Povrchová voda (2)'!$J$34:$J$40</c:f>
              <c:numCache>
                <c:formatCode>General</c:formatCode>
                <c:ptCount val="7"/>
                <c:pt idx="5" formatCode="0.0000">
                  <c:v>1.58E-3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8591-4EBA-9DA7-55DECC7E8F16}"/>
            </c:ext>
          </c:extLst>
        </c:ser>
        <c:ser>
          <c:idx val="8"/>
          <c:order val="8"/>
          <c:tx>
            <c:strRef>
              <c:f>'Povrchová voda (2)'!$L$33</c:f>
              <c:strCache>
                <c:ptCount val="1"/>
                <c:pt idx="0">
                  <c:v>Valsartan</c:v>
                </c:pt>
              </c:strCache>
            </c:strRef>
          </c:tx>
          <c:spPr>
            <a:solidFill>
              <a:schemeClr val="accent3">
                <a:lumMod val="60000"/>
              </a:schemeClr>
            </a:solidFill>
            <a:ln>
              <a:noFill/>
            </a:ln>
            <a:effectLst/>
            <a:sp3d/>
          </c:spPr>
          <c:invertIfNegative val="0"/>
          <c:cat>
            <c:numRef>
              <c:f>'Povrchová voda (2)'!$B$34:$B$40</c:f>
              <c:numCache>
                <c:formatCode>General</c:formatCode>
                <c:ptCount val="7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</c:numCache>
            </c:numRef>
          </c:cat>
          <c:val>
            <c:numRef>
              <c:f>'Povrchová voda (2)'!$L$34:$L$40</c:f>
              <c:numCache>
                <c:formatCode>0.0000</c:formatCode>
                <c:ptCount val="7"/>
                <c:pt idx="1">
                  <c:v>2.2000000000000001E-3</c:v>
                </c:pt>
                <c:pt idx="2">
                  <c:v>8.0700000000000008E-3</c:v>
                </c:pt>
                <c:pt idx="3">
                  <c:v>4.4999999999999999E-4</c:v>
                </c:pt>
                <c:pt idx="4">
                  <c:v>9.8999999999999999E-4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8591-4EBA-9DA7-55DECC7E8F1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85137336"/>
        <c:axId val="185137728"/>
        <c:axId val="185267840"/>
        <c:extLst>
          <c:ext xmlns:c15="http://schemas.microsoft.com/office/drawing/2012/chart" uri="{02D57815-91ED-43cb-92C2-25804820EDAC}">
            <c15:filteredBarSeries>
              <c15:ser>
                <c:idx val="1"/>
                <c:order val="1"/>
                <c:tx>
                  <c:strRef>
                    <c:extLst>
                      <c:ext uri="{02D57815-91ED-43cb-92C2-25804820EDAC}">
                        <c15:formulaRef>
                          <c15:sqref>'Povrchová voda (2)'!$E$33</c15:sqref>
                        </c15:formulaRef>
                      </c:ext>
                    </c:extLst>
                    <c:strCache>
                      <c:ptCount val="1"/>
                      <c:pt idx="0">
                        <c:v>Diazepam</c:v>
                      </c:pt>
                    </c:strCache>
                  </c:strRef>
                </c:tx>
                <c:spPr>
                  <a:solidFill>
                    <a:schemeClr val="accent2"/>
                  </a:solidFill>
                  <a:ln>
                    <a:noFill/>
                  </a:ln>
                  <a:effectLst/>
                  <a:sp3d/>
                </c:spPr>
                <c:invertIfNegative val="0"/>
                <c:cat>
                  <c:numRef>
                    <c:extLst>
                      <c:ext uri="{02D57815-91ED-43cb-92C2-25804820EDAC}">
                        <c15:formulaRef>
                          <c15:sqref>'Povrchová voda (2)'!$B$34:$B$40</c15:sqref>
                        </c15:formulaRef>
                      </c:ext>
                    </c:extLst>
                    <c:numCache>
                      <c:formatCode>General</c:formatCode>
                      <c:ptCount val="7"/>
                      <c:pt idx="0">
                        <c:v>1</c:v>
                      </c:pt>
                      <c:pt idx="1">
                        <c:v>2</c:v>
                      </c:pt>
                      <c:pt idx="2">
                        <c:v>3</c:v>
                      </c:pt>
                      <c:pt idx="3">
                        <c:v>4</c:v>
                      </c:pt>
                      <c:pt idx="4">
                        <c:v>5</c:v>
                      </c:pt>
                      <c:pt idx="5">
                        <c:v>6</c:v>
                      </c:pt>
                      <c:pt idx="6">
                        <c:v>7</c:v>
                      </c:pt>
                    </c:numCache>
                  </c:numRef>
                </c:cat>
                <c:val>
                  <c:numRef>
                    <c:extLst>
                      <c:ext uri="{02D57815-91ED-43cb-92C2-25804820EDAC}">
                        <c15:formulaRef>
                          <c15:sqref>'Povrchová voda (2)'!$E$34:$E$40</c15:sqref>
                        </c15:formulaRef>
                      </c:ext>
                    </c:extLst>
                    <c:numCache>
                      <c:formatCode>General</c:formatCode>
                      <c:ptCount val="7"/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06-8591-4EBA-9DA7-55DECC7E8F16}"/>
                  </c:ext>
                </c:extLst>
              </c15:ser>
            </c15:filteredBarSeries>
            <c15:filteredBarSeries>
              <c15:ser>
                <c:idx val="5"/>
                <c:order val="5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'Povrchová voda (2)'!$I$33</c15:sqref>
                        </c15:formulaRef>
                      </c:ext>
                    </c:extLst>
                    <c:strCache>
                      <c:ptCount val="1"/>
                      <c:pt idx="0">
                        <c:v>Metoprolol</c:v>
                      </c:pt>
                    </c:strCache>
                  </c:strRef>
                </c:tx>
                <c:spPr>
                  <a:solidFill>
                    <a:schemeClr val="accent6"/>
                  </a:solidFill>
                  <a:ln>
                    <a:noFill/>
                  </a:ln>
                  <a:effectLst/>
                  <a:sp3d/>
                </c:spPr>
                <c:invertIfNegative val="0"/>
                <c:cat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'Povrchová voda (2)'!$B$34:$B$40</c15:sqref>
                        </c15:formulaRef>
                      </c:ext>
                    </c:extLst>
                    <c:numCache>
                      <c:formatCode>General</c:formatCode>
                      <c:ptCount val="7"/>
                      <c:pt idx="0">
                        <c:v>1</c:v>
                      </c:pt>
                      <c:pt idx="1">
                        <c:v>2</c:v>
                      </c:pt>
                      <c:pt idx="2">
                        <c:v>3</c:v>
                      </c:pt>
                      <c:pt idx="3">
                        <c:v>4</c:v>
                      </c:pt>
                      <c:pt idx="4">
                        <c:v>5</c:v>
                      </c:pt>
                      <c:pt idx="5">
                        <c:v>6</c:v>
                      </c:pt>
                      <c:pt idx="6">
                        <c:v>7</c:v>
                      </c:pt>
                    </c:numCache>
                  </c:num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'Povrchová voda (2)'!$I$34:$I$40</c15:sqref>
                        </c15:formulaRef>
                      </c:ext>
                    </c:extLst>
                    <c:numCache>
                      <c:formatCode>General</c:formatCode>
                      <c:ptCount val="7"/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07-8591-4EBA-9DA7-55DECC7E8F16}"/>
                  </c:ext>
                </c:extLst>
              </c15:ser>
            </c15:filteredBarSeries>
            <c15:filteredBarSeries>
              <c15:ser>
                <c:idx val="7"/>
                <c:order val="7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'Povrchová voda (2)'!$K$33</c15:sqref>
                        </c15:formulaRef>
                      </c:ext>
                    </c:extLst>
                    <c:strCache>
                      <c:ptCount val="1"/>
                      <c:pt idx="0">
                        <c:v>Trimetoprim</c:v>
                      </c:pt>
                    </c:strCache>
                  </c:strRef>
                </c:tx>
                <c:spPr>
                  <a:solidFill>
                    <a:schemeClr val="accent2">
                      <a:lumMod val="60000"/>
                    </a:schemeClr>
                  </a:solidFill>
                  <a:ln>
                    <a:noFill/>
                  </a:ln>
                  <a:effectLst/>
                  <a:sp3d/>
                </c:spPr>
                <c:invertIfNegative val="0"/>
                <c:cat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'Povrchová voda (2)'!$B$34:$B$40</c15:sqref>
                        </c15:formulaRef>
                      </c:ext>
                    </c:extLst>
                    <c:numCache>
                      <c:formatCode>General</c:formatCode>
                      <c:ptCount val="7"/>
                      <c:pt idx="0">
                        <c:v>1</c:v>
                      </c:pt>
                      <c:pt idx="1">
                        <c:v>2</c:v>
                      </c:pt>
                      <c:pt idx="2">
                        <c:v>3</c:v>
                      </c:pt>
                      <c:pt idx="3">
                        <c:v>4</c:v>
                      </c:pt>
                      <c:pt idx="4">
                        <c:v>5</c:v>
                      </c:pt>
                      <c:pt idx="5">
                        <c:v>6</c:v>
                      </c:pt>
                      <c:pt idx="6">
                        <c:v>7</c:v>
                      </c:pt>
                    </c:numCache>
                  </c:num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'Povrchová voda (2)'!$K$34:$K$40</c15:sqref>
                        </c15:formulaRef>
                      </c:ext>
                    </c:extLst>
                    <c:numCache>
                      <c:formatCode>General</c:formatCode>
                      <c:ptCount val="7"/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08-8591-4EBA-9DA7-55DECC7E8F16}"/>
                  </c:ext>
                </c:extLst>
              </c15:ser>
            </c15:filteredBarSeries>
          </c:ext>
        </c:extLst>
      </c:bar3DChart>
      <c:catAx>
        <c:axId val="18513733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cs-CZ"/>
          </a:p>
        </c:txPr>
        <c:crossAx val="185137728"/>
        <c:crosses val="autoZero"/>
        <c:auto val="1"/>
        <c:lblAlgn val="ctr"/>
        <c:lblOffset val="100"/>
        <c:noMultiLvlLbl val="0"/>
      </c:catAx>
      <c:valAx>
        <c:axId val="18513772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cs-CZ"/>
          </a:p>
        </c:txPr>
        <c:crossAx val="185137336"/>
        <c:crosses val="autoZero"/>
        <c:crossBetween val="between"/>
      </c:valAx>
      <c:serAx>
        <c:axId val="185267840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cs-CZ"/>
          </a:p>
        </c:txPr>
        <c:crossAx val="185137728"/>
        <c:crosses val="autoZero"/>
      </c:ser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cs-CZ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30"/>
      <c:rotY val="20"/>
      <c:rAngAx val="0"/>
      <c:perspective val="10"/>
    </c:view3D>
    <c:floor>
      <c:thickness val="0"/>
      <c:spPr>
        <a:noFill/>
        <a:ln w="9525" cap="flat" cmpd="sng" algn="ctr">
          <a:solidFill>
            <a:schemeClr val="tx1">
              <a:tint val="75000"/>
              <a:shade val="95000"/>
              <a:satMod val="105000"/>
            </a:schemeClr>
          </a:solidFill>
          <a:prstDash val="solid"/>
          <a:round/>
        </a:ln>
        <a:effectLst/>
        <a:scene3d>
          <a:camera prst="orthographicFront"/>
          <a:lightRig rig="threePt" dir="t"/>
        </a:scene3d>
        <a:sp3d contourW="9525">
          <a:contourClr>
            <a:schemeClr val="tx1">
              <a:tint val="75000"/>
              <a:shade val="95000"/>
              <a:satMod val="105000"/>
            </a:schemeClr>
          </a:contourClr>
        </a:sp3d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5.2668380655049127E-2"/>
          <c:y val="9.5451682981844435E-2"/>
          <c:w val="0.84022450333791476"/>
          <c:h val="0.83578844004793695"/>
        </c:manualLayout>
      </c:layout>
      <c:bar3DChart>
        <c:barDir val="col"/>
        <c:grouping val="standard"/>
        <c:varyColors val="0"/>
        <c:ser>
          <c:idx val="0"/>
          <c:order val="0"/>
          <c:tx>
            <c:strRef>
              <c:f>kal!$C$3</c:f>
              <c:strCache>
                <c:ptCount val="1"/>
                <c:pt idx="0">
                  <c:v>naproxen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cat>
            <c:numRef>
              <c:f>kal!$B$4:$B$31</c:f>
              <c:numCache>
                <c:formatCode>General</c:formatCode>
                <c:ptCount val="28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  <c:pt idx="24">
                  <c:v>25</c:v>
                </c:pt>
                <c:pt idx="25">
                  <c:v>26</c:v>
                </c:pt>
                <c:pt idx="26">
                  <c:v>27</c:v>
                </c:pt>
                <c:pt idx="27">
                  <c:v>28</c:v>
                </c:pt>
              </c:numCache>
            </c:numRef>
          </c:cat>
          <c:val>
            <c:numRef>
              <c:f>kal!$C$4:$C$31</c:f>
              <c:numCache>
                <c:formatCode>0.0000</c:formatCode>
                <c:ptCount val="28"/>
                <c:pt idx="0">
                  <c:v>4.5863655041688205E-2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4.5882967574219249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219-4178-9829-C6E790C00BA2}"/>
            </c:ext>
          </c:extLst>
        </c:ser>
        <c:ser>
          <c:idx val="1"/>
          <c:order val="1"/>
          <c:tx>
            <c:strRef>
              <c:f>kal!$D$3</c:f>
              <c:strCache>
                <c:ptCount val="1"/>
                <c:pt idx="0">
                  <c:v>paracetamol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  <a:sp3d/>
          </c:spPr>
          <c:invertIfNegative val="0"/>
          <c:cat>
            <c:numRef>
              <c:f>kal!$B$4:$B$31</c:f>
              <c:numCache>
                <c:formatCode>General</c:formatCode>
                <c:ptCount val="28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  <c:pt idx="24">
                  <c:v>25</c:v>
                </c:pt>
                <c:pt idx="25">
                  <c:v>26</c:v>
                </c:pt>
                <c:pt idx="26">
                  <c:v>27</c:v>
                </c:pt>
                <c:pt idx="27">
                  <c:v>28</c:v>
                </c:pt>
              </c:numCache>
            </c:numRef>
          </c:cat>
          <c:val>
            <c:numRef>
              <c:f>kal!$D$4:$D$31</c:f>
              <c:numCache>
                <c:formatCode>0.0000</c:formatCode>
                <c:ptCount val="28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0.3589125798042328</c:v>
                </c:pt>
                <c:pt idx="5">
                  <c:v>0</c:v>
                </c:pt>
                <c:pt idx="6">
                  <c:v>7.6616726341687835</c:v>
                </c:pt>
                <c:pt idx="7">
                  <c:v>0</c:v>
                </c:pt>
                <c:pt idx="8">
                  <c:v>7.1081266494229478</c:v>
                </c:pt>
                <c:pt idx="9">
                  <c:v>0</c:v>
                </c:pt>
                <c:pt idx="10">
                  <c:v>0</c:v>
                </c:pt>
                <c:pt idx="11">
                  <c:v>5.1753169281041913</c:v>
                </c:pt>
                <c:pt idx="12">
                  <c:v>0</c:v>
                </c:pt>
                <c:pt idx="13">
                  <c:v>2.6431278086003149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4.2154623675243696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219-4178-9829-C6E790C00BA2}"/>
            </c:ext>
          </c:extLst>
        </c:ser>
        <c:ser>
          <c:idx val="2"/>
          <c:order val="2"/>
          <c:tx>
            <c:strRef>
              <c:f>kal!$E$3</c:f>
              <c:strCache>
                <c:ptCount val="1"/>
                <c:pt idx="0">
                  <c:v>karbamazepin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  <a:sp3d/>
          </c:spPr>
          <c:invertIfNegative val="0"/>
          <c:cat>
            <c:numRef>
              <c:f>kal!$B$4:$B$31</c:f>
              <c:numCache>
                <c:formatCode>General</c:formatCode>
                <c:ptCount val="28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  <c:pt idx="24">
                  <c:v>25</c:v>
                </c:pt>
                <c:pt idx="25">
                  <c:v>26</c:v>
                </c:pt>
                <c:pt idx="26">
                  <c:v>27</c:v>
                </c:pt>
                <c:pt idx="27">
                  <c:v>28</c:v>
                </c:pt>
              </c:numCache>
            </c:numRef>
          </c:cat>
          <c:val>
            <c:numRef>
              <c:f>kal!$E$4:$E$31</c:f>
              <c:numCache>
                <c:formatCode>0.0000</c:formatCode>
                <c:ptCount val="28"/>
                <c:pt idx="0">
                  <c:v>4.5132165216952114</c:v>
                </c:pt>
                <c:pt idx="1">
                  <c:v>24.845227199723656</c:v>
                </c:pt>
                <c:pt idx="2">
                  <c:v>6.4068123486207833</c:v>
                </c:pt>
                <c:pt idx="3">
                  <c:v>26.481897595720628</c:v>
                </c:pt>
                <c:pt idx="4">
                  <c:v>11.21193400229644</c:v>
                </c:pt>
                <c:pt idx="5">
                  <c:v>10.689785523095312</c:v>
                </c:pt>
                <c:pt idx="6">
                  <c:v>2.7281487763077523</c:v>
                </c:pt>
                <c:pt idx="7">
                  <c:v>21.437467253484208</c:v>
                </c:pt>
                <c:pt idx="8">
                  <c:v>6.3818361920650633</c:v>
                </c:pt>
                <c:pt idx="9">
                  <c:v>11.977096793214118</c:v>
                </c:pt>
                <c:pt idx="10">
                  <c:v>40.902696523073963</c:v>
                </c:pt>
                <c:pt idx="11">
                  <c:v>8.6841568627450982</c:v>
                </c:pt>
                <c:pt idx="12">
                  <c:v>2.5055054302905599</c:v>
                </c:pt>
                <c:pt idx="13">
                  <c:v>29.091670909979495</c:v>
                </c:pt>
                <c:pt idx="14">
                  <c:v>3.6799854419474611</c:v>
                </c:pt>
                <c:pt idx="15">
                  <c:v>33.27578856683558</c:v>
                </c:pt>
                <c:pt idx="16">
                  <c:v>22.736054524593097</c:v>
                </c:pt>
                <c:pt idx="17">
                  <c:v>16.481829248292414</c:v>
                </c:pt>
                <c:pt idx="18">
                  <c:v>6.1573471146749608</c:v>
                </c:pt>
                <c:pt idx="19">
                  <c:v>4.7853315730828783</c:v>
                </c:pt>
                <c:pt idx="20">
                  <c:v>0.7219395925490979</c:v>
                </c:pt>
                <c:pt idx="21">
                  <c:v>21.943793133572122</c:v>
                </c:pt>
                <c:pt idx="22">
                  <c:v>34.615889733807577</c:v>
                </c:pt>
                <c:pt idx="23">
                  <c:v>19.709014859775625</c:v>
                </c:pt>
                <c:pt idx="24">
                  <c:v>6.5238580135829878</c:v>
                </c:pt>
                <c:pt idx="25">
                  <c:v>93.220643205046898</c:v>
                </c:pt>
                <c:pt idx="26">
                  <c:v>20.22841798170003</c:v>
                </c:pt>
                <c:pt idx="27">
                  <c:v>17.4304361998459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4219-4178-9829-C6E790C00BA2}"/>
            </c:ext>
          </c:extLst>
        </c:ser>
        <c:ser>
          <c:idx val="3"/>
          <c:order val="3"/>
          <c:tx>
            <c:strRef>
              <c:f>kal!$F$3</c:f>
              <c:strCache>
                <c:ptCount val="1"/>
                <c:pt idx="0">
                  <c:v>diazepam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  <a:sp3d/>
          </c:spPr>
          <c:invertIfNegative val="0"/>
          <c:cat>
            <c:numRef>
              <c:f>kal!$B$4:$B$31</c:f>
              <c:numCache>
                <c:formatCode>General</c:formatCode>
                <c:ptCount val="28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  <c:pt idx="24">
                  <c:v>25</c:v>
                </c:pt>
                <c:pt idx="25">
                  <c:v>26</c:v>
                </c:pt>
                <c:pt idx="26">
                  <c:v>27</c:v>
                </c:pt>
                <c:pt idx="27">
                  <c:v>28</c:v>
                </c:pt>
              </c:numCache>
            </c:numRef>
          </c:cat>
          <c:val>
            <c:numRef>
              <c:f>kal!$F$4:$F$31</c:f>
              <c:numCache>
                <c:formatCode>0.0000</c:formatCode>
                <c:ptCount val="28"/>
                <c:pt idx="0">
                  <c:v>0.18582839246882149</c:v>
                </c:pt>
                <c:pt idx="1">
                  <c:v>9.2203824167159484E-2</c:v>
                </c:pt>
                <c:pt idx="2">
                  <c:v>4.116841184934289E-2</c:v>
                </c:pt>
                <c:pt idx="3">
                  <c:v>0.10342554286835973</c:v>
                </c:pt>
                <c:pt idx="4">
                  <c:v>3.5653461799291137</c:v>
                </c:pt>
                <c:pt idx="5">
                  <c:v>1.2703190315130615</c:v>
                </c:pt>
                <c:pt idx="6">
                  <c:v>0.1532711766693835</c:v>
                </c:pt>
                <c:pt idx="7">
                  <c:v>0</c:v>
                </c:pt>
                <c:pt idx="8">
                  <c:v>6.6854498480627467E-2</c:v>
                </c:pt>
                <c:pt idx="9">
                  <c:v>0.11780819148506044</c:v>
                </c:pt>
                <c:pt idx="10">
                  <c:v>0.31524022688181103</c:v>
                </c:pt>
                <c:pt idx="11">
                  <c:v>5.9063381679612885E-2</c:v>
                </c:pt>
                <c:pt idx="12">
                  <c:v>1.8721104382366346E-2</c:v>
                </c:pt>
                <c:pt idx="13">
                  <c:v>0.49323533873176362</c:v>
                </c:pt>
                <c:pt idx="14">
                  <c:v>0.16093090902288693</c:v>
                </c:pt>
                <c:pt idx="15">
                  <c:v>0.16093090902288693</c:v>
                </c:pt>
                <c:pt idx="16">
                  <c:v>0.31065214006931913</c:v>
                </c:pt>
                <c:pt idx="17">
                  <c:v>0.33313692367365194</c:v>
                </c:pt>
                <c:pt idx="18">
                  <c:v>0.1550733575694625</c:v>
                </c:pt>
                <c:pt idx="19">
                  <c:v>0.26144469095159717</c:v>
                </c:pt>
                <c:pt idx="20">
                  <c:v>0</c:v>
                </c:pt>
                <c:pt idx="21">
                  <c:v>1.8766442401109076</c:v>
                </c:pt>
                <c:pt idx="22">
                  <c:v>2.6073870296213308</c:v>
                </c:pt>
                <c:pt idx="23">
                  <c:v>0</c:v>
                </c:pt>
                <c:pt idx="24">
                  <c:v>0</c:v>
                </c:pt>
                <c:pt idx="25">
                  <c:v>0.83013748662962084</c:v>
                </c:pt>
                <c:pt idx="26">
                  <c:v>1.1381662671283554</c:v>
                </c:pt>
                <c:pt idx="27">
                  <c:v>0.82084000915541322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4219-4178-9829-C6E790C00BA2}"/>
            </c:ext>
          </c:extLst>
        </c:ser>
        <c:ser>
          <c:idx val="4"/>
          <c:order val="4"/>
          <c:tx>
            <c:strRef>
              <c:f>kal!$G$3</c:f>
              <c:strCache>
                <c:ptCount val="1"/>
                <c:pt idx="0">
                  <c:v>diklofenak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  <a:sp3d/>
          </c:spPr>
          <c:invertIfNegative val="0"/>
          <c:cat>
            <c:numRef>
              <c:f>kal!$B$4:$B$31</c:f>
              <c:numCache>
                <c:formatCode>General</c:formatCode>
                <c:ptCount val="28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  <c:pt idx="24">
                  <c:v>25</c:v>
                </c:pt>
                <c:pt idx="25">
                  <c:v>26</c:v>
                </c:pt>
                <c:pt idx="26">
                  <c:v>27</c:v>
                </c:pt>
                <c:pt idx="27">
                  <c:v>28</c:v>
                </c:pt>
              </c:numCache>
            </c:numRef>
          </c:cat>
          <c:val>
            <c:numRef>
              <c:f>kal!$G$4:$G$31</c:f>
              <c:numCache>
                <c:formatCode>0.0000</c:formatCode>
                <c:ptCount val="28"/>
                <c:pt idx="0">
                  <c:v>13.101342449168534</c:v>
                </c:pt>
                <c:pt idx="1">
                  <c:v>7.658671955863146</c:v>
                </c:pt>
                <c:pt idx="2">
                  <c:v>18.514337891551559</c:v>
                </c:pt>
                <c:pt idx="3">
                  <c:v>0</c:v>
                </c:pt>
                <c:pt idx="4">
                  <c:v>28.377029586166209</c:v>
                </c:pt>
                <c:pt idx="5">
                  <c:v>11.860419195834369</c:v>
                </c:pt>
                <c:pt idx="6">
                  <c:v>0</c:v>
                </c:pt>
                <c:pt idx="7">
                  <c:v>0</c:v>
                </c:pt>
                <c:pt idx="8">
                  <c:v>82.682477345229387</c:v>
                </c:pt>
                <c:pt idx="9">
                  <c:v>11.971121549799459</c:v>
                </c:pt>
                <c:pt idx="10">
                  <c:v>0</c:v>
                </c:pt>
                <c:pt idx="11">
                  <c:v>73.764779023602756</c:v>
                </c:pt>
                <c:pt idx="12">
                  <c:v>0</c:v>
                </c:pt>
                <c:pt idx="13">
                  <c:v>18.056259441547681</c:v>
                </c:pt>
                <c:pt idx="14">
                  <c:v>9.8226147894006886</c:v>
                </c:pt>
                <c:pt idx="15">
                  <c:v>30.346203538846968</c:v>
                </c:pt>
                <c:pt idx="16">
                  <c:v>105.92675797109291</c:v>
                </c:pt>
                <c:pt idx="17">
                  <c:v>0</c:v>
                </c:pt>
                <c:pt idx="18">
                  <c:v>7.7648990982409627</c:v>
                </c:pt>
                <c:pt idx="19">
                  <c:v>16.47198967509982</c:v>
                </c:pt>
                <c:pt idx="20">
                  <c:v>2.878395709152838</c:v>
                </c:pt>
                <c:pt idx="21">
                  <c:v>13.786340016255116</c:v>
                </c:pt>
                <c:pt idx="22">
                  <c:v>21.928428213686036</c:v>
                </c:pt>
                <c:pt idx="23">
                  <c:v>32.476936142600849</c:v>
                </c:pt>
                <c:pt idx="24">
                  <c:v>11.307096625533365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4219-4178-9829-C6E790C00BA2}"/>
            </c:ext>
          </c:extLst>
        </c:ser>
        <c:ser>
          <c:idx val="5"/>
          <c:order val="5"/>
          <c:tx>
            <c:strRef>
              <c:f>kal!$H$3</c:f>
              <c:strCache>
                <c:ptCount val="1"/>
                <c:pt idx="0">
                  <c:v>furosemid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  <a:sp3d/>
          </c:spPr>
          <c:invertIfNegative val="0"/>
          <c:cat>
            <c:numRef>
              <c:f>kal!$B$4:$B$31</c:f>
              <c:numCache>
                <c:formatCode>General</c:formatCode>
                <c:ptCount val="28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  <c:pt idx="24">
                  <c:v>25</c:v>
                </c:pt>
                <c:pt idx="25">
                  <c:v>26</c:v>
                </c:pt>
                <c:pt idx="26">
                  <c:v>27</c:v>
                </c:pt>
                <c:pt idx="27">
                  <c:v>28</c:v>
                </c:pt>
              </c:numCache>
            </c:numRef>
          </c:cat>
          <c:val>
            <c:numRef>
              <c:f>kal!$H$4:$H$31</c:f>
              <c:numCache>
                <c:formatCode>0.0000</c:formatCode>
                <c:ptCount val="28"/>
                <c:pt idx="0">
                  <c:v>0.86637885026355399</c:v>
                </c:pt>
                <c:pt idx="1">
                  <c:v>2.6473357011353977</c:v>
                </c:pt>
                <c:pt idx="2">
                  <c:v>3.9823359858096623</c:v>
                </c:pt>
                <c:pt idx="3">
                  <c:v>5.9746684501405003</c:v>
                </c:pt>
                <c:pt idx="4">
                  <c:v>24.075992644202149</c:v>
                </c:pt>
                <c:pt idx="5">
                  <c:v>5.7430270308009179</c:v>
                </c:pt>
                <c:pt idx="6">
                  <c:v>7.2355369166798118</c:v>
                </c:pt>
                <c:pt idx="7">
                  <c:v>7.2355369166798118</c:v>
                </c:pt>
                <c:pt idx="8">
                  <c:v>14.161868902841803</c:v>
                </c:pt>
                <c:pt idx="9">
                  <c:v>1.2949353859425028</c:v>
                </c:pt>
                <c:pt idx="10">
                  <c:v>6.4923302855233507</c:v>
                </c:pt>
                <c:pt idx="11">
                  <c:v>6.0003824910511518</c:v>
                </c:pt>
                <c:pt idx="12">
                  <c:v>0.35725635150278484</c:v>
                </c:pt>
                <c:pt idx="13">
                  <c:v>5.0359293480910825</c:v>
                </c:pt>
                <c:pt idx="14">
                  <c:v>3.7130687810991576</c:v>
                </c:pt>
                <c:pt idx="15">
                  <c:v>3.0854174136308834</c:v>
                </c:pt>
                <c:pt idx="16">
                  <c:v>4.1539627566384487</c:v>
                </c:pt>
                <c:pt idx="17">
                  <c:v>5.0733775946009079</c:v>
                </c:pt>
                <c:pt idx="18">
                  <c:v>3.7265434905498065</c:v>
                </c:pt>
                <c:pt idx="19">
                  <c:v>4.5946089318300771</c:v>
                </c:pt>
                <c:pt idx="20">
                  <c:v>1.3300854869306005</c:v>
                </c:pt>
                <c:pt idx="21">
                  <c:v>11.398386940983288</c:v>
                </c:pt>
                <c:pt idx="22">
                  <c:v>11.045836706313885</c:v>
                </c:pt>
                <c:pt idx="23">
                  <c:v>9.4868092553985512</c:v>
                </c:pt>
                <c:pt idx="24">
                  <c:v>1.5006053268765134</c:v>
                </c:pt>
                <c:pt idx="25">
                  <c:v>6.2768065282944683</c:v>
                </c:pt>
                <c:pt idx="26">
                  <c:v>5.9035946245248576</c:v>
                </c:pt>
                <c:pt idx="27">
                  <c:v>9.2559747954009151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4219-4178-9829-C6E790C00BA2}"/>
            </c:ext>
          </c:extLst>
        </c:ser>
        <c:ser>
          <c:idx val="6"/>
          <c:order val="6"/>
          <c:tx>
            <c:strRef>
              <c:f>kal!$I$3</c:f>
              <c:strCache>
                <c:ptCount val="1"/>
                <c:pt idx="0">
                  <c:v>klofibrová kys.</c:v>
                </c:pt>
              </c:strCache>
            </c:strRef>
          </c:tx>
          <c:spPr>
            <a:solidFill>
              <a:schemeClr val="accent1">
                <a:lumMod val="60000"/>
              </a:schemeClr>
            </a:solidFill>
            <a:ln>
              <a:noFill/>
            </a:ln>
            <a:effectLst/>
            <a:sp3d/>
          </c:spPr>
          <c:invertIfNegative val="0"/>
          <c:cat>
            <c:numRef>
              <c:f>kal!$B$4:$B$31</c:f>
              <c:numCache>
                <c:formatCode>General</c:formatCode>
                <c:ptCount val="28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  <c:pt idx="24">
                  <c:v>25</c:v>
                </c:pt>
                <c:pt idx="25">
                  <c:v>26</c:v>
                </c:pt>
                <c:pt idx="26">
                  <c:v>27</c:v>
                </c:pt>
                <c:pt idx="27">
                  <c:v>28</c:v>
                </c:pt>
              </c:numCache>
            </c:numRef>
          </c:cat>
          <c:val>
            <c:numRef>
              <c:f>kal!$I$4:$I$31</c:f>
              <c:numCache>
                <c:formatCode>0.0000</c:formatCode>
                <c:ptCount val="28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3.8825324504211962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1.3105696352608767</c:v>
                </c:pt>
                <c:pt idx="22">
                  <c:v>0.18247456590626909</c:v>
                </c:pt>
                <c:pt idx="23">
                  <c:v>0</c:v>
                </c:pt>
                <c:pt idx="24">
                  <c:v>0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4219-4178-9829-C6E790C00BA2}"/>
            </c:ext>
          </c:extLst>
        </c:ser>
        <c:ser>
          <c:idx val="7"/>
          <c:order val="7"/>
          <c:tx>
            <c:strRef>
              <c:f>kal!$J$3</c:f>
              <c:strCache>
                <c:ptCount val="1"/>
                <c:pt idx="0">
                  <c:v>salicylová kys.</c:v>
                </c:pt>
              </c:strCache>
            </c:strRef>
          </c:tx>
          <c:spPr>
            <a:solidFill>
              <a:schemeClr val="accent2">
                <a:lumMod val="60000"/>
              </a:schemeClr>
            </a:solidFill>
            <a:ln>
              <a:noFill/>
            </a:ln>
            <a:effectLst/>
            <a:sp3d/>
          </c:spPr>
          <c:invertIfNegative val="0"/>
          <c:cat>
            <c:numRef>
              <c:f>kal!$B$4:$B$31</c:f>
              <c:numCache>
                <c:formatCode>General</c:formatCode>
                <c:ptCount val="28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  <c:pt idx="24">
                  <c:v>25</c:v>
                </c:pt>
                <c:pt idx="25">
                  <c:v>26</c:v>
                </c:pt>
                <c:pt idx="26">
                  <c:v>27</c:v>
                </c:pt>
                <c:pt idx="27">
                  <c:v>28</c:v>
                </c:pt>
              </c:numCache>
            </c:numRef>
          </c:cat>
          <c:val>
            <c:numRef>
              <c:f>kal!$J$4:$J$31</c:f>
              <c:numCache>
                <c:formatCode>0.0000</c:formatCode>
                <c:ptCount val="28"/>
                <c:pt idx="0">
                  <c:v>3.3933484866610839</c:v>
                </c:pt>
                <c:pt idx="1">
                  <c:v>0</c:v>
                </c:pt>
                <c:pt idx="2">
                  <c:v>11.482927111342413</c:v>
                </c:pt>
                <c:pt idx="3">
                  <c:v>7.7710990648757159</c:v>
                </c:pt>
                <c:pt idx="4">
                  <c:v>8.405324420882792</c:v>
                </c:pt>
                <c:pt idx="5">
                  <c:v>11.667221347765953</c:v>
                </c:pt>
                <c:pt idx="6">
                  <c:v>118.01777151377084</c:v>
                </c:pt>
                <c:pt idx="7">
                  <c:v>26.666666666666654</c:v>
                </c:pt>
                <c:pt idx="8">
                  <c:v>15.423120614058368</c:v>
                </c:pt>
                <c:pt idx="9">
                  <c:v>1.8796995530608438</c:v>
                </c:pt>
                <c:pt idx="10">
                  <c:v>169.33925001219117</c:v>
                </c:pt>
                <c:pt idx="11">
                  <c:v>2.5475865649065788</c:v>
                </c:pt>
                <c:pt idx="12">
                  <c:v>0</c:v>
                </c:pt>
                <c:pt idx="13">
                  <c:v>77.432345421243198</c:v>
                </c:pt>
                <c:pt idx="14">
                  <c:v>10.101378411850803</c:v>
                </c:pt>
                <c:pt idx="15">
                  <c:v>13.301902784744284</c:v>
                </c:pt>
                <c:pt idx="16">
                  <c:v>16.457488177623027</c:v>
                </c:pt>
                <c:pt idx="17">
                  <c:v>26.574629191758589</c:v>
                </c:pt>
                <c:pt idx="18">
                  <c:v>17.755174593679698</c:v>
                </c:pt>
                <c:pt idx="19">
                  <c:v>142.68009285141997</c:v>
                </c:pt>
                <c:pt idx="20">
                  <c:v>4.7016373593261473</c:v>
                </c:pt>
                <c:pt idx="21">
                  <c:v>31.863647810809823</c:v>
                </c:pt>
                <c:pt idx="22">
                  <c:v>117.89242313323575</c:v>
                </c:pt>
                <c:pt idx="23">
                  <c:v>85.978039869338147</c:v>
                </c:pt>
                <c:pt idx="24">
                  <c:v>20.129105902265266</c:v>
                </c:pt>
                <c:pt idx="25">
                  <c:v>12.748589727448842</c:v>
                </c:pt>
                <c:pt idx="26">
                  <c:v>41.631959172406368</c:v>
                </c:pt>
                <c:pt idx="27">
                  <c:v>50.387301394046411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4219-4178-9829-C6E790C00BA2}"/>
            </c:ext>
          </c:extLst>
        </c:ser>
        <c:ser>
          <c:idx val="8"/>
          <c:order val="8"/>
          <c:tx>
            <c:strRef>
              <c:f>kal!$K$3</c:f>
              <c:strCache>
                <c:ptCount val="1"/>
                <c:pt idx="0">
                  <c:v>sulfamethoxazol</c:v>
                </c:pt>
              </c:strCache>
            </c:strRef>
          </c:tx>
          <c:spPr>
            <a:solidFill>
              <a:schemeClr val="accent3">
                <a:lumMod val="60000"/>
              </a:schemeClr>
            </a:solidFill>
            <a:ln>
              <a:noFill/>
            </a:ln>
            <a:effectLst/>
            <a:sp3d/>
          </c:spPr>
          <c:invertIfNegative val="0"/>
          <c:cat>
            <c:numRef>
              <c:f>kal!$B$4:$B$31</c:f>
              <c:numCache>
                <c:formatCode>General</c:formatCode>
                <c:ptCount val="28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  <c:pt idx="24">
                  <c:v>25</c:v>
                </c:pt>
                <c:pt idx="25">
                  <c:v>26</c:v>
                </c:pt>
                <c:pt idx="26">
                  <c:v>27</c:v>
                </c:pt>
                <c:pt idx="27">
                  <c:v>28</c:v>
                </c:pt>
              </c:numCache>
            </c:numRef>
          </c:cat>
          <c:val>
            <c:numRef>
              <c:f>kal!$K$4:$K$31</c:f>
              <c:numCache>
                <c:formatCode>0.0000</c:formatCode>
                <c:ptCount val="28"/>
                <c:pt idx="0">
                  <c:v>0.11258038594410703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3.4309633004199762</c:v>
                </c:pt>
                <c:pt idx="5">
                  <c:v>0.49223849003351561</c:v>
                </c:pt>
                <c:pt idx="6">
                  <c:v>0</c:v>
                </c:pt>
                <c:pt idx="7">
                  <c:v>0</c:v>
                </c:pt>
                <c:pt idx="8">
                  <c:v>0.52331881820094395</c:v>
                </c:pt>
                <c:pt idx="9">
                  <c:v>3.6995208476926777E-2</c:v>
                </c:pt>
                <c:pt idx="10">
                  <c:v>2.3366633915749979</c:v>
                </c:pt>
                <c:pt idx="11">
                  <c:v>0.11594775189116784</c:v>
                </c:pt>
                <c:pt idx="12">
                  <c:v>0</c:v>
                </c:pt>
                <c:pt idx="13">
                  <c:v>0</c:v>
                </c:pt>
                <c:pt idx="14">
                  <c:v>0.13834926370669229</c:v>
                </c:pt>
                <c:pt idx="15">
                  <c:v>0.31133974674207027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5.8872826752548117E-2</c:v>
                </c:pt>
                <c:pt idx="21">
                  <c:v>1.6621554100929927</c:v>
                </c:pt>
                <c:pt idx="22">
                  <c:v>0</c:v>
                </c:pt>
                <c:pt idx="23">
                  <c:v>0</c:v>
                </c:pt>
                <c:pt idx="24">
                  <c:v>0.3051801681498178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4219-4178-9829-C6E790C00BA2}"/>
            </c:ext>
          </c:extLst>
        </c:ser>
        <c:ser>
          <c:idx val="9"/>
          <c:order val="9"/>
          <c:tx>
            <c:strRef>
              <c:f>kal!$L$3</c:f>
              <c:strCache>
                <c:ptCount val="1"/>
                <c:pt idx="0">
                  <c:v>tramadol</c:v>
                </c:pt>
              </c:strCache>
            </c:strRef>
          </c:tx>
          <c:spPr>
            <a:solidFill>
              <a:schemeClr val="accent4">
                <a:lumMod val="60000"/>
              </a:schemeClr>
            </a:solidFill>
            <a:ln>
              <a:noFill/>
            </a:ln>
            <a:effectLst/>
            <a:sp3d/>
          </c:spPr>
          <c:invertIfNegative val="0"/>
          <c:cat>
            <c:numRef>
              <c:f>kal!$B$4:$B$31</c:f>
              <c:numCache>
                <c:formatCode>General</c:formatCode>
                <c:ptCount val="28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  <c:pt idx="24">
                  <c:v>25</c:v>
                </c:pt>
                <c:pt idx="25">
                  <c:v>26</c:v>
                </c:pt>
                <c:pt idx="26">
                  <c:v>27</c:v>
                </c:pt>
                <c:pt idx="27">
                  <c:v>28</c:v>
                </c:pt>
              </c:numCache>
            </c:numRef>
          </c:cat>
          <c:val>
            <c:numRef>
              <c:f>kal!$L$4:$L$31</c:f>
              <c:numCache>
                <c:formatCode>0.0000</c:formatCode>
                <c:ptCount val="28"/>
                <c:pt idx="0">
                  <c:v>14.711143136304257</c:v>
                </c:pt>
                <c:pt idx="1">
                  <c:v>3.7510463108822143</c:v>
                </c:pt>
                <c:pt idx="2">
                  <c:v>7.9500784966663032</c:v>
                </c:pt>
                <c:pt idx="3">
                  <c:v>11.089311274070404</c:v>
                </c:pt>
                <c:pt idx="4">
                  <c:v>5.9584813653779163</c:v>
                </c:pt>
                <c:pt idx="5">
                  <c:v>7.6530006658496337</c:v>
                </c:pt>
                <c:pt idx="6">
                  <c:v>4.2756828307612844</c:v>
                </c:pt>
                <c:pt idx="7">
                  <c:v>12.239968764471405</c:v>
                </c:pt>
                <c:pt idx="8">
                  <c:v>13.118390539441259</c:v>
                </c:pt>
                <c:pt idx="9">
                  <c:v>4.6296951347462452</c:v>
                </c:pt>
                <c:pt idx="10">
                  <c:v>5.828292557974474</c:v>
                </c:pt>
                <c:pt idx="11">
                  <c:v>7.9202984496727806</c:v>
                </c:pt>
                <c:pt idx="12">
                  <c:v>5.7300123830035039</c:v>
                </c:pt>
                <c:pt idx="13">
                  <c:v>5.8197200133817137</c:v>
                </c:pt>
                <c:pt idx="14">
                  <c:v>1.8086145800387197</c:v>
                </c:pt>
                <c:pt idx="15">
                  <c:v>9.8856623040622065</c:v>
                </c:pt>
                <c:pt idx="16">
                  <c:v>16.956945791940534</c:v>
                </c:pt>
                <c:pt idx="17">
                  <c:v>6.2213136924453316</c:v>
                </c:pt>
                <c:pt idx="18">
                  <c:v>5.6773653805980926</c:v>
                </c:pt>
                <c:pt idx="19">
                  <c:v>5.2200758365143667</c:v>
                </c:pt>
                <c:pt idx="20">
                  <c:v>1.3024418985850101</c:v>
                </c:pt>
                <c:pt idx="21">
                  <c:v>2.1521339103789234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  <c:pt idx="25">
                  <c:v>3.7961002416888978</c:v>
                </c:pt>
                <c:pt idx="26">
                  <c:v>1.3822496253899632</c:v>
                </c:pt>
                <c:pt idx="27">
                  <c:v>5.7636852344232858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4219-4178-9829-C6E790C00BA2}"/>
            </c:ext>
          </c:extLst>
        </c:ser>
        <c:ser>
          <c:idx val="10"/>
          <c:order val="10"/>
          <c:tx>
            <c:strRef>
              <c:f>kal!$M$3</c:f>
              <c:strCache>
                <c:ptCount val="1"/>
                <c:pt idx="0">
                  <c:v>warfarin</c:v>
                </c:pt>
              </c:strCache>
            </c:strRef>
          </c:tx>
          <c:spPr>
            <a:solidFill>
              <a:schemeClr val="accent5">
                <a:lumMod val="60000"/>
              </a:schemeClr>
            </a:solidFill>
            <a:ln>
              <a:noFill/>
            </a:ln>
            <a:effectLst/>
            <a:sp3d/>
          </c:spPr>
          <c:invertIfNegative val="0"/>
          <c:cat>
            <c:numRef>
              <c:f>kal!$B$4:$B$31</c:f>
              <c:numCache>
                <c:formatCode>General</c:formatCode>
                <c:ptCount val="28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  <c:pt idx="24">
                  <c:v>25</c:v>
                </c:pt>
                <c:pt idx="25">
                  <c:v>26</c:v>
                </c:pt>
                <c:pt idx="26">
                  <c:v>27</c:v>
                </c:pt>
                <c:pt idx="27">
                  <c:v>28</c:v>
                </c:pt>
              </c:numCache>
            </c:numRef>
          </c:cat>
          <c:val>
            <c:numRef>
              <c:f>kal!$M$4:$M$31</c:f>
              <c:numCache>
                <c:formatCode>0.0000</c:formatCode>
                <c:ptCount val="28"/>
                <c:pt idx="0">
                  <c:v>0</c:v>
                </c:pt>
                <c:pt idx="1">
                  <c:v>3.8602403069421753E-2</c:v>
                </c:pt>
                <c:pt idx="2">
                  <c:v>0</c:v>
                </c:pt>
                <c:pt idx="3">
                  <c:v>5.5598061718949245E-2</c:v>
                </c:pt>
                <c:pt idx="4">
                  <c:v>4.4742030008284495</c:v>
                </c:pt>
                <c:pt idx="5">
                  <c:v>0.29810030488933875</c:v>
                </c:pt>
                <c:pt idx="6">
                  <c:v>13.942423450844995</c:v>
                </c:pt>
                <c:pt idx="7">
                  <c:v>0.22124005620078641</c:v>
                </c:pt>
                <c:pt idx="8">
                  <c:v>0.19185252706239511</c:v>
                </c:pt>
                <c:pt idx="9">
                  <c:v>5.1428356213396607E-2</c:v>
                </c:pt>
                <c:pt idx="10">
                  <c:v>0.29521603412477582</c:v>
                </c:pt>
                <c:pt idx="11">
                  <c:v>7.5227876252492804E-2</c:v>
                </c:pt>
                <c:pt idx="12">
                  <c:v>8.6895302377028819E-2</c:v>
                </c:pt>
                <c:pt idx="13">
                  <c:v>0.27281822985171944</c:v>
                </c:pt>
                <c:pt idx="14">
                  <c:v>0.30837656871859997</c:v>
                </c:pt>
                <c:pt idx="15">
                  <c:v>0.11830827452183694</c:v>
                </c:pt>
                <c:pt idx="16">
                  <c:v>0.17585187577674644</c:v>
                </c:pt>
                <c:pt idx="17">
                  <c:v>0.25509098665856605</c:v>
                </c:pt>
                <c:pt idx="18">
                  <c:v>0.82235180592097812</c:v>
                </c:pt>
                <c:pt idx="19">
                  <c:v>0.24989806518003635</c:v>
                </c:pt>
                <c:pt idx="20">
                  <c:v>0.10240270727580371</c:v>
                </c:pt>
                <c:pt idx="21">
                  <c:v>1.5989358394084929</c:v>
                </c:pt>
                <c:pt idx="22">
                  <c:v>1.2649346289423131</c:v>
                </c:pt>
                <c:pt idx="23">
                  <c:v>0</c:v>
                </c:pt>
                <c:pt idx="24">
                  <c:v>0.23112687053539743</c:v>
                </c:pt>
                <c:pt idx="25">
                  <c:v>0.1056566189881924</c:v>
                </c:pt>
                <c:pt idx="26">
                  <c:v>0</c:v>
                </c:pt>
                <c:pt idx="27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4219-4178-9829-C6E790C00BA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53568056"/>
        <c:axId val="185134984"/>
        <c:axId val="185383184"/>
      </c:bar3DChart>
      <c:catAx>
        <c:axId val="15356805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tint val="75000"/>
                <a:shade val="95000"/>
                <a:satMod val="105000"/>
              </a:schemeClr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cs-CZ"/>
          </a:p>
        </c:txPr>
        <c:crossAx val="185134984"/>
        <c:crosses val="autoZero"/>
        <c:auto val="1"/>
        <c:lblAlgn val="ctr"/>
        <c:lblOffset val="100"/>
        <c:noMultiLvlLbl val="0"/>
      </c:catAx>
      <c:valAx>
        <c:axId val="185134984"/>
        <c:scaling>
          <c:orientation val="minMax"/>
        </c:scaling>
        <c:delete val="0"/>
        <c:axPos val="l"/>
        <c:title>
          <c:tx>
            <c:rich>
              <a:bodyPr rot="0" spcFirstLastPara="1" vertOverflow="ellipsis" wrap="square" anchor="ctr" anchorCtr="1"/>
              <a:lstStyle/>
              <a:p>
                <a:pPr>
                  <a:defRPr sz="1000" b="1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r>
                  <a:rPr lang="en-US" sz="1000" dirty="0">
                    <a:latin typeface="Symbol" panose="05050102010706020507" pitchFamily="18" charset="2"/>
                    <a:cs typeface="Times New Roman" panose="02020603050405020304" pitchFamily="18" charset="0"/>
                  </a:rPr>
                  <a:t>m</a:t>
                </a:r>
                <a:r>
                  <a:rPr lang="en-US" sz="1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g/kg</a:t>
                </a:r>
              </a:p>
            </c:rich>
          </c:tx>
          <c:layout>
            <c:manualLayout>
              <c:xMode val="edge"/>
              <c:yMode val="edge"/>
              <c:x val="2.2069984307517113E-2"/>
              <c:y val="0.20169899325639942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wrap="square" anchor="ctr" anchorCtr="1"/>
            <a:lstStyle/>
            <a:p>
              <a:pPr>
                <a:defRPr sz="1000" b="1" i="0" u="none" strike="noStrike" kern="1200" baseline="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defRPr>
              </a:pPr>
              <a:endParaRPr lang="cs-CZ"/>
            </a:p>
          </c:txPr>
        </c:title>
        <c:numFmt formatCode="0" sourceLinked="0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tint val="75000"/>
                <a:shade val="95000"/>
                <a:satMod val="105000"/>
              </a:schemeClr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cs-CZ"/>
          </a:p>
        </c:txPr>
        <c:crossAx val="153568056"/>
        <c:crosses val="autoZero"/>
        <c:crossBetween val="between"/>
      </c:valAx>
      <c:serAx>
        <c:axId val="185383184"/>
        <c:scaling>
          <c:orientation val="minMax"/>
        </c:scaling>
        <c:delete val="1"/>
        <c:axPos val="b"/>
        <c:majorTickMark val="out"/>
        <c:minorTickMark val="none"/>
        <c:tickLblPos val="nextTo"/>
        <c:crossAx val="185134984"/>
        <c:crosses val="autoZero"/>
        <c:tickLblSkip val="1"/>
      </c:ser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78303771056395732"/>
          <c:y val="2.7555411705297943E-2"/>
          <c:w val="0.20799396603202377"/>
          <c:h val="0.58343397312412015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800" b="0" i="0" u="none" strike="noStrike" kern="1200" baseline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cs-CZ"/>
        </a:p>
      </c:txPr>
    </c:legend>
    <c:plotVisOnly val="1"/>
    <c:dispBlanksAs val="gap"/>
    <c:showDLblsOverMax val="0"/>
  </c:chart>
  <c:spPr>
    <a:noFill/>
    <a:ln w="9525" cap="flat" cmpd="sng" algn="ctr">
      <a:noFill/>
      <a:prstDash val="solid"/>
    </a:ln>
    <a:effectLst/>
  </c:spPr>
  <c:txPr>
    <a:bodyPr/>
    <a:lstStyle/>
    <a:p>
      <a:pPr>
        <a:defRPr sz="1800"/>
      </a:pPr>
      <a:endParaRPr lang="cs-CZ"/>
    </a:p>
  </c:txPr>
  <c:externalData r:id="rId3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7.6594326140435889E-2"/>
          <c:y val="5.0306283143178532E-2"/>
          <c:w val="0.75866604728113418"/>
          <c:h val="0.77016840752048854"/>
        </c:manualLayout>
      </c:layout>
      <c:bar3DChart>
        <c:barDir val="col"/>
        <c:grouping val="standard"/>
        <c:varyColors val="0"/>
        <c:ser>
          <c:idx val="0"/>
          <c:order val="0"/>
          <c:tx>
            <c:strRef>
              <c:f>'Podzemní voda (2)'!$D$33</c:f>
              <c:strCache>
                <c:ptCount val="1"/>
                <c:pt idx="0">
                  <c:v>Carbamazepine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cat>
            <c:numRef>
              <c:f>'Podzemní voda (2)'!$B$34:$B$39</c:f>
              <c:numCache>
                <c:formatCode>General</c:formatCode>
                <c:ptCount val="6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</c:numCache>
            </c:numRef>
          </c:cat>
          <c:val>
            <c:numRef>
              <c:f>'Podzemní voda (2)'!$D$34:$D$39</c:f>
              <c:numCache>
                <c:formatCode>0.0000</c:formatCode>
                <c:ptCount val="6"/>
                <c:pt idx="0">
                  <c:v>6.4799999999999996E-3</c:v>
                </c:pt>
                <c:pt idx="1">
                  <c:v>1.516E-2</c:v>
                </c:pt>
                <c:pt idx="2">
                  <c:v>3.8800000000000002E-3</c:v>
                </c:pt>
                <c:pt idx="5">
                  <c:v>2.0150000000000001E-2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653-44EA-B6DD-62E8FE6B7951}"/>
            </c:ext>
          </c:extLst>
        </c:ser>
        <c:ser>
          <c:idx val="1"/>
          <c:order val="1"/>
          <c:tx>
            <c:strRef>
              <c:f>'Podzemní voda (2)'!$E$33</c:f>
              <c:strCache>
                <c:ptCount val="1"/>
                <c:pt idx="0">
                  <c:v>Diazepam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  <a:sp3d/>
          </c:spPr>
          <c:invertIfNegative val="0"/>
          <c:cat>
            <c:numRef>
              <c:f>'Podzemní voda (2)'!$B$34:$B$39</c:f>
              <c:numCache>
                <c:formatCode>General</c:formatCode>
                <c:ptCount val="6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</c:numCache>
            </c:numRef>
          </c:cat>
          <c:val>
            <c:numRef>
              <c:f>'Podzemní voda (2)'!$E$34:$E$39</c:f>
              <c:numCache>
                <c:formatCode>General</c:formatCode>
                <c:ptCount val="6"/>
                <c:pt idx="0" formatCode="0.0000">
                  <c:v>2.3999999999999998E-3</c:v>
                </c:pt>
                <c:pt idx="3" formatCode="0.0000">
                  <c:v>2.47E-3</c:v>
                </c:pt>
                <c:pt idx="5" formatCode="0.0000">
                  <c:v>2.3800000000000002E-3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653-44EA-B6DD-62E8FE6B7951}"/>
            </c:ext>
          </c:extLst>
        </c:ser>
        <c:ser>
          <c:idx val="2"/>
          <c:order val="2"/>
          <c:tx>
            <c:strRef>
              <c:f>'Podzemní voda (2)'!$F$33</c:f>
              <c:strCache>
                <c:ptCount val="1"/>
                <c:pt idx="0">
                  <c:v>Diclofenac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  <a:sp3d/>
          </c:spPr>
          <c:invertIfNegative val="0"/>
          <c:cat>
            <c:numRef>
              <c:f>'Podzemní voda (2)'!$B$34:$B$39</c:f>
              <c:numCache>
                <c:formatCode>General</c:formatCode>
                <c:ptCount val="6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</c:numCache>
            </c:numRef>
          </c:cat>
          <c:val>
            <c:numRef>
              <c:f>'Podzemní voda (2)'!$F$34:$F$39</c:f>
              <c:numCache>
                <c:formatCode>General</c:formatCode>
                <c:ptCount val="6"/>
                <c:pt idx="0" formatCode="0.0000">
                  <c:v>8.9899999999999997E-3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D653-44EA-B6DD-62E8FE6B7951}"/>
            </c:ext>
          </c:extLst>
        </c:ser>
        <c:ser>
          <c:idx val="3"/>
          <c:order val="3"/>
          <c:tx>
            <c:strRef>
              <c:f>'Podzemní voda (2)'!$G$33</c:f>
              <c:strCache>
                <c:ptCount val="1"/>
                <c:pt idx="0">
                  <c:v>Iomeprol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  <a:sp3d/>
          </c:spPr>
          <c:invertIfNegative val="0"/>
          <c:cat>
            <c:numRef>
              <c:f>'Podzemní voda (2)'!$B$34:$B$39</c:f>
              <c:numCache>
                <c:formatCode>General</c:formatCode>
                <c:ptCount val="6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</c:numCache>
            </c:numRef>
          </c:cat>
          <c:val>
            <c:numRef>
              <c:f>'Podzemní voda (2)'!$G$34:$G$39</c:f>
              <c:numCache>
                <c:formatCode>General</c:formatCode>
                <c:ptCount val="6"/>
                <c:pt idx="5" formatCode="0.0000">
                  <c:v>2.7799999999999999E-3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D653-44EA-B6DD-62E8FE6B7951}"/>
            </c:ext>
          </c:extLst>
        </c:ser>
        <c:ser>
          <c:idx val="4"/>
          <c:order val="4"/>
          <c:tx>
            <c:strRef>
              <c:f>'Podzemní voda (2)'!$H$33</c:f>
              <c:strCache>
                <c:ptCount val="1"/>
                <c:pt idx="0">
                  <c:v>Iopromide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  <a:sp3d/>
          </c:spPr>
          <c:invertIfNegative val="0"/>
          <c:cat>
            <c:numRef>
              <c:f>'Podzemní voda (2)'!$B$34:$B$39</c:f>
              <c:numCache>
                <c:formatCode>General</c:formatCode>
                <c:ptCount val="6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</c:numCache>
            </c:numRef>
          </c:cat>
          <c:val>
            <c:numRef>
              <c:f>'Podzemní voda (2)'!$H$34:$H$39</c:f>
              <c:numCache>
                <c:formatCode>General</c:formatCode>
                <c:ptCount val="6"/>
                <c:pt idx="0" formatCode="0.0000">
                  <c:v>8.2500000000000004E-3</c:v>
                </c:pt>
                <c:pt idx="5" formatCode="0.0000">
                  <c:v>2.009E-2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D653-44EA-B6DD-62E8FE6B7951}"/>
            </c:ext>
          </c:extLst>
        </c:ser>
        <c:ser>
          <c:idx val="5"/>
          <c:order val="5"/>
          <c:tx>
            <c:strRef>
              <c:f>'Podzemní voda (2)'!$I$33</c:f>
              <c:strCache>
                <c:ptCount val="1"/>
                <c:pt idx="0">
                  <c:v>Metoprolol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  <a:sp3d/>
          </c:spPr>
          <c:invertIfNegative val="0"/>
          <c:cat>
            <c:numRef>
              <c:f>'Podzemní voda (2)'!$B$34:$B$39</c:f>
              <c:numCache>
                <c:formatCode>General</c:formatCode>
                <c:ptCount val="6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</c:numCache>
            </c:numRef>
          </c:cat>
          <c:val>
            <c:numRef>
              <c:f>'Podzemní voda (2)'!$I$34:$I$39</c:f>
              <c:numCache>
                <c:formatCode>General</c:formatCode>
                <c:ptCount val="6"/>
                <c:pt idx="5" formatCode="0.0000">
                  <c:v>1.91E-3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D653-44EA-B6DD-62E8FE6B7951}"/>
            </c:ext>
          </c:extLst>
        </c:ser>
        <c:ser>
          <c:idx val="7"/>
          <c:order val="7"/>
          <c:tx>
            <c:strRef>
              <c:f>'Podzemní voda (2)'!$K$33</c:f>
              <c:strCache>
                <c:ptCount val="1"/>
                <c:pt idx="0">
                  <c:v>Trimetoprim</c:v>
                </c:pt>
              </c:strCache>
            </c:strRef>
          </c:tx>
          <c:spPr>
            <a:solidFill>
              <a:schemeClr val="accent2">
                <a:lumMod val="60000"/>
              </a:schemeClr>
            </a:solidFill>
            <a:ln>
              <a:noFill/>
            </a:ln>
            <a:effectLst/>
            <a:sp3d/>
          </c:spPr>
          <c:invertIfNegative val="0"/>
          <c:cat>
            <c:numRef>
              <c:f>'Podzemní voda (2)'!$B$34:$B$39</c:f>
              <c:numCache>
                <c:formatCode>General</c:formatCode>
                <c:ptCount val="6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</c:numCache>
            </c:numRef>
          </c:cat>
          <c:val>
            <c:numRef>
              <c:f>'Podzemní voda (2)'!$K$34:$K$39</c:f>
              <c:numCache>
                <c:formatCode>0.0000</c:formatCode>
                <c:ptCount val="6"/>
                <c:pt idx="1">
                  <c:v>9.5E-4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D653-44EA-B6DD-62E8FE6B7951}"/>
            </c:ext>
          </c:extLst>
        </c:ser>
        <c:ser>
          <c:idx val="8"/>
          <c:order val="8"/>
          <c:tx>
            <c:strRef>
              <c:f>'Podzemní voda (2)'!$L$33</c:f>
              <c:strCache>
                <c:ptCount val="1"/>
                <c:pt idx="0">
                  <c:v>Valsartan</c:v>
                </c:pt>
              </c:strCache>
            </c:strRef>
          </c:tx>
          <c:spPr>
            <a:solidFill>
              <a:schemeClr val="accent3">
                <a:lumMod val="60000"/>
              </a:schemeClr>
            </a:solidFill>
            <a:ln>
              <a:noFill/>
            </a:ln>
            <a:effectLst/>
            <a:sp3d/>
          </c:spPr>
          <c:invertIfNegative val="0"/>
          <c:cat>
            <c:numRef>
              <c:f>'Podzemní voda (2)'!$B$34:$B$39</c:f>
              <c:numCache>
                <c:formatCode>General</c:formatCode>
                <c:ptCount val="6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</c:numCache>
            </c:numRef>
          </c:cat>
          <c:val>
            <c:numRef>
              <c:f>'Podzemní voda (2)'!$L$34:$L$39</c:f>
              <c:numCache>
                <c:formatCode>General</c:formatCode>
                <c:ptCount val="6"/>
                <c:pt idx="0" formatCode="0.0000">
                  <c:v>5.11E-3</c:v>
                </c:pt>
                <c:pt idx="3" formatCode="0.0000">
                  <c:v>7.7999999999999999E-4</c:v>
                </c:pt>
                <c:pt idx="5" formatCode="0.0000">
                  <c:v>1.66E-3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D653-44EA-B6DD-62E8FE6B795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85136160"/>
        <c:axId val="185136552"/>
        <c:axId val="185387424"/>
        <c:extLst>
          <c:ext xmlns:c15="http://schemas.microsoft.com/office/drawing/2012/chart" uri="{02D57815-91ED-43cb-92C2-25804820EDAC}">
            <c15:filteredBarSeries>
              <c15:ser>
                <c:idx val="6"/>
                <c:order val="6"/>
                <c:tx>
                  <c:strRef>
                    <c:extLst>
                      <c:ext uri="{02D57815-91ED-43cb-92C2-25804820EDAC}">
                        <c15:formulaRef>
                          <c15:sqref>'Podzemní voda (2)'!$J$33</c15:sqref>
                        </c15:formulaRef>
                      </c:ext>
                    </c:extLst>
                    <c:strCache>
                      <c:ptCount val="1"/>
                      <c:pt idx="0">
                        <c:v>Paclitaxel</c:v>
                      </c:pt>
                    </c:strCache>
                  </c:strRef>
                </c:tx>
                <c:spPr>
                  <a:solidFill>
                    <a:schemeClr val="accent1">
                      <a:lumMod val="60000"/>
                    </a:schemeClr>
                  </a:solidFill>
                  <a:ln>
                    <a:noFill/>
                  </a:ln>
                  <a:effectLst/>
                  <a:sp3d/>
                </c:spPr>
                <c:invertIfNegative val="0"/>
                <c:cat>
                  <c:numRef>
                    <c:extLst>
                      <c:ext uri="{02D57815-91ED-43cb-92C2-25804820EDAC}">
                        <c15:formulaRef>
                          <c15:sqref>'Podzemní voda (2)'!$B$34:$B$39</c15:sqref>
                        </c15:formulaRef>
                      </c:ext>
                    </c:extLst>
                    <c:numCache>
                      <c:formatCode>General</c:formatCode>
                      <c:ptCount val="6"/>
                      <c:pt idx="0">
                        <c:v>1</c:v>
                      </c:pt>
                      <c:pt idx="1">
                        <c:v>2</c:v>
                      </c:pt>
                      <c:pt idx="2">
                        <c:v>3</c:v>
                      </c:pt>
                      <c:pt idx="3">
                        <c:v>4</c:v>
                      </c:pt>
                      <c:pt idx="4">
                        <c:v>5</c:v>
                      </c:pt>
                      <c:pt idx="5">
                        <c:v>6</c:v>
                      </c:pt>
                    </c:numCache>
                  </c:numRef>
                </c:cat>
                <c:val>
                  <c:numRef>
                    <c:extLst>
                      <c:ext uri="{02D57815-91ED-43cb-92C2-25804820EDAC}">
                        <c15:formulaRef>
                          <c15:sqref>'Podzemní voda (2)'!$J$34:$J$39</c15:sqref>
                        </c15:formulaRef>
                      </c:ext>
                    </c:extLst>
                    <c:numCache>
                      <c:formatCode>General</c:formatCode>
                      <c:ptCount val="6"/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08-D653-44EA-B6DD-62E8FE6B7951}"/>
                  </c:ext>
                </c:extLst>
              </c15:ser>
            </c15:filteredBarSeries>
          </c:ext>
        </c:extLst>
      </c:bar3DChart>
      <c:catAx>
        <c:axId val="18513616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cs-CZ"/>
          </a:p>
        </c:txPr>
        <c:crossAx val="185136552"/>
        <c:crosses val="autoZero"/>
        <c:auto val="1"/>
        <c:lblAlgn val="ctr"/>
        <c:lblOffset val="100"/>
        <c:noMultiLvlLbl val="0"/>
      </c:catAx>
      <c:valAx>
        <c:axId val="18513655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cs-CZ"/>
          </a:p>
        </c:txPr>
        <c:crossAx val="185136160"/>
        <c:crosses val="autoZero"/>
        <c:crossBetween val="between"/>
      </c:valAx>
      <c:serAx>
        <c:axId val="185387424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cs-CZ"/>
          </a:p>
        </c:txPr>
        <c:crossAx val="185136552"/>
        <c:crosses val="autoZero"/>
      </c:ser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cs-CZ"/>
    </a:p>
  </c:txPr>
  <c:externalData r:id="rId3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22825259869336"/>
          <c:y val="5.2776720401407594E-2"/>
          <c:w val="0.69702328875557218"/>
          <c:h val="0.76883650308491125"/>
        </c:manualLayout>
      </c:layout>
      <c:scatterChart>
        <c:scatterStyle val="lineMarker"/>
        <c:varyColors val="0"/>
        <c:ser>
          <c:idx val="0"/>
          <c:order val="0"/>
          <c:tx>
            <c:v>biologicky vyčištěná odpadní voda</c:v>
          </c:tx>
          <c:spPr>
            <a:ln w="28575" cap="rnd" cmpd="sng" algn="ctr">
              <a:noFill/>
              <a:prstDash val="solid"/>
              <a:round/>
            </a:ln>
            <a:effectLst/>
          </c:spPr>
          <c:marker>
            <c:spPr>
              <a:solidFill>
                <a:schemeClr val="accent1"/>
              </a:solidFill>
              <a:ln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  <a:round/>
              </a:ln>
              <a:effectLst/>
            </c:spPr>
          </c:marker>
          <c:xVal>
            <c:strRef>
              <c:f>'2_suma léčiva - vsxvý'!$E$4:$E$14</c:f>
              <c:strCache>
                <c:ptCount val="11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</c:strCache>
            </c:strRef>
          </c:xVal>
          <c:yVal>
            <c:numRef>
              <c:f>'2_suma léčiva - vsxvý'!$F$4:$F$14</c:f>
              <c:numCache>
                <c:formatCode>0.0</c:formatCode>
                <c:ptCount val="11"/>
                <c:pt idx="0">
                  <c:v>1.5</c:v>
                </c:pt>
                <c:pt idx="1">
                  <c:v>1.1000000000000001</c:v>
                </c:pt>
                <c:pt idx="2">
                  <c:v>1.2</c:v>
                </c:pt>
                <c:pt idx="3">
                  <c:v>1.5</c:v>
                </c:pt>
                <c:pt idx="4">
                  <c:v>1.5</c:v>
                </c:pt>
                <c:pt idx="5">
                  <c:v>1.9</c:v>
                </c:pt>
                <c:pt idx="6">
                  <c:v>1</c:v>
                </c:pt>
                <c:pt idx="7">
                  <c:v>1.8</c:v>
                </c:pt>
                <c:pt idx="8">
                  <c:v>1.3</c:v>
                </c:pt>
                <c:pt idx="9">
                  <c:v>1.4</c:v>
                </c:pt>
                <c:pt idx="10">
                  <c:v>1.3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8312-49B7-B00D-66CCCC4871C6}"/>
            </c:ext>
          </c:extLst>
        </c:ser>
        <c:ser>
          <c:idx val="1"/>
          <c:order val="1"/>
          <c:tx>
            <c:v>odtok z pilotní jednotky sonolýzy ozonu</c:v>
          </c:tx>
          <c:spPr>
            <a:ln w="28575" cap="rnd" cmpd="sng" algn="ctr">
              <a:noFill/>
              <a:prstDash val="solid"/>
              <a:round/>
            </a:ln>
            <a:effectLst/>
          </c:spPr>
          <c:marker>
            <c:spPr>
              <a:solidFill>
                <a:schemeClr val="accent2"/>
              </a:solidFill>
              <a:ln w="9525" cap="flat" cmpd="sng" algn="ctr">
                <a:solidFill>
                  <a:schemeClr val="accent2">
                    <a:shade val="95000"/>
                    <a:satMod val="105000"/>
                  </a:schemeClr>
                </a:solidFill>
                <a:prstDash val="solid"/>
                <a:round/>
              </a:ln>
              <a:effectLst/>
            </c:spPr>
          </c:marker>
          <c:xVal>
            <c:strRef>
              <c:f>'2_suma léčiva - vsxvý'!$E$17:$E$27</c:f>
              <c:strCache>
                <c:ptCount val="11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</c:strCache>
            </c:strRef>
          </c:xVal>
          <c:yVal>
            <c:numRef>
              <c:f>'2_suma léčiva - vsxvý'!$F$17:$F$27</c:f>
              <c:numCache>
                <c:formatCode>0.0</c:formatCode>
                <c:ptCount val="11"/>
                <c:pt idx="0">
                  <c:v>0.3</c:v>
                </c:pt>
                <c:pt idx="1">
                  <c:v>0.4</c:v>
                </c:pt>
                <c:pt idx="2">
                  <c:v>0.1</c:v>
                </c:pt>
                <c:pt idx="3">
                  <c:v>0.01</c:v>
                </c:pt>
                <c:pt idx="4">
                  <c:v>0.1</c:v>
                </c:pt>
                <c:pt idx="5">
                  <c:v>5.0000000000000001E-3</c:v>
                </c:pt>
                <c:pt idx="6">
                  <c:v>0.01</c:v>
                </c:pt>
                <c:pt idx="7">
                  <c:v>0.01</c:v>
                </c:pt>
                <c:pt idx="8">
                  <c:v>0.01</c:v>
                </c:pt>
                <c:pt idx="9">
                  <c:v>0.01</c:v>
                </c:pt>
                <c:pt idx="10">
                  <c:v>0.01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8312-49B7-B00D-66CCCC4871C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85138512"/>
        <c:axId val="185478944"/>
      </c:scatterChart>
      <c:valAx>
        <c:axId val="185138512"/>
        <c:scaling>
          <c:orientation val="minMax"/>
        </c:scaling>
        <c:delete val="0"/>
        <c:axPos val="b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tint val="75000"/>
                <a:shade val="95000"/>
                <a:satMod val="105000"/>
              </a:schemeClr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185478944"/>
        <c:crosses val="autoZero"/>
        <c:crossBetween val="midCat"/>
        <c:majorUnit val="1"/>
      </c:valAx>
      <c:valAx>
        <c:axId val="185478944"/>
        <c:scaling>
          <c:orientation val="minMax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1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cs-CZ" sz="1100">
                    <a:latin typeface="+mn-lt"/>
                  </a:rPr>
                  <a:t>Koncentrace</a:t>
                </a:r>
                <a:r>
                  <a:rPr lang="en-US" sz="1100">
                    <a:latin typeface="+mn-lt"/>
                  </a:rPr>
                  <a:t> (</a:t>
                </a:r>
                <a:r>
                  <a:rPr lang="en-US" sz="1100">
                    <a:latin typeface="Symbol" panose="05050102010706020507" pitchFamily="18" charset="2"/>
                  </a:rPr>
                  <a:t>m</a:t>
                </a:r>
                <a:r>
                  <a:rPr lang="en-US" sz="1100">
                    <a:latin typeface="+mn-lt"/>
                  </a:rPr>
                  <a:t>g/L)</a:t>
                </a:r>
              </a:p>
            </c:rich>
          </c:tx>
          <c:layout>
            <c:manualLayout>
              <c:xMode val="edge"/>
              <c:yMode val="edge"/>
              <c:x val="1.3566637503645378E-2"/>
              <c:y val="0.3129676387772074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100" b="1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cs-CZ"/>
            </a:p>
          </c:txPr>
        </c:title>
        <c:numFmt formatCode="0.0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tint val="75000"/>
                <a:shade val="95000"/>
                <a:satMod val="105000"/>
              </a:schemeClr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185138512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82163055791420003"/>
          <c:y val="7.2977739537041775E-4"/>
          <c:w val="0.1783694420858"/>
          <c:h val="0.544597527884107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1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cs-CZ"/>
        </a:p>
      </c:txPr>
    </c:legend>
    <c:plotVisOnly val="1"/>
    <c:dispBlanksAs val="gap"/>
    <c:showDLblsOverMax val="0"/>
  </c:chart>
  <c:spPr>
    <a:noFill/>
    <a:ln w="9525" cap="flat" cmpd="sng" algn="ctr">
      <a:noFill/>
      <a:prstDash val="solid"/>
    </a:ln>
    <a:effectLst/>
  </c:spPr>
  <c:txPr>
    <a:bodyPr/>
    <a:lstStyle/>
    <a:p>
      <a:pPr>
        <a:defRPr/>
      </a:pPr>
      <a:endParaRPr lang="cs-CZ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List1!$C$4</c:f>
              <c:strCache>
                <c:ptCount val="1"/>
                <c:pt idx="0">
                  <c:v>registrováno léčivých přípravků (rok)</c:v>
                </c:pt>
              </c:strCache>
            </c:strRef>
          </c:tx>
          <c:spPr>
            <a:solidFill>
              <a:srgbClr val="FF0000"/>
            </a:solidFill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FEDA-423D-84A2-DDFBE9739D33}"/>
              </c:ext>
            </c:extLst>
          </c:dPt>
          <c:dPt>
            <c:idx val="1"/>
            <c:invertIfNegative val="0"/>
            <c:bubble3D val="0"/>
            <c:spPr>
              <a:solidFill>
                <a:srgbClr val="FF0000"/>
              </a:solidFill>
            </c:spPr>
            <c:extLst>
              <c:ext xmlns:c16="http://schemas.microsoft.com/office/drawing/2014/chart" uri="{C3380CC4-5D6E-409C-BE32-E72D297353CC}">
                <c16:uniqueId val="{00000002-FEDA-423D-84A2-DDFBE9739D33}"/>
              </c:ext>
            </c:extLst>
          </c:dPt>
          <c:dPt>
            <c:idx val="2"/>
            <c:invertIfNegative val="0"/>
            <c:bubble3D val="0"/>
            <c:spPr>
              <a:solidFill>
                <a:srgbClr val="FF0000"/>
              </a:solidFill>
            </c:spPr>
            <c:extLst>
              <c:ext xmlns:c16="http://schemas.microsoft.com/office/drawing/2014/chart" uri="{C3380CC4-5D6E-409C-BE32-E72D297353CC}">
                <c16:uniqueId val="{00000004-FEDA-423D-84A2-DDFBE9739D33}"/>
              </c:ext>
            </c:extLst>
          </c:dPt>
          <c:dLbls>
            <c:dLbl>
              <c:idx val="0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FEDA-423D-84A2-DDFBE9739D33}"/>
                </c:ext>
              </c:extLst>
            </c:dLbl>
            <c:dLbl>
              <c:idx val="1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FEDA-423D-84A2-DDFBE9739D33}"/>
                </c:ext>
              </c:extLst>
            </c:dLbl>
            <c:dLbl>
              <c:idx val="2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FEDA-423D-84A2-DDFBE9739D33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List1!$D$3:$F$3</c:f>
              <c:numCache>
                <c:formatCode>General</c:formatCode>
                <c:ptCount val="3"/>
                <c:pt idx="0">
                  <c:v>2007</c:v>
                </c:pt>
                <c:pt idx="1">
                  <c:v>2011</c:v>
                </c:pt>
                <c:pt idx="2">
                  <c:v>2015</c:v>
                </c:pt>
              </c:numCache>
            </c:numRef>
          </c:cat>
          <c:val>
            <c:numRef>
              <c:f>List1!$D$4:$F$4</c:f>
              <c:numCache>
                <c:formatCode>General</c:formatCode>
                <c:ptCount val="3"/>
                <c:pt idx="0">
                  <c:v>40000</c:v>
                </c:pt>
                <c:pt idx="1">
                  <c:v>56000</c:v>
                </c:pt>
                <c:pt idx="2">
                  <c:v>55000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FEDA-423D-84A2-DDFBE9739D33}"/>
            </c:ext>
          </c:extLst>
        </c:ser>
        <c:ser>
          <c:idx val="2"/>
          <c:order val="1"/>
          <c:tx>
            <c:strRef>
              <c:f>List1!$C$5</c:f>
              <c:strCache>
                <c:ptCount val="1"/>
                <c:pt idx="0">
                  <c:v>výdej léčivých přípravků (rok)</c:v>
                </c:pt>
              </c:strCache>
            </c:strRef>
          </c:tx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List1!$D$3:$F$3</c:f>
              <c:numCache>
                <c:formatCode>General</c:formatCode>
                <c:ptCount val="3"/>
                <c:pt idx="0">
                  <c:v>2007</c:v>
                </c:pt>
                <c:pt idx="1">
                  <c:v>2011</c:v>
                </c:pt>
                <c:pt idx="2">
                  <c:v>2015</c:v>
                </c:pt>
              </c:numCache>
            </c:numRef>
          </c:cat>
          <c:val>
            <c:numRef>
              <c:f>List1!$D$5:$F$5</c:f>
              <c:numCache>
                <c:formatCode>General</c:formatCode>
                <c:ptCount val="3"/>
                <c:pt idx="0">
                  <c:v>7000</c:v>
                </c:pt>
                <c:pt idx="1">
                  <c:v>7300</c:v>
                </c:pt>
                <c:pt idx="2">
                  <c:v>8000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FEDA-423D-84A2-DDFBE9739D33}"/>
            </c:ext>
          </c:extLst>
        </c:ser>
        <c:ser>
          <c:idx val="4"/>
          <c:order val="2"/>
          <c:tx>
            <c:strRef>
              <c:f>List1!$C$6</c:f>
              <c:strCache>
                <c:ptCount val="1"/>
                <c:pt idx="0">
                  <c:v>balení léčivých přípravků (mil./rok)</c:v>
                </c:pt>
              </c:strCache>
            </c:strRef>
          </c:tx>
          <c:spPr>
            <a:solidFill>
              <a:schemeClr val="accent2">
                <a:lumMod val="75000"/>
              </a:scheme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List1!$D$3:$F$3</c:f>
              <c:numCache>
                <c:formatCode>General</c:formatCode>
                <c:ptCount val="3"/>
                <c:pt idx="0">
                  <c:v>2007</c:v>
                </c:pt>
                <c:pt idx="1">
                  <c:v>2011</c:v>
                </c:pt>
                <c:pt idx="2">
                  <c:v>2015</c:v>
                </c:pt>
              </c:numCache>
            </c:numRef>
          </c:cat>
          <c:val>
            <c:numRef>
              <c:f>List1!$D$6:$F$6</c:f>
              <c:numCache>
                <c:formatCode>General</c:formatCode>
                <c:ptCount val="3"/>
                <c:pt idx="0">
                  <c:v>350</c:v>
                </c:pt>
                <c:pt idx="1">
                  <c:v>300</c:v>
                </c:pt>
                <c:pt idx="2">
                  <c:v>200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FEDA-423D-84A2-DDFBE9739D33}"/>
            </c:ext>
          </c:extLst>
        </c:ser>
        <c:ser>
          <c:idx val="1"/>
          <c:order val="3"/>
          <c:tx>
            <c:strRef>
              <c:f>List1!$C$7</c:f>
              <c:strCache>
                <c:ptCount val="1"/>
                <c:pt idx="0">
                  <c:v>DDD (mil./rok)</c:v>
                </c:pt>
              </c:strCache>
            </c:strRef>
          </c:tx>
          <c:spPr>
            <a:solidFill>
              <a:schemeClr val="tx2">
                <a:lumMod val="60000"/>
                <a:lumOff val="40000"/>
              </a:schemeClr>
            </a:solidFill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8-FEDA-423D-84A2-DDFBE9739D33}"/>
              </c:ext>
            </c:extLst>
          </c:dPt>
          <c:dPt>
            <c:idx val="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9-FEDA-423D-84A2-DDFBE9739D33}"/>
              </c:ext>
            </c:extLst>
          </c:dPt>
          <c:dPt>
            <c:idx val="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A-FEDA-423D-84A2-DDFBE9739D33}"/>
              </c:ext>
            </c:extLst>
          </c:dPt>
          <c:dLbls>
            <c:numFmt formatCode="#,##0" sourceLinked="0"/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List1!$D$3:$F$3</c:f>
              <c:numCache>
                <c:formatCode>General</c:formatCode>
                <c:ptCount val="3"/>
                <c:pt idx="0">
                  <c:v>2007</c:v>
                </c:pt>
                <c:pt idx="1">
                  <c:v>2011</c:v>
                </c:pt>
                <c:pt idx="2">
                  <c:v>2015</c:v>
                </c:pt>
              </c:numCache>
            </c:numRef>
          </c:cat>
          <c:val>
            <c:numRef>
              <c:f>List1!$D$7:$F$7</c:f>
              <c:numCache>
                <c:formatCode>General</c:formatCode>
                <c:ptCount val="3"/>
                <c:pt idx="0">
                  <c:v>5600</c:v>
                </c:pt>
                <c:pt idx="1">
                  <c:v>5800</c:v>
                </c:pt>
                <c:pt idx="2">
                  <c:v>6000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B-FEDA-423D-84A2-DDFBE9739D3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09623784"/>
        <c:axId val="109623392"/>
      </c:barChart>
      <c:catAx>
        <c:axId val="10962378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109623392"/>
        <c:crosses val="autoZero"/>
        <c:auto val="1"/>
        <c:lblAlgn val="ctr"/>
        <c:lblOffset val="100"/>
        <c:noMultiLvlLbl val="0"/>
      </c:catAx>
      <c:valAx>
        <c:axId val="109623392"/>
        <c:scaling>
          <c:orientation val="minMax"/>
        </c:scaling>
        <c:delete val="0"/>
        <c:axPos val="l"/>
        <c:numFmt formatCode="#,##0" sourceLinked="0"/>
        <c:majorTickMark val="out"/>
        <c:minorTickMark val="none"/>
        <c:tickLblPos val="nextTo"/>
        <c:crossAx val="109623784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66563823272090994"/>
          <c:y val="4.5144721493146703E-2"/>
          <c:w val="0.32658398950131234"/>
          <c:h val="0.55862642169728782"/>
        </c:manualLayout>
      </c:layout>
      <c:overlay val="0"/>
    </c:legend>
    <c:plotVisOnly val="1"/>
    <c:dispBlanksAs val="gap"/>
    <c:showDLblsOverMax val="0"/>
  </c:chart>
  <c:externalData r:id="rId2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6.6733698088733931E-2"/>
          <c:y val="1.9817084720080091E-2"/>
          <c:w val="0.95299519834268209"/>
          <c:h val="0.67849827282228015"/>
        </c:manualLayout>
      </c:layout>
      <c:bar3DChart>
        <c:barDir val="col"/>
        <c:grouping val="standard"/>
        <c:varyColors val="0"/>
        <c:ser>
          <c:idx val="0"/>
          <c:order val="0"/>
          <c:tx>
            <c:strRef>
              <c:f>'Pozitivní opakovaně'!$C$2</c:f>
              <c:strCache>
                <c:ptCount val="1"/>
                <c:pt idx="0">
                  <c:v>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cat>
            <c:strRef>
              <c:f>'Pozitivní opakovaně'!$B$3:$B$17</c:f>
              <c:strCache>
                <c:ptCount val="15"/>
                <c:pt idx="0">
                  <c:v>Acetochlor ESA</c:v>
                </c:pt>
                <c:pt idx="1">
                  <c:v>Acetochlor OA</c:v>
                </c:pt>
                <c:pt idx="2">
                  <c:v>Alachlor ESA</c:v>
                </c:pt>
                <c:pt idx="3">
                  <c:v>Alachlor OA</c:v>
                </c:pt>
                <c:pt idx="4">
                  <c:v>Atrazin</c:v>
                </c:pt>
                <c:pt idx="5">
                  <c:v>Atrazin-2-hydroxy</c:v>
                </c:pt>
                <c:pt idx="6">
                  <c:v>Atrazin-desethyl</c:v>
                </c:pt>
                <c:pt idx="7">
                  <c:v>Atrazin-desisopropyl</c:v>
                </c:pt>
                <c:pt idx="8">
                  <c:v>Chloridazon</c:v>
                </c:pt>
                <c:pt idx="9">
                  <c:v>Chloridazon-desphenyl</c:v>
                </c:pt>
                <c:pt idx="10">
                  <c:v>Chloridazon-methyl desphenyl</c:v>
                </c:pt>
                <c:pt idx="11">
                  <c:v>Metazachlor ESA</c:v>
                </c:pt>
                <c:pt idx="12">
                  <c:v>Metazachlor OA</c:v>
                </c:pt>
                <c:pt idx="13">
                  <c:v>Metolachlor ESA</c:v>
                </c:pt>
                <c:pt idx="14">
                  <c:v>Metolachlor OA</c:v>
                </c:pt>
              </c:strCache>
            </c:strRef>
          </c:cat>
          <c:val>
            <c:numRef>
              <c:f>'Pozitivní opakovaně'!$C$3:$C$17</c:f>
              <c:numCache>
                <c:formatCode>0.000</c:formatCode>
                <c:ptCount val="15"/>
                <c:pt idx="0">
                  <c:v>0.16202531645569601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4.1396156769080449E-2</c:v>
                </c:pt>
                <c:pt idx="5">
                  <c:v>2.3843675293628519E-2</c:v>
                </c:pt>
                <c:pt idx="6">
                  <c:v>6.0658975158507433E-2</c:v>
                </c:pt>
                <c:pt idx="7">
                  <c:v>0</c:v>
                </c:pt>
                <c:pt idx="8">
                  <c:v>4.5031055900621115E-3</c:v>
                </c:pt>
                <c:pt idx="9">
                  <c:v>6.7228168057008476E-3</c:v>
                </c:pt>
                <c:pt idx="10">
                  <c:v>6.7872362540276482E-3</c:v>
                </c:pt>
                <c:pt idx="11">
                  <c:v>1.0937499999999999E-2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23C-41D3-90EF-BE8F46DBAEC9}"/>
            </c:ext>
          </c:extLst>
        </c:ser>
        <c:ser>
          <c:idx val="1"/>
          <c:order val="1"/>
          <c:tx>
            <c:strRef>
              <c:f>'Pozitivní opakovaně'!$D$2</c:f>
              <c:strCache>
                <c:ptCount val="1"/>
                <c:pt idx="0">
                  <c:v>2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  <a:sp3d/>
          </c:spPr>
          <c:invertIfNegative val="0"/>
          <c:cat>
            <c:strRef>
              <c:f>'Pozitivní opakovaně'!$B$3:$B$17</c:f>
              <c:strCache>
                <c:ptCount val="15"/>
                <c:pt idx="0">
                  <c:v>Acetochlor ESA</c:v>
                </c:pt>
                <c:pt idx="1">
                  <c:v>Acetochlor OA</c:v>
                </c:pt>
                <c:pt idx="2">
                  <c:v>Alachlor ESA</c:v>
                </c:pt>
                <c:pt idx="3">
                  <c:v>Alachlor OA</c:v>
                </c:pt>
                <c:pt idx="4">
                  <c:v>Atrazin</c:v>
                </c:pt>
                <c:pt idx="5">
                  <c:v>Atrazin-2-hydroxy</c:v>
                </c:pt>
                <c:pt idx="6">
                  <c:v>Atrazin-desethyl</c:v>
                </c:pt>
                <c:pt idx="7">
                  <c:v>Atrazin-desisopropyl</c:v>
                </c:pt>
                <c:pt idx="8">
                  <c:v>Chloridazon</c:v>
                </c:pt>
                <c:pt idx="9">
                  <c:v>Chloridazon-desphenyl</c:v>
                </c:pt>
                <c:pt idx="10">
                  <c:v>Chloridazon-methyl desphenyl</c:v>
                </c:pt>
                <c:pt idx="11">
                  <c:v>Metazachlor ESA</c:v>
                </c:pt>
                <c:pt idx="12">
                  <c:v>Metazachlor OA</c:v>
                </c:pt>
                <c:pt idx="13">
                  <c:v>Metolachlor ESA</c:v>
                </c:pt>
                <c:pt idx="14">
                  <c:v>Metolachlor OA</c:v>
                </c:pt>
              </c:strCache>
            </c:strRef>
          </c:cat>
          <c:val>
            <c:numRef>
              <c:f>'Pozitivní opakovaně'!$D$3:$D$17</c:f>
              <c:numCache>
                <c:formatCode>0.000</c:formatCode>
                <c:ptCount val="15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2.8435814455231932E-2</c:v>
                </c:pt>
                <c:pt idx="5">
                  <c:v>2.2703818369453044E-3</c:v>
                </c:pt>
                <c:pt idx="6">
                  <c:v>3.9731682146542831E-2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23C-41D3-90EF-BE8F46DBAEC9}"/>
            </c:ext>
          </c:extLst>
        </c:ser>
        <c:ser>
          <c:idx val="2"/>
          <c:order val="2"/>
          <c:tx>
            <c:strRef>
              <c:f>'Pozitivní opakovaně'!$E$2</c:f>
              <c:strCache>
                <c:ptCount val="1"/>
                <c:pt idx="0">
                  <c:v>3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  <a:sp3d/>
          </c:spPr>
          <c:invertIfNegative val="0"/>
          <c:cat>
            <c:strRef>
              <c:f>'Pozitivní opakovaně'!$B$3:$B$17</c:f>
              <c:strCache>
                <c:ptCount val="15"/>
                <c:pt idx="0">
                  <c:v>Acetochlor ESA</c:v>
                </c:pt>
                <c:pt idx="1">
                  <c:v>Acetochlor OA</c:v>
                </c:pt>
                <c:pt idx="2">
                  <c:v>Alachlor ESA</c:v>
                </c:pt>
                <c:pt idx="3">
                  <c:v>Alachlor OA</c:v>
                </c:pt>
                <c:pt idx="4">
                  <c:v>Atrazin</c:v>
                </c:pt>
                <c:pt idx="5">
                  <c:v>Atrazin-2-hydroxy</c:v>
                </c:pt>
                <c:pt idx="6">
                  <c:v>Atrazin-desethyl</c:v>
                </c:pt>
                <c:pt idx="7">
                  <c:v>Atrazin-desisopropyl</c:v>
                </c:pt>
                <c:pt idx="8">
                  <c:v>Chloridazon</c:v>
                </c:pt>
                <c:pt idx="9">
                  <c:v>Chloridazon-desphenyl</c:v>
                </c:pt>
                <c:pt idx="10">
                  <c:v>Chloridazon-methyl desphenyl</c:v>
                </c:pt>
                <c:pt idx="11">
                  <c:v>Metazachlor ESA</c:v>
                </c:pt>
                <c:pt idx="12">
                  <c:v>Metazachlor OA</c:v>
                </c:pt>
                <c:pt idx="13">
                  <c:v>Metolachlor ESA</c:v>
                </c:pt>
                <c:pt idx="14">
                  <c:v>Metolachlor OA</c:v>
                </c:pt>
              </c:strCache>
            </c:strRef>
          </c:cat>
          <c:val>
            <c:numRef>
              <c:f>'Pozitivní opakovaně'!$E$3:$E$17</c:f>
              <c:numCache>
                <c:formatCode>0.000</c:formatCode>
                <c:ptCount val="15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1.1328125000000001E-2</c:v>
                </c:pt>
                <c:pt idx="5">
                  <c:v>2.1077331156906756E-2</c:v>
                </c:pt>
                <c:pt idx="6">
                  <c:v>3.1197714752091411E-2</c:v>
                </c:pt>
                <c:pt idx="7">
                  <c:v>4.9071618037135282E-3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0.86352941176470588</c:v>
                </c:pt>
                <c:pt idx="1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C23C-41D3-90EF-BE8F46DBAEC9}"/>
            </c:ext>
          </c:extLst>
        </c:ser>
        <c:ser>
          <c:idx val="3"/>
          <c:order val="3"/>
          <c:tx>
            <c:strRef>
              <c:f>'Pozitivní opakovaně'!$F$2</c:f>
              <c:strCache>
                <c:ptCount val="1"/>
                <c:pt idx="0">
                  <c:v>4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  <a:sp3d/>
          </c:spPr>
          <c:invertIfNegative val="0"/>
          <c:cat>
            <c:strRef>
              <c:f>'Pozitivní opakovaně'!$B$3:$B$17</c:f>
              <c:strCache>
                <c:ptCount val="15"/>
                <c:pt idx="0">
                  <c:v>Acetochlor ESA</c:v>
                </c:pt>
                <c:pt idx="1">
                  <c:v>Acetochlor OA</c:v>
                </c:pt>
                <c:pt idx="2">
                  <c:v>Alachlor ESA</c:v>
                </c:pt>
                <c:pt idx="3">
                  <c:v>Alachlor OA</c:v>
                </c:pt>
                <c:pt idx="4">
                  <c:v>Atrazin</c:v>
                </c:pt>
                <c:pt idx="5">
                  <c:v>Atrazin-2-hydroxy</c:v>
                </c:pt>
                <c:pt idx="6">
                  <c:v>Atrazin-desethyl</c:v>
                </c:pt>
                <c:pt idx="7">
                  <c:v>Atrazin-desisopropyl</c:v>
                </c:pt>
                <c:pt idx="8">
                  <c:v>Chloridazon</c:v>
                </c:pt>
                <c:pt idx="9">
                  <c:v>Chloridazon-desphenyl</c:v>
                </c:pt>
                <c:pt idx="10">
                  <c:v>Chloridazon-methyl desphenyl</c:v>
                </c:pt>
                <c:pt idx="11">
                  <c:v>Metazachlor ESA</c:v>
                </c:pt>
                <c:pt idx="12">
                  <c:v>Metazachlor OA</c:v>
                </c:pt>
                <c:pt idx="13">
                  <c:v>Metolachlor ESA</c:v>
                </c:pt>
                <c:pt idx="14">
                  <c:v>Metolachlor OA</c:v>
                </c:pt>
              </c:strCache>
            </c:strRef>
          </c:cat>
          <c:val>
            <c:numRef>
              <c:f>'Pozitivní opakovaně'!$F$3:$F$17</c:f>
              <c:numCache>
                <c:formatCode>0.000</c:formatCode>
                <c:ptCount val="15"/>
                <c:pt idx="0">
                  <c:v>0.01</c:v>
                </c:pt>
                <c:pt idx="1">
                  <c:v>0</c:v>
                </c:pt>
                <c:pt idx="2">
                  <c:v>0.11</c:v>
                </c:pt>
                <c:pt idx="3">
                  <c:v>0</c:v>
                </c:pt>
                <c:pt idx="4">
                  <c:v>0.1</c:v>
                </c:pt>
                <c:pt idx="5">
                  <c:v>0</c:v>
                </c:pt>
                <c:pt idx="6">
                  <c:v>0.02</c:v>
                </c:pt>
                <c:pt idx="7">
                  <c:v>0.02</c:v>
                </c:pt>
                <c:pt idx="8">
                  <c:v>0</c:v>
                </c:pt>
                <c:pt idx="9">
                  <c:v>0.1</c:v>
                </c:pt>
                <c:pt idx="10">
                  <c:v>0.1</c:v>
                </c:pt>
                <c:pt idx="11">
                  <c:v>0</c:v>
                </c:pt>
                <c:pt idx="12">
                  <c:v>0</c:v>
                </c:pt>
                <c:pt idx="13">
                  <c:v>0.1</c:v>
                </c:pt>
                <c:pt idx="14">
                  <c:v>0.1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C23C-41D3-90EF-BE8F46DBAEC9}"/>
            </c:ext>
          </c:extLst>
        </c:ser>
        <c:ser>
          <c:idx val="4"/>
          <c:order val="4"/>
          <c:tx>
            <c:strRef>
              <c:f>'Pozitivní opakovaně'!$G$2</c:f>
              <c:strCache>
                <c:ptCount val="1"/>
                <c:pt idx="0">
                  <c:v>5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  <a:sp3d/>
          </c:spPr>
          <c:invertIfNegative val="0"/>
          <c:cat>
            <c:strRef>
              <c:f>'Pozitivní opakovaně'!$B$3:$B$17</c:f>
              <c:strCache>
                <c:ptCount val="15"/>
                <c:pt idx="0">
                  <c:v>Acetochlor ESA</c:v>
                </c:pt>
                <c:pt idx="1">
                  <c:v>Acetochlor OA</c:v>
                </c:pt>
                <c:pt idx="2">
                  <c:v>Alachlor ESA</c:v>
                </c:pt>
                <c:pt idx="3">
                  <c:v>Alachlor OA</c:v>
                </c:pt>
                <c:pt idx="4">
                  <c:v>Atrazin</c:v>
                </c:pt>
                <c:pt idx="5">
                  <c:v>Atrazin-2-hydroxy</c:v>
                </c:pt>
                <c:pt idx="6">
                  <c:v>Atrazin-desethyl</c:v>
                </c:pt>
                <c:pt idx="7">
                  <c:v>Atrazin-desisopropyl</c:v>
                </c:pt>
                <c:pt idx="8">
                  <c:v>Chloridazon</c:v>
                </c:pt>
                <c:pt idx="9">
                  <c:v>Chloridazon-desphenyl</c:v>
                </c:pt>
                <c:pt idx="10">
                  <c:v>Chloridazon-methyl desphenyl</c:v>
                </c:pt>
                <c:pt idx="11">
                  <c:v>Metazachlor ESA</c:v>
                </c:pt>
                <c:pt idx="12">
                  <c:v>Metazachlor OA</c:v>
                </c:pt>
                <c:pt idx="13">
                  <c:v>Metolachlor ESA</c:v>
                </c:pt>
                <c:pt idx="14">
                  <c:v>Metolachlor OA</c:v>
                </c:pt>
              </c:strCache>
            </c:strRef>
          </c:cat>
          <c:val>
            <c:numRef>
              <c:f>'Pozitivní opakovaně'!$G$3:$G$17</c:f>
              <c:numCache>
                <c:formatCode>0.000</c:formatCode>
                <c:ptCount val="15"/>
                <c:pt idx="0">
                  <c:v>0.05</c:v>
                </c:pt>
                <c:pt idx="1">
                  <c:v>0.03</c:v>
                </c:pt>
                <c:pt idx="2">
                  <c:v>0.03</c:v>
                </c:pt>
                <c:pt idx="3">
                  <c:v>0.03</c:v>
                </c:pt>
                <c:pt idx="4">
                  <c:v>0.02</c:v>
                </c:pt>
                <c:pt idx="5">
                  <c:v>0.02</c:v>
                </c:pt>
                <c:pt idx="6">
                  <c:v>0.02</c:v>
                </c:pt>
                <c:pt idx="7">
                  <c:v>0.02</c:v>
                </c:pt>
                <c:pt idx="8">
                  <c:v>0.45</c:v>
                </c:pt>
                <c:pt idx="9">
                  <c:v>0.1</c:v>
                </c:pt>
                <c:pt idx="10">
                  <c:v>0.05</c:v>
                </c:pt>
                <c:pt idx="11">
                  <c:v>0.05</c:v>
                </c:pt>
                <c:pt idx="12">
                  <c:v>0.2</c:v>
                </c:pt>
                <c:pt idx="13">
                  <c:v>0.05</c:v>
                </c:pt>
                <c:pt idx="14">
                  <c:v>0.03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C23C-41D3-90EF-BE8F46DBAEC9}"/>
            </c:ext>
          </c:extLst>
        </c:ser>
        <c:ser>
          <c:idx val="5"/>
          <c:order val="5"/>
          <c:tx>
            <c:strRef>
              <c:f>'Pozitivní opakovaně'!$H$2</c:f>
              <c:strCache>
                <c:ptCount val="1"/>
                <c:pt idx="0">
                  <c:v>6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  <a:sp3d/>
          </c:spPr>
          <c:invertIfNegative val="0"/>
          <c:cat>
            <c:strRef>
              <c:f>'Pozitivní opakovaně'!$B$3:$B$17</c:f>
              <c:strCache>
                <c:ptCount val="15"/>
                <c:pt idx="0">
                  <c:v>Acetochlor ESA</c:v>
                </c:pt>
                <c:pt idx="1">
                  <c:v>Acetochlor OA</c:v>
                </c:pt>
                <c:pt idx="2">
                  <c:v>Alachlor ESA</c:v>
                </c:pt>
                <c:pt idx="3">
                  <c:v>Alachlor OA</c:v>
                </c:pt>
                <c:pt idx="4">
                  <c:v>Atrazin</c:v>
                </c:pt>
                <c:pt idx="5">
                  <c:v>Atrazin-2-hydroxy</c:v>
                </c:pt>
                <c:pt idx="6">
                  <c:v>Atrazin-desethyl</c:v>
                </c:pt>
                <c:pt idx="7">
                  <c:v>Atrazin-desisopropyl</c:v>
                </c:pt>
                <c:pt idx="8">
                  <c:v>Chloridazon</c:v>
                </c:pt>
                <c:pt idx="9">
                  <c:v>Chloridazon-desphenyl</c:v>
                </c:pt>
                <c:pt idx="10">
                  <c:v>Chloridazon-methyl desphenyl</c:v>
                </c:pt>
                <c:pt idx="11">
                  <c:v>Metazachlor ESA</c:v>
                </c:pt>
                <c:pt idx="12">
                  <c:v>Metazachlor OA</c:v>
                </c:pt>
                <c:pt idx="13">
                  <c:v>Metolachlor ESA</c:v>
                </c:pt>
                <c:pt idx="14">
                  <c:v>Metolachlor OA</c:v>
                </c:pt>
              </c:strCache>
            </c:strRef>
          </c:cat>
          <c:val>
            <c:numRef>
              <c:f>'Pozitivní opakovaně'!$H$3:$H$17</c:f>
              <c:numCache>
                <c:formatCode>0.000</c:formatCode>
                <c:ptCount val="15"/>
                <c:pt idx="0">
                  <c:v>0.1</c:v>
                </c:pt>
                <c:pt idx="1">
                  <c:v>0.05</c:v>
                </c:pt>
                <c:pt idx="2">
                  <c:v>0.05</c:v>
                </c:pt>
                <c:pt idx="3">
                  <c:v>0.05</c:v>
                </c:pt>
                <c:pt idx="4">
                  <c:v>0</c:v>
                </c:pt>
                <c:pt idx="5">
                  <c:v>0.05</c:v>
                </c:pt>
                <c:pt idx="6">
                  <c:v>0.03</c:v>
                </c:pt>
                <c:pt idx="7">
                  <c:v>0.03</c:v>
                </c:pt>
                <c:pt idx="8">
                  <c:v>0</c:v>
                </c:pt>
                <c:pt idx="9">
                  <c:v>0.4</c:v>
                </c:pt>
                <c:pt idx="10">
                  <c:v>0.6</c:v>
                </c:pt>
                <c:pt idx="11">
                  <c:v>0.1</c:v>
                </c:pt>
                <c:pt idx="12">
                  <c:v>0.1</c:v>
                </c:pt>
                <c:pt idx="13">
                  <c:v>0.05</c:v>
                </c:pt>
                <c:pt idx="14">
                  <c:v>0.1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C23C-41D3-90EF-BE8F46DBAEC9}"/>
            </c:ext>
          </c:extLst>
        </c:ser>
        <c:ser>
          <c:idx val="6"/>
          <c:order val="6"/>
          <c:tx>
            <c:strRef>
              <c:f>'Pozitivní opakovaně'!$I$2</c:f>
              <c:strCache>
                <c:ptCount val="1"/>
                <c:pt idx="0">
                  <c:v>7</c:v>
                </c:pt>
              </c:strCache>
            </c:strRef>
          </c:tx>
          <c:spPr>
            <a:solidFill>
              <a:schemeClr val="accent1">
                <a:lumMod val="60000"/>
              </a:schemeClr>
            </a:solidFill>
            <a:ln>
              <a:noFill/>
            </a:ln>
            <a:effectLst/>
            <a:sp3d/>
          </c:spPr>
          <c:invertIfNegative val="0"/>
          <c:cat>
            <c:strRef>
              <c:f>'Pozitivní opakovaně'!$B$3:$B$17</c:f>
              <c:strCache>
                <c:ptCount val="15"/>
                <c:pt idx="0">
                  <c:v>Acetochlor ESA</c:v>
                </c:pt>
                <c:pt idx="1">
                  <c:v>Acetochlor OA</c:v>
                </c:pt>
                <c:pt idx="2">
                  <c:v>Alachlor ESA</c:v>
                </c:pt>
                <c:pt idx="3">
                  <c:v>Alachlor OA</c:v>
                </c:pt>
                <c:pt idx="4">
                  <c:v>Atrazin</c:v>
                </c:pt>
                <c:pt idx="5">
                  <c:v>Atrazin-2-hydroxy</c:v>
                </c:pt>
                <c:pt idx="6">
                  <c:v>Atrazin-desethyl</c:v>
                </c:pt>
                <c:pt idx="7">
                  <c:v>Atrazin-desisopropyl</c:v>
                </c:pt>
                <c:pt idx="8">
                  <c:v>Chloridazon</c:v>
                </c:pt>
                <c:pt idx="9">
                  <c:v>Chloridazon-desphenyl</c:v>
                </c:pt>
                <c:pt idx="10">
                  <c:v>Chloridazon-methyl desphenyl</c:v>
                </c:pt>
                <c:pt idx="11">
                  <c:v>Metazachlor ESA</c:v>
                </c:pt>
                <c:pt idx="12">
                  <c:v>Metazachlor OA</c:v>
                </c:pt>
                <c:pt idx="13">
                  <c:v>Metolachlor ESA</c:v>
                </c:pt>
                <c:pt idx="14">
                  <c:v>Metolachlor OA</c:v>
                </c:pt>
              </c:strCache>
            </c:strRef>
          </c:cat>
          <c:val>
            <c:numRef>
              <c:f>'Pozitivní opakovaně'!$I$3:$I$17</c:f>
              <c:numCache>
                <c:formatCode>0.000</c:formatCode>
                <c:ptCount val="15"/>
                <c:pt idx="0">
                  <c:v>0.03</c:v>
                </c:pt>
                <c:pt idx="1">
                  <c:v>0</c:v>
                </c:pt>
                <c:pt idx="2">
                  <c:v>0.03</c:v>
                </c:pt>
                <c:pt idx="3">
                  <c:v>0.03</c:v>
                </c:pt>
                <c:pt idx="4">
                  <c:v>0.05</c:v>
                </c:pt>
                <c:pt idx="5">
                  <c:v>0.05</c:v>
                </c:pt>
                <c:pt idx="6">
                  <c:v>0.03</c:v>
                </c:pt>
                <c:pt idx="7">
                  <c:v>0.05</c:v>
                </c:pt>
                <c:pt idx="8">
                  <c:v>0</c:v>
                </c:pt>
                <c:pt idx="9">
                  <c:v>0.1</c:v>
                </c:pt>
                <c:pt idx="10">
                  <c:v>0.1</c:v>
                </c:pt>
                <c:pt idx="11">
                  <c:v>0.1</c:v>
                </c:pt>
                <c:pt idx="12">
                  <c:v>0</c:v>
                </c:pt>
                <c:pt idx="13">
                  <c:v>0.1</c:v>
                </c:pt>
                <c:pt idx="14">
                  <c:v>0.05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C23C-41D3-90EF-BE8F46DBAEC9}"/>
            </c:ext>
          </c:extLst>
        </c:ser>
        <c:ser>
          <c:idx val="7"/>
          <c:order val="7"/>
          <c:tx>
            <c:strRef>
              <c:f>'Pozitivní opakovaně'!$J$2</c:f>
              <c:strCache>
                <c:ptCount val="1"/>
                <c:pt idx="0">
                  <c:v>8</c:v>
                </c:pt>
              </c:strCache>
            </c:strRef>
          </c:tx>
          <c:spPr>
            <a:solidFill>
              <a:schemeClr val="accent2">
                <a:lumMod val="60000"/>
              </a:schemeClr>
            </a:solidFill>
            <a:ln>
              <a:noFill/>
            </a:ln>
            <a:effectLst/>
            <a:sp3d/>
          </c:spPr>
          <c:invertIfNegative val="0"/>
          <c:cat>
            <c:strRef>
              <c:f>'Pozitivní opakovaně'!$B$3:$B$17</c:f>
              <c:strCache>
                <c:ptCount val="15"/>
                <c:pt idx="0">
                  <c:v>Acetochlor ESA</c:v>
                </c:pt>
                <c:pt idx="1">
                  <c:v>Acetochlor OA</c:v>
                </c:pt>
                <c:pt idx="2">
                  <c:v>Alachlor ESA</c:v>
                </c:pt>
                <c:pt idx="3">
                  <c:v>Alachlor OA</c:v>
                </c:pt>
                <c:pt idx="4">
                  <c:v>Atrazin</c:v>
                </c:pt>
                <c:pt idx="5">
                  <c:v>Atrazin-2-hydroxy</c:v>
                </c:pt>
                <c:pt idx="6">
                  <c:v>Atrazin-desethyl</c:v>
                </c:pt>
                <c:pt idx="7">
                  <c:v>Atrazin-desisopropyl</c:v>
                </c:pt>
                <c:pt idx="8">
                  <c:v>Chloridazon</c:v>
                </c:pt>
                <c:pt idx="9">
                  <c:v>Chloridazon-desphenyl</c:v>
                </c:pt>
                <c:pt idx="10">
                  <c:v>Chloridazon-methyl desphenyl</c:v>
                </c:pt>
                <c:pt idx="11">
                  <c:v>Metazachlor ESA</c:v>
                </c:pt>
                <c:pt idx="12">
                  <c:v>Metazachlor OA</c:v>
                </c:pt>
                <c:pt idx="13">
                  <c:v>Metolachlor ESA</c:v>
                </c:pt>
                <c:pt idx="14">
                  <c:v>Metolachlor OA</c:v>
                </c:pt>
              </c:strCache>
            </c:strRef>
          </c:cat>
          <c:val>
            <c:numRef>
              <c:f>'Pozitivní opakovaně'!$J$3:$J$17</c:f>
              <c:numCache>
                <c:formatCode>0.000</c:formatCode>
                <c:ptCount val="15"/>
                <c:pt idx="0">
                  <c:v>0.1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0.11</c:v>
                </c:pt>
                <c:pt idx="7">
                  <c:v>0.2</c:v>
                </c:pt>
                <c:pt idx="8">
                  <c:v>0</c:v>
                </c:pt>
                <c:pt idx="9">
                  <c:v>10.3</c:v>
                </c:pt>
                <c:pt idx="10">
                  <c:v>2</c:v>
                </c:pt>
                <c:pt idx="11">
                  <c:v>0</c:v>
                </c:pt>
                <c:pt idx="12">
                  <c:v>0</c:v>
                </c:pt>
                <c:pt idx="13">
                  <c:v>0.5</c:v>
                </c:pt>
                <c:pt idx="1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C23C-41D3-90EF-BE8F46DBAEC9}"/>
            </c:ext>
          </c:extLst>
        </c:ser>
        <c:ser>
          <c:idx val="8"/>
          <c:order val="8"/>
          <c:tx>
            <c:strRef>
              <c:f>'Pozitivní opakovaně'!$K$2</c:f>
              <c:strCache>
                <c:ptCount val="1"/>
                <c:pt idx="0">
                  <c:v>9</c:v>
                </c:pt>
              </c:strCache>
            </c:strRef>
          </c:tx>
          <c:spPr>
            <a:solidFill>
              <a:schemeClr val="accent3">
                <a:lumMod val="60000"/>
              </a:schemeClr>
            </a:solidFill>
            <a:ln>
              <a:noFill/>
            </a:ln>
            <a:effectLst/>
            <a:sp3d/>
          </c:spPr>
          <c:invertIfNegative val="0"/>
          <c:cat>
            <c:strRef>
              <c:f>'Pozitivní opakovaně'!$B$3:$B$17</c:f>
              <c:strCache>
                <c:ptCount val="15"/>
                <c:pt idx="0">
                  <c:v>Acetochlor ESA</c:v>
                </c:pt>
                <c:pt idx="1">
                  <c:v>Acetochlor OA</c:v>
                </c:pt>
                <c:pt idx="2">
                  <c:v>Alachlor ESA</c:v>
                </c:pt>
                <c:pt idx="3">
                  <c:v>Alachlor OA</c:v>
                </c:pt>
                <c:pt idx="4">
                  <c:v>Atrazin</c:v>
                </c:pt>
                <c:pt idx="5">
                  <c:v>Atrazin-2-hydroxy</c:v>
                </c:pt>
                <c:pt idx="6">
                  <c:v>Atrazin-desethyl</c:v>
                </c:pt>
                <c:pt idx="7">
                  <c:v>Atrazin-desisopropyl</c:v>
                </c:pt>
                <c:pt idx="8">
                  <c:v>Chloridazon</c:v>
                </c:pt>
                <c:pt idx="9">
                  <c:v>Chloridazon-desphenyl</c:v>
                </c:pt>
                <c:pt idx="10">
                  <c:v>Chloridazon-methyl desphenyl</c:v>
                </c:pt>
                <c:pt idx="11">
                  <c:v>Metazachlor ESA</c:v>
                </c:pt>
                <c:pt idx="12">
                  <c:v>Metazachlor OA</c:v>
                </c:pt>
                <c:pt idx="13">
                  <c:v>Metolachlor ESA</c:v>
                </c:pt>
                <c:pt idx="14">
                  <c:v>Metolachlor OA</c:v>
                </c:pt>
              </c:strCache>
            </c:strRef>
          </c:cat>
          <c:val>
            <c:numRef>
              <c:f>'Pozitivní opakovaně'!$K$3:$K$17</c:f>
              <c:numCache>
                <c:formatCode>0.000</c:formatCode>
                <c:ptCount val="15"/>
                <c:pt idx="0">
                  <c:v>4.1900000000000004</c:v>
                </c:pt>
                <c:pt idx="1">
                  <c:v>2</c:v>
                </c:pt>
                <c:pt idx="2">
                  <c:v>2.5</c:v>
                </c:pt>
                <c:pt idx="3">
                  <c:v>0.2</c:v>
                </c:pt>
                <c:pt idx="4">
                  <c:v>0.3</c:v>
                </c:pt>
                <c:pt idx="5">
                  <c:v>0.04</c:v>
                </c:pt>
                <c:pt idx="6">
                  <c:v>0.1</c:v>
                </c:pt>
                <c:pt idx="7">
                  <c:v>0.1</c:v>
                </c:pt>
                <c:pt idx="8">
                  <c:v>0</c:v>
                </c:pt>
                <c:pt idx="9">
                  <c:v>4</c:v>
                </c:pt>
                <c:pt idx="10">
                  <c:v>1.5</c:v>
                </c:pt>
                <c:pt idx="11">
                  <c:v>2</c:v>
                </c:pt>
                <c:pt idx="12">
                  <c:v>0.6</c:v>
                </c:pt>
                <c:pt idx="13">
                  <c:v>1.6</c:v>
                </c:pt>
                <c:pt idx="14">
                  <c:v>0.15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C23C-41D3-90EF-BE8F46DBAEC9}"/>
            </c:ext>
          </c:extLst>
        </c:ser>
        <c:ser>
          <c:idx val="9"/>
          <c:order val="9"/>
          <c:tx>
            <c:strRef>
              <c:f>'Pozitivní opakovaně'!$L$2</c:f>
              <c:strCache>
                <c:ptCount val="1"/>
                <c:pt idx="0">
                  <c:v>10</c:v>
                </c:pt>
              </c:strCache>
            </c:strRef>
          </c:tx>
          <c:spPr>
            <a:solidFill>
              <a:schemeClr val="accent4">
                <a:lumMod val="60000"/>
              </a:schemeClr>
            </a:solidFill>
            <a:ln>
              <a:noFill/>
            </a:ln>
            <a:effectLst/>
            <a:sp3d/>
          </c:spPr>
          <c:invertIfNegative val="0"/>
          <c:cat>
            <c:strRef>
              <c:f>'Pozitivní opakovaně'!$B$3:$B$17</c:f>
              <c:strCache>
                <c:ptCount val="15"/>
                <c:pt idx="0">
                  <c:v>Acetochlor ESA</c:v>
                </c:pt>
                <c:pt idx="1">
                  <c:v>Acetochlor OA</c:v>
                </c:pt>
                <c:pt idx="2">
                  <c:v>Alachlor ESA</c:v>
                </c:pt>
                <c:pt idx="3">
                  <c:v>Alachlor OA</c:v>
                </c:pt>
                <c:pt idx="4">
                  <c:v>Atrazin</c:v>
                </c:pt>
                <c:pt idx="5">
                  <c:v>Atrazin-2-hydroxy</c:v>
                </c:pt>
                <c:pt idx="6">
                  <c:v>Atrazin-desethyl</c:v>
                </c:pt>
                <c:pt idx="7">
                  <c:v>Atrazin-desisopropyl</c:v>
                </c:pt>
                <c:pt idx="8">
                  <c:v>Chloridazon</c:v>
                </c:pt>
                <c:pt idx="9">
                  <c:v>Chloridazon-desphenyl</c:v>
                </c:pt>
                <c:pt idx="10">
                  <c:v>Chloridazon-methyl desphenyl</c:v>
                </c:pt>
                <c:pt idx="11">
                  <c:v>Metazachlor ESA</c:v>
                </c:pt>
                <c:pt idx="12">
                  <c:v>Metazachlor OA</c:v>
                </c:pt>
                <c:pt idx="13">
                  <c:v>Metolachlor ESA</c:v>
                </c:pt>
                <c:pt idx="14">
                  <c:v>Metolachlor OA</c:v>
                </c:pt>
              </c:strCache>
            </c:strRef>
          </c:cat>
          <c:val>
            <c:numRef>
              <c:f>'Pozitivní opakovaně'!$L$3:$L$17</c:f>
              <c:numCache>
                <c:formatCode>0.000</c:formatCode>
                <c:ptCount val="15"/>
                <c:pt idx="0">
                  <c:v>1.4</c:v>
                </c:pt>
                <c:pt idx="1">
                  <c:v>0.3</c:v>
                </c:pt>
                <c:pt idx="2">
                  <c:v>4</c:v>
                </c:pt>
                <c:pt idx="3">
                  <c:v>0.1</c:v>
                </c:pt>
                <c:pt idx="4">
                  <c:v>0</c:v>
                </c:pt>
                <c:pt idx="5">
                  <c:v>0.5</c:v>
                </c:pt>
                <c:pt idx="6">
                  <c:v>0.1</c:v>
                </c:pt>
                <c:pt idx="7">
                  <c:v>0.15</c:v>
                </c:pt>
                <c:pt idx="8">
                  <c:v>0</c:v>
                </c:pt>
                <c:pt idx="9">
                  <c:v>2</c:v>
                </c:pt>
                <c:pt idx="10">
                  <c:v>0</c:v>
                </c:pt>
                <c:pt idx="11">
                  <c:v>6</c:v>
                </c:pt>
                <c:pt idx="12">
                  <c:v>0.5</c:v>
                </c:pt>
                <c:pt idx="13">
                  <c:v>5</c:v>
                </c:pt>
                <c:pt idx="14">
                  <c:v>0.6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C23C-41D3-90EF-BE8F46DBAEC9}"/>
            </c:ext>
          </c:extLst>
        </c:ser>
        <c:ser>
          <c:idx val="10"/>
          <c:order val="10"/>
          <c:tx>
            <c:strRef>
              <c:f>'Pozitivní opakovaně'!$M$2</c:f>
              <c:strCache>
                <c:ptCount val="1"/>
                <c:pt idx="0">
                  <c:v>11</c:v>
                </c:pt>
              </c:strCache>
            </c:strRef>
          </c:tx>
          <c:spPr>
            <a:solidFill>
              <a:schemeClr val="accent5">
                <a:lumMod val="60000"/>
              </a:schemeClr>
            </a:solidFill>
            <a:ln>
              <a:noFill/>
            </a:ln>
            <a:effectLst/>
            <a:sp3d/>
          </c:spPr>
          <c:invertIfNegative val="0"/>
          <c:cat>
            <c:strRef>
              <c:f>'Pozitivní opakovaně'!$B$3:$B$17</c:f>
              <c:strCache>
                <c:ptCount val="15"/>
                <c:pt idx="0">
                  <c:v>Acetochlor ESA</c:v>
                </c:pt>
                <c:pt idx="1">
                  <c:v>Acetochlor OA</c:v>
                </c:pt>
                <c:pt idx="2">
                  <c:v>Alachlor ESA</c:v>
                </c:pt>
                <c:pt idx="3">
                  <c:v>Alachlor OA</c:v>
                </c:pt>
                <c:pt idx="4">
                  <c:v>Atrazin</c:v>
                </c:pt>
                <c:pt idx="5">
                  <c:v>Atrazin-2-hydroxy</c:v>
                </c:pt>
                <c:pt idx="6">
                  <c:v>Atrazin-desethyl</c:v>
                </c:pt>
                <c:pt idx="7">
                  <c:v>Atrazin-desisopropyl</c:v>
                </c:pt>
                <c:pt idx="8">
                  <c:v>Chloridazon</c:v>
                </c:pt>
                <c:pt idx="9">
                  <c:v>Chloridazon-desphenyl</c:v>
                </c:pt>
                <c:pt idx="10">
                  <c:v>Chloridazon-methyl desphenyl</c:v>
                </c:pt>
                <c:pt idx="11">
                  <c:v>Metazachlor ESA</c:v>
                </c:pt>
                <c:pt idx="12">
                  <c:v>Metazachlor OA</c:v>
                </c:pt>
                <c:pt idx="13">
                  <c:v>Metolachlor ESA</c:v>
                </c:pt>
                <c:pt idx="14">
                  <c:v>Metolachlor OA</c:v>
                </c:pt>
              </c:strCache>
            </c:strRef>
          </c:cat>
          <c:val>
            <c:numRef>
              <c:f>'Pozitivní opakovaně'!$M$3:$M$17</c:f>
              <c:numCache>
                <c:formatCode>0.000</c:formatCode>
                <c:ptCount val="15"/>
                <c:pt idx="0">
                  <c:v>0.15</c:v>
                </c:pt>
                <c:pt idx="1">
                  <c:v>0</c:v>
                </c:pt>
                <c:pt idx="2">
                  <c:v>0.6</c:v>
                </c:pt>
                <c:pt idx="3">
                  <c:v>0</c:v>
                </c:pt>
                <c:pt idx="4">
                  <c:v>0.1</c:v>
                </c:pt>
                <c:pt idx="5">
                  <c:v>0</c:v>
                </c:pt>
                <c:pt idx="6">
                  <c:v>0.1</c:v>
                </c:pt>
                <c:pt idx="7">
                  <c:v>0</c:v>
                </c:pt>
                <c:pt idx="8">
                  <c:v>0</c:v>
                </c:pt>
                <c:pt idx="9">
                  <c:v>3</c:v>
                </c:pt>
                <c:pt idx="10">
                  <c:v>0.3</c:v>
                </c:pt>
                <c:pt idx="11">
                  <c:v>1</c:v>
                </c:pt>
                <c:pt idx="12">
                  <c:v>0</c:v>
                </c:pt>
                <c:pt idx="13">
                  <c:v>0.5</c:v>
                </c:pt>
                <c:pt idx="1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C23C-41D3-90EF-BE8F46DBAEC9}"/>
            </c:ext>
          </c:extLst>
        </c:ser>
        <c:ser>
          <c:idx val="11"/>
          <c:order val="11"/>
          <c:tx>
            <c:strRef>
              <c:f>'Pozitivní opakovaně'!$N$2</c:f>
              <c:strCache>
                <c:ptCount val="1"/>
                <c:pt idx="0">
                  <c:v>12</c:v>
                </c:pt>
              </c:strCache>
            </c:strRef>
          </c:tx>
          <c:spPr>
            <a:solidFill>
              <a:schemeClr val="accent6">
                <a:lumMod val="60000"/>
              </a:schemeClr>
            </a:solidFill>
            <a:ln>
              <a:noFill/>
            </a:ln>
            <a:effectLst/>
            <a:sp3d/>
          </c:spPr>
          <c:invertIfNegative val="0"/>
          <c:cat>
            <c:strRef>
              <c:f>'Pozitivní opakovaně'!$B$3:$B$17</c:f>
              <c:strCache>
                <c:ptCount val="15"/>
                <c:pt idx="0">
                  <c:v>Acetochlor ESA</c:v>
                </c:pt>
                <c:pt idx="1">
                  <c:v>Acetochlor OA</c:v>
                </c:pt>
                <c:pt idx="2">
                  <c:v>Alachlor ESA</c:v>
                </c:pt>
                <c:pt idx="3">
                  <c:v>Alachlor OA</c:v>
                </c:pt>
                <c:pt idx="4">
                  <c:v>Atrazin</c:v>
                </c:pt>
                <c:pt idx="5">
                  <c:v>Atrazin-2-hydroxy</c:v>
                </c:pt>
                <c:pt idx="6">
                  <c:v>Atrazin-desethyl</c:v>
                </c:pt>
                <c:pt idx="7">
                  <c:v>Atrazin-desisopropyl</c:v>
                </c:pt>
                <c:pt idx="8">
                  <c:v>Chloridazon</c:v>
                </c:pt>
                <c:pt idx="9">
                  <c:v>Chloridazon-desphenyl</c:v>
                </c:pt>
                <c:pt idx="10">
                  <c:v>Chloridazon-methyl desphenyl</c:v>
                </c:pt>
                <c:pt idx="11">
                  <c:v>Metazachlor ESA</c:v>
                </c:pt>
                <c:pt idx="12">
                  <c:v>Metazachlor OA</c:v>
                </c:pt>
                <c:pt idx="13">
                  <c:v>Metolachlor ESA</c:v>
                </c:pt>
                <c:pt idx="14">
                  <c:v>Metolachlor OA</c:v>
                </c:pt>
              </c:strCache>
            </c:strRef>
          </c:cat>
          <c:val>
            <c:numRef>
              <c:f>'Pozitivní opakovaně'!$N$3:$N$17</c:f>
              <c:numCache>
                <c:formatCode>0.000</c:formatCode>
                <c:ptCount val="15"/>
                <c:pt idx="0">
                  <c:v>0.05</c:v>
                </c:pt>
                <c:pt idx="1">
                  <c:v>0</c:v>
                </c:pt>
                <c:pt idx="2">
                  <c:v>7.0000000000000007E-2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0.05</c:v>
                </c:pt>
                <c:pt idx="7">
                  <c:v>0.05</c:v>
                </c:pt>
                <c:pt idx="8">
                  <c:v>0.2</c:v>
                </c:pt>
                <c:pt idx="9">
                  <c:v>0.2</c:v>
                </c:pt>
                <c:pt idx="10">
                  <c:v>0</c:v>
                </c:pt>
                <c:pt idx="11">
                  <c:v>0.05</c:v>
                </c:pt>
                <c:pt idx="12">
                  <c:v>0</c:v>
                </c:pt>
                <c:pt idx="13">
                  <c:v>0.06</c:v>
                </c:pt>
                <c:pt idx="1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B-C23C-41D3-90EF-BE8F46DBAEC9}"/>
            </c:ext>
          </c:extLst>
        </c:ser>
        <c:ser>
          <c:idx val="12"/>
          <c:order val="12"/>
          <c:tx>
            <c:strRef>
              <c:f>'Pozitivní opakovaně'!$O$2</c:f>
              <c:strCache>
                <c:ptCount val="1"/>
                <c:pt idx="0">
                  <c:v>13</c:v>
                </c:pt>
              </c:strCache>
            </c:strRef>
          </c:tx>
          <c:spPr>
            <a:solidFill>
              <a:schemeClr val="accent1">
                <a:lumMod val="80000"/>
                <a:lumOff val="20000"/>
              </a:schemeClr>
            </a:solidFill>
            <a:ln>
              <a:noFill/>
            </a:ln>
            <a:effectLst/>
            <a:sp3d/>
          </c:spPr>
          <c:invertIfNegative val="0"/>
          <c:cat>
            <c:strRef>
              <c:f>'Pozitivní opakovaně'!$B$3:$B$17</c:f>
              <c:strCache>
                <c:ptCount val="15"/>
                <c:pt idx="0">
                  <c:v>Acetochlor ESA</c:v>
                </c:pt>
                <c:pt idx="1">
                  <c:v>Acetochlor OA</c:v>
                </c:pt>
                <c:pt idx="2">
                  <c:v>Alachlor ESA</c:v>
                </c:pt>
                <c:pt idx="3">
                  <c:v>Alachlor OA</c:v>
                </c:pt>
                <c:pt idx="4">
                  <c:v>Atrazin</c:v>
                </c:pt>
                <c:pt idx="5">
                  <c:v>Atrazin-2-hydroxy</c:v>
                </c:pt>
                <c:pt idx="6">
                  <c:v>Atrazin-desethyl</c:v>
                </c:pt>
                <c:pt idx="7">
                  <c:v>Atrazin-desisopropyl</c:v>
                </c:pt>
                <c:pt idx="8">
                  <c:v>Chloridazon</c:v>
                </c:pt>
                <c:pt idx="9">
                  <c:v>Chloridazon-desphenyl</c:v>
                </c:pt>
                <c:pt idx="10">
                  <c:v>Chloridazon-methyl desphenyl</c:v>
                </c:pt>
                <c:pt idx="11">
                  <c:v>Metazachlor ESA</c:v>
                </c:pt>
                <c:pt idx="12">
                  <c:v>Metazachlor OA</c:v>
                </c:pt>
                <c:pt idx="13">
                  <c:v>Metolachlor ESA</c:v>
                </c:pt>
                <c:pt idx="14">
                  <c:v>Metolachlor OA</c:v>
                </c:pt>
              </c:strCache>
            </c:strRef>
          </c:cat>
          <c:val>
            <c:numRef>
              <c:f>'Pozitivní opakovaně'!$O$3:$O$17</c:f>
              <c:numCache>
                <c:formatCode>0.000</c:formatCode>
                <c:ptCount val="15"/>
                <c:pt idx="0">
                  <c:v>0.05</c:v>
                </c:pt>
                <c:pt idx="1">
                  <c:v>0.03</c:v>
                </c:pt>
                <c:pt idx="2">
                  <c:v>0.1</c:v>
                </c:pt>
                <c:pt idx="3">
                  <c:v>0.03</c:v>
                </c:pt>
                <c:pt idx="4">
                  <c:v>0.3</c:v>
                </c:pt>
                <c:pt idx="5">
                  <c:v>0.03</c:v>
                </c:pt>
                <c:pt idx="6">
                  <c:v>0.03</c:v>
                </c:pt>
                <c:pt idx="7">
                  <c:v>0.03</c:v>
                </c:pt>
                <c:pt idx="8">
                  <c:v>0.33</c:v>
                </c:pt>
                <c:pt idx="9">
                  <c:v>0.5</c:v>
                </c:pt>
                <c:pt idx="10">
                  <c:v>7.0000000000000007E-2</c:v>
                </c:pt>
                <c:pt idx="11">
                  <c:v>0.05</c:v>
                </c:pt>
                <c:pt idx="12">
                  <c:v>7.0000000000000007E-2</c:v>
                </c:pt>
                <c:pt idx="13">
                  <c:v>0</c:v>
                </c:pt>
                <c:pt idx="14">
                  <c:v>0.05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C23C-41D3-90EF-BE8F46DBAEC9}"/>
            </c:ext>
          </c:extLst>
        </c:ser>
        <c:ser>
          <c:idx val="13"/>
          <c:order val="13"/>
          <c:tx>
            <c:strRef>
              <c:f>'Pozitivní opakovaně'!$P$2</c:f>
              <c:strCache>
                <c:ptCount val="1"/>
                <c:pt idx="0">
                  <c:v>14</c:v>
                </c:pt>
              </c:strCache>
            </c:strRef>
          </c:tx>
          <c:spPr>
            <a:solidFill>
              <a:schemeClr val="accent2">
                <a:lumMod val="80000"/>
                <a:lumOff val="20000"/>
              </a:schemeClr>
            </a:solidFill>
            <a:ln>
              <a:noFill/>
            </a:ln>
            <a:effectLst/>
            <a:sp3d/>
          </c:spPr>
          <c:invertIfNegative val="0"/>
          <c:cat>
            <c:strRef>
              <c:f>'Pozitivní opakovaně'!$B$3:$B$17</c:f>
              <c:strCache>
                <c:ptCount val="15"/>
                <c:pt idx="0">
                  <c:v>Acetochlor ESA</c:v>
                </c:pt>
                <c:pt idx="1">
                  <c:v>Acetochlor OA</c:v>
                </c:pt>
                <c:pt idx="2">
                  <c:v>Alachlor ESA</c:v>
                </c:pt>
                <c:pt idx="3">
                  <c:v>Alachlor OA</c:v>
                </c:pt>
                <c:pt idx="4">
                  <c:v>Atrazin</c:v>
                </c:pt>
                <c:pt idx="5">
                  <c:v>Atrazin-2-hydroxy</c:v>
                </c:pt>
                <c:pt idx="6">
                  <c:v>Atrazin-desethyl</c:v>
                </c:pt>
                <c:pt idx="7">
                  <c:v>Atrazin-desisopropyl</c:v>
                </c:pt>
                <c:pt idx="8">
                  <c:v>Chloridazon</c:v>
                </c:pt>
                <c:pt idx="9">
                  <c:v>Chloridazon-desphenyl</c:v>
                </c:pt>
                <c:pt idx="10">
                  <c:v>Chloridazon-methyl desphenyl</c:v>
                </c:pt>
                <c:pt idx="11">
                  <c:v>Metazachlor ESA</c:v>
                </c:pt>
                <c:pt idx="12">
                  <c:v>Metazachlor OA</c:v>
                </c:pt>
                <c:pt idx="13">
                  <c:v>Metolachlor ESA</c:v>
                </c:pt>
                <c:pt idx="14">
                  <c:v>Metolachlor OA</c:v>
                </c:pt>
              </c:strCache>
            </c:strRef>
          </c:cat>
          <c:val>
            <c:numRef>
              <c:f>'Pozitivní opakovaně'!$P$3:$P$17</c:f>
              <c:numCache>
                <c:formatCode>0.000</c:formatCode>
                <c:ptCount val="15"/>
                <c:pt idx="0">
                  <c:v>0.1</c:v>
                </c:pt>
                <c:pt idx="1">
                  <c:v>0.03</c:v>
                </c:pt>
                <c:pt idx="2">
                  <c:v>0.05</c:v>
                </c:pt>
                <c:pt idx="3">
                  <c:v>0.03</c:v>
                </c:pt>
                <c:pt idx="4">
                  <c:v>0.03</c:v>
                </c:pt>
                <c:pt idx="5">
                  <c:v>0.03</c:v>
                </c:pt>
                <c:pt idx="6">
                  <c:v>0.05</c:v>
                </c:pt>
                <c:pt idx="7">
                  <c:v>0.03</c:v>
                </c:pt>
                <c:pt idx="8">
                  <c:v>0</c:v>
                </c:pt>
                <c:pt idx="9">
                  <c:v>0.2</c:v>
                </c:pt>
                <c:pt idx="10">
                  <c:v>0</c:v>
                </c:pt>
                <c:pt idx="11">
                  <c:v>0.1</c:v>
                </c:pt>
                <c:pt idx="12">
                  <c:v>0.1</c:v>
                </c:pt>
                <c:pt idx="13">
                  <c:v>0.1</c:v>
                </c:pt>
                <c:pt idx="14">
                  <c:v>0.1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D-C23C-41D3-90EF-BE8F46DBAEC9}"/>
            </c:ext>
          </c:extLst>
        </c:ser>
        <c:ser>
          <c:idx val="14"/>
          <c:order val="14"/>
          <c:tx>
            <c:strRef>
              <c:f>'Pozitivní opakovaně'!$Q$2</c:f>
              <c:strCache>
                <c:ptCount val="1"/>
                <c:pt idx="0">
                  <c:v>15</c:v>
                </c:pt>
              </c:strCache>
            </c:strRef>
          </c:tx>
          <c:spPr>
            <a:solidFill>
              <a:schemeClr val="accent3">
                <a:lumMod val="80000"/>
                <a:lumOff val="20000"/>
              </a:schemeClr>
            </a:solidFill>
            <a:ln>
              <a:noFill/>
            </a:ln>
            <a:effectLst/>
            <a:sp3d/>
          </c:spPr>
          <c:invertIfNegative val="0"/>
          <c:cat>
            <c:strRef>
              <c:f>'Pozitivní opakovaně'!$B$3:$B$17</c:f>
              <c:strCache>
                <c:ptCount val="15"/>
                <c:pt idx="0">
                  <c:v>Acetochlor ESA</c:v>
                </c:pt>
                <c:pt idx="1">
                  <c:v>Acetochlor OA</c:v>
                </c:pt>
                <c:pt idx="2">
                  <c:v>Alachlor ESA</c:v>
                </c:pt>
                <c:pt idx="3">
                  <c:v>Alachlor OA</c:v>
                </c:pt>
                <c:pt idx="4">
                  <c:v>Atrazin</c:v>
                </c:pt>
                <c:pt idx="5">
                  <c:v>Atrazin-2-hydroxy</c:v>
                </c:pt>
                <c:pt idx="6">
                  <c:v>Atrazin-desethyl</c:v>
                </c:pt>
                <c:pt idx="7">
                  <c:v>Atrazin-desisopropyl</c:v>
                </c:pt>
                <c:pt idx="8">
                  <c:v>Chloridazon</c:v>
                </c:pt>
                <c:pt idx="9">
                  <c:v>Chloridazon-desphenyl</c:v>
                </c:pt>
                <c:pt idx="10">
                  <c:v>Chloridazon-methyl desphenyl</c:v>
                </c:pt>
                <c:pt idx="11">
                  <c:v>Metazachlor ESA</c:v>
                </c:pt>
                <c:pt idx="12">
                  <c:v>Metazachlor OA</c:v>
                </c:pt>
                <c:pt idx="13">
                  <c:v>Metolachlor ESA</c:v>
                </c:pt>
                <c:pt idx="14">
                  <c:v>Metolachlor OA</c:v>
                </c:pt>
              </c:strCache>
            </c:strRef>
          </c:cat>
          <c:val>
            <c:numRef>
              <c:f>'Pozitivní opakovaně'!$Q$3:$Q$17</c:f>
              <c:numCache>
                <c:formatCode>0.000</c:formatCode>
                <c:ptCount val="15"/>
                <c:pt idx="0">
                  <c:v>0</c:v>
                </c:pt>
                <c:pt idx="1">
                  <c:v>0</c:v>
                </c:pt>
                <c:pt idx="2">
                  <c:v>0.05</c:v>
                </c:pt>
                <c:pt idx="3">
                  <c:v>0.05</c:v>
                </c:pt>
                <c:pt idx="4">
                  <c:v>7.0000000000000007E-2</c:v>
                </c:pt>
                <c:pt idx="5">
                  <c:v>0</c:v>
                </c:pt>
                <c:pt idx="6">
                  <c:v>0.03</c:v>
                </c:pt>
                <c:pt idx="7">
                  <c:v>0.02</c:v>
                </c:pt>
                <c:pt idx="8">
                  <c:v>0</c:v>
                </c:pt>
                <c:pt idx="9">
                  <c:v>0.1</c:v>
                </c:pt>
                <c:pt idx="10">
                  <c:v>0.1</c:v>
                </c:pt>
                <c:pt idx="11">
                  <c:v>0</c:v>
                </c:pt>
                <c:pt idx="12">
                  <c:v>0</c:v>
                </c:pt>
                <c:pt idx="13">
                  <c:v>0.05</c:v>
                </c:pt>
                <c:pt idx="1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E-C23C-41D3-90EF-BE8F46DBAEC9}"/>
            </c:ext>
          </c:extLst>
        </c:ser>
        <c:ser>
          <c:idx val="15"/>
          <c:order val="15"/>
          <c:tx>
            <c:strRef>
              <c:f>'Pozitivní opakovaně'!$R$2</c:f>
              <c:strCache>
                <c:ptCount val="1"/>
                <c:pt idx="0">
                  <c:v>16</c:v>
                </c:pt>
              </c:strCache>
            </c:strRef>
          </c:tx>
          <c:spPr>
            <a:solidFill>
              <a:schemeClr val="accent4">
                <a:lumMod val="80000"/>
                <a:lumOff val="20000"/>
              </a:schemeClr>
            </a:solidFill>
            <a:ln>
              <a:noFill/>
            </a:ln>
            <a:effectLst/>
            <a:sp3d/>
          </c:spPr>
          <c:invertIfNegative val="0"/>
          <c:cat>
            <c:strRef>
              <c:f>'Pozitivní opakovaně'!$B$3:$B$17</c:f>
              <c:strCache>
                <c:ptCount val="15"/>
                <c:pt idx="0">
                  <c:v>Acetochlor ESA</c:v>
                </c:pt>
                <c:pt idx="1">
                  <c:v>Acetochlor OA</c:v>
                </c:pt>
                <c:pt idx="2">
                  <c:v>Alachlor ESA</c:v>
                </c:pt>
                <c:pt idx="3">
                  <c:v>Alachlor OA</c:v>
                </c:pt>
                <c:pt idx="4">
                  <c:v>Atrazin</c:v>
                </c:pt>
                <c:pt idx="5">
                  <c:v>Atrazin-2-hydroxy</c:v>
                </c:pt>
                <c:pt idx="6">
                  <c:v>Atrazin-desethyl</c:v>
                </c:pt>
                <c:pt idx="7">
                  <c:v>Atrazin-desisopropyl</c:v>
                </c:pt>
                <c:pt idx="8">
                  <c:v>Chloridazon</c:v>
                </c:pt>
                <c:pt idx="9">
                  <c:v>Chloridazon-desphenyl</c:v>
                </c:pt>
                <c:pt idx="10">
                  <c:v>Chloridazon-methyl desphenyl</c:v>
                </c:pt>
                <c:pt idx="11">
                  <c:v>Metazachlor ESA</c:v>
                </c:pt>
                <c:pt idx="12">
                  <c:v>Metazachlor OA</c:v>
                </c:pt>
                <c:pt idx="13">
                  <c:v>Metolachlor ESA</c:v>
                </c:pt>
                <c:pt idx="14">
                  <c:v>Metolachlor OA</c:v>
                </c:pt>
              </c:strCache>
            </c:strRef>
          </c:cat>
          <c:val>
            <c:numRef>
              <c:f>'Pozitivní opakovaně'!$R$3:$R$17</c:f>
              <c:numCache>
                <c:formatCode>0.000</c:formatCode>
                <c:ptCount val="15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0.11</c:v>
                </c:pt>
                <c:pt idx="5">
                  <c:v>0</c:v>
                </c:pt>
                <c:pt idx="6">
                  <c:v>0.2</c:v>
                </c:pt>
                <c:pt idx="7">
                  <c:v>0.3</c:v>
                </c:pt>
                <c:pt idx="8">
                  <c:v>12</c:v>
                </c:pt>
                <c:pt idx="9">
                  <c:v>2.2400000000000002</c:v>
                </c:pt>
                <c:pt idx="10">
                  <c:v>0</c:v>
                </c:pt>
                <c:pt idx="11">
                  <c:v>0.25</c:v>
                </c:pt>
                <c:pt idx="12">
                  <c:v>0</c:v>
                </c:pt>
                <c:pt idx="13">
                  <c:v>0.2</c:v>
                </c:pt>
                <c:pt idx="1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F-C23C-41D3-90EF-BE8F46DBAEC9}"/>
            </c:ext>
          </c:extLst>
        </c:ser>
        <c:ser>
          <c:idx val="16"/>
          <c:order val="16"/>
          <c:tx>
            <c:strRef>
              <c:f>'Pozitivní opakovaně'!$S$2</c:f>
              <c:strCache>
                <c:ptCount val="1"/>
                <c:pt idx="0">
                  <c:v>17</c:v>
                </c:pt>
              </c:strCache>
            </c:strRef>
          </c:tx>
          <c:spPr>
            <a:solidFill>
              <a:schemeClr val="accent5">
                <a:lumMod val="80000"/>
                <a:lumOff val="20000"/>
              </a:schemeClr>
            </a:solidFill>
            <a:ln>
              <a:noFill/>
            </a:ln>
            <a:effectLst/>
            <a:sp3d/>
          </c:spPr>
          <c:invertIfNegative val="0"/>
          <c:cat>
            <c:strRef>
              <c:f>'Pozitivní opakovaně'!$B$3:$B$17</c:f>
              <c:strCache>
                <c:ptCount val="15"/>
                <c:pt idx="0">
                  <c:v>Acetochlor ESA</c:v>
                </c:pt>
                <c:pt idx="1">
                  <c:v>Acetochlor OA</c:v>
                </c:pt>
                <c:pt idx="2">
                  <c:v>Alachlor ESA</c:v>
                </c:pt>
                <c:pt idx="3">
                  <c:v>Alachlor OA</c:v>
                </c:pt>
                <c:pt idx="4">
                  <c:v>Atrazin</c:v>
                </c:pt>
                <c:pt idx="5">
                  <c:v>Atrazin-2-hydroxy</c:v>
                </c:pt>
                <c:pt idx="6">
                  <c:v>Atrazin-desethyl</c:v>
                </c:pt>
                <c:pt idx="7">
                  <c:v>Atrazin-desisopropyl</c:v>
                </c:pt>
                <c:pt idx="8">
                  <c:v>Chloridazon</c:v>
                </c:pt>
                <c:pt idx="9">
                  <c:v>Chloridazon-desphenyl</c:v>
                </c:pt>
                <c:pt idx="10">
                  <c:v>Chloridazon-methyl desphenyl</c:v>
                </c:pt>
                <c:pt idx="11">
                  <c:v>Metazachlor ESA</c:v>
                </c:pt>
                <c:pt idx="12">
                  <c:v>Metazachlor OA</c:v>
                </c:pt>
                <c:pt idx="13">
                  <c:v>Metolachlor ESA</c:v>
                </c:pt>
                <c:pt idx="14">
                  <c:v>Metolachlor OA</c:v>
                </c:pt>
              </c:strCache>
            </c:strRef>
          </c:cat>
          <c:val>
            <c:numRef>
              <c:f>'Pozitivní opakovaně'!$S$3:$S$17</c:f>
              <c:numCache>
                <c:formatCode>0.000</c:formatCode>
                <c:ptCount val="15"/>
                <c:pt idx="0">
                  <c:v>4</c:v>
                </c:pt>
                <c:pt idx="1">
                  <c:v>1.5</c:v>
                </c:pt>
                <c:pt idx="2">
                  <c:v>2</c:v>
                </c:pt>
                <c:pt idx="3">
                  <c:v>0.11</c:v>
                </c:pt>
                <c:pt idx="4">
                  <c:v>0</c:v>
                </c:pt>
                <c:pt idx="5">
                  <c:v>0</c:v>
                </c:pt>
                <c:pt idx="6">
                  <c:v>0.2</c:v>
                </c:pt>
                <c:pt idx="7">
                  <c:v>0.05</c:v>
                </c:pt>
                <c:pt idx="8">
                  <c:v>0</c:v>
                </c:pt>
                <c:pt idx="9">
                  <c:v>16</c:v>
                </c:pt>
                <c:pt idx="10">
                  <c:v>5.5</c:v>
                </c:pt>
                <c:pt idx="11">
                  <c:v>1.2</c:v>
                </c:pt>
                <c:pt idx="12">
                  <c:v>1.5</c:v>
                </c:pt>
                <c:pt idx="13">
                  <c:v>0</c:v>
                </c:pt>
                <c:pt idx="14">
                  <c:v>0.2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0-C23C-41D3-90EF-BE8F46DBAEC9}"/>
            </c:ext>
          </c:extLst>
        </c:ser>
        <c:ser>
          <c:idx val="17"/>
          <c:order val="17"/>
          <c:tx>
            <c:strRef>
              <c:f>'Pozitivní opakovaně'!$T$2</c:f>
              <c:strCache>
                <c:ptCount val="1"/>
                <c:pt idx="0">
                  <c:v>18</c:v>
                </c:pt>
              </c:strCache>
            </c:strRef>
          </c:tx>
          <c:spPr>
            <a:solidFill>
              <a:schemeClr val="accent6">
                <a:lumMod val="80000"/>
                <a:lumOff val="20000"/>
              </a:schemeClr>
            </a:solidFill>
            <a:ln>
              <a:noFill/>
            </a:ln>
            <a:effectLst/>
            <a:sp3d/>
          </c:spPr>
          <c:invertIfNegative val="0"/>
          <c:cat>
            <c:strRef>
              <c:f>'Pozitivní opakovaně'!$B$3:$B$17</c:f>
              <c:strCache>
                <c:ptCount val="15"/>
                <c:pt idx="0">
                  <c:v>Acetochlor ESA</c:v>
                </c:pt>
                <c:pt idx="1">
                  <c:v>Acetochlor OA</c:v>
                </c:pt>
                <c:pt idx="2">
                  <c:v>Alachlor ESA</c:v>
                </c:pt>
                <c:pt idx="3">
                  <c:v>Alachlor OA</c:v>
                </c:pt>
                <c:pt idx="4">
                  <c:v>Atrazin</c:v>
                </c:pt>
                <c:pt idx="5">
                  <c:v>Atrazin-2-hydroxy</c:v>
                </c:pt>
                <c:pt idx="6">
                  <c:v>Atrazin-desethyl</c:v>
                </c:pt>
                <c:pt idx="7">
                  <c:v>Atrazin-desisopropyl</c:v>
                </c:pt>
                <c:pt idx="8">
                  <c:v>Chloridazon</c:v>
                </c:pt>
                <c:pt idx="9">
                  <c:v>Chloridazon-desphenyl</c:v>
                </c:pt>
                <c:pt idx="10">
                  <c:v>Chloridazon-methyl desphenyl</c:v>
                </c:pt>
                <c:pt idx="11">
                  <c:v>Metazachlor ESA</c:v>
                </c:pt>
                <c:pt idx="12">
                  <c:v>Metazachlor OA</c:v>
                </c:pt>
                <c:pt idx="13">
                  <c:v>Metolachlor ESA</c:v>
                </c:pt>
                <c:pt idx="14">
                  <c:v>Metolachlor OA</c:v>
                </c:pt>
              </c:strCache>
            </c:strRef>
          </c:cat>
          <c:val>
            <c:numRef>
              <c:f>'Pozitivní opakovaně'!$T$3:$T$17</c:f>
              <c:numCache>
                <c:formatCode>0.000</c:formatCode>
                <c:ptCount val="15"/>
                <c:pt idx="0">
                  <c:v>1</c:v>
                </c:pt>
                <c:pt idx="1">
                  <c:v>0.2</c:v>
                </c:pt>
                <c:pt idx="2">
                  <c:v>4</c:v>
                </c:pt>
                <c:pt idx="3">
                  <c:v>1</c:v>
                </c:pt>
                <c:pt idx="4">
                  <c:v>0.1</c:v>
                </c:pt>
                <c:pt idx="5">
                  <c:v>0.35</c:v>
                </c:pt>
                <c:pt idx="6">
                  <c:v>0.5</c:v>
                </c:pt>
                <c:pt idx="7">
                  <c:v>0.2</c:v>
                </c:pt>
                <c:pt idx="8">
                  <c:v>0</c:v>
                </c:pt>
                <c:pt idx="9">
                  <c:v>3.5</c:v>
                </c:pt>
                <c:pt idx="10">
                  <c:v>0</c:v>
                </c:pt>
                <c:pt idx="11">
                  <c:v>4.3</c:v>
                </c:pt>
                <c:pt idx="12">
                  <c:v>0.3</c:v>
                </c:pt>
                <c:pt idx="13">
                  <c:v>4</c:v>
                </c:pt>
                <c:pt idx="14">
                  <c:v>0.5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1-C23C-41D3-90EF-BE8F46DBAEC9}"/>
            </c:ext>
          </c:extLst>
        </c:ser>
        <c:ser>
          <c:idx val="18"/>
          <c:order val="18"/>
          <c:tx>
            <c:strRef>
              <c:f>'Pozitivní opakovaně'!$U$2</c:f>
              <c:strCache>
                <c:ptCount val="1"/>
                <c:pt idx="0">
                  <c:v>19</c:v>
                </c:pt>
              </c:strCache>
            </c:strRef>
          </c:tx>
          <c:spPr>
            <a:solidFill>
              <a:schemeClr val="accent1">
                <a:lumMod val="80000"/>
              </a:schemeClr>
            </a:solidFill>
            <a:ln>
              <a:noFill/>
            </a:ln>
            <a:effectLst/>
            <a:sp3d/>
          </c:spPr>
          <c:invertIfNegative val="0"/>
          <c:cat>
            <c:strRef>
              <c:f>'Pozitivní opakovaně'!$B$3:$B$17</c:f>
              <c:strCache>
                <c:ptCount val="15"/>
                <c:pt idx="0">
                  <c:v>Acetochlor ESA</c:v>
                </c:pt>
                <c:pt idx="1">
                  <c:v>Acetochlor OA</c:v>
                </c:pt>
                <c:pt idx="2">
                  <c:v>Alachlor ESA</c:v>
                </c:pt>
                <c:pt idx="3">
                  <c:v>Alachlor OA</c:v>
                </c:pt>
                <c:pt idx="4">
                  <c:v>Atrazin</c:v>
                </c:pt>
                <c:pt idx="5">
                  <c:v>Atrazin-2-hydroxy</c:v>
                </c:pt>
                <c:pt idx="6">
                  <c:v>Atrazin-desethyl</c:v>
                </c:pt>
                <c:pt idx="7">
                  <c:v>Atrazin-desisopropyl</c:v>
                </c:pt>
                <c:pt idx="8">
                  <c:v>Chloridazon</c:v>
                </c:pt>
                <c:pt idx="9">
                  <c:v>Chloridazon-desphenyl</c:v>
                </c:pt>
                <c:pt idx="10">
                  <c:v>Chloridazon-methyl desphenyl</c:v>
                </c:pt>
                <c:pt idx="11">
                  <c:v>Metazachlor ESA</c:v>
                </c:pt>
                <c:pt idx="12">
                  <c:v>Metazachlor OA</c:v>
                </c:pt>
                <c:pt idx="13">
                  <c:v>Metolachlor ESA</c:v>
                </c:pt>
                <c:pt idx="14">
                  <c:v>Metolachlor OA</c:v>
                </c:pt>
              </c:strCache>
            </c:strRef>
          </c:cat>
          <c:val>
            <c:numRef>
              <c:f>'Pozitivní opakovaně'!$U$3:$U$17</c:f>
              <c:numCache>
                <c:formatCode>0.000</c:formatCode>
                <c:ptCount val="15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0.65</c:v>
                </c:pt>
                <c:pt idx="4">
                  <c:v>0.1</c:v>
                </c:pt>
                <c:pt idx="5">
                  <c:v>0</c:v>
                </c:pt>
                <c:pt idx="6">
                  <c:v>0.15</c:v>
                </c:pt>
                <c:pt idx="7">
                  <c:v>0.05</c:v>
                </c:pt>
                <c:pt idx="8">
                  <c:v>0</c:v>
                </c:pt>
                <c:pt idx="9">
                  <c:v>3</c:v>
                </c:pt>
                <c:pt idx="10">
                  <c:v>0.5</c:v>
                </c:pt>
                <c:pt idx="11">
                  <c:v>0</c:v>
                </c:pt>
                <c:pt idx="12">
                  <c:v>0</c:v>
                </c:pt>
                <c:pt idx="13">
                  <c:v>0.5</c:v>
                </c:pt>
                <c:pt idx="1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2-C23C-41D3-90EF-BE8F46DBAEC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53569624"/>
        <c:axId val="155082752"/>
        <c:axId val="154955728"/>
      </c:bar3DChart>
      <c:catAx>
        <c:axId val="15356962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155082752"/>
        <c:crosses val="autoZero"/>
        <c:auto val="1"/>
        <c:lblAlgn val="ctr"/>
        <c:lblOffset val="100"/>
        <c:tickLblSkip val="1"/>
        <c:noMultiLvlLbl val="0"/>
      </c:catAx>
      <c:valAx>
        <c:axId val="155082752"/>
        <c:scaling>
          <c:orientation val="minMax"/>
          <c:max val="16.5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cs-CZ" dirty="0">
                    <a:latin typeface="Symbol" panose="05050102010706020507" pitchFamily="18" charset="2"/>
                  </a:rPr>
                  <a:t>m</a:t>
                </a:r>
                <a:r>
                  <a:rPr lang="cs-CZ" dirty="0"/>
                  <a:t>g/L</a:t>
                </a:r>
              </a:p>
            </c:rich>
          </c:tx>
          <c:layout>
            <c:manualLayout>
              <c:xMode val="edge"/>
              <c:yMode val="edge"/>
              <c:x val="6.6113642149246395E-3"/>
              <c:y val="0.47245512492756592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cs-CZ"/>
            </a:p>
          </c:txPr>
        </c:title>
        <c:numFmt formatCode="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153569624"/>
        <c:crosses val="autoZero"/>
        <c:crossBetween val="between"/>
      </c:valAx>
      <c:serAx>
        <c:axId val="154955728"/>
        <c:scaling>
          <c:orientation val="minMax"/>
        </c:scaling>
        <c:delete val="0"/>
        <c:axPos val="b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155082752"/>
        <c:crosses val="autoZero"/>
      </c:ser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cs-CZ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4.2285298942797457E-2"/>
          <c:y val="4.3232122963046883E-2"/>
          <c:w val="0.92604230118127162"/>
          <c:h val="0.66417870428066994"/>
        </c:manualLayout>
      </c:layout>
      <c:bar3DChart>
        <c:barDir val="col"/>
        <c:grouping val="standard"/>
        <c:varyColors val="0"/>
        <c:ser>
          <c:idx val="0"/>
          <c:order val="0"/>
          <c:tx>
            <c:strRef>
              <c:f>Pesticidy_vstup_data!$B$1</c:f>
              <c:strCache>
                <c:ptCount val="1"/>
                <c:pt idx="0">
                  <c:v>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cat>
            <c:strRef>
              <c:f>Pesticidy_vstup_data!$A$2:$A$20</c:f>
              <c:strCache>
                <c:ptCount val="19"/>
                <c:pt idx="0">
                  <c:v>2.4-D</c:v>
                </c:pt>
                <c:pt idx="1">
                  <c:v>Atrazine</c:v>
                </c:pt>
                <c:pt idx="2">
                  <c:v>Atrazine-2-hydroxy</c:v>
                </c:pt>
                <c:pt idx="3">
                  <c:v>Atrazine-desethyl</c:v>
                </c:pt>
                <c:pt idx="4">
                  <c:v>Atrazine-desisopropyl</c:v>
                </c:pt>
                <c:pt idx="5">
                  <c:v>Azoxystrobin</c:v>
                </c:pt>
                <c:pt idx="6">
                  <c:v>Chloridazon</c:v>
                </c:pt>
                <c:pt idx="7">
                  <c:v>Chloridazon-desphenyl</c:v>
                </c:pt>
                <c:pt idx="8">
                  <c:v>Chlorpyrifos</c:v>
                </c:pt>
                <c:pt idx="9">
                  <c:v>Diuron</c:v>
                </c:pt>
                <c:pt idx="10">
                  <c:v>Imidacloprid</c:v>
                </c:pt>
                <c:pt idx="11">
                  <c:v>Isoproturon</c:v>
                </c:pt>
                <c:pt idx="12">
                  <c:v>MCPA</c:v>
                </c:pt>
                <c:pt idx="13">
                  <c:v>MCPP (isomers)</c:v>
                </c:pt>
                <c:pt idx="14">
                  <c:v>Terbuthylazine</c:v>
                </c:pt>
                <c:pt idx="15">
                  <c:v>Terbuthylazine-desethyl</c:v>
                </c:pt>
                <c:pt idx="16">
                  <c:v>Terbuthylazine-desethyl-2-hydroxy</c:v>
                </c:pt>
                <c:pt idx="17">
                  <c:v>Terbuthylazine-hydroxy</c:v>
                </c:pt>
                <c:pt idx="18">
                  <c:v>Terbutryn</c:v>
                </c:pt>
              </c:strCache>
            </c:strRef>
          </c:cat>
          <c:val>
            <c:numRef>
              <c:f>Pesticidy_vstup_data!$B$2:$B$20</c:f>
              <c:numCache>
                <c:formatCode>0.00</c:formatCode>
                <c:ptCount val="19"/>
                <c:pt idx="0">
                  <c:v>8.2640000000000005E-3</c:v>
                </c:pt>
                <c:pt idx="1">
                  <c:v>1.6E-2</c:v>
                </c:pt>
                <c:pt idx="2">
                  <c:v>0.01</c:v>
                </c:pt>
                <c:pt idx="3">
                  <c:v>3.7999999999999999E-2</c:v>
                </c:pt>
                <c:pt idx="4">
                  <c:v>4.1739999999999998E-3</c:v>
                </c:pt>
                <c:pt idx="5">
                  <c:v>1.4E-2</c:v>
                </c:pt>
                <c:pt idx="6">
                  <c:v>0</c:v>
                </c:pt>
                <c:pt idx="7">
                  <c:v>9.9000000000000005E-2</c:v>
                </c:pt>
                <c:pt idx="8">
                  <c:v>0</c:v>
                </c:pt>
                <c:pt idx="9">
                  <c:v>6.0999999999999999E-2</c:v>
                </c:pt>
                <c:pt idx="10">
                  <c:v>5.2999999999999999E-2</c:v>
                </c:pt>
                <c:pt idx="11">
                  <c:v>7.0419999999999996E-3</c:v>
                </c:pt>
                <c:pt idx="12">
                  <c:v>5.7000000000000002E-2</c:v>
                </c:pt>
                <c:pt idx="13">
                  <c:v>1.0999999999999999E-2</c:v>
                </c:pt>
                <c:pt idx="14">
                  <c:v>3.1280000000000001E-3</c:v>
                </c:pt>
                <c:pt idx="15">
                  <c:v>0</c:v>
                </c:pt>
                <c:pt idx="16">
                  <c:v>5.3880000000000004E-3</c:v>
                </c:pt>
                <c:pt idx="17">
                  <c:v>2.5000000000000001E-2</c:v>
                </c:pt>
                <c:pt idx="18">
                  <c:v>3.5000000000000003E-2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C59-43C5-98BA-C19A78435111}"/>
            </c:ext>
          </c:extLst>
        </c:ser>
        <c:ser>
          <c:idx val="1"/>
          <c:order val="1"/>
          <c:tx>
            <c:strRef>
              <c:f>Pesticidy_vstup_data!$C$1</c:f>
              <c:strCache>
                <c:ptCount val="1"/>
                <c:pt idx="0">
                  <c:v>2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  <a:sp3d/>
          </c:spPr>
          <c:invertIfNegative val="0"/>
          <c:cat>
            <c:strRef>
              <c:f>Pesticidy_vstup_data!$A$2:$A$20</c:f>
              <c:strCache>
                <c:ptCount val="19"/>
                <c:pt idx="0">
                  <c:v>2.4-D</c:v>
                </c:pt>
                <c:pt idx="1">
                  <c:v>Atrazine</c:v>
                </c:pt>
                <c:pt idx="2">
                  <c:v>Atrazine-2-hydroxy</c:v>
                </c:pt>
                <c:pt idx="3">
                  <c:v>Atrazine-desethyl</c:v>
                </c:pt>
                <c:pt idx="4">
                  <c:v>Atrazine-desisopropyl</c:v>
                </c:pt>
                <c:pt idx="5">
                  <c:v>Azoxystrobin</c:v>
                </c:pt>
                <c:pt idx="6">
                  <c:v>Chloridazon</c:v>
                </c:pt>
                <c:pt idx="7">
                  <c:v>Chloridazon-desphenyl</c:v>
                </c:pt>
                <c:pt idx="8">
                  <c:v>Chlorpyrifos</c:v>
                </c:pt>
                <c:pt idx="9">
                  <c:v>Diuron</c:v>
                </c:pt>
                <c:pt idx="10">
                  <c:v>Imidacloprid</c:v>
                </c:pt>
                <c:pt idx="11">
                  <c:v>Isoproturon</c:v>
                </c:pt>
                <c:pt idx="12">
                  <c:v>MCPA</c:v>
                </c:pt>
                <c:pt idx="13">
                  <c:v>MCPP (isomers)</c:v>
                </c:pt>
                <c:pt idx="14">
                  <c:v>Terbuthylazine</c:v>
                </c:pt>
                <c:pt idx="15">
                  <c:v>Terbuthylazine-desethyl</c:v>
                </c:pt>
                <c:pt idx="16">
                  <c:v>Terbuthylazine-desethyl-2-hydroxy</c:v>
                </c:pt>
                <c:pt idx="17">
                  <c:v>Terbuthylazine-hydroxy</c:v>
                </c:pt>
                <c:pt idx="18">
                  <c:v>Terbutryn</c:v>
                </c:pt>
              </c:strCache>
            </c:strRef>
          </c:cat>
          <c:val>
            <c:numRef>
              <c:f>Pesticidy_vstup_data!$C$2:$C$20</c:f>
              <c:numCache>
                <c:formatCode>0.00</c:formatCode>
                <c:ptCount val="19"/>
                <c:pt idx="0">
                  <c:v>9.1999999999999998E-2</c:v>
                </c:pt>
                <c:pt idx="1">
                  <c:v>2.8000000000000001E-2</c:v>
                </c:pt>
                <c:pt idx="2">
                  <c:v>1.7000000000000001E-2</c:v>
                </c:pt>
                <c:pt idx="3">
                  <c:v>5.8999999999999997E-2</c:v>
                </c:pt>
                <c:pt idx="4">
                  <c:v>0</c:v>
                </c:pt>
                <c:pt idx="5">
                  <c:v>0.02</c:v>
                </c:pt>
                <c:pt idx="6">
                  <c:v>1.2999999999999999E-2</c:v>
                </c:pt>
                <c:pt idx="7">
                  <c:v>0.13900000000000001</c:v>
                </c:pt>
                <c:pt idx="8">
                  <c:v>0</c:v>
                </c:pt>
                <c:pt idx="9">
                  <c:v>1.35</c:v>
                </c:pt>
                <c:pt idx="10">
                  <c:v>8.3000000000000004E-2</c:v>
                </c:pt>
                <c:pt idx="11">
                  <c:v>5.3999999999999999E-2</c:v>
                </c:pt>
                <c:pt idx="12">
                  <c:v>4.2000000000000003E-2</c:v>
                </c:pt>
                <c:pt idx="13">
                  <c:v>8.8999999999999996E-2</c:v>
                </c:pt>
                <c:pt idx="14">
                  <c:v>2.9000000000000001E-2</c:v>
                </c:pt>
                <c:pt idx="15">
                  <c:v>0</c:v>
                </c:pt>
                <c:pt idx="16">
                  <c:v>4.4999999999999998E-2</c:v>
                </c:pt>
                <c:pt idx="17">
                  <c:v>9.0999999999999998E-2</c:v>
                </c:pt>
                <c:pt idx="18">
                  <c:v>6.6000000000000003E-2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C59-43C5-98BA-C19A78435111}"/>
            </c:ext>
          </c:extLst>
        </c:ser>
        <c:ser>
          <c:idx val="2"/>
          <c:order val="2"/>
          <c:tx>
            <c:strRef>
              <c:f>Pesticidy_vstup_data!$D$1</c:f>
              <c:strCache>
                <c:ptCount val="1"/>
                <c:pt idx="0">
                  <c:v>3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  <a:sp3d/>
          </c:spPr>
          <c:invertIfNegative val="0"/>
          <c:cat>
            <c:strRef>
              <c:f>Pesticidy_vstup_data!$A$2:$A$20</c:f>
              <c:strCache>
                <c:ptCount val="19"/>
                <c:pt idx="0">
                  <c:v>2.4-D</c:v>
                </c:pt>
                <c:pt idx="1">
                  <c:v>Atrazine</c:v>
                </c:pt>
                <c:pt idx="2">
                  <c:v>Atrazine-2-hydroxy</c:v>
                </c:pt>
                <c:pt idx="3">
                  <c:v>Atrazine-desethyl</c:v>
                </c:pt>
                <c:pt idx="4">
                  <c:v>Atrazine-desisopropyl</c:v>
                </c:pt>
                <c:pt idx="5">
                  <c:v>Azoxystrobin</c:v>
                </c:pt>
                <c:pt idx="6">
                  <c:v>Chloridazon</c:v>
                </c:pt>
                <c:pt idx="7">
                  <c:v>Chloridazon-desphenyl</c:v>
                </c:pt>
                <c:pt idx="8">
                  <c:v>Chlorpyrifos</c:v>
                </c:pt>
                <c:pt idx="9">
                  <c:v>Diuron</c:v>
                </c:pt>
                <c:pt idx="10">
                  <c:v>Imidacloprid</c:v>
                </c:pt>
                <c:pt idx="11">
                  <c:v>Isoproturon</c:v>
                </c:pt>
                <c:pt idx="12">
                  <c:v>MCPA</c:v>
                </c:pt>
                <c:pt idx="13">
                  <c:v>MCPP (isomers)</c:v>
                </c:pt>
                <c:pt idx="14">
                  <c:v>Terbuthylazine</c:v>
                </c:pt>
                <c:pt idx="15">
                  <c:v>Terbuthylazine-desethyl</c:v>
                </c:pt>
                <c:pt idx="16">
                  <c:v>Terbuthylazine-desethyl-2-hydroxy</c:v>
                </c:pt>
                <c:pt idx="17">
                  <c:v>Terbuthylazine-hydroxy</c:v>
                </c:pt>
                <c:pt idx="18">
                  <c:v>Terbutryn</c:v>
                </c:pt>
              </c:strCache>
            </c:strRef>
          </c:cat>
          <c:val>
            <c:numRef>
              <c:f>Pesticidy_vstup_data!$D$2:$D$20</c:f>
              <c:numCache>
                <c:formatCode>0.00</c:formatCode>
                <c:ptCount val="19"/>
                <c:pt idx="0">
                  <c:v>5.2999999999999999E-2</c:v>
                </c:pt>
                <c:pt idx="1">
                  <c:v>0.02</c:v>
                </c:pt>
                <c:pt idx="2">
                  <c:v>1.7000000000000001E-2</c:v>
                </c:pt>
                <c:pt idx="3">
                  <c:v>6.3E-2</c:v>
                </c:pt>
                <c:pt idx="4">
                  <c:v>0</c:v>
                </c:pt>
                <c:pt idx="5">
                  <c:v>1.9E-2</c:v>
                </c:pt>
                <c:pt idx="6">
                  <c:v>8.6910000000000008E-3</c:v>
                </c:pt>
                <c:pt idx="7">
                  <c:v>0.155</c:v>
                </c:pt>
                <c:pt idx="8">
                  <c:v>0</c:v>
                </c:pt>
                <c:pt idx="9">
                  <c:v>1.01</c:v>
                </c:pt>
                <c:pt idx="10">
                  <c:v>8.5000000000000006E-2</c:v>
                </c:pt>
                <c:pt idx="11">
                  <c:v>0.03</c:v>
                </c:pt>
                <c:pt idx="12">
                  <c:v>3.5999999999999997E-2</c:v>
                </c:pt>
                <c:pt idx="13">
                  <c:v>6.4000000000000001E-2</c:v>
                </c:pt>
                <c:pt idx="14">
                  <c:v>1.7999999999999999E-2</c:v>
                </c:pt>
                <c:pt idx="15">
                  <c:v>0</c:v>
                </c:pt>
                <c:pt idx="16">
                  <c:v>3.5999999999999997E-2</c:v>
                </c:pt>
                <c:pt idx="17">
                  <c:v>8.2000000000000003E-2</c:v>
                </c:pt>
                <c:pt idx="18">
                  <c:v>5.8999999999999997E-2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BC59-43C5-98BA-C19A78435111}"/>
            </c:ext>
          </c:extLst>
        </c:ser>
        <c:ser>
          <c:idx val="3"/>
          <c:order val="3"/>
          <c:tx>
            <c:strRef>
              <c:f>Pesticidy_vstup_data!$E$1</c:f>
              <c:strCache>
                <c:ptCount val="1"/>
                <c:pt idx="0">
                  <c:v>4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  <a:sp3d/>
          </c:spPr>
          <c:invertIfNegative val="0"/>
          <c:cat>
            <c:strRef>
              <c:f>Pesticidy_vstup_data!$A$2:$A$20</c:f>
              <c:strCache>
                <c:ptCount val="19"/>
                <c:pt idx="0">
                  <c:v>2.4-D</c:v>
                </c:pt>
                <c:pt idx="1">
                  <c:v>Atrazine</c:v>
                </c:pt>
                <c:pt idx="2">
                  <c:v>Atrazine-2-hydroxy</c:v>
                </c:pt>
                <c:pt idx="3">
                  <c:v>Atrazine-desethyl</c:v>
                </c:pt>
                <c:pt idx="4">
                  <c:v>Atrazine-desisopropyl</c:v>
                </c:pt>
                <c:pt idx="5">
                  <c:v>Azoxystrobin</c:v>
                </c:pt>
                <c:pt idx="6">
                  <c:v>Chloridazon</c:v>
                </c:pt>
                <c:pt idx="7">
                  <c:v>Chloridazon-desphenyl</c:v>
                </c:pt>
                <c:pt idx="8">
                  <c:v>Chlorpyrifos</c:v>
                </c:pt>
                <c:pt idx="9">
                  <c:v>Diuron</c:v>
                </c:pt>
                <c:pt idx="10">
                  <c:v>Imidacloprid</c:v>
                </c:pt>
                <c:pt idx="11">
                  <c:v>Isoproturon</c:v>
                </c:pt>
                <c:pt idx="12">
                  <c:v>MCPA</c:v>
                </c:pt>
                <c:pt idx="13">
                  <c:v>MCPP (isomers)</c:v>
                </c:pt>
                <c:pt idx="14">
                  <c:v>Terbuthylazine</c:v>
                </c:pt>
                <c:pt idx="15">
                  <c:v>Terbuthylazine-desethyl</c:v>
                </c:pt>
                <c:pt idx="16">
                  <c:v>Terbuthylazine-desethyl-2-hydroxy</c:v>
                </c:pt>
                <c:pt idx="17">
                  <c:v>Terbuthylazine-hydroxy</c:v>
                </c:pt>
                <c:pt idx="18">
                  <c:v>Terbutryn</c:v>
                </c:pt>
              </c:strCache>
            </c:strRef>
          </c:cat>
          <c:val>
            <c:numRef>
              <c:f>Pesticidy_vstup_data!$E$2:$E$20</c:f>
              <c:numCache>
                <c:formatCode>0.00</c:formatCode>
                <c:ptCount val="19"/>
                <c:pt idx="0">
                  <c:v>1.9E-2</c:v>
                </c:pt>
                <c:pt idx="1">
                  <c:v>4.8000000000000001E-2</c:v>
                </c:pt>
                <c:pt idx="2">
                  <c:v>3.4000000000000002E-2</c:v>
                </c:pt>
                <c:pt idx="3">
                  <c:v>5.8999999999999997E-2</c:v>
                </c:pt>
                <c:pt idx="4">
                  <c:v>5.5890000000000002E-3</c:v>
                </c:pt>
                <c:pt idx="5">
                  <c:v>1.2999999999999999E-2</c:v>
                </c:pt>
                <c:pt idx="6">
                  <c:v>1.0999999999999999E-2</c:v>
                </c:pt>
                <c:pt idx="7">
                  <c:v>0</c:v>
                </c:pt>
                <c:pt idx="8">
                  <c:v>0</c:v>
                </c:pt>
                <c:pt idx="9">
                  <c:v>0.13500000000000001</c:v>
                </c:pt>
                <c:pt idx="10">
                  <c:v>6.2E-2</c:v>
                </c:pt>
                <c:pt idx="11">
                  <c:v>4.9769999999999997E-3</c:v>
                </c:pt>
                <c:pt idx="12">
                  <c:v>8.3000000000000004E-2</c:v>
                </c:pt>
                <c:pt idx="13">
                  <c:v>2.5000000000000001E-2</c:v>
                </c:pt>
                <c:pt idx="14">
                  <c:v>0</c:v>
                </c:pt>
                <c:pt idx="15">
                  <c:v>3.666E-3</c:v>
                </c:pt>
                <c:pt idx="16">
                  <c:v>8.7539999999999996E-3</c:v>
                </c:pt>
                <c:pt idx="17">
                  <c:v>3.6999999999999998E-2</c:v>
                </c:pt>
                <c:pt idx="18">
                  <c:v>4.8000000000000001E-2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BC59-43C5-98BA-C19A78435111}"/>
            </c:ext>
          </c:extLst>
        </c:ser>
        <c:ser>
          <c:idx val="4"/>
          <c:order val="4"/>
          <c:tx>
            <c:strRef>
              <c:f>Pesticidy_vstup_data!$F$1</c:f>
              <c:strCache>
                <c:ptCount val="1"/>
                <c:pt idx="0">
                  <c:v>5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  <a:sp3d/>
          </c:spPr>
          <c:invertIfNegative val="0"/>
          <c:cat>
            <c:strRef>
              <c:f>Pesticidy_vstup_data!$A$2:$A$20</c:f>
              <c:strCache>
                <c:ptCount val="19"/>
                <c:pt idx="0">
                  <c:v>2.4-D</c:v>
                </c:pt>
                <c:pt idx="1">
                  <c:v>Atrazine</c:v>
                </c:pt>
                <c:pt idx="2">
                  <c:v>Atrazine-2-hydroxy</c:v>
                </c:pt>
                <c:pt idx="3">
                  <c:v>Atrazine-desethyl</c:v>
                </c:pt>
                <c:pt idx="4">
                  <c:v>Atrazine-desisopropyl</c:v>
                </c:pt>
                <c:pt idx="5">
                  <c:v>Azoxystrobin</c:v>
                </c:pt>
                <c:pt idx="6">
                  <c:v>Chloridazon</c:v>
                </c:pt>
                <c:pt idx="7">
                  <c:v>Chloridazon-desphenyl</c:v>
                </c:pt>
                <c:pt idx="8">
                  <c:v>Chlorpyrifos</c:v>
                </c:pt>
                <c:pt idx="9">
                  <c:v>Diuron</c:v>
                </c:pt>
                <c:pt idx="10">
                  <c:v>Imidacloprid</c:v>
                </c:pt>
                <c:pt idx="11">
                  <c:v>Isoproturon</c:v>
                </c:pt>
                <c:pt idx="12">
                  <c:v>MCPA</c:v>
                </c:pt>
                <c:pt idx="13">
                  <c:v>MCPP (isomers)</c:v>
                </c:pt>
                <c:pt idx="14">
                  <c:v>Terbuthylazine</c:v>
                </c:pt>
                <c:pt idx="15">
                  <c:v>Terbuthylazine-desethyl</c:v>
                </c:pt>
                <c:pt idx="16">
                  <c:v>Terbuthylazine-desethyl-2-hydroxy</c:v>
                </c:pt>
                <c:pt idx="17">
                  <c:v>Terbuthylazine-hydroxy</c:v>
                </c:pt>
                <c:pt idx="18">
                  <c:v>Terbutryn</c:v>
                </c:pt>
              </c:strCache>
            </c:strRef>
          </c:cat>
          <c:val>
            <c:numRef>
              <c:f>Pesticidy_vstup_data!$F$2:$F$20</c:f>
              <c:numCache>
                <c:formatCode>0.00</c:formatCode>
                <c:ptCount val="19"/>
                <c:pt idx="0">
                  <c:v>2.1999999999999999E-2</c:v>
                </c:pt>
                <c:pt idx="1">
                  <c:v>4.2999999999999997E-2</c:v>
                </c:pt>
                <c:pt idx="2">
                  <c:v>3.2000000000000001E-2</c:v>
                </c:pt>
                <c:pt idx="3">
                  <c:v>6.4000000000000001E-2</c:v>
                </c:pt>
                <c:pt idx="4">
                  <c:v>5.1710000000000002E-3</c:v>
                </c:pt>
                <c:pt idx="5">
                  <c:v>1.0999999999999999E-2</c:v>
                </c:pt>
                <c:pt idx="6">
                  <c:v>9.4240000000000001E-3</c:v>
                </c:pt>
                <c:pt idx="7">
                  <c:v>0</c:v>
                </c:pt>
                <c:pt idx="8">
                  <c:v>0</c:v>
                </c:pt>
                <c:pt idx="9">
                  <c:v>0.17199999999999999</c:v>
                </c:pt>
                <c:pt idx="10">
                  <c:v>5.6000000000000001E-2</c:v>
                </c:pt>
                <c:pt idx="11">
                  <c:v>3.6900000000000001E-3</c:v>
                </c:pt>
                <c:pt idx="12">
                  <c:v>8.5999999999999993E-2</c:v>
                </c:pt>
                <c:pt idx="13">
                  <c:v>2.1000000000000001E-2</c:v>
                </c:pt>
                <c:pt idx="14">
                  <c:v>0</c:v>
                </c:pt>
                <c:pt idx="15">
                  <c:v>3.0240000000000002E-3</c:v>
                </c:pt>
                <c:pt idx="16">
                  <c:v>8.5229999999999993E-3</c:v>
                </c:pt>
                <c:pt idx="17">
                  <c:v>3.3000000000000002E-2</c:v>
                </c:pt>
                <c:pt idx="18">
                  <c:v>5.1999999999999998E-2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BC59-43C5-98BA-C19A78435111}"/>
            </c:ext>
          </c:extLst>
        </c:ser>
        <c:ser>
          <c:idx val="5"/>
          <c:order val="5"/>
          <c:tx>
            <c:strRef>
              <c:f>Pesticidy_vstup_data!$G$1</c:f>
              <c:strCache>
                <c:ptCount val="1"/>
                <c:pt idx="0">
                  <c:v>6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  <a:sp3d/>
          </c:spPr>
          <c:invertIfNegative val="0"/>
          <c:cat>
            <c:strRef>
              <c:f>Pesticidy_vstup_data!$A$2:$A$20</c:f>
              <c:strCache>
                <c:ptCount val="19"/>
                <c:pt idx="0">
                  <c:v>2.4-D</c:v>
                </c:pt>
                <c:pt idx="1">
                  <c:v>Atrazine</c:v>
                </c:pt>
                <c:pt idx="2">
                  <c:v>Atrazine-2-hydroxy</c:v>
                </c:pt>
                <c:pt idx="3">
                  <c:v>Atrazine-desethyl</c:v>
                </c:pt>
                <c:pt idx="4">
                  <c:v>Atrazine-desisopropyl</c:v>
                </c:pt>
                <c:pt idx="5">
                  <c:v>Azoxystrobin</c:v>
                </c:pt>
                <c:pt idx="6">
                  <c:v>Chloridazon</c:v>
                </c:pt>
                <c:pt idx="7">
                  <c:v>Chloridazon-desphenyl</c:v>
                </c:pt>
                <c:pt idx="8">
                  <c:v>Chlorpyrifos</c:v>
                </c:pt>
                <c:pt idx="9">
                  <c:v>Diuron</c:v>
                </c:pt>
                <c:pt idx="10">
                  <c:v>Imidacloprid</c:v>
                </c:pt>
                <c:pt idx="11">
                  <c:v>Isoproturon</c:v>
                </c:pt>
                <c:pt idx="12">
                  <c:v>MCPA</c:v>
                </c:pt>
                <c:pt idx="13">
                  <c:v>MCPP (isomers)</c:v>
                </c:pt>
                <c:pt idx="14">
                  <c:v>Terbuthylazine</c:v>
                </c:pt>
                <c:pt idx="15">
                  <c:v>Terbuthylazine-desethyl</c:v>
                </c:pt>
                <c:pt idx="16">
                  <c:v>Terbuthylazine-desethyl-2-hydroxy</c:v>
                </c:pt>
                <c:pt idx="17">
                  <c:v>Terbuthylazine-hydroxy</c:v>
                </c:pt>
                <c:pt idx="18">
                  <c:v>Terbutryn</c:v>
                </c:pt>
              </c:strCache>
            </c:strRef>
          </c:cat>
          <c:val>
            <c:numRef>
              <c:f>Pesticidy_vstup_data!$G$2:$G$20</c:f>
              <c:numCache>
                <c:formatCode>0.00</c:formatCode>
                <c:ptCount val="19"/>
                <c:pt idx="0">
                  <c:v>1.7999999999999999E-2</c:v>
                </c:pt>
                <c:pt idx="1">
                  <c:v>3.7999999999999999E-2</c:v>
                </c:pt>
                <c:pt idx="2">
                  <c:v>2.1999999999999999E-2</c:v>
                </c:pt>
                <c:pt idx="3">
                  <c:v>5.5E-2</c:v>
                </c:pt>
                <c:pt idx="4">
                  <c:v>4.6860000000000001E-3</c:v>
                </c:pt>
                <c:pt idx="5">
                  <c:v>1.7999999999999999E-2</c:v>
                </c:pt>
                <c:pt idx="6">
                  <c:v>7.2620000000000002E-3</c:v>
                </c:pt>
                <c:pt idx="7">
                  <c:v>0</c:v>
                </c:pt>
                <c:pt idx="8">
                  <c:v>0</c:v>
                </c:pt>
                <c:pt idx="9">
                  <c:v>0.22700000000000001</c:v>
                </c:pt>
                <c:pt idx="10">
                  <c:v>5.3999999999999999E-2</c:v>
                </c:pt>
                <c:pt idx="11">
                  <c:v>0</c:v>
                </c:pt>
                <c:pt idx="12">
                  <c:v>8.5999999999999993E-2</c:v>
                </c:pt>
                <c:pt idx="13">
                  <c:v>1.4999999999999999E-2</c:v>
                </c:pt>
                <c:pt idx="14">
                  <c:v>0</c:v>
                </c:pt>
                <c:pt idx="15">
                  <c:v>0</c:v>
                </c:pt>
                <c:pt idx="16">
                  <c:v>6.5449999999999996E-3</c:v>
                </c:pt>
                <c:pt idx="17">
                  <c:v>2.8000000000000001E-2</c:v>
                </c:pt>
                <c:pt idx="18">
                  <c:v>4.7E-2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BC59-43C5-98BA-C19A78435111}"/>
            </c:ext>
          </c:extLst>
        </c:ser>
        <c:ser>
          <c:idx val="6"/>
          <c:order val="6"/>
          <c:tx>
            <c:strRef>
              <c:f>Pesticidy_vstup_data!$H$1</c:f>
              <c:strCache>
                <c:ptCount val="1"/>
                <c:pt idx="0">
                  <c:v>7</c:v>
                </c:pt>
              </c:strCache>
            </c:strRef>
          </c:tx>
          <c:spPr>
            <a:solidFill>
              <a:schemeClr val="accent1">
                <a:lumMod val="60000"/>
              </a:schemeClr>
            </a:solidFill>
            <a:ln>
              <a:noFill/>
            </a:ln>
            <a:effectLst/>
            <a:sp3d/>
          </c:spPr>
          <c:invertIfNegative val="0"/>
          <c:cat>
            <c:strRef>
              <c:f>Pesticidy_vstup_data!$A$2:$A$20</c:f>
              <c:strCache>
                <c:ptCount val="19"/>
                <c:pt idx="0">
                  <c:v>2.4-D</c:v>
                </c:pt>
                <c:pt idx="1">
                  <c:v>Atrazine</c:v>
                </c:pt>
                <c:pt idx="2">
                  <c:v>Atrazine-2-hydroxy</c:v>
                </c:pt>
                <c:pt idx="3">
                  <c:v>Atrazine-desethyl</c:v>
                </c:pt>
                <c:pt idx="4">
                  <c:v>Atrazine-desisopropyl</c:v>
                </c:pt>
                <c:pt idx="5">
                  <c:v>Azoxystrobin</c:v>
                </c:pt>
                <c:pt idx="6">
                  <c:v>Chloridazon</c:v>
                </c:pt>
                <c:pt idx="7">
                  <c:v>Chloridazon-desphenyl</c:v>
                </c:pt>
                <c:pt idx="8">
                  <c:v>Chlorpyrifos</c:v>
                </c:pt>
                <c:pt idx="9">
                  <c:v>Diuron</c:v>
                </c:pt>
                <c:pt idx="10">
                  <c:v>Imidacloprid</c:v>
                </c:pt>
                <c:pt idx="11">
                  <c:v>Isoproturon</c:v>
                </c:pt>
                <c:pt idx="12">
                  <c:v>MCPA</c:v>
                </c:pt>
                <c:pt idx="13">
                  <c:v>MCPP (isomers)</c:v>
                </c:pt>
                <c:pt idx="14">
                  <c:v>Terbuthylazine</c:v>
                </c:pt>
                <c:pt idx="15">
                  <c:v>Terbuthylazine-desethyl</c:v>
                </c:pt>
                <c:pt idx="16">
                  <c:v>Terbuthylazine-desethyl-2-hydroxy</c:v>
                </c:pt>
                <c:pt idx="17">
                  <c:v>Terbuthylazine-hydroxy</c:v>
                </c:pt>
                <c:pt idx="18">
                  <c:v>Terbutryn</c:v>
                </c:pt>
              </c:strCache>
            </c:strRef>
          </c:cat>
          <c:val>
            <c:numRef>
              <c:f>Pesticidy_vstup_data!$H$2:$H$20</c:f>
              <c:numCache>
                <c:formatCode>0.00</c:formatCode>
                <c:ptCount val="19"/>
                <c:pt idx="0">
                  <c:v>2.9000000000000001E-2</c:v>
                </c:pt>
                <c:pt idx="1">
                  <c:v>2.4E-2</c:v>
                </c:pt>
                <c:pt idx="2">
                  <c:v>1.2E-2</c:v>
                </c:pt>
                <c:pt idx="3">
                  <c:v>3.5999999999999997E-2</c:v>
                </c:pt>
                <c:pt idx="4">
                  <c:v>0</c:v>
                </c:pt>
                <c:pt idx="5">
                  <c:v>1.7999999999999999E-2</c:v>
                </c:pt>
                <c:pt idx="6">
                  <c:v>0</c:v>
                </c:pt>
                <c:pt idx="7">
                  <c:v>2.2336000000000002E-2</c:v>
                </c:pt>
                <c:pt idx="8">
                  <c:v>0</c:v>
                </c:pt>
                <c:pt idx="9">
                  <c:v>8.2000000000000003E-2</c:v>
                </c:pt>
                <c:pt idx="10">
                  <c:v>7.1999999999999995E-2</c:v>
                </c:pt>
                <c:pt idx="11">
                  <c:v>0</c:v>
                </c:pt>
                <c:pt idx="12">
                  <c:v>6.3E-2</c:v>
                </c:pt>
                <c:pt idx="13">
                  <c:v>0.04</c:v>
                </c:pt>
                <c:pt idx="14">
                  <c:v>0</c:v>
                </c:pt>
                <c:pt idx="15">
                  <c:v>0</c:v>
                </c:pt>
                <c:pt idx="16">
                  <c:v>2.1000000000000001E-2</c:v>
                </c:pt>
                <c:pt idx="17">
                  <c:v>2.1999999999999999E-2</c:v>
                </c:pt>
                <c:pt idx="18">
                  <c:v>3.6999999999999998E-2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BC59-43C5-98BA-C19A78435111}"/>
            </c:ext>
          </c:extLst>
        </c:ser>
        <c:ser>
          <c:idx val="7"/>
          <c:order val="7"/>
          <c:tx>
            <c:strRef>
              <c:f>Pesticidy_vstup_data!$I$1</c:f>
              <c:strCache>
                <c:ptCount val="1"/>
                <c:pt idx="0">
                  <c:v>8</c:v>
                </c:pt>
              </c:strCache>
            </c:strRef>
          </c:tx>
          <c:spPr>
            <a:solidFill>
              <a:schemeClr val="accent2">
                <a:lumMod val="60000"/>
              </a:schemeClr>
            </a:solidFill>
            <a:ln>
              <a:noFill/>
            </a:ln>
            <a:effectLst/>
            <a:sp3d/>
          </c:spPr>
          <c:invertIfNegative val="0"/>
          <c:cat>
            <c:strRef>
              <c:f>Pesticidy_vstup_data!$A$2:$A$20</c:f>
              <c:strCache>
                <c:ptCount val="19"/>
                <c:pt idx="0">
                  <c:v>2.4-D</c:v>
                </c:pt>
                <c:pt idx="1">
                  <c:v>Atrazine</c:v>
                </c:pt>
                <c:pt idx="2">
                  <c:v>Atrazine-2-hydroxy</c:v>
                </c:pt>
                <c:pt idx="3">
                  <c:v>Atrazine-desethyl</c:v>
                </c:pt>
                <c:pt idx="4">
                  <c:v>Atrazine-desisopropyl</c:v>
                </c:pt>
                <c:pt idx="5">
                  <c:v>Azoxystrobin</c:v>
                </c:pt>
                <c:pt idx="6">
                  <c:v>Chloridazon</c:v>
                </c:pt>
                <c:pt idx="7">
                  <c:v>Chloridazon-desphenyl</c:v>
                </c:pt>
                <c:pt idx="8">
                  <c:v>Chlorpyrifos</c:v>
                </c:pt>
                <c:pt idx="9">
                  <c:v>Diuron</c:v>
                </c:pt>
                <c:pt idx="10">
                  <c:v>Imidacloprid</c:v>
                </c:pt>
                <c:pt idx="11">
                  <c:v>Isoproturon</c:v>
                </c:pt>
                <c:pt idx="12">
                  <c:v>MCPA</c:v>
                </c:pt>
                <c:pt idx="13">
                  <c:v>MCPP (isomers)</c:v>
                </c:pt>
                <c:pt idx="14">
                  <c:v>Terbuthylazine</c:v>
                </c:pt>
                <c:pt idx="15">
                  <c:v>Terbuthylazine-desethyl</c:v>
                </c:pt>
                <c:pt idx="16">
                  <c:v>Terbuthylazine-desethyl-2-hydroxy</c:v>
                </c:pt>
                <c:pt idx="17">
                  <c:v>Terbuthylazine-hydroxy</c:v>
                </c:pt>
                <c:pt idx="18">
                  <c:v>Terbutryn</c:v>
                </c:pt>
              </c:strCache>
            </c:strRef>
          </c:cat>
          <c:val>
            <c:numRef>
              <c:f>Pesticidy_vstup_data!$I$2:$I$20</c:f>
              <c:numCache>
                <c:formatCode>0.00</c:formatCode>
                <c:ptCount val="19"/>
                <c:pt idx="0">
                  <c:v>1.6E-2</c:v>
                </c:pt>
                <c:pt idx="1">
                  <c:v>1.9E-2</c:v>
                </c:pt>
                <c:pt idx="2">
                  <c:v>8.9789999999999991E-3</c:v>
                </c:pt>
                <c:pt idx="3">
                  <c:v>2.5000000000000001E-2</c:v>
                </c:pt>
                <c:pt idx="4">
                  <c:v>0</c:v>
                </c:pt>
                <c:pt idx="5">
                  <c:v>1.2999999999999999E-2</c:v>
                </c:pt>
                <c:pt idx="6">
                  <c:v>0</c:v>
                </c:pt>
                <c:pt idx="7">
                  <c:v>1.3587E-2</c:v>
                </c:pt>
                <c:pt idx="8">
                  <c:v>0</c:v>
                </c:pt>
                <c:pt idx="9">
                  <c:v>8.7999999999999995E-2</c:v>
                </c:pt>
                <c:pt idx="10">
                  <c:v>5.2999999999999999E-2</c:v>
                </c:pt>
                <c:pt idx="11">
                  <c:v>0</c:v>
                </c:pt>
                <c:pt idx="12">
                  <c:v>4.9000000000000002E-2</c:v>
                </c:pt>
                <c:pt idx="13">
                  <c:v>5.1999999999999998E-2</c:v>
                </c:pt>
                <c:pt idx="14">
                  <c:v>0</c:v>
                </c:pt>
                <c:pt idx="15">
                  <c:v>0</c:v>
                </c:pt>
                <c:pt idx="16">
                  <c:v>3.2000000000000001E-2</c:v>
                </c:pt>
                <c:pt idx="17">
                  <c:v>3.1E-2</c:v>
                </c:pt>
                <c:pt idx="18">
                  <c:v>3.1E-2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BC59-43C5-98BA-C19A78435111}"/>
            </c:ext>
          </c:extLst>
        </c:ser>
        <c:ser>
          <c:idx val="8"/>
          <c:order val="8"/>
          <c:tx>
            <c:strRef>
              <c:f>Pesticidy_vstup_data!$J$1</c:f>
              <c:strCache>
                <c:ptCount val="1"/>
                <c:pt idx="0">
                  <c:v>9</c:v>
                </c:pt>
              </c:strCache>
            </c:strRef>
          </c:tx>
          <c:spPr>
            <a:solidFill>
              <a:schemeClr val="accent3">
                <a:lumMod val="60000"/>
              </a:schemeClr>
            </a:solidFill>
            <a:ln>
              <a:noFill/>
            </a:ln>
            <a:effectLst/>
            <a:sp3d/>
          </c:spPr>
          <c:invertIfNegative val="0"/>
          <c:cat>
            <c:strRef>
              <c:f>Pesticidy_vstup_data!$A$2:$A$20</c:f>
              <c:strCache>
                <c:ptCount val="19"/>
                <c:pt idx="0">
                  <c:v>2.4-D</c:v>
                </c:pt>
                <c:pt idx="1">
                  <c:v>Atrazine</c:v>
                </c:pt>
                <c:pt idx="2">
                  <c:v>Atrazine-2-hydroxy</c:v>
                </c:pt>
                <c:pt idx="3">
                  <c:v>Atrazine-desethyl</c:v>
                </c:pt>
                <c:pt idx="4">
                  <c:v>Atrazine-desisopropyl</c:v>
                </c:pt>
                <c:pt idx="5">
                  <c:v>Azoxystrobin</c:v>
                </c:pt>
                <c:pt idx="6">
                  <c:v>Chloridazon</c:v>
                </c:pt>
                <c:pt idx="7">
                  <c:v>Chloridazon-desphenyl</c:v>
                </c:pt>
                <c:pt idx="8">
                  <c:v>Chlorpyrifos</c:v>
                </c:pt>
                <c:pt idx="9">
                  <c:v>Diuron</c:v>
                </c:pt>
                <c:pt idx="10">
                  <c:v>Imidacloprid</c:v>
                </c:pt>
                <c:pt idx="11">
                  <c:v>Isoproturon</c:v>
                </c:pt>
                <c:pt idx="12">
                  <c:v>MCPA</c:v>
                </c:pt>
                <c:pt idx="13">
                  <c:v>MCPP (isomers)</c:v>
                </c:pt>
                <c:pt idx="14">
                  <c:v>Terbuthylazine</c:v>
                </c:pt>
                <c:pt idx="15">
                  <c:v>Terbuthylazine-desethyl</c:v>
                </c:pt>
                <c:pt idx="16">
                  <c:v>Terbuthylazine-desethyl-2-hydroxy</c:v>
                </c:pt>
                <c:pt idx="17">
                  <c:v>Terbuthylazine-hydroxy</c:v>
                </c:pt>
                <c:pt idx="18">
                  <c:v>Terbutryn</c:v>
                </c:pt>
              </c:strCache>
            </c:strRef>
          </c:cat>
          <c:val>
            <c:numRef>
              <c:f>Pesticidy_vstup_data!$J$2:$J$20</c:f>
              <c:numCache>
                <c:formatCode>0.00</c:formatCode>
                <c:ptCount val="19"/>
                <c:pt idx="0">
                  <c:v>3.5999999999999997E-2</c:v>
                </c:pt>
                <c:pt idx="1">
                  <c:v>2.4E-2</c:v>
                </c:pt>
                <c:pt idx="2">
                  <c:v>7.6920000000000001E-3</c:v>
                </c:pt>
                <c:pt idx="3">
                  <c:v>3.5000000000000003E-2</c:v>
                </c:pt>
                <c:pt idx="4">
                  <c:v>0</c:v>
                </c:pt>
                <c:pt idx="5">
                  <c:v>1.4999999999999999E-2</c:v>
                </c:pt>
                <c:pt idx="6">
                  <c:v>0</c:v>
                </c:pt>
                <c:pt idx="7">
                  <c:v>0.157</c:v>
                </c:pt>
                <c:pt idx="8">
                  <c:v>0</c:v>
                </c:pt>
                <c:pt idx="9">
                  <c:v>0.15</c:v>
                </c:pt>
                <c:pt idx="10">
                  <c:v>7.8E-2</c:v>
                </c:pt>
                <c:pt idx="11">
                  <c:v>3.297E-3</c:v>
                </c:pt>
                <c:pt idx="12">
                  <c:v>2.5999999999999999E-2</c:v>
                </c:pt>
                <c:pt idx="13">
                  <c:v>4.1390000000000003E-3</c:v>
                </c:pt>
                <c:pt idx="14">
                  <c:v>1.4999999999999999E-2</c:v>
                </c:pt>
                <c:pt idx="15">
                  <c:v>0</c:v>
                </c:pt>
                <c:pt idx="16">
                  <c:v>3.604E-3</c:v>
                </c:pt>
                <c:pt idx="17">
                  <c:v>7.9000000000000008E-3</c:v>
                </c:pt>
                <c:pt idx="18">
                  <c:v>4.2000000000000003E-2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BC59-43C5-98BA-C19A78435111}"/>
            </c:ext>
          </c:extLst>
        </c:ser>
        <c:ser>
          <c:idx val="9"/>
          <c:order val="9"/>
          <c:tx>
            <c:strRef>
              <c:f>Pesticidy_vstup_data!$K$1</c:f>
              <c:strCache>
                <c:ptCount val="1"/>
                <c:pt idx="0">
                  <c:v>10</c:v>
                </c:pt>
              </c:strCache>
            </c:strRef>
          </c:tx>
          <c:spPr>
            <a:solidFill>
              <a:schemeClr val="accent4">
                <a:lumMod val="60000"/>
              </a:schemeClr>
            </a:solidFill>
            <a:ln>
              <a:noFill/>
            </a:ln>
            <a:effectLst/>
            <a:sp3d/>
          </c:spPr>
          <c:invertIfNegative val="0"/>
          <c:cat>
            <c:strRef>
              <c:f>Pesticidy_vstup_data!$A$2:$A$20</c:f>
              <c:strCache>
                <c:ptCount val="19"/>
                <c:pt idx="0">
                  <c:v>2.4-D</c:v>
                </c:pt>
                <c:pt idx="1">
                  <c:v>Atrazine</c:v>
                </c:pt>
                <c:pt idx="2">
                  <c:v>Atrazine-2-hydroxy</c:v>
                </c:pt>
                <c:pt idx="3">
                  <c:v>Atrazine-desethyl</c:v>
                </c:pt>
                <c:pt idx="4">
                  <c:v>Atrazine-desisopropyl</c:v>
                </c:pt>
                <c:pt idx="5">
                  <c:v>Azoxystrobin</c:v>
                </c:pt>
                <c:pt idx="6">
                  <c:v>Chloridazon</c:v>
                </c:pt>
                <c:pt idx="7">
                  <c:v>Chloridazon-desphenyl</c:v>
                </c:pt>
                <c:pt idx="8">
                  <c:v>Chlorpyrifos</c:v>
                </c:pt>
                <c:pt idx="9">
                  <c:v>Diuron</c:v>
                </c:pt>
                <c:pt idx="10">
                  <c:v>Imidacloprid</c:v>
                </c:pt>
                <c:pt idx="11">
                  <c:v>Isoproturon</c:v>
                </c:pt>
                <c:pt idx="12">
                  <c:v>MCPA</c:v>
                </c:pt>
                <c:pt idx="13">
                  <c:v>MCPP (isomers)</c:v>
                </c:pt>
                <c:pt idx="14">
                  <c:v>Terbuthylazine</c:v>
                </c:pt>
                <c:pt idx="15">
                  <c:v>Terbuthylazine-desethyl</c:v>
                </c:pt>
                <c:pt idx="16">
                  <c:v>Terbuthylazine-desethyl-2-hydroxy</c:v>
                </c:pt>
                <c:pt idx="17">
                  <c:v>Terbuthylazine-hydroxy</c:v>
                </c:pt>
                <c:pt idx="18">
                  <c:v>Terbutryn</c:v>
                </c:pt>
              </c:strCache>
            </c:strRef>
          </c:cat>
          <c:val>
            <c:numRef>
              <c:f>Pesticidy_vstup_data!$K$2:$K$20</c:f>
              <c:numCache>
                <c:formatCode>0.00</c:formatCode>
                <c:ptCount val="19"/>
                <c:pt idx="0">
                  <c:v>0.01</c:v>
                </c:pt>
                <c:pt idx="1">
                  <c:v>5.7000000000000002E-2</c:v>
                </c:pt>
                <c:pt idx="2">
                  <c:v>1.0999999999999999E-2</c:v>
                </c:pt>
                <c:pt idx="3">
                  <c:v>3.5000000000000003E-2</c:v>
                </c:pt>
                <c:pt idx="4">
                  <c:v>0</c:v>
                </c:pt>
                <c:pt idx="5">
                  <c:v>8.7999999999999995E-2</c:v>
                </c:pt>
                <c:pt idx="6">
                  <c:v>3.0980000000000001E-3</c:v>
                </c:pt>
                <c:pt idx="7">
                  <c:v>0.127</c:v>
                </c:pt>
                <c:pt idx="8">
                  <c:v>0</c:v>
                </c:pt>
                <c:pt idx="9">
                  <c:v>7.2999999999999995E-2</c:v>
                </c:pt>
                <c:pt idx="10">
                  <c:v>7.5999999999999998E-2</c:v>
                </c:pt>
                <c:pt idx="11">
                  <c:v>3.5999999999999997E-2</c:v>
                </c:pt>
                <c:pt idx="12">
                  <c:v>3.5999999999999997E-2</c:v>
                </c:pt>
                <c:pt idx="13">
                  <c:v>2.4E-2</c:v>
                </c:pt>
                <c:pt idx="14">
                  <c:v>0.14699999999999999</c:v>
                </c:pt>
                <c:pt idx="15">
                  <c:v>0</c:v>
                </c:pt>
                <c:pt idx="16">
                  <c:v>4.9100000000000003E-3</c:v>
                </c:pt>
                <c:pt idx="17">
                  <c:v>2.1000000000000001E-2</c:v>
                </c:pt>
                <c:pt idx="18">
                  <c:v>2.4E-2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BC59-43C5-98BA-C19A78435111}"/>
            </c:ext>
          </c:extLst>
        </c:ser>
        <c:ser>
          <c:idx val="10"/>
          <c:order val="10"/>
          <c:tx>
            <c:strRef>
              <c:f>Pesticidy_vstup_data!$L$1</c:f>
              <c:strCache>
                <c:ptCount val="1"/>
                <c:pt idx="0">
                  <c:v>11</c:v>
                </c:pt>
              </c:strCache>
            </c:strRef>
          </c:tx>
          <c:spPr>
            <a:solidFill>
              <a:schemeClr val="accent5">
                <a:lumMod val="60000"/>
              </a:schemeClr>
            </a:solidFill>
            <a:ln>
              <a:noFill/>
            </a:ln>
            <a:effectLst/>
            <a:sp3d/>
          </c:spPr>
          <c:invertIfNegative val="0"/>
          <c:cat>
            <c:strRef>
              <c:f>Pesticidy_vstup_data!$A$2:$A$20</c:f>
              <c:strCache>
                <c:ptCount val="19"/>
                <c:pt idx="0">
                  <c:v>2.4-D</c:v>
                </c:pt>
                <c:pt idx="1">
                  <c:v>Atrazine</c:v>
                </c:pt>
                <c:pt idx="2">
                  <c:v>Atrazine-2-hydroxy</c:v>
                </c:pt>
                <c:pt idx="3">
                  <c:v>Atrazine-desethyl</c:v>
                </c:pt>
                <c:pt idx="4">
                  <c:v>Atrazine-desisopropyl</c:v>
                </c:pt>
                <c:pt idx="5">
                  <c:v>Azoxystrobin</c:v>
                </c:pt>
                <c:pt idx="6">
                  <c:v>Chloridazon</c:v>
                </c:pt>
                <c:pt idx="7">
                  <c:v>Chloridazon-desphenyl</c:v>
                </c:pt>
                <c:pt idx="8">
                  <c:v>Chlorpyrifos</c:v>
                </c:pt>
                <c:pt idx="9">
                  <c:v>Diuron</c:v>
                </c:pt>
                <c:pt idx="10">
                  <c:v>Imidacloprid</c:v>
                </c:pt>
                <c:pt idx="11">
                  <c:v>Isoproturon</c:v>
                </c:pt>
                <c:pt idx="12">
                  <c:v>MCPA</c:v>
                </c:pt>
                <c:pt idx="13">
                  <c:v>MCPP (isomers)</c:v>
                </c:pt>
                <c:pt idx="14">
                  <c:v>Terbuthylazine</c:v>
                </c:pt>
                <c:pt idx="15">
                  <c:v>Terbuthylazine-desethyl</c:v>
                </c:pt>
                <c:pt idx="16">
                  <c:v>Terbuthylazine-desethyl-2-hydroxy</c:v>
                </c:pt>
                <c:pt idx="17">
                  <c:v>Terbuthylazine-hydroxy</c:v>
                </c:pt>
                <c:pt idx="18">
                  <c:v>Terbutryn</c:v>
                </c:pt>
              </c:strCache>
            </c:strRef>
          </c:cat>
          <c:val>
            <c:numRef>
              <c:f>Pesticidy_vstup_data!$L$2:$L$20</c:f>
              <c:numCache>
                <c:formatCode>0.00</c:formatCode>
                <c:ptCount val="19"/>
                <c:pt idx="0">
                  <c:v>3.9E-2</c:v>
                </c:pt>
                <c:pt idx="1">
                  <c:v>3.5000000000000003E-2</c:v>
                </c:pt>
                <c:pt idx="2">
                  <c:v>8.5439999999999995E-3</c:v>
                </c:pt>
                <c:pt idx="3">
                  <c:v>0.03</c:v>
                </c:pt>
                <c:pt idx="4">
                  <c:v>0</c:v>
                </c:pt>
                <c:pt idx="5">
                  <c:v>2.1999999999999999E-2</c:v>
                </c:pt>
                <c:pt idx="6">
                  <c:v>7.9500000000000005E-3</c:v>
                </c:pt>
                <c:pt idx="7">
                  <c:v>0.14099999999999999</c:v>
                </c:pt>
                <c:pt idx="8" formatCode="0.000">
                  <c:v>2.065E-3</c:v>
                </c:pt>
                <c:pt idx="9">
                  <c:v>6.9000000000000006E-2</c:v>
                </c:pt>
                <c:pt idx="10">
                  <c:v>5.7000000000000002E-2</c:v>
                </c:pt>
                <c:pt idx="11">
                  <c:v>5.7000000000000002E-2</c:v>
                </c:pt>
                <c:pt idx="12">
                  <c:v>0.09</c:v>
                </c:pt>
                <c:pt idx="13">
                  <c:v>9.7000000000000003E-2</c:v>
                </c:pt>
                <c:pt idx="14">
                  <c:v>6.2E-2</c:v>
                </c:pt>
                <c:pt idx="15">
                  <c:v>0</c:v>
                </c:pt>
                <c:pt idx="16">
                  <c:v>1.7999999999999999E-2</c:v>
                </c:pt>
                <c:pt idx="17">
                  <c:v>2.7E-2</c:v>
                </c:pt>
                <c:pt idx="18">
                  <c:v>3.1E-2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BC59-43C5-98BA-C19A78435111}"/>
            </c:ext>
          </c:extLst>
        </c:ser>
        <c:ser>
          <c:idx val="11"/>
          <c:order val="11"/>
          <c:tx>
            <c:strRef>
              <c:f>Pesticidy_vstup_data!$M$1</c:f>
              <c:strCache>
                <c:ptCount val="1"/>
                <c:pt idx="0">
                  <c:v>12</c:v>
                </c:pt>
              </c:strCache>
            </c:strRef>
          </c:tx>
          <c:spPr>
            <a:solidFill>
              <a:schemeClr val="accent6">
                <a:lumMod val="60000"/>
              </a:schemeClr>
            </a:solidFill>
            <a:ln>
              <a:noFill/>
            </a:ln>
            <a:effectLst/>
            <a:sp3d/>
          </c:spPr>
          <c:invertIfNegative val="0"/>
          <c:cat>
            <c:strRef>
              <c:f>Pesticidy_vstup_data!$A$2:$A$20</c:f>
              <c:strCache>
                <c:ptCount val="19"/>
                <c:pt idx="0">
                  <c:v>2.4-D</c:v>
                </c:pt>
                <c:pt idx="1">
                  <c:v>Atrazine</c:v>
                </c:pt>
                <c:pt idx="2">
                  <c:v>Atrazine-2-hydroxy</c:v>
                </c:pt>
                <c:pt idx="3">
                  <c:v>Atrazine-desethyl</c:v>
                </c:pt>
                <c:pt idx="4">
                  <c:v>Atrazine-desisopropyl</c:v>
                </c:pt>
                <c:pt idx="5">
                  <c:v>Azoxystrobin</c:v>
                </c:pt>
                <c:pt idx="6">
                  <c:v>Chloridazon</c:v>
                </c:pt>
                <c:pt idx="7">
                  <c:v>Chloridazon-desphenyl</c:v>
                </c:pt>
                <c:pt idx="8">
                  <c:v>Chlorpyrifos</c:v>
                </c:pt>
                <c:pt idx="9">
                  <c:v>Diuron</c:v>
                </c:pt>
                <c:pt idx="10">
                  <c:v>Imidacloprid</c:v>
                </c:pt>
                <c:pt idx="11">
                  <c:v>Isoproturon</c:v>
                </c:pt>
                <c:pt idx="12">
                  <c:v>MCPA</c:v>
                </c:pt>
                <c:pt idx="13">
                  <c:v>MCPP (isomers)</c:v>
                </c:pt>
                <c:pt idx="14">
                  <c:v>Terbuthylazine</c:v>
                </c:pt>
                <c:pt idx="15">
                  <c:v>Terbuthylazine-desethyl</c:v>
                </c:pt>
                <c:pt idx="16">
                  <c:v>Terbuthylazine-desethyl-2-hydroxy</c:v>
                </c:pt>
                <c:pt idx="17">
                  <c:v>Terbuthylazine-hydroxy</c:v>
                </c:pt>
                <c:pt idx="18">
                  <c:v>Terbutryn</c:v>
                </c:pt>
              </c:strCache>
            </c:strRef>
          </c:cat>
          <c:val>
            <c:numRef>
              <c:f>Pesticidy_vstup_data!$M$2:$M$20</c:f>
              <c:numCache>
                <c:formatCode>0.00</c:formatCode>
                <c:ptCount val="19"/>
                <c:pt idx="0">
                  <c:v>1.4999999999999999E-2</c:v>
                </c:pt>
                <c:pt idx="1">
                  <c:v>4.7E-2</c:v>
                </c:pt>
                <c:pt idx="2">
                  <c:v>1.2E-2</c:v>
                </c:pt>
                <c:pt idx="3">
                  <c:v>3.7999999999999999E-2</c:v>
                </c:pt>
                <c:pt idx="4">
                  <c:v>3.823E-3</c:v>
                </c:pt>
                <c:pt idx="5">
                  <c:v>1.7000000000000001E-2</c:v>
                </c:pt>
                <c:pt idx="6">
                  <c:v>5.7970000000000001E-3</c:v>
                </c:pt>
                <c:pt idx="7">
                  <c:v>9.6000000000000002E-2</c:v>
                </c:pt>
                <c:pt idx="8" formatCode="0.000">
                  <c:v>2.6459999999999999E-3</c:v>
                </c:pt>
                <c:pt idx="9">
                  <c:v>8.4000000000000005E-2</c:v>
                </c:pt>
                <c:pt idx="10">
                  <c:v>6.8000000000000005E-2</c:v>
                </c:pt>
                <c:pt idx="11">
                  <c:v>3.1E-2</c:v>
                </c:pt>
                <c:pt idx="12">
                  <c:v>4.2000000000000003E-2</c:v>
                </c:pt>
                <c:pt idx="13">
                  <c:v>4.3999999999999997E-2</c:v>
                </c:pt>
                <c:pt idx="14">
                  <c:v>1.7000000000000001E-2</c:v>
                </c:pt>
                <c:pt idx="15">
                  <c:v>0</c:v>
                </c:pt>
                <c:pt idx="16">
                  <c:v>5.5420000000000001E-3</c:v>
                </c:pt>
                <c:pt idx="17">
                  <c:v>1.7999999999999999E-2</c:v>
                </c:pt>
                <c:pt idx="18">
                  <c:v>3.5999999999999997E-2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B-BC59-43C5-98BA-C19A78435111}"/>
            </c:ext>
          </c:extLst>
        </c:ser>
        <c:ser>
          <c:idx val="12"/>
          <c:order val="12"/>
          <c:tx>
            <c:strRef>
              <c:f>Pesticidy_vstup_data!$N$1</c:f>
              <c:strCache>
                <c:ptCount val="1"/>
                <c:pt idx="0">
                  <c:v>13</c:v>
                </c:pt>
              </c:strCache>
            </c:strRef>
          </c:tx>
          <c:spPr>
            <a:solidFill>
              <a:schemeClr val="accent1">
                <a:lumMod val="80000"/>
                <a:lumOff val="20000"/>
              </a:schemeClr>
            </a:solidFill>
            <a:ln>
              <a:noFill/>
            </a:ln>
            <a:effectLst/>
            <a:sp3d/>
          </c:spPr>
          <c:invertIfNegative val="0"/>
          <c:cat>
            <c:strRef>
              <c:f>Pesticidy_vstup_data!$A$2:$A$20</c:f>
              <c:strCache>
                <c:ptCount val="19"/>
                <c:pt idx="0">
                  <c:v>2.4-D</c:v>
                </c:pt>
                <c:pt idx="1">
                  <c:v>Atrazine</c:v>
                </c:pt>
                <c:pt idx="2">
                  <c:v>Atrazine-2-hydroxy</c:v>
                </c:pt>
                <c:pt idx="3">
                  <c:v>Atrazine-desethyl</c:v>
                </c:pt>
                <c:pt idx="4">
                  <c:v>Atrazine-desisopropyl</c:v>
                </c:pt>
                <c:pt idx="5">
                  <c:v>Azoxystrobin</c:v>
                </c:pt>
                <c:pt idx="6">
                  <c:v>Chloridazon</c:v>
                </c:pt>
                <c:pt idx="7">
                  <c:v>Chloridazon-desphenyl</c:v>
                </c:pt>
                <c:pt idx="8">
                  <c:v>Chlorpyrifos</c:v>
                </c:pt>
                <c:pt idx="9">
                  <c:v>Diuron</c:v>
                </c:pt>
                <c:pt idx="10">
                  <c:v>Imidacloprid</c:v>
                </c:pt>
                <c:pt idx="11">
                  <c:v>Isoproturon</c:v>
                </c:pt>
                <c:pt idx="12">
                  <c:v>MCPA</c:v>
                </c:pt>
                <c:pt idx="13">
                  <c:v>MCPP (isomers)</c:v>
                </c:pt>
                <c:pt idx="14">
                  <c:v>Terbuthylazine</c:v>
                </c:pt>
                <c:pt idx="15">
                  <c:v>Terbuthylazine-desethyl</c:v>
                </c:pt>
                <c:pt idx="16">
                  <c:v>Terbuthylazine-desethyl-2-hydroxy</c:v>
                </c:pt>
                <c:pt idx="17">
                  <c:v>Terbuthylazine-hydroxy</c:v>
                </c:pt>
                <c:pt idx="18">
                  <c:v>Terbutryn</c:v>
                </c:pt>
              </c:strCache>
            </c:strRef>
          </c:cat>
          <c:val>
            <c:numRef>
              <c:f>Pesticidy_vstup_data!$N$2:$N$20</c:f>
              <c:numCache>
                <c:formatCode>0.00</c:formatCode>
                <c:ptCount val="19"/>
                <c:pt idx="0">
                  <c:v>8.2640000000000005E-3</c:v>
                </c:pt>
                <c:pt idx="1">
                  <c:v>1.6E-2</c:v>
                </c:pt>
                <c:pt idx="2">
                  <c:v>0.01</c:v>
                </c:pt>
                <c:pt idx="3">
                  <c:v>3.7999999999999999E-2</c:v>
                </c:pt>
                <c:pt idx="4">
                  <c:v>4.1739999999999998E-3</c:v>
                </c:pt>
                <c:pt idx="5">
                  <c:v>1.4E-2</c:v>
                </c:pt>
                <c:pt idx="6">
                  <c:v>0</c:v>
                </c:pt>
                <c:pt idx="7">
                  <c:v>9.9000000000000005E-2</c:v>
                </c:pt>
                <c:pt idx="8" formatCode="0.000">
                  <c:v>0</c:v>
                </c:pt>
                <c:pt idx="9">
                  <c:v>6.0999999999999999E-2</c:v>
                </c:pt>
                <c:pt idx="10">
                  <c:v>5.2999999999999999E-2</c:v>
                </c:pt>
                <c:pt idx="11">
                  <c:v>7.0419999999999996E-3</c:v>
                </c:pt>
                <c:pt idx="12">
                  <c:v>5.7000000000000002E-2</c:v>
                </c:pt>
                <c:pt idx="13">
                  <c:v>1.0999999999999999E-2</c:v>
                </c:pt>
                <c:pt idx="14">
                  <c:v>3.1280000000000001E-3</c:v>
                </c:pt>
                <c:pt idx="15">
                  <c:v>0</c:v>
                </c:pt>
                <c:pt idx="16">
                  <c:v>5.3880000000000004E-3</c:v>
                </c:pt>
                <c:pt idx="17">
                  <c:v>2.5000000000000001E-2</c:v>
                </c:pt>
                <c:pt idx="18">
                  <c:v>3.5000000000000003E-2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BC59-43C5-98BA-C19A78435111}"/>
            </c:ext>
          </c:extLst>
        </c:ser>
        <c:ser>
          <c:idx val="13"/>
          <c:order val="13"/>
          <c:tx>
            <c:strRef>
              <c:f>Pesticidy_vstup_data!$O$1</c:f>
              <c:strCache>
                <c:ptCount val="1"/>
                <c:pt idx="0">
                  <c:v>14</c:v>
                </c:pt>
              </c:strCache>
            </c:strRef>
          </c:tx>
          <c:spPr>
            <a:solidFill>
              <a:schemeClr val="accent2">
                <a:lumMod val="80000"/>
                <a:lumOff val="20000"/>
              </a:schemeClr>
            </a:solidFill>
            <a:ln>
              <a:noFill/>
            </a:ln>
            <a:effectLst/>
            <a:sp3d/>
          </c:spPr>
          <c:invertIfNegative val="0"/>
          <c:cat>
            <c:strRef>
              <c:f>Pesticidy_vstup_data!$A$2:$A$20</c:f>
              <c:strCache>
                <c:ptCount val="19"/>
                <c:pt idx="0">
                  <c:v>2.4-D</c:v>
                </c:pt>
                <c:pt idx="1">
                  <c:v>Atrazine</c:v>
                </c:pt>
                <c:pt idx="2">
                  <c:v>Atrazine-2-hydroxy</c:v>
                </c:pt>
                <c:pt idx="3">
                  <c:v>Atrazine-desethyl</c:v>
                </c:pt>
                <c:pt idx="4">
                  <c:v>Atrazine-desisopropyl</c:v>
                </c:pt>
                <c:pt idx="5">
                  <c:v>Azoxystrobin</c:v>
                </c:pt>
                <c:pt idx="6">
                  <c:v>Chloridazon</c:v>
                </c:pt>
                <c:pt idx="7">
                  <c:v>Chloridazon-desphenyl</c:v>
                </c:pt>
                <c:pt idx="8">
                  <c:v>Chlorpyrifos</c:v>
                </c:pt>
                <c:pt idx="9">
                  <c:v>Diuron</c:v>
                </c:pt>
                <c:pt idx="10">
                  <c:v>Imidacloprid</c:v>
                </c:pt>
                <c:pt idx="11">
                  <c:v>Isoproturon</c:v>
                </c:pt>
                <c:pt idx="12">
                  <c:v>MCPA</c:v>
                </c:pt>
                <c:pt idx="13">
                  <c:v>MCPP (isomers)</c:v>
                </c:pt>
                <c:pt idx="14">
                  <c:v>Terbuthylazine</c:v>
                </c:pt>
                <c:pt idx="15">
                  <c:v>Terbuthylazine-desethyl</c:v>
                </c:pt>
                <c:pt idx="16">
                  <c:v>Terbuthylazine-desethyl-2-hydroxy</c:v>
                </c:pt>
                <c:pt idx="17">
                  <c:v>Terbuthylazine-hydroxy</c:v>
                </c:pt>
                <c:pt idx="18">
                  <c:v>Terbutryn</c:v>
                </c:pt>
              </c:strCache>
            </c:strRef>
          </c:cat>
          <c:val>
            <c:numRef>
              <c:f>Pesticidy_vstup_data!$O$2:$O$20</c:f>
              <c:numCache>
                <c:formatCode>0.00</c:formatCode>
                <c:ptCount val="19"/>
                <c:pt idx="0">
                  <c:v>6.1710000000000003E-3</c:v>
                </c:pt>
                <c:pt idx="1">
                  <c:v>1.6E-2</c:v>
                </c:pt>
                <c:pt idx="2">
                  <c:v>7.3039999999999997E-3</c:v>
                </c:pt>
                <c:pt idx="3">
                  <c:v>3.5000000000000003E-2</c:v>
                </c:pt>
                <c:pt idx="4">
                  <c:v>0</c:v>
                </c:pt>
                <c:pt idx="5">
                  <c:v>1.0999999999999999E-2</c:v>
                </c:pt>
                <c:pt idx="6">
                  <c:v>0</c:v>
                </c:pt>
                <c:pt idx="7">
                  <c:v>0.121</c:v>
                </c:pt>
                <c:pt idx="8" formatCode="0.000">
                  <c:v>0</c:v>
                </c:pt>
                <c:pt idx="9">
                  <c:v>4.3999999999999997E-2</c:v>
                </c:pt>
                <c:pt idx="10">
                  <c:v>0.05</c:v>
                </c:pt>
                <c:pt idx="11">
                  <c:v>0</c:v>
                </c:pt>
                <c:pt idx="12">
                  <c:v>0.01</c:v>
                </c:pt>
                <c:pt idx="13">
                  <c:v>8.7130000000000003E-3</c:v>
                </c:pt>
                <c:pt idx="14">
                  <c:v>0</c:v>
                </c:pt>
                <c:pt idx="15">
                  <c:v>0</c:v>
                </c:pt>
                <c:pt idx="16">
                  <c:v>5.5789999999999998E-3</c:v>
                </c:pt>
                <c:pt idx="17">
                  <c:v>1.4E-2</c:v>
                </c:pt>
                <c:pt idx="18">
                  <c:v>3.5999999999999997E-2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D-BC59-43C5-98BA-C19A78435111}"/>
            </c:ext>
          </c:extLst>
        </c:ser>
        <c:ser>
          <c:idx val="14"/>
          <c:order val="14"/>
          <c:tx>
            <c:strRef>
              <c:f>Pesticidy_vstup_data!$P$1</c:f>
              <c:strCache>
                <c:ptCount val="1"/>
                <c:pt idx="0">
                  <c:v>15</c:v>
                </c:pt>
              </c:strCache>
            </c:strRef>
          </c:tx>
          <c:spPr>
            <a:solidFill>
              <a:schemeClr val="accent3">
                <a:lumMod val="80000"/>
                <a:lumOff val="20000"/>
              </a:schemeClr>
            </a:solidFill>
            <a:ln>
              <a:noFill/>
            </a:ln>
            <a:effectLst/>
            <a:sp3d/>
          </c:spPr>
          <c:invertIfNegative val="0"/>
          <c:cat>
            <c:strRef>
              <c:f>Pesticidy_vstup_data!$A$2:$A$20</c:f>
              <c:strCache>
                <c:ptCount val="19"/>
                <c:pt idx="0">
                  <c:v>2.4-D</c:v>
                </c:pt>
                <c:pt idx="1">
                  <c:v>Atrazine</c:v>
                </c:pt>
                <c:pt idx="2">
                  <c:v>Atrazine-2-hydroxy</c:v>
                </c:pt>
                <c:pt idx="3">
                  <c:v>Atrazine-desethyl</c:v>
                </c:pt>
                <c:pt idx="4">
                  <c:v>Atrazine-desisopropyl</c:v>
                </c:pt>
                <c:pt idx="5">
                  <c:v>Azoxystrobin</c:v>
                </c:pt>
                <c:pt idx="6">
                  <c:v>Chloridazon</c:v>
                </c:pt>
                <c:pt idx="7">
                  <c:v>Chloridazon-desphenyl</c:v>
                </c:pt>
                <c:pt idx="8">
                  <c:v>Chlorpyrifos</c:v>
                </c:pt>
                <c:pt idx="9">
                  <c:v>Diuron</c:v>
                </c:pt>
                <c:pt idx="10">
                  <c:v>Imidacloprid</c:v>
                </c:pt>
                <c:pt idx="11">
                  <c:v>Isoproturon</c:v>
                </c:pt>
                <c:pt idx="12">
                  <c:v>MCPA</c:v>
                </c:pt>
                <c:pt idx="13">
                  <c:v>MCPP (isomers)</c:v>
                </c:pt>
                <c:pt idx="14">
                  <c:v>Terbuthylazine</c:v>
                </c:pt>
                <c:pt idx="15">
                  <c:v>Terbuthylazine-desethyl</c:v>
                </c:pt>
                <c:pt idx="16">
                  <c:v>Terbuthylazine-desethyl-2-hydroxy</c:v>
                </c:pt>
                <c:pt idx="17">
                  <c:v>Terbuthylazine-hydroxy</c:v>
                </c:pt>
                <c:pt idx="18">
                  <c:v>Terbutryn</c:v>
                </c:pt>
              </c:strCache>
            </c:strRef>
          </c:cat>
          <c:val>
            <c:numRef>
              <c:f>Pesticidy_vstup_data!$P$2:$P$20</c:f>
              <c:numCache>
                <c:formatCode>0.00</c:formatCode>
                <c:ptCount val="19"/>
                <c:pt idx="0">
                  <c:v>2.1000000000000001E-2</c:v>
                </c:pt>
                <c:pt idx="1">
                  <c:v>1.7999999999999999E-2</c:v>
                </c:pt>
                <c:pt idx="2">
                  <c:v>6.411E-3</c:v>
                </c:pt>
                <c:pt idx="3">
                  <c:v>3.1E-2</c:v>
                </c:pt>
                <c:pt idx="4">
                  <c:v>0</c:v>
                </c:pt>
                <c:pt idx="5">
                  <c:v>1.4E-2</c:v>
                </c:pt>
                <c:pt idx="6">
                  <c:v>0</c:v>
                </c:pt>
                <c:pt idx="7">
                  <c:v>0.121</c:v>
                </c:pt>
                <c:pt idx="8" formatCode="0.000">
                  <c:v>3.9519999999999998E-3</c:v>
                </c:pt>
                <c:pt idx="9">
                  <c:v>4.7E-2</c:v>
                </c:pt>
                <c:pt idx="10">
                  <c:v>4.3999999999999997E-2</c:v>
                </c:pt>
                <c:pt idx="11">
                  <c:v>0.03</c:v>
                </c:pt>
                <c:pt idx="12">
                  <c:v>3.1E-2</c:v>
                </c:pt>
                <c:pt idx="13">
                  <c:v>3.9E-2</c:v>
                </c:pt>
                <c:pt idx="14">
                  <c:v>1.2E-2</c:v>
                </c:pt>
                <c:pt idx="15">
                  <c:v>0</c:v>
                </c:pt>
                <c:pt idx="16">
                  <c:v>8.0839999999999992E-3</c:v>
                </c:pt>
                <c:pt idx="17">
                  <c:v>1.4E-2</c:v>
                </c:pt>
                <c:pt idx="18">
                  <c:v>0.03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E-BC59-43C5-98BA-C19A7843511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55083928"/>
        <c:axId val="155084320"/>
        <c:axId val="155263528"/>
      </c:bar3DChart>
      <c:catAx>
        <c:axId val="155083928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155084320"/>
        <c:crosses val="autoZero"/>
        <c:auto val="1"/>
        <c:lblAlgn val="ctr"/>
        <c:lblOffset val="100"/>
        <c:noMultiLvlLbl val="0"/>
      </c:catAx>
      <c:valAx>
        <c:axId val="155084320"/>
        <c:scaling>
          <c:orientation val="minMax"/>
          <c:max val="0.5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cs-CZ">
                    <a:latin typeface="Symbol" panose="05050102010706020507" pitchFamily="18" charset="2"/>
                  </a:rPr>
                  <a:t>m</a:t>
                </a:r>
                <a:r>
                  <a:rPr lang="cs-CZ"/>
                  <a:t>g/L</a:t>
                </a:r>
              </a:p>
            </c:rich>
          </c:tx>
          <c:layout>
            <c:manualLayout>
              <c:xMode val="edge"/>
              <c:yMode val="edge"/>
              <c:x val="7.7677339052722953E-3"/>
              <c:y val="0.45160131886780164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cs-CZ"/>
            </a:p>
          </c:txPr>
        </c:title>
        <c:numFmt formatCode="0.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155083928"/>
        <c:crosses val="autoZero"/>
        <c:crossBetween val="between"/>
        <c:majorUnit val="0.1"/>
        <c:minorUnit val="5.000000000000001E-2"/>
      </c:valAx>
      <c:serAx>
        <c:axId val="155263528"/>
        <c:scaling>
          <c:orientation val="minMax"/>
        </c:scaling>
        <c:delete val="0"/>
        <c:axPos val="b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155084320"/>
        <c:crosses val="autoZero"/>
        <c:tickLblSkip val="1"/>
      </c:ser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cs-CZ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5.7731867674956472E-2"/>
          <c:y val="4.6121593291404611E-2"/>
          <c:w val="0.92686659217102818"/>
          <c:h val="0.52592807723457446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List8!$C$5:$C$6</c:f>
              <c:strCache>
                <c:ptCount val="2"/>
                <c:pt idx="0">
                  <c:v>skapová voda</c:v>
                </c:pt>
                <c:pt idx="1">
                  <c:v>µg/L</c:v>
                </c:pt>
              </c:strCache>
            </c:strRef>
          </c:tx>
          <c:spPr>
            <a:solidFill>
              <a:schemeClr val="tx2">
                <a:lumMod val="60000"/>
                <a:lumOff val="40000"/>
              </a:schemeClr>
            </a:solidFill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  <a:sp3d>
              <a:contourClr>
                <a:schemeClr val="tx2">
                  <a:lumMod val="60000"/>
                  <a:lumOff val="40000"/>
                </a:schemeClr>
              </a:contourClr>
            </a:sp3d>
          </c:spPr>
          <c:invertIfNegative val="0"/>
          <c:cat>
            <c:strRef>
              <c:f>List8!$B$7:$B$23</c:f>
              <c:strCache>
                <c:ptCount val="17"/>
                <c:pt idx="0">
                  <c:v>Atrazin</c:v>
                </c:pt>
                <c:pt idx="1">
                  <c:v>Atrazin-2-hydroxy</c:v>
                </c:pt>
                <c:pt idx="2">
                  <c:v>Atrazin-desethyl</c:v>
                </c:pt>
                <c:pt idx="3">
                  <c:v>Cyprokonazole</c:v>
                </c:pt>
                <c:pt idx="4">
                  <c:v>Diflufenican</c:v>
                </c:pt>
                <c:pt idx="5">
                  <c:v>Epoxikonazole</c:v>
                </c:pt>
                <c:pt idx="6">
                  <c:v>Fluazifop</c:v>
                </c:pt>
                <c:pt idx="7">
                  <c:v>Metolachlor</c:v>
                </c:pt>
                <c:pt idx="8">
                  <c:v>Metolachlor ESA</c:v>
                </c:pt>
                <c:pt idx="9">
                  <c:v>Oxamyl</c:v>
                </c:pt>
                <c:pt idx="10">
                  <c:v>Prochloraz</c:v>
                </c:pt>
                <c:pt idx="11">
                  <c:v>Propiconazole</c:v>
                </c:pt>
                <c:pt idx="12">
                  <c:v>Tebuconazole</c:v>
                </c:pt>
                <c:pt idx="13">
                  <c:v>Terbuthylazine</c:v>
                </c:pt>
                <c:pt idx="14">
                  <c:v>Terbuthylazine-desethyl</c:v>
                </c:pt>
                <c:pt idx="15">
                  <c:v>Terbuthylazine-desethyl-2-hydroxy</c:v>
                </c:pt>
                <c:pt idx="16">
                  <c:v>Terbuthylazine-hydroxy</c:v>
                </c:pt>
              </c:strCache>
            </c:strRef>
          </c:cat>
          <c:val>
            <c:numRef>
              <c:f>List8!$C$7:$C$23</c:f>
              <c:numCache>
                <c:formatCode>General</c:formatCode>
                <c:ptCount val="17"/>
                <c:pt idx="0">
                  <c:v>0.01</c:v>
                </c:pt>
                <c:pt idx="1">
                  <c:v>0.02</c:v>
                </c:pt>
                <c:pt idx="2">
                  <c:v>0.03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0.86</c:v>
                </c:pt>
                <c:pt idx="9">
                  <c:v>2E-3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0.01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18A-4D65-AD78-B4EB6565AB23}"/>
            </c:ext>
          </c:extLst>
        </c:ser>
        <c:ser>
          <c:idx val="1"/>
          <c:order val="1"/>
          <c:tx>
            <c:strRef>
              <c:f>List8!$D$5:$D$6</c:f>
              <c:strCache>
                <c:ptCount val="2"/>
                <c:pt idx="0">
                  <c:v>zemina</c:v>
                </c:pt>
                <c:pt idx="1">
                  <c:v>µg/kg</c:v>
                </c:pt>
              </c:strCache>
            </c:strRef>
          </c:tx>
          <c:spPr>
            <a:solidFill>
              <a:schemeClr val="accent6">
                <a:lumMod val="75000"/>
              </a:schemeClr>
            </a:solidFill>
            <a:ln>
              <a:solidFill>
                <a:schemeClr val="accent6">
                  <a:lumMod val="75000"/>
                </a:schemeClr>
              </a:solidFill>
            </a:ln>
            <a:effectLst/>
            <a:sp3d>
              <a:contourClr>
                <a:schemeClr val="accent6">
                  <a:lumMod val="75000"/>
                </a:schemeClr>
              </a:contourClr>
            </a:sp3d>
          </c:spPr>
          <c:invertIfNegative val="0"/>
          <c:cat>
            <c:strRef>
              <c:f>List8!$B$7:$B$23</c:f>
              <c:strCache>
                <c:ptCount val="17"/>
                <c:pt idx="0">
                  <c:v>Atrazin</c:v>
                </c:pt>
                <c:pt idx="1">
                  <c:v>Atrazin-2-hydroxy</c:v>
                </c:pt>
                <c:pt idx="2">
                  <c:v>Atrazin-desethyl</c:v>
                </c:pt>
                <c:pt idx="3">
                  <c:v>Cyprokonazole</c:v>
                </c:pt>
                <c:pt idx="4">
                  <c:v>Diflufenican</c:v>
                </c:pt>
                <c:pt idx="5">
                  <c:v>Epoxikonazole</c:v>
                </c:pt>
                <c:pt idx="6">
                  <c:v>Fluazifop</c:v>
                </c:pt>
                <c:pt idx="7">
                  <c:v>Metolachlor</c:v>
                </c:pt>
                <c:pt idx="8">
                  <c:v>Metolachlor ESA</c:v>
                </c:pt>
                <c:pt idx="9">
                  <c:v>Oxamyl</c:v>
                </c:pt>
                <c:pt idx="10">
                  <c:v>Prochloraz</c:v>
                </c:pt>
                <c:pt idx="11">
                  <c:v>Propiconazole</c:v>
                </c:pt>
                <c:pt idx="12">
                  <c:v>Tebuconazole</c:v>
                </c:pt>
                <c:pt idx="13">
                  <c:v>Terbuthylazine</c:v>
                </c:pt>
                <c:pt idx="14">
                  <c:v>Terbuthylazine-desethyl</c:v>
                </c:pt>
                <c:pt idx="15">
                  <c:v>Terbuthylazine-desethyl-2-hydroxy</c:v>
                </c:pt>
                <c:pt idx="16">
                  <c:v>Terbuthylazine-hydroxy</c:v>
                </c:pt>
              </c:strCache>
            </c:strRef>
          </c:cat>
          <c:val>
            <c:numRef>
              <c:f>List8!$D$7:$D$23</c:f>
              <c:numCache>
                <c:formatCode>General</c:formatCode>
                <c:ptCount val="17"/>
                <c:pt idx="0">
                  <c:v>0</c:v>
                </c:pt>
                <c:pt idx="1">
                  <c:v>0.25</c:v>
                </c:pt>
                <c:pt idx="2">
                  <c:v>0</c:v>
                </c:pt>
                <c:pt idx="3">
                  <c:v>0.04</c:v>
                </c:pt>
                <c:pt idx="4">
                  <c:v>0.54</c:v>
                </c:pt>
                <c:pt idx="5">
                  <c:v>0.59</c:v>
                </c:pt>
                <c:pt idx="6">
                  <c:v>0.47</c:v>
                </c:pt>
                <c:pt idx="7">
                  <c:v>0.04</c:v>
                </c:pt>
                <c:pt idx="8">
                  <c:v>0.39</c:v>
                </c:pt>
                <c:pt idx="9">
                  <c:v>0</c:v>
                </c:pt>
                <c:pt idx="10">
                  <c:v>0.14000000000000001</c:v>
                </c:pt>
                <c:pt idx="11">
                  <c:v>0.24</c:v>
                </c:pt>
                <c:pt idx="12">
                  <c:v>0.54</c:v>
                </c:pt>
                <c:pt idx="13">
                  <c:v>0.06</c:v>
                </c:pt>
                <c:pt idx="14">
                  <c:v>7.0000000000000007E-2</c:v>
                </c:pt>
                <c:pt idx="15">
                  <c:v>2E-3</c:v>
                </c:pt>
                <c:pt idx="16">
                  <c:v>0.53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18A-4D65-AD78-B4EB6565AB2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55085104"/>
        <c:axId val="155085496"/>
        <c:axId val="0"/>
      </c:bar3DChart>
      <c:catAx>
        <c:axId val="15508510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cs-CZ"/>
          </a:p>
        </c:txPr>
        <c:crossAx val="155085496"/>
        <c:crosses val="autoZero"/>
        <c:auto val="1"/>
        <c:lblAlgn val="ctr"/>
        <c:lblOffset val="100"/>
        <c:noMultiLvlLbl val="0"/>
      </c:catAx>
      <c:valAx>
        <c:axId val="15508549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15508510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22199076600573447"/>
          <c:y val="0.89989468297594877"/>
          <c:w val="0.36239910605233749"/>
          <c:h val="7.0755212202248299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cs-CZ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cs-CZ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5.3969929267118466E-2"/>
          <c:y val="3.2482942972252855E-2"/>
          <c:w val="0.93055640393423211"/>
          <c:h val="0.5201165842937121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List7!$B$4:$B$5</c:f>
              <c:strCache>
                <c:ptCount val="2"/>
                <c:pt idx="0">
                  <c:v>podzemní voda</c:v>
                </c:pt>
                <c:pt idx="1">
                  <c:v>µg/L</c:v>
                </c:pt>
              </c:strCache>
            </c:strRef>
          </c:tx>
          <c:spPr>
            <a:solidFill>
              <a:schemeClr val="tx2">
                <a:lumMod val="60000"/>
                <a:lumOff val="40000"/>
              </a:schemeClr>
            </a:solidFill>
            <a:ln>
              <a:noFill/>
            </a:ln>
            <a:effectLst/>
            <a:sp3d/>
          </c:spPr>
          <c:invertIfNegative val="0"/>
          <c:cat>
            <c:strRef>
              <c:f>List7!$A$6:$A$13</c:f>
              <c:strCache>
                <c:ptCount val="8"/>
                <c:pt idx="0">
                  <c:v>Atrazin</c:v>
                </c:pt>
                <c:pt idx="1">
                  <c:v>Atrazin-2-hydroxy</c:v>
                </c:pt>
                <c:pt idx="2">
                  <c:v>Atrazin-desethyl</c:v>
                </c:pt>
                <c:pt idx="3">
                  <c:v>Carbendazim</c:v>
                </c:pt>
                <c:pt idx="4">
                  <c:v>Fluazifop</c:v>
                </c:pt>
                <c:pt idx="5">
                  <c:v>Simazine-2-hydroxy</c:v>
                </c:pt>
                <c:pt idx="6">
                  <c:v>Terbuthylazine-desethyl-2-hydroxy</c:v>
                </c:pt>
                <c:pt idx="7">
                  <c:v>Terbuthylazine-hydroxy</c:v>
                </c:pt>
              </c:strCache>
            </c:strRef>
          </c:cat>
          <c:val>
            <c:numRef>
              <c:f>List7!$B$6:$B$13</c:f>
              <c:numCache>
                <c:formatCode>General</c:formatCode>
                <c:ptCount val="8"/>
                <c:pt idx="0">
                  <c:v>0.03</c:v>
                </c:pt>
                <c:pt idx="1">
                  <c:v>0</c:v>
                </c:pt>
                <c:pt idx="2">
                  <c:v>0.04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5AD-4F0A-A7D0-595C83226821}"/>
            </c:ext>
          </c:extLst>
        </c:ser>
        <c:ser>
          <c:idx val="1"/>
          <c:order val="1"/>
          <c:tx>
            <c:strRef>
              <c:f>List7!$C$4:$C$5</c:f>
              <c:strCache>
                <c:ptCount val="2"/>
                <c:pt idx="0">
                  <c:v>zemina</c:v>
                </c:pt>
                <c:pt idx="1">
                  <c:v>µg/kg</c:v>
                </c:pt>
              </c:strCache>
            </c:strRef>
          </c:tx>
          <c:spPr>
            <a:solidFill>
              <a:schemeClr val="accent6">
                <a:lumMod val="75000"/>
              </a:schemeClr>
            </a:solidFill>
            <a:ln>
              <a:noFill/>
            </a:ln>
            <a:effectLst/>
            <a:sp3d/>
          </c:spPr>
          <c:invertIfNegative val="0"/>
          <c:cat>
            <c:strRef>
              <c:f>List7!$A$6:$A$13</c:f>
              <c:strCache>
                <c:ptCount val="8"/>
                <c:pt idx="0">
                  <c:v>Atrazin</c:v>
                </c:pt>
                <c:pt idx="1">
                  <c:v>Atrazin-2-hydroxy</c:v>
                </c:pt>
                <c:pt idx="2">
                  <c:v>Atrazin-desethyl</c:v>
                </c:pt>
                <c:pt idx="3">
                  <c:v>Carbendazim</c:v>
                </c:pt>
                <c:pt idx="4">
                  <c:v>Fluazifop</c:v>
                </c:pt>
                <c:pt idx="5">
                  <c:v>Simazine-2-hydroxy</c:v>
                </c:pt>
                <c:pt idx="6">
                  <c:v>Terbuthylazine-desethyl-2-hydroxy</c:v>
                </c:pt>
                <c:pt idx="7">
                  <c:v>Terbuthylazine-hydroxy</c:v>
                </c:pt>
              </c:strCache>
            </c:strRef>
          </c:cat>
          <c:val>
            <c:numRef>
              <c:f>List7!$C$6:$C$13</c:f>
              <c:numCache>
                <c:formatCode>General</c:formatCode>
                <c:ptCount val="8"/>
                <c:pt idx="0">
                  <c:v>0</c:v>
                </c:pt>
                <c:pt idx="1">
                  <c:v>1.81</c:v>
                </c:pt>
                <c:pt idx="2">
                  <c:v>0</c:v>
                </c:pt>
                <c:pt idx="3">
                  <c:v>0.08</c:v>
                </c:pt>
                <c:pt idx="4">
                  <c:v>0.3</c:v>
                </c:pt>
                <c:pt idx="5">
                  <c:v>0.21</c:v>
                </c:pt>
                <c:pt idx="6">
                  <c:v>2E-3</c:v>
                </c:pt>
                <c:pt idx="7">
                  <c:v>2.12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5AD-4F0A-A7D0-595C8322682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55086280"/>
        <c:axId val="155467632"/>
        <c:axId val="0"/>
      </c:bar3DChart>
      <c:catAx>
        <c:axId val="1550862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155467632"/>
        <c:crosses val="autoZero"/>
        <c:auto val="1"/>
        <c:lblAlgn val="ctr"/>
        <c:lblOffset val="100"/>
        <c:noMultiLvlLbl val="0"/>
      </c:catAx>
      <c:valAx>
        <c:axId val="15546763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.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15508628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cs-CZ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cs-CZ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14476162412824284"/>
          <c:y val="1.5575444080475695E-2"/>
          <c:w val="0.57185106718276613"/>
          <c:h val="0.92511922929780077"/>
        </c:manualLayout>
      </c:layout>
      <c:bar3DChart>
        <c:barDir val="col"/>
        <c:grouping val="standard"/>
        <c:varyColors val="0"/>
        <c:ser>
          <c:idx val="2"/>
          <c:order val="2"/>
          <c:tx>
            <c:strRef>
              <c:f>'Pesticidy - podzemní voda 2'!$F$32</c:f>
              <c:strCache>
                <c:ptCount val="1"/>
                <c:pt idx="0">
                  <c:v>Acetochlor ESA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  <a:sp3d/>
          </c:spPr>
          <c:invertIfNegative val="0"/>
          <c:cat>
            <c:numRef>
              <c:f>'Pesticidy - podzemní voda 2'!$B$33:$B$38</c:f>
              <c:numCache>
                <c:formatCode>General</c:formatCode>
                <c:ptCount val="6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</c:numCache>
            </c:numRef>
          </c:cat>
          <c:val>
            <c:numRef>
              <c:f>'Pesticidy - podzemní voda 2'!$F$33:$F$38</c:f>
              <c:numCache>
                <c:formatCode>General</c:formatCode>
                <c:ptCount val="6"/>
                <c:pt idx="0" formatCode="0.0000">
                  <c:v>1.6507469997550824E-2</c:v>
                </c:pt>
                <c:pt idx="3" formatCode="0.0000">
                  <c:v>1.263776634827333E-2</c:v>
                </c:pt>
                <c:pt idx="5" formatCode="0.0000">
                  <c:v>3.4839578741121729E-2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89D-4E98-81D6-07E03DF4B338}"/>
            </c:ext>
          </c:extLst>
        </c:ser>
        <c:ser>
          <c:idx val="3"/>
          <c:order val="3"/>
          <c:tx>
            <c:strRef>
              <c:f>'Pesticidy - podzemní voda 2'!$G$32</c:f>
              <c:strCache>
                <c:ptCount val="1"/>
                <c:pt idx="0">
                  <c:v>Acetochlor OA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  <a:sp3d/>
          </c:spPr>
          <c:invertIfNegative val="0"/>
          <c:cat>
            <c:numRef>
              <c:f>'Pesticidy - podzemní voda 2'!$B$33:$B$38</c:f>
              <c:numCache>
                <c:formatCode>General</c:formatCode>
                <c:ptCount val="6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</c:numCache>
            </c:numRef>
          </c:cat>
          <c:val>
            <c:numRef>
              <c:f>'Pesticidy - podzemní voda 2'!$G$33:$G$38</c:f>
              <c:numCache>
                <c:formatCode>General</c:formatCode>
                <c:ptCount val="6"/>
                <c:pt idx="0" formatCode="0.0000">
                  <c:v>9.1805942432683398E-3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89D-4E98-81D6-07E03DF4B338}"/>
            </c:ext>
          </c:extLst>
        </c:ser>
        <c:ser>
          <c:idx val="4"/>
          <c:order val="4"/>
          <c:tx>
            <c:strRef>
              <c:f>'Pesticidy - podzemní voda 2'!$H$32</c:f>
              <c:strCache>
                <c:ptCount val="1"/>
                <c:pt idx="0">
                  <c:v>Alachlor ESA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  <a:sp3d/>
          </c:spPr>
          <c:invertIfNegative val="0"/>
          <c:cat>
            <c:numRef>
              <c:f>'Pesticidy - podzemní voda 2'!$B$33:$B$38</c:f>
              <c:numCache>
                <c:formatCode>General</c:formatCode>
                <c:ptCount val="6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</c:numCache>
            </c:numRef>
          </c:cat>
          <c:val>
            <c:numRef>
              <c:f>'Pesticidy - podzemní voda 2'!$H$33:$H$38</c:f>
              <c:numCache>
                <c:formatCode>General</c:formatCode>
                <c:ptCount val="6"/>
                <c:pt idx="0" formatCode="0.0000">
                  <c:v>2.6155346908913548E-2</c:v>
                </c:pt>
                <c:pt idx="2" formatCode="0.0000">
                  <c:v>8.492866723570297E-2</c:v>
                </c:pt>
                <c:pt idx="3" formatCode="0.0000">
                  <c:v>4.4775027435678585E-2</c:v>
                </c:pt>
                <c:pt idx="4" formatCode="0.0000">
                  <c:v>3.4800634069015977E-2</c:v>
                </c:pt>
                <c:pt idx="5" formatCode="0.0000">
                  <c:v>3.2520424338495307E-2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289D-4E98-81D6-07E03DF4B338}"/>
            </c:ext>
          </c:extLst>
        </c:ser>
        <c:ser>
          <c:idx val="5"/>
          <c:order val="5"/>
          <c:tx>
            <c:strRef>
              <c:f>'Pesticidy - podzemní voda 2'!$I$32</c:f>
              <c:strCache>
                <c:ptCount val="1"/>
                <c:pt idx="0">
                  <c:v>Dimethachlor ESA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  <a:sp3d/>
          </c:spPr>
          <c:invertIfNegative val="0"/>
          <c:cat>
            <c:numRef>
              <c:f>'Pesticidy - podzemní voda 2'!$B$33:$B$38</c:f>
              <c:numCache>
                <c:formatCode>General</c:formatCode>
                <c:ptCount val="6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</c:numCache>
            </c:numRef>
          </c:cat>
          <c:val>
            <c:numRef>
              <c:f>'Pesticidy - podzemní voda 2'!$I$33:$I$38</c:f>
              <c:numCache>
                <c:formatCode>General</c:formatCode>
                <c:ptCount val="6"/>
                <c:pt idx="0" formatCode="0.0000">
                  <c:v>2.0265081134646354E-2</c:v>
                </c:pt>
                <c:pt idx="2" formatCode="0.0000">
                  <c:v>7.5684380032206124E-3</c:v>
                </c:pt>
                <c:pt idx="3" formatCode="0.0000">
                  <c:v>1.3687600644122385E-2</c:v>
                </c:pt>
                <c:pt idx="4" formatCode="0.0000">
                  <c:v>1.1296915644741733E-2</c:v>
                </c:pt>
                <c:pt idx="5" formatCode="0.0000">
                  <c:v>1.2783351913786697E-2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289D-4E98-81D6-07E03DF4B338}"/>
            </c:ext>
          </c:extLst>
        </c:ser>
        <c:ser>
          <c:idx val="6"/>
          <c:order val="6"/>
          <c:tx>
            <c:strRef>
              <c:f>'Pesticidy - podzemní voda 2'!$J$32</c:f>
              <c:strCache>
                <c:ptCount val="1"/>
                <c:pt idx="0">
                  <c:v>Metazachlor ESA</c:v>
                </c:pt>
              </c:strCache>
            </c:strRef>
          </c:tx>
          <c:spPr>
            <a:solidFill>
              <a:schemeClr val="accent1">
                <a:lumMod val="60000"/>
              </a:schemeClr>
            </a:solidFill>
            <a:ln>
              <a:noFill/>
            </a:ln>
            <a:effectLst/>
            <a:sp3d/>
          </c:spPr>
          <c:invertIfNegative val="0"/>
          <c:cat>
            <c:numRef>
              <c:f>'Pesticidy - podzemní voda 2'!$B$33:$B$38</c:f>
              <c:numCache>
                <c:formatCode>General</c:formatCode>
                <c:ptCount val="6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</c:numCache>
            </c:numRef>
          </c:cat>
          <c:val>
            <c:numRef>
              <c:f>'Pesticidy - podzemní voda 2'!$J$33:$J$38</c:f>
              <c:numCache>
                <c:formatCode>0.0000</c:formatCode>
                <c:ptCount val="6"/>
                <c:pt idx="0">
                  <c:v>5.5993876589731519E-2</c:v>
                </c:pt>
                <c:pt idx="1">
                  <c:v>8.3725859632595382E-3</c:v>
                </c:pt>
                <c:pt idx="3">
                  <c:v>9.903438530381535E-2</c:v>
                </c:pt>
                <c:pt idx="5">
                  <c:v>0.19630240226095147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289D-4E98-81D6-07E03DF4B338}"/>
            </c:ext>
          </c:extLst>
        </c:ser>
        <c:ser>
          <c:idx val="7"/>
          <c:order val="7"/>
          <c:tx>
            <c:strRef>
              <c:f>'Pesticidy - podzemní voda 2'!$K$32</c:f>
              <c:strCache>
                <c:ptCount val="1"/>
                <c:pt idx="0">
                  <c:v>Metazachlor OA</c:v>
                </c:pt>
              </c:strCache>
            </c:strRef>
          </c:tx>
          <c:spPr>
            <a:solidFill>
              <a:schemeClr val="accent2">
                <a:lumMod val="60000"/>
              </a:schemeClr>
            </a:solidFill>
            <a:ln>
              <a:noFill/>
            </a:ln>
            <a:effectLst/>
            <a:sp3d/>
          </c:spPr>
          <c:invertIfNegative val="0"/>
          <c:cat>
            <c:numRef>
              <c:f>'Pesticidy - podzemní voda 2'!$B$33:$B$38</c:f>
              <c:numCache>
                <c:formatCode>General</c:formatCode>
                <c:ptCount val="6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</c:numCache>
            </c:numRef>
          </c:cat>
          <c:val>
            <c:numRef>
              <c:f>'Pesticidy - podzemní voda 2'!$K$33:$K$38</c:f>
              <c:numCache>
                <c:formatCode>0.0000</c:formatCode>
                <c:ptCount val="6"/>
                <c:pt idx="0">
                  <c:v>3.0325785582255085E-2</c:v>
                </c:pt>
                <c:pt idx="1">
                  <c:v>5.7070240295748614E-3</c:v>
                </c:pt>
                <c:pt idx="3">
                  <c:v>4.2525415896487992E-2</c:v>
                </c:pt>
                <c:pt idx="5">
                  <c:v>4.84865988909427E-2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289D-4E98-81D6-07E03DF4B338}"/>
            </c:ext>
          </c:extLst>
        </c:ser>
        <c:ser>
          <c:idx val="8"/>
          <c:order val="8"/>
          <c:tx>
            <c:strRef>
              <c:f>'Pesticidy - podzemní voda 2'!$L$32</c:f>
              <c:strCache>
                <c:ptCount val="1"/>
                <c:pt idx="0">
                  <c:v>Metolachlor ESA</c:v>
                </c:pt>
              </c:strCache>
            </c:strRef>
          </c:tx>
          <c:spPr>
            <a:solidFill>
              <a:schemeClr val="accent3">
                <a:lumMod val="60000"/>
              </a:schemeClr>
            </a:solidFill>
            <a:ln>
              <a:noFill/>
            </a:ln>
            <a:effectLst/>
            <a:sp3d/>
          </c:spPr>
          <c:invertIfNegative val="0"/>
          <c:cat>
            <c:numRef>
              <c:f>'Pesticidy - podzemní voda 2'!$B$33:$B$38</c:f>
              <c:numCache>
                <c:formatCode>General</c:formatCode>
                <c:ptCount val="6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</c:numCache>
            </c:numRef>
          </c:cat>
          <c:val>
            <c:numRef>
              <c:f>'Pesticidy - podzemní voda 2'!$L$33:$L$38</c:f>
              <c:numCache>
                <c:formatCode>0.0000</c:formatCode>
                <c:ptCount val="6"/>
                <c:pt idx="0">
                  <c:v>4.0554612337294856E-2</c:v>
                </c:pt>
                <c:pt idx="1">
                  <c:v>4.6293152235427279E-2</c:v>
                </c:pt>
                <c:pt idx="2">
                  <c:v>3.0752688172043012E-2</c:v>
                </c:pt>
                <c:pt idx="3">
                  <c:v>4.1652518392756084E-2</c:v>
                </c:pt>
                <c:pt idx="5">
                  <c:v>3.8517260894170909E-2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289D-4E98-81D6-07E03DF4B338}"/>
            </c:ext>
          </c:extLst>
        </c:ser>
        <c:ser>
          <c:idx val="9"/>
          <c:order val="9"/>
          <c:tx>
            <c:strRef>
              <c:f>'Pesticidy - podzemní voda 2'!$M$32</c:f>
              <c:strCache>
                <c:ptCount val="1"/>
                <c:pt idx="0">
                  <c:v>Metolachlor OA</c:v>
                </c:pt>
              </c:strCache>
            </c:strRef>
          </c:tx>
          <c:spPr>
            <a:solidFill>
              <a:schemeClr val="accent4">
                <a:lumMod val="60000"/>
              </a:schemeClr>
            </a:solidFill>
            <a:ln>
              <a:noFill/>
            </a:ln>
            <a:effectLst/>
            <a:sp3d/>
          </c:spPr>
          <c:invertIfNegative val="0"/>
          <c:cat>
            <c:numRef>
              <c:f>'Pesticidy - podzemní voda 2'!$B$33:$B$38</c:f>
              <c:numCache>
                <c:formatCode>General</c:formatCode>
                <c:ptCount val="6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</c:numCache>
            </c:numRef>
          </c:cat>
          <c:val>
            <c:numRef>
              <c:f>'Pesticidy - podzemní voda 2'!$M$33:$M$38</c:f>
              <c:numCache>
                <c:formatCode>0.0000</c:formatCode>
                <c:ptCount val="6"/>
                <c:pt idx="0">
                  <c:v>7.8245371967345066E-3</c:v>
                </c:pt>
                <c:pt idx="1">
                  <c:v>4.6107853282741171E-3</c:v>
                </c:pt>
                <c:pt idx="3">
                  <c:v>7.5428308612165108E-3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289D-4E98-81D6-07E03DF4B338}"/>
            </c:ext>
          </c:extLst>
        </c:ser>
        <c:ser>
          <c:idx val="10"/>
          <c:order val="10"/>
          <c:tx>
            <c:strRef>
              <c:f>'Pesticidy - podzemní voda 2'!$N$32</c:f>
              <c:strCache>
                <c:ptCount val="1"/>
                <c:pt idx="0">
                  <c:v>Chloridazon-desphenyl</c:v>
                </c:pt>
              </c:strCache>
            </c:strRef>
          </c:tx>
          <c:spPr>
            <a:solidFill>
              <a:schemeClr val="accent5">
                <a:lumMod val="60000"/>
              </a:schemeClr>
            </a:solidFill>
            <a:ln>
              <a:noFill/>
            </a:ln>
            <a:effectLst/>
            <a:sp3d/>
          </c:spPr>
          <c:invertIfNegative val="0"/>
          <c:cat>
            <c:numRef>
              <c:f>'Pesticidy - podzemní voda 2'!$B$33:$B$38</c:f>
              <c:numCache>
                <c:formatCode>General</c:formatCode>
                <c:ptCount val="6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</c:numCache>
            </c:numRef>
          </c:cat>
          <c:val>
            <c:numRef>
              <c:f>'Pesticidy - podzemní voda 2'!$N$33:$N$38</c:f>
              <c:numCache>
                <c:formatCode>0.0000</c:formatCode>
                <c:ptCount val="6"/>
                <c:pt idx="0">
                  <c:v>0.57620584496335181</c:v>
                </c:pt>
                <c:pt idx="1">
                  <c:v>5.2409188496968497E-2</c:v>
                </c:pt>
                <c:pt idx="2">
                  <c:v>8.9252646598584229E-2</c:v>
                </c:pt>
                <c:pt idx="3">
                  <c:v>9.2088394799206552E-2</c:v>
                </c:pt>
                <c:pt idx="4">
                  <c:v>4.2605208479098025E-3</c:v>
                </c:pt>
                <c:pt idx="5">
                  <c:v>0.50226542130177221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289D-4E98-81D6-07E03DF4B338}"/>
            </c:ext>
          </c:extLst>
        </c:ser>
        <c:ser>
          <c:idx val="11"/>
          <c:order val="11"/>
          <c:tx>
            <c:strRef>
              <c:f>'Pesticidy - podzemní voda 2'!$O$32</c:f>
              <c:strCache>
                <c:ptCount val="1"/>
                <c:pt idx="0">
                  <c:v>Chloridazon-methyl-desphenyl</c:v>
                </c:pt>
              </c:strCache>
            </c:strRef>
          </c:tx>
          <c:spPr>
            <a:solidFill>
              <a:schemeClr val="accent6">
                <a:lumMod val="60000"/>
              </a:schemeClr>
            </a:solidFill>
            <a:ln>
              <a:noFill/>
            </a:ln>
            <a:effectLst/>
            <a:sp3d/>
          </c:spPr>
          <c:invertIfNegative val="0"/>
          <c:cat>
            <c:numRef>
              <c:f>'Pesticidy - podzemní voda 2'!$B$33:$B$38</c:f>
              <c:numCache>
                <c:formatCode>General</c:formatCode>
                <c:ptCount val="6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</c:numCache>
            </c:numRef>
          </c:cat>
          <c:val>
            <c:numRef>
              <c:f>'Pesticidy - podzemní voda 2'!$O$33:$O$38</c:f>
              <c:numCache>
                <c:formatCode>0.0000</c:formatCode>
                <c:ptCount val="6"/>
                <c:pt idx="0">
                  <c:v>0.75785595105672965</c:v>
                </c:pt>
                <c:pt idx="1">
                  <c:v>8.3656900811860224E-2</c:v>
                </c:pt>
                <c:pt idx="2">
                  <c:v>5.3593111822496958E-2</c:v>
                </c:pt>
                <c:pt idx="3">
                  <c:v>0.1002053388090349</c:v>
                </c:pt>
                <c:pt idx="4">
                  <c:v>0</c:v>
                </c:pt>
                <c:pt idx="5">
                  <c:v>0.78250294811320753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289D-4E98-81D6-07E03DF4B338}"/>
            </c:ext>
          </c:extLst>
        </c:ser>
        <c:ser>
          <c:idx val="12"/>
          <c:order val="12"/>
          <c:tx>
            <c:strRef>
              <c:f>'Pesticidy - podzemní voda 2'!$P$32</c:f>
              <c:strCache>
                <c:ptCount val="1"/>
                <c:pt idx="0">
                  <c:v>Atrazine</c:v>
                </c:pt>
              </c:strCache>
            </c:strRef>
          </c:tx>
          <c:spPr>
            <a:solidFill>
              <a:schemeClr val="accent1">
                <a:lumMod val="80000"/>
                <a:lumOff val="20000"/>
              </a:schemeClr>
            </a:solidFill>
            <a:ln>
              <a:noFill/>
            </a:ln>
            <a:effectLst/>
            <a:sp3d/>
          </c:spPr>
          <c:invertIfNegative val="0"/>
          <c:cat>
            <c:numRef>
              <c:f>'Pesticidy - podzemní voda 2'!$B$33:$B$38</c:f>
              <c:numCache>
                <c:formatCode>General</c:formatCode>
                <c:ptCount val="6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</c:numCache>
            </c:numRef>
          </c:cat>
          <c:val>
            <c:numRef>
              <c:f>'Pesticidy - podzemní voda 2'!$P$33:$P$38</c:f>
              <c:numCache>
                <c:formatCode>0.0000</c:formatCode>
                <c:ptCount val="6"/>
                <c:pt idx="0">
                  <c:v>1.167983510821024E-3</c:v>
                </c:pt>
                <c:pt idx="1">
                  <c:v>3.3025311370028123E-3</c:v>
                </c:pt>
                <c:pt idx="2">
                  <c:v>1.4842626617670553E-2</c:v>
                </c:pt>
                <c:pt idx="3">
                  <c:v>2.9615004935834156E-3</c:v>
                </c:pt>
                <c:pt idx="4">
                  <c:v>1.4152249134948098E-2</c:v>
                </c:pt>
                <c:pt idx="5">
                  <c:v>1.9425467116635116E-3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289D-4E98-81D6-07E03DF4B338}"/>
            </c:ext>
          </c:extLst>
        </c:ser>
        <c:ser>
          <c:idx val="13"/>
          <c:order val="13"/>
          <c:tx>
            <c:strRef>
              <c:f>'Pesticidy - podzemní voda 2'!$Q$32</c:f>
              <c:strCache>
                <c:ptCount val="1"/>
                <c:pt idx="0">
                  <c:v>Atrazine-2-hydroxy</c:v>
                </c:pt>
              </c:strCache>
            </c:strRef>
          </c:tx>
          <c:spPr>
            <a:solidFill>
              <a:schemeClr val="accent2">
                <a:lumMod val="80000"/>
                <a:lumOff val="20000"/>
              </a:schemeClr>
            </a:solidFill>
            <a:ln>
              <a:noFill/>
            </a:ln>
            <a:effectLst/>
            <a:sp3d/>
          </c:spPr>
          <c:invertIfNegative val="0"/>
          <c:cat>
            <c:numRef>
              <c:f>'Pesticidy - podzemní voda 2'!$B$33:$B$38</c:f>
              <c:numCache>
                <c:formatCode>General</c:formatCode>
                <c:ptCount val="6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</c:numCache>
            </c:numRef>
          </c:cat>
          <c:val>
            <c:numRef>
              <c:f>'Pesticidy - podzemní voda 2'!$Q$33:$Q$38</c:f>
              <c:numCache>
                <c:formatCode>0.0000</c:formatCode>
                <c:ptCount val="6"/>
                <c:pt idx="0">
                  <c:v>1.2008712008712008E-2</c:v>
                </c:pt>
                <c:pt idx="1">
                  <c:v>2.2806211522558122E-2</c:v>
                </c:pt>
                <c:pt idx="3">
                  <c:v>2.1418611136934093E-2</c:v>
                </c:pt>
                <c:pt idx="4">
                  <c:v>1.9412039197386842E-3</c:v>
                </c:pt>
                <c:pt idx="5">
                  <c:v>5.1262578317827993E-3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B-289D-4E98-81D6-07E03DF4B338}"/>
            </c:ext>
          </c:extLst>
        </c:ser>
        <c:ser>
          <c:idx val="14"/>
          <c:order val="14"/>
          <c:tx>
            <c:strRef>
              <c:f>'Pesticidy - podzemní voda 2'!$R$32</c:f>
              <c:strCache>
                <c:ptCount val="1"/>
                <c:pt idx="0">
                  <c:v>Atrazine-desethyl</c:v>
                </c:pt>
              </c:strCache>
            </c:strRef>
          </c:tx>
          <c:spPr>
            <a:solidFill>
              <a:schemeClr val="accent3">
                <a:lumMod val="80000"/>
                <a:lumOff val="20000"/>
              </a:schemeClr>
            </a:solidFill>
            <a:ln>
              <a:noFill/>
            </a:ln>
            <a:effectLst/>
            <a:sp3d/>
          </c:spPr>
          <c:invertIfNegative val="0"/>
          <c:cat>
            <c:numRef>
              <c:f>'Pesticidy - podzemní voda 2'!$B$33:$B$38</c:f>
              <c:numCache>
                <c:formatCode>General</c:formatCode>
                <c:ptCount val="6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</c:numCache>
            </c:numRef>
          </c:cat>
          <c:val>
            <c:numRef>
              <c:f>'Pesticidy - podzemní voda 2'!$R$33:$R$38</c:f>
              <c:numCache>
                <c:formatCode>0.0000</c:formatCode>
                <c:ptCount val="6"/>
                <c:pt idx="1">
                  <c:v>5.9818064871818444E-3</c:v>
                </c:pt>
                <c:pt idx="2">
                  <c:v>2.4785584336827517E-2</c:v>
                </c:pt>
                <c:pt idx="3">
                  <c:v>3.0863623686901557E-3</c:v>
                </c:pt>
                <c:pt idx="4">
                  <c:v>1.3719085394307048E-2</c:v>
                </c:pt>
                <c:pt idx="5">
                  <c:v>2.7434972470096832E-3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289D-4E98-81D6-07E03DF4B338}"/>
            </c:ext>
          </c:extLst>
        </c:ser>
        <c:ser>
          <c:idx val="15"/>
          <c:order val="15"/>
          <c:tx>
            <c:strRef>
              <c:f>'Pesticidy - podzemní voda 2'!$S$32</c:f>
              <c:strCache>
                <c:ptCount val="1"/>
                <c:pt idx="0">
                  <c:v>Atrazine-desisopropyl</c:v>
                </c:pt>
              </c:strCache>
            </c:strRef>
          </c:tx>
          <c:spPr>
            <a:solidFill>
              <a:schemeClr val="accent4">
                <a:lumMod val="80000"/>
                <a:lumOff val="20000"/>
              </a:schemeClr>
            </a:solidFill>
            <a:ln>
              <a:noFill/>
            </a:ln>
            <a:effectLst/>
            <a:sp3d/>
          </c:spPr>
          <c:invertIfNegative val="0"/>
          <c:cat>
            <c:numRef>
              <c:f>'Pesticidy - podzemní voda 2'!$B$33:$B$38</c:f>
              <c:numCache>
                <c:formatCode>General</c:formatCode>
                <c:ptCount val="6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</c:numCache>
            </c:numRef>
          </c:cat>
          <c:val>
            <c:numRef>
              <c:f>'Pesticidy - podzemní voda 2'!$S$33:$S$38</c:f>
              <c:numCache>
                <c:formatCode>0.0000</c:formatCode>
                <c:ptCount val="6"/>
                <c:pt idx="1">
                  <c:v>1.1118257833318021E-3</c:v>
                </c:pt>
                <c:pt idx="2">
                  <c:v>1.9319067833318897E-3</c:v>
                </c:pt>
                <c:pt idx="3">
                  <c:v>1.2085153853304826E-3</c:v>
                </c:pt>
                <c:pt idx="4">
                  <c:v>2.2958469435370977E-3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D-289D-4E98-81D6-07E03DF4B338}"/>
            </c:ext>
          </c:extLst>
        </c:ser>
        <c:ser>
          <c:idx val="18"/>
          <c:order val="18"/>
          <c:tx>
            <c:strRef>
              <c:f>'Pesticidy - podzemní voda 2'!$V$32</c:f>
              <c:strCache>
                <c:ptCount val="1"/>
                <c:pt idx="0">
                  <c:v>Chloridazon</c:v>
                </c:pt>
              </c:strCache>
            </c:strRef>
          </c:tx>
          <c:spPr>
            <a:solidFill>
              <a:schemeClr val="accent1">
                <a:lumMod val="80000"/>
              </a:schemeClr>
            </a:solidFill>
            <a:ln>
              <a:noFill/>
            </a:ln>
            <a:effectLst/>
            <a:sp3d/>
          </c:spPr>
          <c:invertIfNegative val="0"/>
          <c:cat>
            <c:numRef>
              <c:f>'Pesticidy - podzemní voda 2'!$B$33:$B$38</c:f>
              <c:numCache>
                <c:formatCode>General</c:formatCode>
                <c:ptCount val="6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</c:numCache>
            </c:numRef>
          </c:cat>
          <c:val>
            <c:numRef>
              <c:f>'Pesticidy - podzemní voda 2'!$V$33:$V$38</c:f>
              <c:numCache>
                <c:formatCode>0.0000</c:formatCode>
                <c:ptCount val="6"/>
                <c:pt idx="0">
                  <c:v>3.0962541488857277E-2</c:v>
                </c:pt>
                <c:pt idx="1">
                  <c:v>9.6194023072031995E-3</c:v>
                </c:pt>
                <c:pt idx="3">
                  <c:v>1.8043597728521709E-3</c:v>
                </c:pt>
                <c:pt idx="4">
                  <c:v>4.4984255510571302E-4</c:v>
                </c:pt>
                <c:pt idx="5">
                  <c:v>1.1572808456351378E-3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E-289D-4E98-81D6-07E03DF4B338}"/>
            </c:ext>
          </c:extLst>
        </c:ser>
        <c:ser>
          <c:idx val="25"/>
          <c:order val="25"/>
          <c:tx>
            <c:strRef>
              <c:f>'Pesticidy - podzemní voda 2'!$AC$32</c:f>
              <c:strCache>
                <c:ptCount val="1"/>
                <c:pt idx="0">
                  <c:v>Metazachlor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/>
            <a:sp3d/>
          </c:spPr>
          <c:invertIfNegative val="0"/>
          <c:cat>
            <c:numRef>
              <c:f>'Pesticidy - podzemní voda 2'!$B$33:$B$38</c:f>
              <c:numCache>
                <c:formatCode>General</c:formatCode>
                <c:ptCount val="6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</c:numCache>
            </c:numRef>
          </c:cat>
          <c:val>
            <c:numRef>
              <c:f>'Pesticidy - podzemní voda 2'!$AC$33:$AC$38</c:f>
              <c:numCache>
                <c:formatCode>General</c:formatCode>
                <c:ptCount val="6"/>
                <c:pt idx="5" formatCode="0.0000">
                  <c:v>7.6887871853546915E-4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F-289D-4E98-81D6-07E03DF4B338}"/>
            </c:ext>
          </c:extLst>
        </c:ser>
        <c:ser>
          <c:idx val="26"/>
          <c:order val="26"/>
          <c:tx>
            <c:strRef>
              <c:f>'Pesticidy - podzemní voda 2'!$AD$32</c:f>
              <c:strCache>
                <c:ptCount val="1"/>
                <c:pt idx="0">
                  <c:v>Metolachlor (isomers)</c:v>
                </c:pt>
              </c:strCache>
            </c:strRef>
          </c:tx>
          <c:spPr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  <a:effectLst/>
            <a:sp3d/>
          </c:spPr>
          <c:invertIfNegative val="0"/>
          <c:cat>
            <c:numRef>
              <c:f>'Pesticidy - podzemní voda 2'!$B$33:$B$38</c:f>
              <c:numCache>
                <c:formatCode>General</c:formatCode>
                <c:ptCount val="6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</c:numCache>
            </c:numRef>
          </c:cat>
          <c:val>
            <c:numRef>
              <c:f>'Pesticidy - podzemní voda 2'!$AD$33:$AD$38</c:f>
              <c:numCache>
                <c:formatCode>0.0000</c:formatCode>
                <c:ptCount val="6"/>
                <c:pt idx="0">
                  <c:v>7.7877127199307752E-4</c:v>
                </c:pt>
                <c:pt idx="1">
                  <c:v>1.0044159667503682E-3</c:v>
                </c:pt>
                <c:pt idx="2">
                  <c:v>1.0096688628390522E-3</c:v>
                </c:pt>
                <c:pt idx="3">
                  <c:v>1.5520249793369457E-3</c:v>
                </c:pt>
                <c:pt idx="4">
                  <c:v>4.8830876138604559E-4</c:v>
                </c:pt>
                <c:pt idx="5">
                  <c:v>1.0251716247139588E-3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0-289D-4E98-81D6-07E03DF4B338}"/>
            </c:ext>
          </c:extLst>
        </c:ser>
        <c:ser>
          <c:idx val="31"/>
          <c:order val="31"/>
          <c:tx>
            <c:strRef>
              <c:f>'Pesticidy - podzemní voda 2'!$AI$32</c:f>
              <c:strCache>
                <c:ptCount val="1"/>
                <c:pt idx="0">
                  <c:v>Terbuthylazine</c:v>
                </c:pt>
              </c:strCache>
            </c:strRef>
          </c:tx>
          <c:spPr>
            <a:solidFill>
              <a:schemeClr val="accent2">
                <a:lumMod val="50000"/>
              </a:schemeClr>
            </a:solidFill>
            <a:ln>
              <a:noFill/>
            </a:ln>
            <a:effectLst/>
            <a:sp3d/>
          </c:spPr>
          <c:invertIfNegative val="0"/>
          <c:cat>
            <c:numRef>
              <c:f>'Pesticidy - podzemní voda 2'!$B$33:$B$38</c:f>
              <c:numCache>
                <c:formatCode>General</c:formatCode>
                <c:ptCount val="6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</c:numCache>
            </c:numRef>
          </c:cat>
          <c:val>
            <c:numRef>
              <c:f>'Pesticidy - podzemní voda 2'!$AI$33:$AI$38</c:f>
              <c:numCache>
                <c:formatCode>0.0000</c:formatCode>
                <c:ptCount val="6"/>
                <c:pt idx="1">
                  <c:v>4.6444355162715955E-3</c:v>
                </c:pt>
                <c:pt idx="3">
                  <c:v>5.2977953274103325E-3</c:v>
                </c:pt>
                <c:pt idx="5">
                  <c:v>5.1197629434521367E-3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1-289D-4E98-81D6-07E03DF4B338}"/>
            </c:ext>
          </c:extLst>
        </c:ser>
        <c:ser>
          <c:idx val="32"/>
          <c:order val="32"/>
          <c:tx>
            <c:strRef>
              <c:f>'Pesticidy - podzemní voda 2'!$AJ$32</c:f>
              <c:strCache>
                <c:ptCount val="1"/>
                <c:pt idx="0">
                  <c:v>Terbuthylazine-desethyl</c:v>
                </c:pt>
              </c:strCache>
            </c:strRef>
          </c:tx>
          <c:spPr>
            <a:solidFill>
              <a:schemeClr val="accent3">
                <a:lumMod val="50000"/>
              </a:schemeClr>
            </a:solidFill>
            <a:ln>
              <a:noFill/>
            </a:ln>
            <a:effectLst/>
            <a:sp3d/>
          </c:spPr>
          <c:invertIfNegative val="0"/>
          <c:cat>
            <c:numRef>
              <c:f>'Pesticidy - podzemní voda 2'!$B$33:$B$38</c:f>
              <c:numCache>
                <c:formatCode>General</c:formatCode>
                <c:ptCount val="6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</c:numCache>
            </c:numRef>
          </c:cat>
          <c:val>
            <c:numRef>
              <c:f>'Pesticidy - podzemní voda 2'!$AJ$33:$AJ$38</c:f>
              <c:numCache>
                <c:formatCode>0.0000</c:formatCode>
                <c:ptCount val="6"/>
                <c:pt idx="1">
                  <c:v>5.6050721308462757E-3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2-289D-4E98-81D6-07E03DF4B338}"/>
            </c:ext>
          </c:extLst>
        </c:ser>
        <c:ser>
          <c:idx val="33"/>
          <c:order val="33"/>
          <c:tx>
            <c:strRef>
              <c:f>'Pesticidy - podzemní voda 2'!$AK$32</c:f>
              <c:strCache>
                <c:ptCount val="1"/>
                <c:pt idx="0">
                  <c:v>Terbuthylazine-desethyl-2-hydroxy</c:v>
                </c:pt>
              </c:strCache>
            </c:strRef>
          </c:tx>
          <c:spPr>
            <a:solidFill>
              <a:schemeClr val="accent4">
                <a:lumMod val="50000"/>
              </a:schemeClr>
            </a:solidFill>
            <a:ln>
              <a:noFill/>
            </a:ln>
            <a:effectLst/>
            <a:sp3d/>
          </c:spPr>
          <c:invertIfNegative val="0"/>
          <c:cat>
            <c:numRef>
              <c:f>'Pesticidy - podzemní voda 2'!$B$33:$B$38</c:f>
              <c:numCache>
                <c:formatCode>General</c:formatCode>
                <c:ptCount val="6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</c:numCache>
            </c:numRef>
          </c:cat>
          <c:val>
            <c:numRef>
              <c:f>'Pesticidy - podzemní voda 2'!$AK$33:$AK$38</c:f>
              <c:numCache>
                <c:formatCode>General</c:formatCode>
                <c:ptCount val="6"/>
                <c:pt idx="2" formatCode="0.0000">
                  <c:v>3.2054058736896826E-4</c:v>
                </c:pt>
                <c:pt idx="3" formatCode="0.0000">
                  <c:v>1.3479594682532306E-3</c:v>
                </c:pt>
                <c:pt idx="5" formatCode="0.0000">
                  <c:v>2.1359407632428329E-3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3-289D-4E98-81D6-07E03DF4B338}"/>
            </c:ext>
          </c:extLst>
        </c:ser>
        <c:ser>
          <c:idx val="34"/>
          <c:order val="34"/>
          <c:tx>
            <c:strRef>
              <c:f>'Pesticidy - podzemní voda 2'!$AL$32</c:f>
              <c:strCache>
                <c:ptCount val="1"/>
                <c:pt idx="0">
                  <c:v>Terbuthylazine-hydroxy</c:v>
                </c:pt>
              </c:strCache>
            </c:strRef>
          </c:tx>
          <c:spPr>
            <a:solidFill>
              <a:schemeClr val="accent5">
                <a:lumMod val="50000"/>
              </a:schemeClr>
            </a:solidFill>
            <a:ln>
              <a:noFill/>
            </a:ln>
            <a:effectLst/>
            <a:sp3d/>
          </c:spPr>
          <c:invertIfNegative val="0"/>
          <c:cat>
            <c:numRef>
              <c:f>'Pesticidy - podzemní voda 2'!$B$33:$B$38</c:f>
              <c:numCache>
                <c:formatCode>General</c:formatCode>
                <c:ptCount val="6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</c:numCache>
            </c:numRef>
          </c:cat>
          <c:val>
            <c:numRef>
              <c:f>'Pesticidy - podzemní voda 2'!$AL$33:$AL$38</c:f>
              <c:numCache>
                <c:formatCode>0.0000</c:formatCode>
                <c:ptCount val="6"/>
                <c:pt idx="0">
                  <c:v>3.6036036036036037E-3</c:v>
                </c:pt>
                <c:pt idx="1">
                  <c:v>3.7305889920058815E-3</c:v>
                </c:pt>
                <c:pt idx="3">
                  <c:v>1.4223296458120295E-2</c:v>
                </c:pt>
                <c:pt idx="5">
                  <c:v>7.053351053730777E-3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4-289D-4E98-81D6-07E03DF4B33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09625352"/>
        <c:axId val="109624960"/>
        <c:axId val="184584360"/>
        <c:extLst>
          <c:ext xmlns:c15="http://schemas.microsoft.com/office/drawing/2012/chart" uri="{02D57815-91ED-43cb-92C2-25804820EDAC}">
            <c15:filteredBarSeries>
              <c15:ser>
                <c:idx val="0"/>
                <c:order val="0"/>
                <c:tx>
                  <c:strRef>
                    <c:extLst>
                      <c:ext uri="{02D57815-91ED-43cb-92C2-25804820EDAC}">
                        <c15:formulaRef>
                          <c15:sqref>'Pesticidy - podzemní voda 2'!$D$32</c15:sqref>
                        </c15:formulaRef>
                      </c:ext>
                    </c:extLst>
                    <c:strCache>
                      <c:ptCount val="1"/>
                      <c:pt idx="0">
                        <c:v>Caffeine</c:v>
                      </c:pt>
                    </c:strCache>
                  </c:strRef>
                </c:tx>
                <c:spPr>
                  <a:solidFill>
                    <a:schemeClr val="accent1"/>
                  </a:solidFill>
                  <a:ln>
                    <a:noFill/>
                  </a:ln>
                  <a:effectLst/>
                  <a:sp3d/>
                </c:spPr>
                <c:invertIfNegative val="0"/>
                <c:cat>
                  <c:numRef>
                    <c:extLst>
                      <c:ext uri="{02D57815-91ED-43cb-92C2-25804820EDAC}">
                        <c15:formulaRef>
                          <c15:sqref>'Pesticidy - podzemní voda 2'!$B$33:$B$38</c15:sqref>
                        </c15:formulaRef>
                      </c:ext>
                    </c:extLst>
                    <c:numCache>
                      <c:formatCode>General</c:formatCode>
                      <c:ptCount val="6"/>
                      <c:pt idx="0">
                        <c:v>1</c:v>
                      </c:pt>
                      <c:pt idx="1">
                        <c:v>2</c:v>
                      </c:pt>
                      <c:pt idx="2">
                        <c:v>3</c:v>
                      </c:pt>
                      <c:pt idx="3">
                        <c:v>4</c:v>
                      </c:pt>
                      <c:pt idx="4">
                        <c:v>5</c:v>
                      </c:pt>
                      <c:pt idx="5">
                        <c:v>6</c:v>
                      </c:pt>
                    </c:numCache>
                  </c:numRef>
                </c:cat>
                <c:val>
                  <c:numRef>
                    <c:extLst>
                      <c:ext uri="{02D57815-91ED-43cb-92C2-25804820EDAC}">
                        <c15:formulaRef>
                          <c15:sqref>'Pesticidy - podzemní voda 2'!$D$33:$D$38</c15:sqref>
                        </c15:formulaRef>
                      </c:ext>
                    </c:extLst>
                    <c:numCache>
                      <c:formatCode>0.0000</c:formatCode>
                      <c:ptCount val="6"/>
                      <c:pt idx="0">
                        <c:v>3.0266259275425575E-2</c:v>
                      </c:pt>
                      <c:pt idx="1">
                        <c:v>2.4233958969882147E-2</c:v>
                      </c:pt>
                      <c:pt idx="2">
                        <c:v>3.5277171540811877E-2</c:v>
                      </c:pt>
                      <c:pt idx="3">
                        <c:v>1.9537319947621128E-2</c:v>
                      </c:pt>
                      <c:pt idx="4">
                        <c:v>1.6455696202531647E-2</c:v>
                      </c:pt>
                      <c:pt idx="5">
                        <c:v>4.1588825840244439E-2</c:v>
                      </c:pt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15-289D-4E98-81D6-07E03DF4B338}"/>
                  </c:ext>
                </c:extLst>
              </c15:ser>
            </c15:filteredBarSeries>
            <c15:filteredBarSeries>
              <c15:ser>
                <c:idx val="1"/>
                <c:order val="1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'Pesticidy - podzemní voda 2'!$E$32</c15:sqref>
                        </c15:formulaRef>
                      </c:ext>
                    </c:extLst>
                    <c:strCache>
                      <c:ptCount val="1"/>
                      <c:pt idx="0">
                        <c:v>Dinoterb</c:v>
                      </c:pt>
                    </c:strCache>
                  </c:strRef>
                </c:tx>
                <c:spPr>
                  <a:solidFill>
                    <a:schemeClr val="accent2"/>
                  </a:solidFill>
                  <a:ln>
                    <a:noFill/>
                  </a:ln>
                  <a:effectLst/>
                  <a:sp3d/>
                </c:spPr>
                <c:invertIfNegative val="0"/>
                <c:cat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'Pesticidy - podzemní voda 2'!$B$33:$B$38</c15:sqref>
                        </c15:formulaRef>
                      </c:ext>
                    </c:extLst>
                    <c:numCache>
                      <c:formatCode>General</c:formatCode>
                      <c:ptCount val="6"/>
                      <c:pt idx="0">
                        <c:v>1</c:v>
                      </c:pt>
                      <c:pt idx="1">
                        <c:v>2</c:v>
                      </c:pt>
                      <c:pt idx="2">
                        <c:v>3</c:v>
                      </c:pt>
                      <c:pt idx="3">
                        <c:v>4</c:v>
                      </c:pt>
                      <c:pt idx="4">
                        <c:v>5</c:v>
                      </c:pt>
                      <c:pt idx="5">
                        <c:v>6</c:v>
                      </c:pt>
                    </c:numCache>
                  </c:num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'Pesticidy - podzemní voda 2'!$E$33:$E$38</c15:sqref>
                        </c15:formulaRef>
                      </c:ext>
                    </c:extLst>
                    <c:numCache>
                      <c:formatCode>General</c:formatCode>
                      <c:ptCount val="6"/>
                      <c:pt idx="5" formatCode="0.0000">
                        <c:v>3.4893319342427426E-2</c:v>
                      </c:pt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16-289D-4E98-81D6-07E03DF4B338}"/>
                  </c:ext>
                </c:extLst>
              </c15:ser>
            </c15:filteredBarSeries>
            <c15:filteredBarSeries>
              <c15:ser>
                <c:idx val="16"/>
                <c:order val="16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'Pesticidy - podzemní voda 2'!$T$32</c15:sqref>
                        </c15:formulaRef>
                      </c:ext>
                    </c:extLst>
                    <c:strCache>
                      <c:ptCount val="1"/>
                      <c:pt idx="0">
                        <c:v>BAM</c:v>
                      </c:pt>
                    </c:strCache>
                  </c:strRef>
                </c:tx>
                <c:spPr>
                  <a:solidFill>
                    <a:schemeClr val="accent5">
                      <a:lumMod val="80000"/>
                      <a:lumOff val="20000"/>
                    </a:schemeClr>
                  </a:solidFill>
                  <a:ln>
                    <a:noFill/>
                  </a:ln>
                  <a:effectLst/>
                  <a:sp3d/>
                </c:spPr>
                <c:invertIfNegative val="0"/>
                <c:cat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'Pesticidy - podzemní voda 2'!$B$33:$B$38</c15:sqref>
                        </c15:formulaRef>
                      </c:ext>
                    </c:extLst>
                    <c:numCache>
                      <c:formatCode>General</c:formatCode>
                      <c:ptCount val="6"/>
                      <c:pt idx="0">
                        <c:v>1</c:v>
                      </c:pt>
                      <c:pt idx="1">
                        <c:v>2</c:v>
                      </c:pt>
                      <c:pt idx="2">
                        <c:v>3</c:v>
                      </c:pt>
                      <c:pt idx="3">
                        <c:v>4</c:v>
                      </c:pt>
                      <c:pt idx="4">
                        <c:v>5</c:v>
                      </c:pt>
                      <c:pt idx="5">
                        <c:v>6</c:v>
                      </c:pt>
                    </c:numCache>
                  </c:num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'Pesticidy - podzemní voda 2'!$T$33:$T$38</c15:sqref>
                        </c15:formulaRef>
                      </c:ext>
                    </c:extLst>
                    <c:numCache>
                      <c:formatCode>General</c:formatCode>
                      <c:ptCount val="6"/>
                      <c:pt idx="5" formatCode="0.0000">
                        <c:v>2.2878298841845454E-3</c:v>
                      </c:pt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17-289D-4E98-81D6-07E03DF4B338}"/>
                  </c:ext>
                </c:extLst>
              </c15:ser>
            </c15:filteredBarSeries>
            <c15:filteredBarSeries>
              <c15:ser>
                <c:idx val="17"/>
                <c:order val="17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'Pesticidy - podzemní voda 2'!$U$32</c15:sqref>
                        </c15:formulaRef>
                      </c:ext>
                    </c:extLst>
                    <c:strCache>
                      <c:ptCount val="1"/>
                      <c:pt idx="0">
                        <c:v>Carbamazepine</c:v>
                      </c:pt>
                    </c:strCache>
                  </c:strRef>
                </c:tx>
                <c:spPr>
                  <a:solidFill>
                    <a:schemeClr val="accent6">
                      <a:lumMod val="80000"/>
                      <a:lumOff val="20000"/>
                    </a:schemeClr>
                  </a:solidFill>
                  <a:ln>
                    <a:noFill/>
                  </a:ln>
                  <a:effectLst/>
                  <a:sp3d/>
                </c:spPr>
                <c:invertIfNegative val="0"/>
                <c:cat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'Pesticidy - podzemní voda 2'!$B$33:$B$38</c15:sqref>
                        </c15:formulaRef>
                      </c:ext>
                    </c:extLst>
                    <c:numCache>
                      <c:formatCode>General</c:formatCode>
                      <c:ptCount val="6"/>
                      <c:pt idx="0">
                        <c:v>1</c:v>
                      </c:pt>
                      <c:pt idx="1">
                        <c:v>2</c:v>
                      </c:pt>
                      <c:pt idx="2">
                        <c:v>3</c:v>
                      </c:pt>
                      <c:pt idx="3">
                        <c:v>4</c:v>
                      </c:pt>
                      <c:pt idx="4">
                        <c:v>5</c:v>
                      </c:pt>
                      <c:pt idx="5">
                        <c:v>6</c:v>
                      </c:pt>
                    </c:numCache>
                  </c:num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'Pesticidy - podzemní voda 2'!$U$33:$U$38</c15:sqref>
                        </c15:formulaRef>
                      </c:ext>
                    </c:extLst>
                    <c:numCache>
                      <c:formatCode>0.0000</c:formatCode>
                      <c:ptCount val="6"/>
                      <c:pt idx="0">
                        <c:v>4.9695916594265869E-3</c:v>
                      </c:pt>
                      <c:pt idx="1">
                        <c:v>1.6060450819672133E-2</c:v>
                      </c:pt>
                      <c:pt idx="2">
                        <c:v>3.6291285316354953E-3</c:v>
                      </c:pt>
                      <c:pt idx="5">
                        <c:v>1.618596642272923E-2</c:v>
                      </c:pt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18-289D-4E98-81D6-07E03DF4B338}"/>
                  </c:ext>
                </c:extLst>
              </c15:ser>
            </c15:filteredBarSeries>
            <c15:filteredBarSeries>
              <c15:ser>
                <c:idx val="19"/>
                <c:order val="19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'Pesticidy - podzemní voda 2'!$W$32</c15:sqref>
                        </c15:formulaRef>
                      </c:ext>
                    </c:extLst>
                    <c:strCache>
                      <c:ptCount val="1"/>
                      <c:pt idx="0">
                        <c:v>Chlorpyrifos</c:v>
                      </c:pt>
                    </c:strCache>
                  </c:strRef>
                </c:tx>
                <c:spPr>
                  <a:solidFill>
                    <a:schemeClr val="accent2">
                      <a:lumMod val="80000"/>
                    </a:schemeClr>
                  </a:solidFill>
                  <a:ln>
                    <a:noFill/>
                  </a:ln>
                  <a:effectLst/>
                  <a:sp3d/>
                </c:spPr>
                <c:invertIfNegative val="0"/>
                <c:cat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'Pesticidy - podzemní voda 2'!$B$33:$B$38</c15:sqref>
                        </c15:formulaRef>
                      </c:ext>
                    </c:extLst>
                    <c:numCache>
                      <c:formatCode>General</c:formatCode>
                      <c:ptCount val="6"/>
                      <c:pt idx="0">
                        <c:v>1</c:v>
                      </c:pt>
                      <c:pt idx="1">
                        <c:v>2</c:v>
                      </c:pt>
                      <c:pt idx="2">
                        <c:v>3</c:v>
                      </c:pt>
                      <c:pt idx="3">
                        <c:v>4</c:v>
                      </c:pt>
                      <c:pt idx="4">
                        <c:v>5</c:v>
                      </c:pt>
                      <c:pt idx="5">
                        <c:v>6</c:v>
                      </c:pt>
                    </c:numCache>
                  </c:num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'Pesticidy - podzemní voda 2'!$W$33:$W$38</c15:sqref>
                        </c15:formulaRef>
                      </c:ext>
                    </c:extLst>
                    <c:numCache>
                      <c:formatCode>General</c:formatCode>
                      <c:ptCount val="6"/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19-289D-4E98-81D6-07E03DF4B338}"/>
                  </c:ext>
                </c:extLst>
              </c15:ser>
            </c15:filteredBarSeries>
            <c15:filteredBarSeries>
              <c15:ser>
                <c:idx val="20"/>
                <c:order val="20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'Pesticidy - podzemní voda 2'!$X$32</c15:sqref>
                        </c15:formulaRef>
                      </c:ext>
                    </c:extLst>
                    <c:strCache>
                      <c:ptCount val="1"/>
                      <c:pt idx="0">
                        <c:v>Clothianidin</c:v>
                      </c:pt>
                    </c:strCache>
                  </c:strRef>
                </c:tx>
                <c:spPr>
                  <a:solidFill>
                    <a:schemeClr val="accent3">
                      <a:lumMod val="80000"/>
                    </a:schemeClr>
                  </a:solidFill>
                  <a:ln>
                    <a:noFill/>
                  </a:ln>
                  <a:effectLst/>
                  <a:sp3d/>
                </c:spPr>
                <c:invertIfNegative val="0"/>
                <c:cat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'Pesticidy - podzemní voda 2'!$B$33:$B$38</c15:sqref>
                        </c15:formulaRef>
                      </c:ext>
                    </c:extLst>
                    <c:numCache>
                      <c:formatCode>General</c:formatCode>
                      <c:ptCount val="6"/>
                      <c:pt idx="0">
                        <c:v>1</c:v>
                      </c:pt>
                      <c:pt idx="1">
                        <c:v>2</c:v>
                      </c:pt>
                      <c:pt idx="2">
                        <c:v>3</c:v>
                      </c:pt>
                      <c:pt idx="3">
                        <c:v>4</c:v>
                      </c:pt>
                      <c:pt idx="4">
                        <c:v>5</c:v>
                      </c:pt>
                      <c:pt idx="5">
                        <c:v>6</c:v>
                      </c:pt>
                    </c:numCache>
                  </c:num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'Pesticidy - podzemní voda 2'!$X$33:$X$38</c15:sqref>
                        </c15:formulaRef>
                      </c:ext>
                    </c:extLst>
                    <c:numCache>
                      <c:formatCode>0.0000</c:formatCode>
                      <c:ptCount val="6"/>
                      <c:pt idx="1">
                        <c:v>1.0445962233828847E-3</c:v>
                      </c:pt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1A-289D-4E98-81D6-07E03DF4B338}"/>
                  </c:ext>
                </c:extLst>
              </c15:ser>
            </c15:filteredBarSeries>
            <c15:filteredBarSeries>
              <c15:ser>
                <c:idx val="21"/>
                <c:order val="21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'Pesticidy - podzemní voda 2'!$Y$32</c15:sqref>
                        </c15:formulaRef>
                      </c:ext>
                    </c:extLst>
                    <c:strCache>
                      <c:ptCount val="1"/>
                      <c:pt idx="0">
                        <c:v>Diazinon</c:v>
                      </c:pt>
                    </c:strCache>
                  </c:strRef>
                </c:tx>
                <c:spPr>
                  <a:solidFill>
                    <a:schemeClr val="accent4">
                      <a:lumMod val="80000"/>
                    </a:schemeClr>
                  </a:solidFill>
                  <a:ln>
                    <a:noFill/>
                  </a:ln>
                  <a:effectLst/>
                  <a:sp3d/>
                </c:spPr>
                <c:invertIfNegative val="0"/>
                <c:cat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'Pesticidy - podzemní voda 2'!$B$33:$B$38</c15:sqref>
                        </c15:formulaRef>
                      </c:ext>
                    </c:extLst>
                    <c:numCache>
                      <c:formatCode>General</c:formatCode>
                      <c:ptCount val="6"/>
                      <c:pt idx="0">
                        <c:v>1</c:v>
                      </c:pt>
                      <c:pt idx="1">
                        <c:v>2</c:v>
                      </c:pt>
                      <c:pt idx="2">
                        <c:v>3</c:v>
                      </c:pt>
                      <c:pt idx="3">
                        <c:v>4</c:v>
                      </c:pt>
                      <c:pt idx="4">
                        <c:v>5</c:v>
                      </c:pt>
                      <c:pt idx="5">
                        <c:v>6</c:v>
                      </c:pt>
                    </c:numCache>
                  </c:num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'Pesticidy - podzemní voda 2'!$Y$33:$Y$38</c15:sqref>
                        </c15:formulaRef>
                      </c:ext>
                    </c:extLst>
                    <c:numCache>
                      <c:formatCode>General</c:formatCode>
                      <c:ptCount val="6"/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1B-289D-4E98-81D6-07E03DF4B338}"/>
                  </c:ext>
                </c:extLst>
              </c15:ser>
            </c15:filteredBarSeries>
            <c15:filteredBarSeries>
              <c15:ser>
                <c:idx val="22"/>
                <c:order val="22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'Pesticidy - podzemní voda 2'!$Z$32</c15:sqref>
                        </c15:formulaRef>
                      </c:ext>
                    </c:extLst>
                    <c:strCache>
                      <c:ptCount val="1"/>
                      <c:pt idx="0">
                        <c:v>Fluazifop-butyl (isomers)</c:v>
                      </c:pt>
                    </c:strCache>
                  </c:strRef>
                </c:tx>
                <c:spPr>
                  <a:solidFill>
                    <a:schemeClr val="accent5">
                      <a:lumMod val="80000"/>
                    </a:schemeClr>
                  </a:solidFill>
                  <a:ln>
                    <a:noFill/>
                  </a:ln>
                  <a:effectLst/>
                  <a:sp3d/>
                </c:spPr>
                <c:invertIfNegative val="0"/>
                <c:cat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'Pesticidy - podzemní voda 2'!$B$33:$B$38</c15:sqref>
                        </c15:formulaRef>
                      </c:ext>
                    </c:extLst>
                    <c:numCache>
                      <c:formatCode>General</c:formatCode>
                      <c:ptCount val="6"/>
                      <c:pt idx="0">
                        <c:v>1</c:v>
                      </c:pt>
                      <c:pt idx="1">
                        <c:v>2</c:v>
                      </c:pt>
                      <c:pt idx="2">
                        <c:v>3</c:v>
                      </c:pt>
                      <c:pt idx="3">
                        <c:v>4</c:v>
                      </c:pt>
                      <c:pt idx="4">
                        <c:v>5</c:v>
                      </c:pt>
                      <c:pt idx="5">
                        <c:v>6</c:v>
                      </c:pt>
                    </c:numCache>
                  </c:num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'Pesticidy - podzemní voda 2'!$Z$33:$Z$38</c15:sqref>
                        </c15:formulaRef>
                      </c:ext>
                    </c:extLst>
                    <c:numCache>
                      <c:formatCode>0.0000</c:formatCode>
                      <c:ptCount val="6"/>
                      <c:pt idx="0">
                        <c:v>8.8795244186921517E-4</c:v>
                      </c:pt>
                      <c:pt idx="1">
                        <c:v>1.016724379282399E-3</c:v>
                      </c:pt>
                      <c:pt idx="2">
                        <c:v>9.527326440177253E-4</c:v>
                      </c:pt>
                      <c:pt idx="3">
                        <c:v>9.5272464814146515E-4</c:v>
                      </c:pt>
                      <c:pt idx="4">
                        <c:v>9.4662491808053593E-4</c:v>
                      </c:pt>
                      <c:pt idx="5">
                        <c:v>9.117881178088141E-4</c:v>
                      </c:pt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1C-289D-4E98-81D6-07E03DF4B338}"/>
                  </c:ext>
                </c:extLst>
              </c15:ser>
            </c15:filteredBarSeries>
            <c15:filteredBarSeries>
              <c15:ser>
                <c:idx val="23"/>
                <c:order val="23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'Pesticidy - podzemní voda 2'!$AA$32</c15:sqref>
                        </c15:formulaRef>
                      </c:ext>
                    </c:extLst>
                    <c:strCache>
                      <c:ptCount val="1"/>
                      <c:pt idx="0">
                        <c:v>Hexazinone</c:v>
                      </c:pt>
                    </c:strCache>
                  </c:strRef>
                </c:tx>
                <c:spPr>
                  <a:solidFill>
                    <a:schemeClr val="accent6">
                      <a:lumMod val="80000"/>
                    </a:schemeClr>
                  </a:solidFill>
                  <a:ln>
                    <a:noFill/>
                  </a:ln>
                  <a:effectLst/>
                  <a:sp3d/>
                </c:spPr>
                <c:invertIfNegative val="0"/>
                <c:cat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'Pesticidy - podzemní voda 2'!$B$33:$B$38</c15:sqref>
                        </c15:formulaRef>
                      </c:ext>
                    </c:extLst>
                    <c:numCache>
                      <c:formatCode>General</c:formatCode>
                      <c:ptCount val="6"/>
                      <c:pt idx="0">
                        <c:v>1</c:v>
                      </c:pt>
                      <c:pt idx="1">
                        <c:v>2</c:v>
                      </c:pt>
                      <c:pt idx="2">
                        <c:v>3</c:v>
                      </c:pt>
                      <c:pt idx="3">
                        <c:v>4</c:v>
                      </c:pt>
                      <c:pt idx="4">
                        <c:v>5</c:v>
                      </c:pt>
                      <c:pt idx="5">
                        <c:v>6</c:v>
                      </c:pt>
                    </c:numCache>
                  </c:num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'Pesticidy - podzemní voda 2'!$AA$33:$AA$38</c15:sqref>
                        </c15:formulaRef>
                      </c:ext>
                    </c:extLst>
                    <c:numCache>
                      <c:formatCode>0.0000</c:formatCode>
                      <c:ptCount val="6"/>
                      <c:pt idx="0">
                        <c:v>1.1336310546204054E-3</c:v>
                      </c:pt>
                      <c:pt idx="1">
                        <c:v>4.3390920048212136E-4</c:v>
                      </c:pt>
                      <c:pt idx="2">
                        <c:v>3.7545933855248441E-4</c:v>
                      </c:pt>
                      <c:pt idx="3">
                        <c:v>1.8098058571898651E-3</c:v>
                      </c:pt>
                      <c:pt idx="4">
                        <c:v>5.8650519031141872E-3</c:v>
                      </c:pt>
                      <c:pt idx="5">
                        <c:v>1.3416742118692899E-3</c:v>
                      </c:pt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1D-289D-4E98-81D6-07E03DF4B338}"/>
                  </c:ext>
                </c:extLst>
              </c15:ser>
            </c15:filteredBarSeries>
            <c15:filteredBarSeries>
              <c15:ser>
                <c:idx val="24"/>
                <c:order val="24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'Pesticidy - podzemní voda 2'!$AB$32</c15:sqref>
                        </c15:formulaRef>
                      </c:ext>
                    </c:extLst>
                    <c:strCache>
                      <c:ptCount val="1"/>
                      <c:pt idx="0">
                        <c:v>Linuron</c:v>
                      </c:pt>
                    </c:strCache>
                  </c:strRef>
                </c:tx>
                <c:spPr>
                  <a:solidFill>
                    <a:schemeClr val="accent1">
                      <a:lumMod val="60000"/>
                      <a:lumOff val="40000"/>
                    </a:schemeClr>
                  </a:solidFill>
                  <a:ln>
                    <a:noFill/>
                  </a:ln>
                  <a:effectLst/>
                  <a:sp3d/>
                </c:spPr>
                <c:invertIfNegative val="0"/>
                <c:cat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'Pesticidy - podzemní voda 2'!$B$33:$B$38</c15:sqref>
                        </c15:formulaRef>
                      </c:ext>
                    </c:extLst>
                    <c:numCache>
                      <c:formatCode>General</c:formatCode>
                      <c:ptCount val="6"/>
                      <c:pt idx="0">
                        <c:v>1</c:v>
                      </c:pt>
                      <c:pt idx="1">
                        <c:v>2</c:v>
                      </c:pt>
                      <c:pt idx="2">
                        <c:v>3</c:v>
                      </c:pt>
                      <c:pt idx="3">
                        <c:v>4</c:v>
                      </c:pt>
                      <c:pt idx="4">
                        <c:v>5</c:v>
                      </c:pt>
                      <c:pt idx="5">
                        <c:v>6</c:v>
                      </c:pt>
                    </c:numCache>
                  </c:num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'Pesticidy - podzemní voda 2'!$AB$33:$AB$38</c15:sqref>
                        </c15:formulaRef>
                      </c:ext>
                    </c:extLst>
                    <c:numCache>
                      <c:formatCode>General</c:formatCode>
                      <c:ptCount val="6"/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1E-289D-4E98-81D6-07E03DF4B338}"/>
                  </c:ext>
                </c:extLst>
              </c15:ser>
            </c15:filteredBarSeries>
            <c15:filteredBarSeries>
              <c15:ser>
                <c:idx val="27"/>
                <c:order val="27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'Pesticidy - podzemní voda 2'!$AE$32</c15:sqref>
                        </c15:formulaRef>
                      </c:ext>
                    </c:extLst>
                    <c:strCache>
                      <c:ptCount val="1"/>
                      <c:pt idx="0">
                        <c:v>Propazine</c:v>
                      </c:pt>
                    </c:strCache>
                  </c:strRef>
                </c:tx>
                <c:spPr>
                  <a:solidFill>
                    <a:schemeClr val="accent4">
                      <a:lumMod val="60000"/>
                      <a:lumOff val="40000"/>
                    </a:schemeClr>
                  </a:solidFill>
                  <a:ln>
                    <a:noFill/>
                  </a:ln>
                  <a:effectLst/>
                  <a:sp3d/>
                </c:spPr>
                <c:invertIfNegative val="0"/>
                <c:cat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'Pesticidy - podzemní voda 2'!$B$33:$B$38</c15:sqref>
                        </c15:formulaRef>
                      </c:ext>
                    </c:extLst>
                    <c:numCache>
                      <c:formatCode>General</c:formatCode>
                      <c:ptCount val="6"/>
                      <c:pt idx="0">
                        <c:v>1</c:v>
                      </c:pt>
                      <c:pt idx="1">
                        <c:v>2</c:v>
                      </c:pt>
                      <c:pt idx="2">
                        <c:v>3</c:v>
                      </c:pt>
                      <c:pt idx="3">
                        <c:v>4</c:v>
                      </c:pt>
                      <c:pt idx="4">
                        <c:v>5</c:v>
                      </c:pt>
                      <c:pt idx="5">
                        <c:v>6</c:v>
                      </c:pt>
                    </c:numCache>
                  </c:num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'Pesticidy - podzemní voda 2'!$AE$33:$AE$38</c15:sqref>
                        </c15:formulaRef>
                      </c:ext>
                    </c:extLst>
                    <c:numCache>
                      <c:formatCode>General</c:formatCode>
                      <c:ptCount val="6"/>
                      <c:pt idx="2" formatCode="0.0000">
                        <c:v>6.2310273206582522E-4</c:v>
                      </c:pt>
                      <c:pt idx="4" formatCode="0.0000">
                        <c:v>9.0830449826989623E-4</c:v>
                      </c:pt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1F-289D-4E98-81D6-07E03DF4B338}"/>
                  </c:ext>
                </c:extLst>
              </c15:ser>
            </c15:filteredBarSeries>
            <c15:filteredBarSeries>
              <c15:ser>
                <c:idx val="28"/>
                <c:order val="28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'Pesticidy - podzemní voda 2'!$AF$32</c15:sqref>
                        </c15:formulaRef>
                      </c:ext>
                    </c:extLst>
                    <c:strCache>
                      <c:ptCount val="1"/>
                      <c:pt idx="0">
                        <c:v>Quinmerac</c:v>
                      </c:pt>
                    </c:strCache>
                  </c:strRef>
                </c:tx>
                <c:spPr>
                  <a:solidFill>
                    <a:schemeClr val="accent5">
                      <a:lumMod val="60000"/>
                      <a:lumOff val="40000"/>
                    </a:schemeClr>
                  </a:solidFill>
                  <a:ln>
                    <a:noFill/>
                  </a:ln>
                  <a:effectLst/>
                  <a:sp3d/>
                </c:spPr>
                <c:invertIfNegative val="0"/>
                <c:cat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'Pesticidy - podzemní voda 2'!$B$33:$B$38</c15:sqref>
                        </c15:formulaRef>
                      </c:ext>
                    </c:extLst>
                    <c:numCache>
                      <c:formatCode>General</c:formatCode>
                      <c:ptCount val="6"/>
                      <c:pt idx="0">
                        <c:v>1</c:v>
                      </c:pt>
                      <c:pt idx="1">
                        <c:v>2</c:v>
                      </c:pt>
                      <c:pt idx="2">
                        <c:v>3</c:v>
                      </c:pt>
                      <c:pt idx="3">
                        <c:v>4</c:v>
                      </c:pt>
                      <c:pt idx="4">
                        <c:v>5</c:v>
                      </c:pt>
                      <c:pt idx="5">
                        <c:v>6</c:v>
                      </c:pt>
                    </c:numCache>
                  </c:num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'Pesticidy - podzemní voda 2'!$AF$33:$AF$38</c15:sqref>
                        </c15:formulaRef>
                      </c:ext>
                    </c:extLst>
                    <c:numCache>
                      <c:formatCode>General</c:formatCode>
                      <c:ptCount val="6"/>
                      <c:pt idx="0" formatCode="0.0000">
                        <c:v>6.1071222249731779E-4</c:v>
                      </c:pt>
                      <c:pt idx="3" formatCode="0.0000">
                        <c:v>1.0321352756020789E-3</c:v>
                      </c:pt>
                      <c:pt idx="5" formatCode="0.0000">
                        <c:v>9.1614798237638995E-4</c:v>
                      </c:pt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20-289D-4E98-81D6-07E03DF4B338}"/>
                  </c:ext>
                </c:extLst>
              </c15:ser>
            </c15:filteredBarSeries>
            <c15:filteredBarSeries>
              <c15:ser>
                <c:idx val="29"/>
                <c:order val="29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'Pesticidy - podzemní voda 2'!$AG$32</c15:sqref>
                        </c15:formulaRef>
                      </c:ext>
                    </c:extLst>
                    <c:strCache>
                      <c:ptCount val="1"/>
                      <c:pt idx="0">
                        <c:v>Simazine</c:v>
                      </c:pt>
                    </c:strCache>
                  </c:strRef>
                </c:tx>
                <c:spPr>
                  <a:solidFill>
                    <a:schemeClr val="accent6">
                      <a:lumMod val="60000"/>
                      <a:lumOff val="40000"/>
                    </a:schemeClr>
                  </a:solidFill>
                  <a:ln>
                    <a:noFill/>
                  </a:ln>
                  <a:effectLst/>
                  <a:sp3d/>
                </c:spPr>
                <c:invertIfNegative val="0"/>
                <c:cat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'Pesticidy - podzemní voda 2'!$B$33:$B$38</c15:sqref>
                        </c15:formulaRef>
                      </c:ext>
                    </c:extLst>
                    <c:numCache>
                      <c:formatCode>General</c:formatCode>
                      <c:ptCount val="6"/>
                      <c:pt idx="0">
                        <c:v>1</c:v>
                      </c:pt>
                      <c:pt idx="1">
                        <c:v>2</c:v>
                      </c:pt>
                      <c:pt idx="2">
                        <c:v>3</c:v>
                      </c:pt>
                      <c:pt idx="3">
                        <c:v>4</c:v>
                      </c:pt>
                      <c:pt idx="4">
                        <c:v>5</c:v>
                      </c:pt>
                      <c:pt idx="5">
                        <c:v>6</c:v>
                      </c:pt>
                    </c:numCache>
                  </c:num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'Pesticidy - podzemní voda 2'!$AG$33:$AG$38</c15:sqref>
                        </c15:formulaRef>
                      </c:ext>
                    </c:extLst>
                    <c:numCache>
                      <c:formatCode>General</c:formatCode>
                      <c:ptCount val="6"/>
                      <c:pt idx="2" formatCode="0.0000">
                        <c:v>1.3979868988656336E-3</c:v>
                      </c:pt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21-289D-4E98-81D6-07E03DF4B338}"/>
                  </c:ext>
                </c:extLst>
              </c15:ser>
            </c15:filteredBarSeries>
            <c15:filteredBarSeries>
              <c15:ser>
                <c:idx val="30"/>
                <c:order val="30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'Pesticidy - podzemní voda 2'!$AH$32</c15:sqref>
                        </c15:formulaRef>
                      </c:ext>
                    </c:extLst>
                    <c:strCache>
                      <c:ptCount val="1"/>
                      <c:pt idx="0">
                        <c:v>Simazine-2-hydroxy</c:v>
                      </c:pt>
                    </c:strCache>
                  </c:strRef>
                </c:tx>
                <c:spPr>
                  <a:solidFill>
                    <a:schemeClr val="accent1">
                      <a:lumMod val="50000"/>
                    </a:schemeClr>
                  </a:solidFill>
                  <a:ln>
                    <a:noFill/>
                  </a:ln>
                  <a:effectLst/>
                  <a:sp3d/>
                </c:spPr>
                <c:invertIfNegative val="0"/>
                <c:cat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'Pesticidy - podzemní voda 2'!$B$33:$B$38</c15:sqref>
                        </c15:formulaRef>
                      </c:ext>
                    </c:extLst>
                    <c:numCache>
                      <c:formatCode>General</c:formatCode>
                      <c:ptCount val="6"/>
                      <c:pt idx="0">
                        <c:v>1</c:v>
                      </c:pt>
                      <c:pt idx="1">
                        <c:v>2</c:v>
                      </c:pt>
                      <c:pt idx="2">
                        <c:v>3</c:v>
                      </c:pt>
                      <c:pt idx="3">
                        <c:v>4</c:v>
                      </c:pt>
                      <c:pt idx="4">
                        <c:v>5</c:v>
                      </c:pt>
                      <c:pt idx="5">
                        <c:v>6</c:v>
                      </c:pt>
                    </c:numCache>
                  </c:num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'Pesticidy - podzemní voda 2'!$AH$33:$AH$38</c15:sqref>
                        </c15:formulaRef>
                      </c:ext>
                    </c:extLst>
                    <c:numCache>
                      <c:formatCode>General</c:formatCode>
                      <c:ptCount val="6"/>
                      <c:pt idx="0" formatCode="0.0000">
                        <c:v>7.1280071280071286E-4</c:v>
                      </c:pt>
                      <c:pt idx="3" formatCode="0.0000">
                        <c:v>5.2059124291159247E-4</c:v>
                      </c:pt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22-289D-4E98-81D6-07E03DF4B338}"/>
                  </c:ext>
                </c:extLst>
              </c15:ser>
            </c15:filteredBarSeries>
            <c15:filteredBarSeries>
              <c15:ser>
                <c:idx val="35"/>
                <c:order val="35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'Pesticidy - podzemní voda 2'!$AM$32</c15:sqref>
                        </c15:formulaRef>
                      </c:ext>
                    </c:extLst>
                    <c:strCache>
                      <c:ptCount val="1"/>
                      <c:pt idx="0">
                        <c:v>Thiabendazole</c:v>
                      </c:pt>
                    </c:strCache>
                  </c:strRef>
                </c:tx>
                <c:spPr>
                  <a:solidFill>
                    <a:schemeClr val="accent6">
                      <a:lumMod val="50000"/>
                    </a:schemeClr>
                  </a:solidFill>
                  <a:ln>
                    <a:noFill/>
                  </a:ln>
                  <a:effectLst/>
                  <a:sp3d/>
                </c:spPr>
                <c:invertIfNegative val="0"/>
                <c:cat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'Pesticidy - podzemní voda 2'!$B$33:$B$38</c15:sqref>
                        </c15:formulaRef>
                      </c:ext>
                    </c:extLst>
                    <c:numCache>
                      <c:formatCode>General</c:formatCode>
                      <c:ptCount val="6"/>
                      <c:pt idx="0">
                        <c:v>1</c:v>
                      </c:pt>
                      <c:pt idx="1">
                        <c:v>2</c:v>
                      </c:pt>
                      <c:pt idx="2">
                        <c:v>3</c:v>
                      </c:pt>
                      <c:pt idx="3">
                        <c:v>4</c:v>
                      </c:pt>
                      <c:pt idx="4">
                        <c:v>5</c:v>
                      </c:pt>
                      <c:pt idx="5">
                        <c:v>6</c:v>
                      </c:pt>
                    </c:numCache>
                  </c:num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'Pesticidy - podzemní voda 2'!$AM$33:$AM$38</c15:sqref>
                        </c15:formulaRef>
                      </c:ext>
                    </c:extLst>
                    <c:numCache>
                      <c:formatCode>General</c:formatCode>
                      <c:ptCount val="6"/>
                      <c:pt idx="0" formatCode="0.0000">
                        <c:v>1.5647226173541964E-3</c:v>
                      </c:pt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23-289D-4E98-81D6-07E03DF4B338}"/>
                  </c:ext>
                </c:extLst>
              </c15:ser>
            </c15:filteredBarSeries>
          </c:ext>
        </c:extLst>
      </c:bar3DChart>
      <c:catAx>
        <c:axId val="10962535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109624960"/>
        <c:crosses val="autoZero"/>
        <c:auto val="1"/>
        <c:lblAlgn val="ctr"/>
        <c:lblOffset val="100"/>
        <c:noMultiLvlLbl val="0"/>
      </c:catAx>
      <c:valAx>
        <c:axId val="10962496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cs-CZ" dirty="0" smtClean="0">
                    <a:latin typeface="Symbol" panose="05050102010706020507" pitchFamily="18" charset="2"/>
                  </a:rPr>
                  <a:t>m</a:t>
                </a:r>
                <a:r>
                  <a:rPr lang="cs-CZ" dirty="0" smtClean="0"/>
                  <a:t>g/L</a:t>
                </a:r>
                <a:endParaRPr lang="cs-CZ" dirty="0"/>
              </a:p>
            </c:rich>
          </c:tx>
          <c:layout>
            <c:manualLayout>
              <c:xMode val="edge"/>
              <c:yMode val="edge"/>
              <c:x val="0.12975047626685118"/>
              <c:y val="0.54901647456479097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cs-CZ"/>
            </a:p>
          </c:txPr>
        </c:title>
        <c:numFmt formatCode="0.0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109625352"/>
        <c:crosses val="autoZero"/>
        <c:crossBetween val="between"/>
      </c:valAx>
      <c:serAx>
        <c:axId val="184584360"/>
        <c:scaling>
          <c:orientation val="minMax"/>
        </c:scaling>
        <c:delete val="0"/>
        <c:axPos val="b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109624960"/>
        <c:crosses val="autoZero"/>
      </c:ser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cs-CZ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 w="25400">
          <a:noFill/>
        </a:ln>
        <a:effectLst/>
        <a:sp3d/>
      </c:spPr>
    </c:sideWall>
    <c:backWall>
      <c:thickness val="0"/>
      <c:spPr>
        <a:noFill/>
        <a:ln w="25400"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12047643266872279"/>
          <c:y val="3.9783599998489384E-2"/>
          <c:w val="0.62181035357038128"/>
          <c:h val="0.83471035770649438"/>
        </c:manualLayout>
      </c:layout>
      <c:bar3DChart>
        <c:barDir val="col"/>
        <c:grouping val="standard"/>
        <c:varyColors val="0"/>
        <c:ser>
          <c:idx val="2"/>
          <c:order val="2"/>
          <c:tx>
            <c:strRef>
              <c:f>'Pesticidy - povrchová voda 2'!$F$32</c:f>
              <c:strCache>
                <c:ptCount val="1"/>
                <c:pt idx="0">
                  <c:v>Acetochlor ESA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  <a:sp3d/>
          </c:spPr>
          <c:invertIfNegative val="0"/>
          <c:cat>
            <c:numRef>
              <c:f>'Pesticidy - povrchová voda 2'!$B$33:$B$39</c:f>
              <c:numCache>
                <c:formatCode>General</c:formatCode>
                <c:ptCount val="7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</c:numCache>
            </c:numRef>
          </c:cat>
          <c:val>
            <c:numRef>
              <c:f>'Pesticidy - povrchová voda 2'!$F$33:$F$39</c:f>
              <c:numCache>
                <c:formatCode>General</c:formatCode>
                <c:ptCount val="7"/>
                <c:pt idx="0" formatCode="0.0000">
                  <c:v>1.3127602253245165E-2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1AB-4D4E-811B-77716F9546FE}"/>
            </c:ext>
          </c:extLst>
        </c:ser>
        <c:ser>
          <c:idx val="3"/>
          <c:order val="3"/>
          <c:tx>
            <c:strRef>
              <c:f>'Pesticidy - povrchová voda 2'!$G$32</c:f>
              <c:strCache>
                <c:ptCount val="1"/>
                <c:pt idx="0">
                  <c:v>Acetochlor OA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  <a:sp3d/>
          </c:spPr>
          <c:invertIfNegative val="0"/>
          <c:cat>
            <c:numRef>
              <c:f>'Pesticidy - povrchová voda 2'!$B$33:$B$39</c:f>
              <c:numCache>
                <c:formatCode>General</c:formatCode>
                <c:ptCount val="7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</c:numCache>
            </c:numRef>
          </c:cat>
          <c:val>
            <c:numRef>
              <c:f>'Pesticidy - povrchová voda 2'!$G$33:$G$39</c:f>
              <c:numCache>
                <c:formatCode>General</c:formatCode>
                <c:ptCount val="7"/>
              </c:numCache>
            </c:numRef>
          </c:val>
          <c:extLst>
            <c:ext xmlns:c16="http://schemas.microsoft.com/office/drawing/2014/chart" uri="{C3380CC4-5D6E-409C-BE32-E72D297353CC}">
              <c16:uniqueId val="{00000001-81AB-4D4E-811B-77716F9546FE}"/>
            </c:ext>
          </c:extLst>
        </c:ser>
        <c:ser>
          <c:idx val="4"/>
          <c:order val="4"/>
          <c:tx>
            <c:strRef>
              <c:f>'Pesticidy - povrchová voda 2'!$H$32</c:f>
              <c:strCache>
                <c:ptCount val="1"/>
                <c:pt idx="0">
                  <c:v>Alachlor ESA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  <a:sp3d/>
          </c:spPr>
          <c:invertIfNegative val="0"/>
          <c:cat>
            <c:numRef>
              <c:f>'Pesticidy - povrchová voda 2'!$B$33:$B$39</c:f>
              <c:numCache>
                <c:formatCode>General</c:formatCode>
                <c:ptCount val="7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</c:numCache>
            </c:numRef>
          </c:cat>
          <c:val>
            <c:numRef>
              <c:f>'Pesticidy - povrchová voda 2'!$H$33:$H$39</c:f>
              <c:numCache>
                <c:formatCode>0.0000</c:formatCode>
                <c:ptCount val="7"/>
                <c:pt idx="0">
                  <c:v>6.87964882331423E-2</c:v>
                </c:pt>
                <c:pt idx="1">
                  <c:v>5.8614803072796005E-2</c:v>
                </c:pt>
                <c:pt idx="2">
                  <c:v>7.4466528472137555E-2</c:v>
                </c:pt>
                <c:pt idx="3">
                  <c:v>0.13744665284721377</c:v>
                </c:pt>
                <c:pt idx="5">
                  <c:v>1.3730032922814292E-2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81AB-4D4E-811B-77716F9546FE}"/>
            </c:ext>
          </c:extLst>
        </c:ser>
        <c:ser>
          <c:idx val="5"/>
          <c:order val="5"/>
          <c:tx>
            <c:strRef>
              <c:f>'Pesticidy - povrchová voda 2'!$I$32</c:f>
              <c:strCache>
                <c:ptCount val="1"/>
                <c:pt idx="0">
                  <c:v>Dimethachlor ESA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  <a:sp3d/>
          </c:spPr>
          <c:invertIfNegative val="0"/>
          <c:cat>
            <c:numRef>
              <c:f>'Pesticidy - povrchová voda 2'!$B$33:$B$39</c:f>
              <c:numCache>
                <c:formatCode>General</c:formatCode>
                <c:ptCount val="7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</c:numCache>
            </c:numRef>
          </c:cat>
          <c:val>
            <c:numRef>
              <c:f>'Pesticidy - povrchová voda 2'!$I$33:$I$39</c:f>
              <c:numCache>
                <c:formatCode>General</c:formatCode>
                <c:ptCount val="7"/>
                <c:pt idx="0" formatCode="0.0000">
                  <c:v>1.5892481109872417E-2</c:v>
                </c:pt>
                <c:pt idx="3" formatCode="0.0000">
                  <c:v>2.2618605227300879E-2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81AB-4D4E-811B-77716F9546FE}"/>
            </c:ext>
          </c:extLst>
        </c:ser>
        <c:ser>
          <c:idx val="6"/>
          <c:order val="6"/>
          <c:tx>
            <c:strRef>
              <c:f>'Pesticidy - povrchová voda 2'!$J$32</c:f>
              <c:strCache>
                <c:ptCount val="1"/>
                <c:pt idx="0">
                  <c:v>Metazachlor ESA</c:v>
                </c:pt>
              </c:strCache>
            </c:strRef>
          </c:tx>
          <c:spPr>
            <a:solidFill>
              <a:schemeClr val="accent1">
                <a:lumMod val="60000"/>
              </a:schemeClr>
            </a:solidFill>
            <a:ln>
              <a:noFill/>
            </a:ln>
            <a:effectLst/>
            <a:sp3d/>
          </c:spPr>
          <c:invertIfNegative val="0"/>
          <c:cat>
            <c:numRef>
              <c:f>'Pesticidy - povrchová voda 2'!$B$33:$B$39</c:f>
              <c:numCache>
                <c:formatCode>General</c:formatCode>
                <c:ptCount val="7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</c:numCache>
            </c:numRef>
          </c:cat>
          <c:val>
            <c:numRef>
              <c:f>'Pesticidy - povrchová voda 2'!$J$33:$J$39</c:f>
              <c:numCache>
                <c:formatCode>0.0000</c:formatCode>
                <c:ptCount val="7"/>
                <c:pt idx="0">
                  <c:v>0.1177814413565709</c:v>
                </c:pt>
                <c:pt idx="1">
                  <c:v>4.3593970796043331E-2</c:v>
                </c:pt>
                <c:pt idx="2">
                  <c:v>4.1627414036740466E-2</c:v>
                </c:pt>
                <c:pt idx="3">
                  <c:v>0.31701601507300992</c:v>
                </c:pt>
                <c:pt idx="4">
                  <c:v>1.8829486575600567E-2</c:v>
                </c:pt>
                <c:pt idx="5">
                  <c:v>1.2270372114931701E-2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81AB-4D4E-811B-77716F9546FE}"/>
            </c:ext>
          </c:extLst>
        </c:ser>
        <c:ser>
          <c:idx val="7"/>
          <c:order val="7"/>
          <c:tx>
            <c:strRef>
              <c:f>'Pesticidy - povrchová voda 2'!$K$32</c:f>
              <c:strCache>
                <c:ptCount val="1"/>
                <c:pt idx="0">
                  <c:v>Metazachlor OA</c:v>
                </c:pt>
              </c:strCache>
            </c:strRef>
          </c:tx>
          <c:spPr>
            <a:solidFill>
              <a:schemeClr val="accent2">
                <a:lumMod val="60000"/>
              </a:schemeClr>
            </a:solidFill>
            <a:ln>
              <a:noFill/>
            </a:ln>
            <a:effectLst/>
            <a:sp3d/>
          </c:spPr>
          <c:invertIfNegative val="0"/>
          <c:cat>
            <c:numRef>
              <c:f>'Pesticidy - povrchová voda 2'!$B$33:$B$39</c:f>
              <c:numCache>
                <c:formatCode>General</c:formatCode>
                <c:ptCount val="7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</c:numCache>
            </c:numRef>
          </c:cat>
          <c:val>
            <c:numRef>
              <c:f>'Pesticidy - povrchová voda 2'!$K$33:$K$39</c:f>
              <c:numCache>
                <c:formatCode>0.0000</c:formatCode>
                <c:ptCount val="7"/>
                <c:pt idx="0">
                  <c:v>2.2227356746765251E-2</c:v>
                </c:pt>
                <c:pt idx="1">
                  <c:v>9.6811460258780044E-3</c:v>
                </c:pt>
                <c:pt idx="2">
                  <c:v>5.7878927911275422E-3</c:v>
                </c:pt>
                <c:pt idx="3">
                  <c:v>1.0258780036968578E-2</c:v>
                </c:pt>
                <c:pt idx="4">
                  <c:v>1.2176524953789281E-2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81AB-4D4E-811B-77716F9546FE}"/>
            </c:ext>
          </c:extLst>
        </c:ser>
        <c:ser>
          <c:idx val="8"/>
          <c:order val="8"/>
          <c:tx>
            <c:strRef>
              <c:f>'Pesticidy - povrchová voda 2'!$L$32</c:f>
              <c:strCache>
                <c:ptCount val="1"/>
                <c:pt idx="0">
                  <c:v>Metolachlor ESA</c:v>
                </c:pt>
              </c:strCache>
            </c:strRef>
          </c:tx>
          <c:spPr>
            <a:solidFill>
              <a:schemeClr val="accent3">
                <a:lumMod val="60000"/>
              </a:schemeClr>
            </a:solidFill>
            <a:ln>
              <a:noFill/>
            </a:ln>
            <a:effectLst/>
            <a:sp3d/>
          </c:spPr>
          <c:invertIfNegative val="0"/>
          <c:cat>
            <c:numRef>
              <c:f>'Pesticidy - povrchová voda 2'!$B$33:$B$39</c:f>
              <c:numCache>
                <c:formatCode>General</c:formatCode>
                <c:ptCount val="7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</c:numCache>
            </c:numRef>
          </c:cat>
          <c:val>
            <c:numRef>
              <c:f>'Pesticidy - povrchová voda 2'!$L$33:$L$39</c:f>
              <c:numCache>
                <c:formatCode>0.0000</c:formatCode>
                <c:ptCount val="7"/>
                <c:pt idx="0">
                  <c:v>3.9728353140916807E-2</c:v>
                </c:pt>
                <c:pt idx="1">
                  <c:v>2.0169779286926995E-2</c:v>
                </c:pt>
                <c:pt idx="2">
                  <c:v>5.7611771363893609E-3</c:v>
                </c:pt>
                <c:pt idx="5">
                  <c:v>2.7990945104697226E-2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81AB-4D4E-811B-77716F9546FE}"/>
            </c:ext>
          </c:extLst>
        </c:ser>
        <c:ser>
          <c:idx val="9"/>
          <c:order val="9"/>
          <c:tx>
            <c:strRef>
              <c:f>'Pesticidy - povrchová voda 2'!$M$32</c:f>
              <c:strCache>
                <c:ptCount val="1"/>
                <c:pt idx="0">
                  <c:v>Metolachlor OA</c:v>
                </c:pt>
              </c:strCache>
            </c:strRef>
          </c:tx>
          <c:spPr>
            <a:solidFill>
              <a:schemeClr val="accent4">
                <a:lumMod val="60000"/>
              </a:schemeClr>
            </a:solidFill>
            <a:ln>
              <a:noFill/>
            </a:ln>
            <a:effectLst/>
            <a:sp3d/>
          </c:spPr>
          <c:invertIfNegative val="0"/>
          <c:cat>
            <c:numRef>
              <c:f>'Pesticidy - povrchová voda 2'!$B$33:$B$39</c:f>
              <c:numCache>
                <c:formatCode>General</c:formatCode>
                <c:ptCount val="7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</c:numCache>
            </c:numRef>
          </c:cat>
          <c:val>
            <c:numRef>
              <c:f>'Pesticidy - povrchová voda 2'!$M$33:$M$39</c:f>
              <c:numCache>
                <c:formatCode>General</c:formatCode>
                <c:ptCount val="7"/>
                <c:pt idx="0" formatCode="0.0000">
                  <c:v>5.8640910658847882E-3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81AB-4D4E-811B-77716F9546FE}"/>
            </c:ext>
          </c:extLst>
        </c:ser>
        <c:ser>
          <c:idx val="10"/>
          <c:order val="10"/>
          <c:tx>
            <c:strRef>
              <c:f>'Pesticidy - povrchová voda 2'!$N$32</c:f>
              <c:strCache>
                <c:ptCount val="1"/>
                <c:pt idx="0">
                  <c:v>Chloridazon-desphenyl</c:v>
                </c:pt>
              </c:strCache>
            </c:strRef>
          </c:tx>
          <c:spPr>
            <a:solidFill>
              <a:schemeClr val="accent5">
                <a:lumMod val="60000"/>
              </a:schemeClr>
            </a:solidFill>
            <a:ln>
              <a:noFill/>
            </a:ln>
            <a:effectLst/>
            <a:sp3d/>
          </c:spPr>
          <c:invertIfNegative val="0"/>
          <c:cat>
            <c:numRef>
              <c:f>'Pesticidy - povrchová voda 2'!$B$33:$B$39</c:f>
              <c:numCache>
                <c:formatCode>General</c:formatCode>
                <c:ptCount val="7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</c:numCache>
            </c:numRef>
          </c:cat>
          <c:val>
            <c:numRef>
              <c:f>'Pesticidy - povrchová voda 2'!$N$33:$N$39</c:f>
              <c:numCache>
                <c:formatCode>General</c:formatCode>
                <c:ptCount val="7"/>
                <c:pt idx="3" formatCode="0.0000">
                  <c:v>5.4632064264075596E-2</c:v>
                </c:pt>
                <c:pt idx="5" formatCode="0.0000">
                  <c:v>6.595610348591549E-2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81AB-4D4E-811B-77716F9546FE}"/>
            </c:ext>
          </c:extLst>
        </c:ser>
        <c:ser>
          <c:idx val="11"/>
          <c:order val="11"/>
          <c:tx>
            <c:strRef>
              <c:f>'Pesticidy - povrchová voda 2'!$O$32</c:f>
              <c:strCache>
                <c:ptCount val="1"/>
                <c:pt idx="0">
                  <c:v>Chloridazon-methyl-desphenyl</c:v>
                </c:pt>
              </c:strCache>
            </c:strRef>
          </c:tx>
          <c:spPr>
            <a:solidFill>
              <a:schemeClr val="accent6">
                <a:lumMod val="60000"/>
              </a:schemeClr>
            </a:solidFill>
            <a:ln>
              <a:noFill/>
            </a:ln>
            <a:effectLst/>
            <a:sp3d/>
          </c:spPr>
          <c:invertIfNegative val="0"/>
          <c:cat>
            <c:numRef>
              <c:f>'Pesticidy - povrchová voda 2'!$B$33:$B$39</c:f>
              <c:numCache>
                <c:formatCode>General</c:formatCode>
                <c:ptCount val="7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</c:numCache>
            </c:numRef>
          </c:cat>
          <c:val>
            <c:numRef>
              <c:f>'Pesticidy - povrchová voda 2'!$O$33:$O$39</c:f>
              <c:numCache>
                <c:formatCode>General</c:formatCode>
                <c:ptCount val="7"/>
                <c:pt idx="5" formatCode="0.0000">
                  <c:v>7.838877855014896E-2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81AB-4D4E-811B-77716F9546FE}"/>
            </c:ext>
          </c:extLst>
        </c:ser>
        <c:ser>
          <c:idx val="12"/>
          <c:order val="12"/>
          <c:tx>
            <c:strRef>
              <c:f>'Pesticidy - povrchová voda 2'!$P$32</c:f>
              <c:strCache>
                <c:ptCount val="1"/>
                <c:pt idx="0">
                  <c:v>Atrazine</c:v>
                </c:pt>
              </c:strCache>
            </c:strRef>
          </c:tx>
          <c:spPr>
            <a:solidFill>
              <a:schemeClr val="accent1">
                <a:lumMod val="80000"/>
                <a:lumOff val="20000"/>
              </a:schemeClr>
            </a:solidFill>
            <a:ln>
              <a:noFill/>
            </a:ln>
            <a:effectLst/>
            <a:sp3d/>
          </c:spPr>
          <c:invertIfNegative val="0"/>
          <c:cat>
            <c:numRef>
              <c:f>'Pesticidy - povrchová voda 2'!$B$33:$B$39</c:f>
              <c:numCache>
                <c:formatCode>General</c:formatCode>
                <c:ptCount val="7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</c:numCache>
            </c:numRef>
          </c:cat>
          <c:val>
            <c:numRef>
              <c:f>'Pesticidy - povrchová voda 2'!$P$33:$P$39</c:f>
              <c:numCache>
                <c:formatCode>General</c:formatCode>
                <c:ptCount val="7"/>
                <c:pt idx="3" formatCode="0.0000">
                  <c:v>5.1282051282051282E-3</c:v>
                </c:pt>
                <c:pt idx="5" formatCode="0.0000">
                  <c:v>1.2021103896103896E-2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81AB-4D4E-811B-77716F9546FE}"/>
            </c:ext>
          </c:extLst>
        </c:ser>
        <c:ser>
          <c:idx val="13"/>
          <c:order val="13"/>
          <c:tx>
            <c:strRef>
              <c:f>'Pesticidy - povrchová voda 2'!$Q$32</c:f>
              <c:strCache>
                <c:ptCount val="1"/>
                <c:pt idx="0">
                  <c:v>Atrazine-2-hydroxy</c:v>
                </c:pt>
              </c:strCache>
            </c:strRef>
          </c:tx>
          <c:spPr>
            <a:solidFill>
              <a:schemeClr val="accent2">
                <a:lumMod val="80000"/>
                <a:lumOff val="20000"/>
              </a:schemeClr>
            </a:solidFill>
            <a:ln>
              <a:noFill/>
            </a:ln>
            <a:effectLst/>
            <a:sp3d/>
          </c:spPr>
          <c:invertIfNegative val="0"/>
          <c:cat>
            <c:numRef>
              <c:f>'Pesticidy - povrchová voda 2'!$B$33:$B$39</c:f>
              <c:numCache>
                <c:formatCode>General</c:formatCode>
                <c:ptCount val="7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</c:numCache>
            </c:numRef>
          </c:cat>
          <c:val>
            <c:numRef>
              <c:f>'Pesticidy - povrchová voda 2'!$Q$33:$Q$39</c:f>
              <c:numCache>
                <c:formatCode>0.0000</c:formatCode>
                <c:ptCount val="7"/>
                <c:pt idx="0">
                  <c:v>4.4450762960856795E-3</c:v>
                </c:pt>
                <c:pt idx="1">
                  <c:v>8.5230024213075063E-4</c:v>
                </c:pt>
                <c:pt idx="2">
                  <c:v>8.4622118470965857E-4</c:v>
                </c:pt>
                <c:pt idx="4">
                  <c:v>7.854641809406644E-4</c:v>
                </c:pt>
                <c:pt idx="5">
                  <c:v>1.8931772452899212E-3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B-81AB-4D4E-811B-77716F9546FE}"/>
            </c:ext>
          </c:extLst>
        </c:ser>
        <c:ser>
          <c:idx val="14"/>
          <c:order val="14"/>
          <c:tx>
            <c:strRef>
              <c:f>'Pesticidy - povrchová voda 2'!$R$32</c:f>
              <c:strCache>
                <c:ptCount val="1"/>
                <c:pt idx="0">
                  <c:v>Atrazine-desethyl</c:v>
                </c:pt>
              </c:strCache>
            </c:strRef>
          </c:tx>
          <c:spPr>
            <a:solidFill>
              <a:schemeClr val="accent3">
                <a:lumMod val="80000"/>
                <a:lumOff val="20000"/>
              </a:schemeClr>
            </a:solidFill>
            <a:ln>
              <a:noFill/>
            </a:ln>
            <a:effectLst/>
            <a:sp3d/>
          </c:spPr>
          <c:invertIfNegative val="0"/>
          <c:cat>
            <c:numRef>
              <c:f>'Pesticidy - povrchová voda 2'!$B$33:$B$39</c:f>
              <c:numCache>
                <c:formatCode>General</c:formatCode>
                <c:ptCount val="7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</c:numCache>
            </c:numRef>
          </c:cat>
          <c:val>
            <c:numRef>
              <c:f>'Pesticidy - povrchová voda 2'!$R$33:$R$39</c:f>
              <c:numCache>
                <c:formatCode>General</c:formatCode>
                <c:ptCount val="7"/>
                <c:pt idx="0" formatCode="0.0000">
                  <c:v>4.5588095915079143E-3</c:v>
                </c:pt>
                <c:pt idx="3" formatCode="0.0000">
                  <c:v>1.6675784099197666E-2</c:v>
                </c:pt>
                <c:pt idx="5" formatCode="0.0000">
                  <c:v>2.7245289921346262E-2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81AB-4D4E-811B-77716F9546FE}"/>
            </c:ext>
          </c:extLst>
        </c:ser>
        <c:ser>
          <c:idx val="15"/>
          <c:order val="15"/>
          <c:tx>
            <c:strRef>
              <c:f>'Pesticidy - povrchová voda 2'!$S$32</c:f>
              <c:strCache>
                <c:ptCount val="1"/>
                <c:pt idx="0">
                  <c:v>Atrazine-desisopropyl</c:v>
                </c:pt>
              </c:strCache>
            </c:strRef>
          </c:tx>
          <c:spPr>
            <a:solidFill>
              <a:schemeClr val="accent4">
                <a:lumMod val="80000"/>
                <a:lumOff val="20000"/>
              </a:schemeClr>
            </a:solidFill>
            <a:ln>
              <a:noFill/>
            </a:ln>
            <a:effectLst/>
            <a:sp3d/>
          </c:spPr>
          <c:invertIfNegative val="0"/>
          <c:cat>
            <c:numRef>
              <c:f>'Pesticidy - povrchová voda 2'!$B$33:$B$39</c:f>
              <c:numCache>
                <c:formatCode>General</c:formatCode>
                <c:ptCount val="7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</c:numCache>
            </c:numRef>
          </c:cat>
          <c:val>
            <c:numRef>
              <c:f>'Pesticidy - povrchová voda 2'!$S$33:$S$39</c:f>
              <c:numCache>
                <c:formatCode>General</c:formatCode>
                <c:ptCount val="7"/>
                <c:pt idx="0" formatCode="0.0000">
                  <c:v>2.9570656809781064E-3</c:v>
                </c:pt>
                <c:pt idx="3" formatCode="0.0000">
                  <c:v>1.1670313639679068E-3</c:v>
                </c:pt>
                <c:pt idx="5" formatCode="0.0000">
                  <c:v>1.4450338394000368E-3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D-81AB-4D4E-811B-77716F9546FE}"/>
            </c:ext>
          </c:extLst>
        </c:ser>
        <c:ser>
          <c:idx val="18"/>
          <c:order val="18"/>
          <c:tx>
            <c:strRef>
              <c:f>'Pesticidy - povrchová voda 2'!$V$32</c:f>
              <c:strCache>
                <c:ptCount val="1"/>
                <c:pt idx="0">
                  <c:v>Chloridazon</c:v>
                </c:pt>
              </c:strCache>
            </c:strRef>
          </c:tx>
          <c:spPr>
            <a:solidFill>
              <a:schemeClr val="accent1">
                <a:lumMod val="80000"/>
              </a:schemeClr>
            </a:solidFill>
            <a:ln>
              <a:noFill/>
            </a:ln>
            <a:effectLst/>
            <a:sp3d/>
          </c:spPr>
          <c:invertIfNegative val="0"/>
          <c:cat>
            <c:numRef>
              <c:f>'Pesticidy - povrchová voda 2'!$B$33:$B$39</c:f>
              <c:numCache>
                <c:formatCode>General</c:formatCode>
                <c:ptCount val="7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</c:numCache>
            </c:numRef>
          </c:cat>
          <c:val>
            <c:numRef>
              <c:f>'Pesticidy - povrchová voda 2'!$V$33:$V$39</c:f>
              <c:numCache>
                <c:formatCode>General</c:formatCode>
                <c:ptCount val="7"/>
              </c:numCache>
            </c:numRef>
          </c:val>
          <c:extLst>
            <c:ext xmlns:c16="http://schemas.microsoft.com/office/drawing/2014/chart" uri="{C3380CC4-5D6E-409C-BE32-E72D297353CC}">
              <c16:uniqueId val="{0000000E-81AB-4D4E-811B-77716F9546FE}"/>
            </c:ext>
          </c:extLst>
        </c:ser>
        <c:ser>
          <c:idx val="25"/>
          <c:order val="25"/>
          <c:tx>
            <c:strRef>
              <c:f>'Pesticidy - povrchová voda 2'!$AC$32</c:f>
              <c:strCache>
                <c:ptCount val="1"/>
                <c:pt idx="0">
                  <c:v>Metazachlor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/>
            <a:sp3d/>
          </c:spPr>
          <c:invertIfNegative val="0"/>
          <c:cat>
            <c:numRef>
              <c:f>'Pesticidy - povrchová voda 2'!$B$33:$B$39</c:f>
              <c:numCache>
                <c:formatCode>General</c:formatCode>
                <c:ptCount val="7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</c:numCache>
            </c:numRef>
          </c:cat>
          <c:val>
            <c:numRef>
              <c:f>'Pesticidy - povrchová voda 2'!$AC$33:$AC$39</c:f>
              <c:numCache>
                <c:formatCode>General</c:formatCode>
                <c:ptCount val="7"/>
                <c:pt idx="0" formatCode="0.0000">
                  <c:v>2.0625353173855721E-3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F-81AB-4D4E-811B-77716F9546FE}"/>
            </c:ext>
          </c:extLst>
        </c:ser>
        <c:ser>
          <c:idx val="26"/>
          <c:order val="26"/>
          <c:tx>
            <c:strRef>
              <c:f>'Pesticidy - povrchová voda 2'!$AD$32</c:f>
              <c:strCache>
                <c:ptCount val="1"/>
                <c:pt idx="0">
                  <c:v>Metolachlor (isomers)</c:v>
                </c:pt>
              </c:strCache>
            </c:strRef>
          </c:tx>
          <c:spPr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  <a:effectLst/>
            <a:sp3d/>
          </c:spPr>
          <c:invertIfNegative val="0"/>
          <c:cat>
            <c:numRef>
              <c:f>'Pesticidy - povrchová voda 2'!$B$33:$B$39</c:f>
              <c:numCache>
                <c:formatCode>General</c:formatCode>
                <c:ptCount val="7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</c:numCache>
            </c:numRef>
          </c:cat>
          <c:val>
            <c:numRef>
              <c:f>'Pesticidy - povrchová voda 2'!$AD$33:$AD$39</c:f>
              <c:numCache>
                <c:formatCode>0.0000</c:formatCode>
                <c:ptCount val="7"/>
                <c:pt idx="0">
                  <c:v>1.9495196835562253E-3</c:v>
                </c:pt>
                <c:pt idx="1">
                  <c:v>5.9964396139792011E-4</c:v>
                </c:pt>
                <c:pt idx="5">
                  <c:v>6.9733743886976987E-4</c:v>
                </c:pt>
                <c:pt idx="6">
                  <c:v>7.2639225181598058E-4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0-81AB-4D4E-811B-77716F9546FE}"/>
            </c:ext>
          </c:extLst>
        </c:ser>
        <c:ser>
          <c:idx val="31"/>
          <c:order val="31"/>
          <c:tx>
            <c:strRef>
              <c:f>'Pesticidy - povrchová voda 2'!$AI$32</c:f>
              <c:strCache>
                <c:ptCount val="1"/>
                <c:pt idx="0">
                  <c:v>Terbuthylazine</c:v>
                </c:pt>
              </c:strCache>
            </c:strRef>
          </c:tx>
          <c:spPr>
            <a:solidFill>
              <a:schemeClr val="accent2">
                <a:lumMod val="50000"/>
              </a:schemeClr>
            </a:solidFill>
            <a:ln>
              <a:noFill/>
            </a:ln>
            <a:effectLst/>
            <a:sp3d/>
          </c:spPr>
          <c:invertIfNegative val="0"/>
          <c:cat>
            <c:numRef>
              <c:f>'Pesticidy - povrchová voda 2'!$B$33:$B$39</c:f>
              <c:numCache>
                <c:formatCode>General</c:formatCode>
                <c:ptCount val="7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</c:numCache>
            </c:numRef>
          </c:cat>
          <c:val>
            <c:numRef>
              <c:f>'Pesticidy - povrchová voda 2'!$AI$33:$AI$39</c:f>
              <c:numCache>
                <c:formatCode>General</c:formatCode>
                <c:ptCount val="7"/>
                <c:pt idx="0" formatCode="0.0000">
                  <c:v>1.8535681186283594E-2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1-81AB-4D4E-811B-77716F9546FE}"/>
            </c:ext>
          </c:extLst>
        </c:ser>
        <c:ser>
          <c:idx val="32"/>
          <c:order val="32"/>
          <c:tx>
            <c:strRef>
              <c:f>'Pesticidy - povrchová voda 2'!$AJ$32</c:f>
              <c:strCache>
                <c:ptCount val="1"/>
                <c:pt idx="0">
                  <c:v>Terbuthylazine-desethyl</c:v>
                </c:pt>
              </c:strCache>
            </c:strRef>
          </c:tx>
          <c:spPr>
            <a:solidFill>
              <a:schemeClr val="accent3">
                <a:lumMod val="50000"/>
              </a:schemeClr>
            </a:solidFill>
            <a:ln>
              <a:noFill/>
            </a:ln>
            <a:effectLst/>
            <a:sp3d/>
          </c:spPr>
          <c:invertIfNegative val="0"/>
          <c:cat>
            <c:numRef>
              <c:f>'Pesticidy - povrchová voda 2'!$B$33:$B$39</c:f>
              <c:numCache>
                <c:formatCode>General</c:formatCode>
                <c:ptCount val="7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</c:numCache>
            </c:numRef>
          </c:cat>
          <c:val>
            <c:numRef>
              <c:f>'Pesticidy - povrchová voda 2'!$AJ$33:$AJ$39</c:f>
              <c:numCache>
                <c:formatCode>General</c:formatCode>
                <c:ptCount val="7"/>
                <c:pt idx="0" formatCode="0.0000">
                  <c:v>2.5438347076106531E-2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2-81AB-4D4E-811B-77716F9546FE}"/>
            </c:ext>
          </c:extLst>
        </c:ser>
        <c:ser>
          <c:idx val="33"/>
          <c:order val="33"/>
          <c:tx>
            <c:strRef>
              <c:f>'Pesticidy - povrchová voda 2'!$AK$32</c:f>
              <c:strCache>
                <c:ptCount val="1"/>
                <c:pt idx="0">
                  <c:v>Terbuthylazine-desethyl-2-hydroxy</c:v>
                </c:pt>
              </c:strCache>
            </c:strRef>
          </c:tx>
          <c:spPr>
            <a:solidFill>
              <a:schemeClr val="accent4">
                <a:lumMod val="50000"/>
              </a:schemeClr>
            </a:solidFill>
            <a:ln>
              <a:noFill/>
            </a:ln>
            <a:effectLst/>
            <a:sp3d/>
          </c:spPr>
          <c:invertIfNegative val="0"/>
          <c:cat>
            <c:numRef>
              <c:f>'Pesticidy - povrchová voda 2'!$B$33:$B$39</c:f>
              <c:numCache>
                <c:formatCode>General</c:formatCode>
                <c:ptCount val="7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</c:numCache>
            </c:numRef>
          </c:cat>
          <c:val>
            <c:numRef>
              <c:f>'Pesticidy - povrchová voda 2'!$AK$33:$AK$39</c:f>
              <c:numCache>
                <c:formatCode>0.0000</c:formatCode>
                <c:ptCount val="7"/>
                <c:pt idx="0">
                  <c:v>1.37522509714719E-2</c:v>
                </c:pt>
                <c:pt idx="1">
                  <c:v>3.3704600484261503E-3</c:v>
                </c:pt>
                <c:pt idx="4">
                  <c:v>1.6939528721491436E-3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3-81AB-4D4E-811B-77716F9546FE}"/>
            </c:ext>
          </c:extLst>
        </c:ser>
        <c:ser>
          <c:idx val="34"/>
          <c:order val="34"/>
          <c:tx>
            <c:strRef>
              <c:f>'Pesticidy - povrchová voda 2'!$AL$32</c:f>
              <c:strCache>
                <c:ptCount val="1"/>
                <c:pt idx="0">
                  <c:v>Terbuthylazine-hydroxy</c:v>
                </c:pt>
              </c:strCache>
            </c:strRef>
          </c:tx>
          <c:spPr>
            <a:solidFill>
              <a:schemeClr val="accent5">
                <a:lumMod val="50000"/>
              </a:schemeClr>
            </a:solidFill>
            <a:ln>
              <a:noFill/>
            </a:ln>
            <a:effectLst/>
            <a:sp3d/>
          </c:spPr>
          <c:invertIfNegative val="0"/>
          <c:cat>
            <c:numRef>
              <c:f>'Pesticidy - povrchová voda 2'!$B$33:$B$39</c:f>
              <c:numCache>
                <c:formatCode>General</c:formatCode>
                <c:ptCount val="7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</c:numCache>
            </c:numRef>
          </c:cat>
          <c:val>
            <c:numRef>
              <c:f>'Pesticidy - povrchová voda 2'!$AL$33:$AL$39</c:f>
              <c:numCache>
                <c:formatCode>0.0000</c:formatCode>
                <c:ptCount val="7"/>
                <c:pt idx="0">
                  <c:v>1.8557482703061321E-2</c:v>
                </c:pt>
                <c:pt idx="1">
                  <c:v>2.3244552058111377E-3</c:v>
                </c:pt>
                <c:pt idx="4">
                  <c:v>1.2018548310778841E-3</c:v>
                </c:pt>
                <c:pt idx="5">
                  <c:v>9.328699469544541E-4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4-81AB-4D4E-811B-77716F9546F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55468808"/>
        <c:axId val="155469200"/>
        <c:axId val="184860272"/>
        <c:extLst>
          <c:ext xmlns:c15="http://schemas.microsoft.com/office/drawing/2012/chart" uri="{02D57815-91ED-43cb-92C2-25804820EDAC}">
            <c15:filteredBarSeries>
              <c15:ser>
                <c:idx val="0"/>
                <c:order val="0"/>
                <c:tx>
                  <c:strRef>
                    <c:extLst>
                      <c:ext uri="{02D57815-91ED-43cb-92C2-25804820EDAC}">
                        <c15:formulaRef>
                          <c15:sqref>'Pesticidy - povrchová voda 2'!$D$32</c15:sqref>
                        </c15:formulaRef>
                      </c:ext>
                    </c:extLst>
                    <c:strCache>
                      <c:ptCount val="1"/>
                      <c:pt idx="0">
                        <c:v>Caffeine</c:v>
                      </c:pt>
                    </c:strCache>
                  </c:strRef>
                </c:tx>
                <c:spPr>
                  <a:solidFill>
                    <a:schemeClr val="accent1"/>
                  </a:solidFill>
                  <a:ln>
                    <a:noFill/>
                  </a:ln>
                  <a:effectLst/>
                  <a:sp3d/>
                </c:spPr>
                <c:invertIfNegative val="0"/>
                <c:cat>
                  <c:numRef>
                    <c:extLst>
                      <c:ext uri="{02D57815-91ED-43cb-92C2-25804820EDAC}">
                        <c15:formulaRef>
                          <c15:sqref>'Pesticidy - povrchová voda 2'!$B$33:$B$39</c15:sqref>
                        </c15:formulaRef>
                      </c:ext>
                    </c:extLst>
                    <c:numCache>
                      <c:formatCode>General</c:formatCode>
                      <c:ptCount val="7"/>
                      <c:pt idx="0">
                        <c:v>1</c:v>
                      </c:pt>
                      <c:pt idx="1">
                        <c:v>2</c:v>
                      </c:pt>
                      <c:pt idx="2">
                        <c:v>3</c:v>
                      </c:pt>
                      <c:pt idx="3">
                        <c:v>4</c:v>
                      </c:pt>
                      <c:pt idx="4">
                        <c:v>5</c:v>
                      </c:pt>
                      <c:pt idx="5">
                        <c:v>6</c:v>
                      </c:pt>
                      <c:pt idx="6">
                        <c:v>7</c:v>
                      </c:pt>
                    </c:numCache>
                  </c:numRef>
                </c:cat>
                <c:val>
                  <c:numRef>
                    <c:extLst>
                      <c:ext uri="{02D57815-91ED-43cb-92C2-25804820EDAC}">
                        <c15:formulaRef>
                          <c15:sqref>'Pesticidy - povrchová voda 2'!$D$33:$D$39</c15:sqref>
                        </c15:formulaRef>
                      </c:ext>
                    </c:extLst>
                    <c:numCache>
                      <c:formatCode>0.0000</c:formatCode>
                      <c:ptCount val="7"/>
                      <c:pt idx="0">
                        <c:v>4.4251418594500221E-2</c:v>
                      </c:pt>
                      <c:pt idx="1">
                        <c:v>3.4238323876036668E-2</c:v>
                      </c:pt>
                      <c:pt idx="2">
                        <c:v>3.5259711916193807E-2</c:v>
                      </c:pt>
                      <c:pt idx="3">
                        <c:v>6.7690964644260151E-2</c:v>
                      </c:pt>
                      <c:pt idx="4">
                        <c:v>4.9725010912265388E-2</c:v>
                      </c:pt>
                      <c:pt idx="5">
                        <c:v>2.3867306852902663E-2</c:v>
                      </c:pt>
                      <c:pt idx="6">
                        <c:v>5.2867743343518118E-2</c:v>
                      </c:pt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15-81AB-4D4E-811B-77716F9546FE}"/>
                  </c:ext>
                </c:extLst>
              </c15:ser>
            </c15:filteredBarSeries>
            <c15:filteredBarSeries>
              <c15:ser>
                <c:idx val="1"/>
                <c:order val="1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'Pesticidy - povrchová voda 2'!$E$32</c15:sqref>
                        </c15:formulaRef>
                      </c:ext>
                    </c:extLst>
                    <c:strCache>
                      <c:ptCount val="1"/>
                      <c:pt idx="0">
                        <c:v>Dinoterb</c:v>
                      </c:pt>
                    </c:strCache>
                  </c:strRef>
                </c:tx>
                <c:spPr>
                  <a:solidFill>
                    <a:schemeClr val="accent2"/>
                  </a:solidFill>
                  <a:ln>
                    <a:noFill/>
                  </a:ln>
                  <a:effectLst/>
                  <a:sp3d/>
                </c:spPr>
                <c:invertIfNegative val="0"/>
                <c:cat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'Pesticidy - povrchová voda 2'!$B$33:$B$39</c15:sqref>
                        </c15:formulaRef>
                      </c:ext>
                    </c:extLst>
                    <c:numCache>
                      <c:formatCode>General</c:formatCode>
                      <c:ptCount val="7"/>
                      <c:pt idx="0">
                        <c:v>1</c:v>
                      </c:pt>
                      <c:pt idx="1">
                        <c:v>2</c:v>
                      </c:pt>
                      <c:pt idx="2">
                        <c:v>3</c:v>
                      </c:pt>
                      <c:pt idx="3">
                        <c:v>4</c:v>
                      </c:pt>
                      <c:pt idx="4">
                        <c:v>5</c:v>
                      </c:pt>
                      <c:pt idx="5">
                        <c:v>6</c:v>
                      </c:pt>
                      <c:pt idx="6">
                        <c:v>7</c:v>
                      </c:pt>
                    </c:numCache>
                  </c:num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'Pesticidy - povrchová voda 2'!$E$33:$E$39</c15:sqref>
                        </c15:formulaRef>
                      </c:ext>
                    </c:extLst>
                    <c:numCache>
                      <c:formatCode>General</c:formatCode>
                      <c:ptCount val="7"/>
                      <c:pt idx="6" formatCode="0.0000">
                        <c:v>5.1722887196227779E-2</c:v>
                      </c:pt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16-81AB-4D4E-811B-77716F9546FE}"/>
                  </c:ext>
                </c:extLst>
              </c15:ser>
            </c15:filteredBarSeries>
            <c15:filteredBarSeries>
              <c15:ser>
                <c:idx val="16"/>
                <c:order val="16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'Pesticidy - povrchová voda 2'!$T$32</c15:sqref>
                        </c15:formulaRef>
                      </c:ext>
                    </c:extLst>
                    <c:strCache>
                      <c:ptCount val="1"/>
                      <c:pt idx="0">
                        <c:v>BAM</c:v>
                      </c:pt>
                    </c:strCache>
                  </c:strRef>
                </c:tx>
                <c:spPr>
                  <a:solidFill>
                    <a:schemeClr val="accent5">
                      <a:lumMod val="80000"/>
                      <a:lumOff val="20000"/>
                    </a:schemeClr>
                  </a:solidFill>
                  <a:ln>
                    <a:noFill/>
                  </a:ln>
                  <a:effectLst/>
                  <a:sp3d/>
                </c:spPr>
                <c:invertIfNegative val="0"/>
                <c:cat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'Pesticidy - povrchová voda 2'!$B$33:$B$39</c15:sqref>
                        </c15:formulaRef>
                      </c:ext>
                    </c:extLst>
                    <c:numCache>
                      <c:formatCode>General</c:formatCode>
                      <c:ptCount val="7"/>
                      <c:pt idx="0">
                        <c:v>1</c:v>
                      </c:pt>
                      <c:pt idx="1">
                        <c:v>2</c:v>
                      </c:pt>
                      <c:pt idx="2">
                        <c:v>3</c:v>
                      </c:pt>
                      <c:pt idx="3">
                        <c:v>4</c:v>
                      </c:pt>
                      <c:pt idx="4">
                        <c:v>5</c:v>
                      </c:pt>
                      <c:pt idx="5">
                        <c:v>6</c:v>
                      </c:pt>
                      <c:pt idx="6">
                        <c:v>7</c:v>
                      </c:pt>
                    </c:numCache>
                  </c:num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'Pesticidy - povrchová voda 2'!$T$33:$T$39</c15:sqref>
                        </c15:formulaRef>
                      </c:ext>
                    </c:extLst>
                    <c:numCache>
                      <c:formatCode>General</c:formatCode>
                      <c:ptCount val="7"/>
                      <c:pt idx="0" formatCode="0.0000">
                        <c:v>7.1083309638896785E-3</c:v>
                      </c:pt>
                      <c:pt idx="3" formatCode="0.0000">
                        <c:v>2.5437636761487963E-3</c:v>
                      </c:pt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17-81AB-4D4E-811B-77716F9546FE}"/>
                  </c:ext>
                </c:extLst>
              </c15:ser>
            </c15:filteredBarSeries>
            <c15:filteredBarSeries>
              <c15:ser>
                <c:idx val="17"/>
                <c:order val="17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'Pesticidy - povrchová voda 2'!$U$32</c15:sqref>
                        </c15:formulaRef>
                      </c:ext>
                    </c:extLst>
                    <c:strCache>
                      <c:ptCount val="1"/>
                      <c:pt idx="0">
                        <c:v>Carbamazepine</c:v>
                      </c:pt>
                    </c:strCache>
                  </c:strRef>
                </c:tx>
                <c:spPr>
                  <a:solidFill>
                    <a:schemeClr val="accent6">
                      <a:lumMod val="80000"/>
                      <a:lumOff val="20000"/>
                    </a:schemeClr>
                  </a:solidFill>
                  <a:ln>
                    <a:noFill/>
                  </a:ln>
                  <a:effectLst/>
                  <a:sp3d/>
                </c:spPr>
                <c:invertIfNegative val="0"/>
                <c:cat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'Pesticidy - povrchová voda 2'!$B$33:$B$39</c15:sqref>
                        </c15:formulaRef>
                      </c:ext>
                    </c:extLst>
                    <c:numCache>
                      <c:formatCode>General</c:formatCode>
                      <c:ptCount val="7"/>
                      <c:pt idx="0">
                        <c:v>1</c:v>
                      </c:pt>
                      <c:pt idx="1">
                        <c:v>2</c:v>
                      </c:pt>
                      <c:pt idx="2">
                        <c:v>3</c:v>
                      </c:pt>
                      <c:pt idx="3">
                        <c:v>4</c:v>
                      </c:pt>
                      <c:pt idx="4">
                        <c:v>5</c:v>
                      </c:pt>
                      <c:pt idx="5">
                        <c:v>6</c:v>
                      </c:pt>
                      <c:pt idx="6">
                        <c:v>7</c:v>
                      </c:pt>
                    </c:numCache>
                  </c:num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'Pesticidy - povrchová voda 2'!$U$33:$U$39</c15:sqref>
                        </c15:formulaRef>
                      </c:ext>
                    </c:extLst>
                    <c:numCache>
                      <c:formatCode>General</c:formatCode>
                      <c:ptCount val="7"/>
                      <c:pt idx="2" formatCode="0.0000">
                        <c:v>1.6613583541361799E-3</c:v>
                      </c:pt>
                      <c:pt idx="5" formatCode="0.0000">
                        <c:v>2.3616676613522039E-3</c:v>
                      </c:pt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18-81AB-4D4E-811B-77716F9546FE}"/>
                  </c:ext>
                </c:extLst>
              </c15:ser>
            </c15:filteredBarSeries>
            <c15:filteredBarSeries>
              <c15:ser>
                <c:idx val="19"/>
                <c:order val="19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'Pesticidy - povrchová voda 2'!$W$32</c15:sqref>
                        </c15:formulaRef>
                      </c:ext>
                    </c:extLst>
                    <c:strCache>
                      <c:ptCount val="1"/>
                      <c:pt idx="0">
                        <c:v>Chlorpyrifos</c:v>
                      </c:pt>
                    </c:strCache>
                  </c:strRef>
                </c:tx>
                <c:spPr>
                  <a:solidFill>
                    <a:schemeClr val="accent2">
                      <a:lumMod val="80000"/>
                    </a:schemeClr>
                  </a:solidFill>
                  <a:ln>
                    <a:noFill/>
                  </a:ln>
                  <a:effectLst/>
                  <a:sp3d/>
                </c:spPr>
                <c:invertIfNegative val="0"/>
                <c:cat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'Pesticidy - povrchová voda 2'!$B$33:$B$39</c15:sqref>
                        </c15:formulaRef>
                      </c:ext>
                    </c:extLst>
                    <c:numCache>
                      <c:formatCode>General</c:formatCode>
                      <c:ptCount val="7"/>
                      <c:pt idx="0">
                        <c:v>1</c:v>
                      </c:pt>
                      <c:pt idx="1">
                        <c:v>2</c:v>
                      </c:pt>
                      <c:pt idx="2">
                        <c:v>3</c:v>
                      </c:pt>
                      <c:pt idx="3">
                        <c:v>4</c:v>
                      </c:pt>
                      <c:pt idx="4">
                        <c:v>5</c:v>
                      </c:pt>
                      <c:pt idx="5">
                        <c:v>6</c:v>
                      </c:pt>
                      <c:pt idx="6">
                        <c:v>7</c:v>
                      </c:pt>
                    </c:numCache>
                  </c:num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'Pesticidy - povrchová voda 2'!$W$33:$W$39</c15:sqref>
                        </c15:formulaRef>
                      </c:ext>
                    </c:extLst>
                    <c:numCache>
                      <c:formatCode>General</c:formatCode>
                      <c:ptCount val="7"/>
                      <c:pt idx="4" formatCode="0.0000">
                        <c:v>6.3881650836345306E-4</c:v>
                      </c:pt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19-81AB-4D4E-811B-77716F9546FE}"/>
                  </c:ext>
                </c:extLst>
              </c15:ser>
            </c15:filteredBarSeries>
            <c15:filteredBarSeries>
              <c15:ser>
                <c:idx val="20"/>
                <c:order val="20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'Pesticidy - povrchová voda 2'!$X$32</c15:sqref>
                        </c15:formulaRef>
                      </c:ext>
                    </c:extLst>
                    <c:strCache>
                      <c:ptCount val="1"/>
                      <c:pt idx="0">
                        <c:v>Clothianidin</c:v>
                      </c:pt>
                    </c:strCache>
                  </c:strRef>
                </c:tx>
                <c:spPr>
                  <a:solidFill>
                    <a:schemeClr val="accent3">
                      <a:lumMod val="80000"/>
                    </a:schemeClr>
                  </a:solidFill>
                  <a:ln>
                    <a:noFill/>
                  </a:ln>
                  <a:effectLst/>
                  <a:sp3d/>
                </c:spPr>
                <c:invertIfNegative val="0"/>
                <c:cat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'Pesticidy - povrchová voda 2'!$B$33:$B$39</c15:sqref>
                        </c15:formulaRef>
                      </c:ext>
                    </c:extLst>
                    <c:numCache>
                      <c:formatCode>General</c:formatCode>
                      <c:ptCount val="7"/>
                      <c:pt idx="0">
                        <c:v>1</c:v>
                      </c:pt>
                      <c:pt idx="1">
                        <c:v>2</c:v>
                      </c:pt>
                      <c:pt idx="2">
                        <c:v>3</c:v>
                      </c:pt>
                      <c:pt idx="3">
                        <c:v>4</c:v>
                      </c:pt>
                      <c:pt idx="4">
                        <c:v>5</c:v>
                      </c:pt>
                      <c:pt idx="5">
                        <c:v>6</c:v>
                      </c:pt>
                      <c:pt idx="6">
                        <c:v>7</c:v>
                      </c:pt>
                    </c:numCache>
                  </c:num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'Pesticidy - povrchová voda 2'!$X$33:$X$39</c15:sqref>
                        </c15:formulaRef>
                      </c:ext>
                    </c:extLst>
                    <c:numCache>
                      <c:formatCode>General</c:formatCode>
                      <c:ptCount val="7"/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1A-81AB-4D4E-811B-77716F9546FE}"/>
                  </c:ext>
                </c:extLst>
              </c15:ser>
            </c15:filteredBarSeries>
            <c15:filteredBarSeries>
              <c15:ser>
                <c:idx val="21"/>
                <c:order val="21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'Pesticidy - povrchová voda 2'!$Y$32</c15:sqref>
                        </c15:formulaRef>
                      </c:ext>
                    </c:extLst>
                    <c:strCache>
                      <c:ptCount val="1"/>
                      <c:pt idx="0">
                        <c:v>Diazinon</c:v>
                      </c:pt>
                    </c:strCache>
                  </c:strRef>
                </c:tx>
                <c:spPr>
                  <a:solidFill>
                    <a:schemeClr val="accent4">
                      <a:lumMod val="80000"/>
                    </a:schemeClr>
                  </a:solidFill>
                  <a:ln>
                    <a:noFill/>
                  </a:ln>
                  <a:effectLst/>
                  <a:sp3d/>
                </c:spPr>
                <c:invertIfNegative val="0"/>
                <c:cat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'Pesticidy - povrchová voda 2'!$B$33:$B$39</c15:sqref>
                        </c15:formulaRef>
                      </c:ext>
                    </c:extLst>
                    <c:numCache>
                      <c:formatCode>General</c:formatCode>
                      <c:ptCount val="7"/>
                      <c:pt idx="0">
                        <c:v>1</c:v>
                      </c:pt>
                      <c:pt idx="1">
                        <c:v>2</c:v>
                      </c:pt>
                      <c:pt idx="2">
                        <c:v>3</c:v>
                      </c:pt>
                      <c:pt idx="3">
                        <c:v>4</c:v>
                      </c:pt>
                      <c:pt idx="4">
                        <c:v>5</c:v>
                      </c:pt>
                      <c:pt idx="5">
                        <c:v>6</c:v>
                      </c:pt>
                      <c:pt idx="6">
                        <c:v>7</c:v>
                      </c:pt>
                    </c:numCache>
                  </c:num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'Pesticidy - povrchová voda 2'!$Y$33:$Y$39</c15:sqref>
                        </c15:formulaRef>
                      </c:ext>
                    </c:extLst>
                    <c:numCache>
                      <c:formatCode>General</c:formatCode>
                      <c:ptCount val="7"/>
                      <c:pt idx="6" formatCode="0.0000">
                        <c:v>4.0643223184308187E-4</c:v>
                      </c:pt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1B-81AB-4D4E-811B-77716F9546FE}"/>
                  </c:ext>
                </c:extLst>
              </c15:ser>
            </c15:filteredBarSeries>
            <c15:filteredBarSeries>
              <c15:ser>
                <c:idx val="22"/>
                <c:order val="22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'Pesticidy - povrchová voda 2'!$Z$32</c15:sqref>
                        </c15:formulaRef>
                      </c:ext>
                    </c:extLst>
                    <c:strCache>
                      <c:ptCount val="1"/>
                      <c:pt idx="0">
                        <c:v>Fluazifop-butyl (isomers)</c:v>
                      </c:pt>
                    </c:strCache>
                  </c:strRef>
                </c:tx>
                <c:spPr>
                  <a:solidFill>
                    <a:schemeClr val="accent5">
                      <a:lumMod val="80000"/>
                    </a:schemeClr>
                  </a:solidFill>
                  <a:ln>
                    <a:noFill/>
                  </a:ln>
                  <a:effectLst/>
                  <a:sp3d/>
                </c:spPr>
                <c:invertIfNegative val="0"/>
                <c:cat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'Pesticidy - povrchová voda 2'!$B$33:$B$39</c15:sqref>
                        </c15:formulaRef>
                      </c:ext>
                    </c:extLst>
                    <c:numCache>
                      <c:formatCode>General</c:formatCode>
                      <c:ptCount val="7"/>
                      <c:pt idx="0">
                        <c:v>1</c:v>
                      </c:pt>
                      <c:pt idx="1">
                        <c:v>2</c:v>
                      </c:pt>
                      <c:pt idx="2">
                        <c:v>3</c:v>
                      </c:pt>
                      <c:pt idx="3">
                        <c:v>4</c:v>
                      </c:pt>
                      <c:pt idx="4">
                        <c:v>5</c:v>
                      </c:pt>
                      <c:pt idx="5">
                        <c:v>6</c:v>
                      </c:pt>
                      <c:pt idx="6">
                        <c:v>7</c:v>
                      </c:pt>
                    </c:numCache>
                  </c:num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'Pesticidy - povrchová voda 2'!$Z$33:$Z$39</c15:sqref>
                        </c15:formulaRef>
                      </c:ext>
                    </c:extLst>
                    <c:numCache>
                      <c:formatCode>0.0000</c:formatCode>
                      <c:ptCount val="7"/>
                      <c:pt idx="0">
                        <c:v>9.0829821246911802E-4</c:v>
                      </c:pt>
                      <c:pt idx="1">
                        <c:v>8.8986027632503319E-4</c:v>
                      </c:pt>
                      <c:pt idx="2">
                        <c:v>9.3642548833126058E-4</c:v>
                      </c:pt>
                      <c:pt idx="3">
                        <c:v>8.4643288996372429E-4</c:v>
                      </c:pt>
                      <c:pt idx="4">
                        <c:v>1.0144820995368667E-3</c:v>
                      </c:pt>
                      <c:pt idx="5">
                        <c:v>9.1490627789348399E-4</c:v>
                      </c:pt>
                      <c:pt idx="6">
                        <c:v>9.0480241280643423E-4</c:v>
                      </c:pt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1C-81AB-4D4E-811B-77716F9546FE}"/>
                  </c:ext>
                </c:extLst>
              </c15:ser>
            </c15:filteredBarSeries>
            <c15:filteredBarSeries>
              <c15:ser>
                <c:idx val="23"/>
                <c:order val="23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'Pesticidy - povrchová voda 2'!$AA$32</c15:sqref>
                        </c15:formulaRef>
                      </c:ext>
                    </c:extLst>
                    <c:strCache>
                      <c:ptCount val="1"/>
                      <c:pt idx="0">
                        <c:v>Hexazinone</c:v>
                      </c:pt>
                    </c:strCache>
                  </c:strRef>
                </c:tx>
                <c:spPr>
                  <a:solidFill>
                    <a:schemeClr val="accent6">
                      <a:lumMod val="80000"/>
                    </a:schemeClr>
                  </a:solidFill>
                  <a:ln>
                    <a:noFill/>
                  </a:ln>
                  <a:effectLst/>
                  <a:sp3d/>
                </c:spPr>
                <c:invertIfNegative val="0"/>
                <c:cat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'Pesticidy - povrchová voda 2'!$B$33:$B$39</c15:sqref>
                        </c15:formulaRef>
                      </c:ext>
                    </c:extLst>
                    <c:numCache>
                      <c:formatCode>General</c:formatCode>
                      <c:ptCount val="7"/>
                      <c:pt idx="0">
                        <c:v>1</c:v>
                      </c:pt>
                      <c:pt idx="1">
                        <c:v>2</c:v>
                      </c:pt>
                      <c:pt idx="2">
                        <c:v>3</c:v>
                      </c:pt>
                      <c:pt idx="3">
                        <c:v>4</c:v>
                      </c:pt>
                      <c:pt idx="4">
                        <c:v>5</c:v>
                      </c:pt>
                      <c:pt idx="5">
                        <c:v>6</c:v>
                      </c:pt>
                      <c:pt idx="6">
                        <c:v>7</c:v>
                      </c:pt>
                    </c:numCache>
                  </c:num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'Pesticidy - povrchová voda 2'!$AA$33:$AA$39</c15:sqref>
                        </c15:formulaRef>
                      </c:ext>
                    </c:extLst>
                    <c:numCache>
                      <c:formatCode>General</c:formatCode>
                      <c:ptCount val="7"/>
                      <c:pt idx="0" formatCode="0.0000">
                        <c:v>5.5607043558850784E-4</c:v>
                      </c:pt>
                      <c:pt idx="2" formatCode="0.0000">
                        <c:v>1.8400746205376073E-3</c:v>
                      </c:pt>
                      <c:pt idx="3" formatCode="0.0000">
                        <c:v>7.740686985970005E-4</c:v>
                      </c:pt>
                      <c:pt idx="5" formatCode="0.0000">
                        <c:v>5.6006493506493508E-4</c:v>
                      </c:pt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1D-81AB-4D4E-811B-77716F9546FE}"/>
                  </c:ext>
                </c:extLst>
              </c15:ser>
            </c15:filteredBarSeries>
            <c15:filteredBarSeries>
              <c15:ser>
                <c:idx val="24"/>
                <c:order val="24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'Pesticidy - povrchová voda 2'!$AB$32</c15:sqref>
                        </c15:formulaRef>
                      </c:ext>
                    </c:extLst>
                    <c:strCache>
                      <c:ptCount val="1"/>
                      <c:pt idx="0">
                        <c:v>Linuron</c:v>
                      </c:pt>
                    </c:strCache>
                  </c:strRef>
                </c:tx>
                <c:spPr>
                  <a:solidFill>
                    <a:schemeClr val="accent1">
                      <a:lumMod val="60000"/>
                      <a:lumOff val="40000"/>
                    </a:schemeClr>
                  </a:solidFill>
                  <a:ln>
                    <a:noFill/>
                  </a:ln>
                  <a:effectLst/>
                  <a:sp3d/>
                </c:spPr>
                <c:invertIfNegative val="0"/>
                <c:cat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'Pesticidy - povrchová voda 2'!$B$33:$B$39</c15:sqref>
                        </c15:formulaRef>
                      </c:ext>
                    </c:extLst>
                    <c:numCache>
                      <c:formatCode>General</c:formatCode>
                      <c:ptCount val="7"/>
                      <c:pt idx="0">
                        <c:v>1</c:v>
                      </c:pt>
                      <c:pt idx="1">
                        <c:v>2</c:v>
                      </c:pt>
                      <c:pt idx="2">
                        <c:v>3</c:v>
                      </c:pt>
                      <c:pt idx="3">
                        <c:v>4</c:v>
                      </c:pt>
                      <c:pt idx="4">
                        <c:v>5</c:v>
                      </c:pt>
                      <c:pt idx="5">
                        <c:v>6</c:v>
                      </c:pt>
                      <c:pt idx="6">
                        <c:v>7</c:v>
                      </c:pt>
                    </c:numCache>
                  </c:num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'Pesticidy - povrchová voda 2'!$AB$33:$AB$39</c15:sqref>
                        </c15:formulaRef>
                      </c:ext>
                    </c:extLst>
                    <c:numCache>
                      <c:formatCode>General</c:formatCode>
                      <c:ptCount val="7"/>
                      <c:pt idx="0" formatCode="0.0000">
                        <c:v>1.0238907849829352E-3</c:v>
                      </c:pt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1E-81AB-4D4E-811B-77716F9546FE}"/>
                  </c:ext>
                </c:extLst>
              </c15:ser>
            </c15:filteredBarSeries>
            <c15:filteredBarSeries>
              <c15:ser>
                <c:idx val="27"/>
                <c:order val="27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'Pesticidy - povrchová voda 2'!$AE$32</c15:sqref>
                        </c15:formulaRef>
                      </c:ext>
                    </c:extLst>
                    <c:strCache>
                      <c:ptCount val="1"/>
                      <c:pt idx="0">
                        <c:v>Propazine</c:v>
                      </c:pt>
                    </c:strCache>
                  </c:strRef>
                </c:tx>
                <c:spPr>
                  <a:solidFill>
                    <a:schemeClr val="accent4">
                      <a:lumMod val="60000"/>
                      <a:lumOff val="40000"/>
                    </a:schemeClr>
                  </a:solidFill>
                  <a:ln>
                    <a:noFill/>
                  </a:ln>
                  <a:effectLst/>
                  <a:sp3d/>
                </c:spPr>
                <c:invertIfNegative val="0"/>
                <c:cat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'Pesticidy - povrchová voda 2'!$B$33:$B$39</c15:sqref>
                        </c15:formulaRef>
                      </c:ext>
                    </c:extLst>
                    <c:numCache>
                      <c:formatCode>General</c:formatCode>
                      <c:ptCount val="7"/>
                      <c:pt idx="0">
                        <c:v>1</c:v>
                      </c:pt>
                      <c:pt idx="1">
                        <c:v>2</c:v>
                      </c:pt>
                      <c:pt idx="2">
                        <c:v>3</c:v>
                      </c:pt>
                      <c:pt idx="3">
                        <c:v>4</c:v>
                      </c:pt>
                      <c:pt idx="4">
                        <c:v>5</c:v>
                      </c:pt>
                      <c:pt idx="5">
                        <c:v>6</c:v>
                      </c:pt>
                      <c:pt idx="6">
                        <c:v>7</c:v>
                      </c:pt>
                    </c:numCache>
                  </c:num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'Pesticidy - povrchová voda 2'!$AE$33:$AE$39</c15:sqref>
                        </c15:formulaRef>
                      </c:ext>
                    </c:extLst>
                    <c:numCache>
                      <c:formatCode>General</c:formatCode>
                      <c:ptCount val="7"/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1F-81AB-4D4E-811B-77716F9546FE}"/>
                  </c:ext>
                </c:extLst>
              </c15:ser>
            </c15:filteredBarSeries>
            <c15:filteredBarSeries>
              <c15:ser>
                <c:idx val="28"/>
                <c:order val="28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'Pesticidy - povrchová voda 2'!$AF$32</c15:sqref>
                        </c15:formulaRef>
                      </c:ext>
                    </c:extLst>
                    <c:strCache>
                      <c:ptCount val="1"/>
                      <c:pt idx="0">
                        <c:v>Quinmerac</c:v>
                      </c:pt>
                    </c:strCache>
                  </c:strRef>
                </c:tx>
                <c:spPr>
                  <a:solidFill>
                    <a:schemeClr val="accent5">
                      <a:lumMod val="60000"/>
                      <a:lumOff val="40000"/>
                    </a:schemeClr>
                  </a:solidFill>
                  <a:ln>
                    <a:noFill/>
                  </a:ln>
                  <a:effectLst/>
                  <a:sp3d/>
                </c:spPr>
                <c:invertIfNegative val="0"/>
                <c:cat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'Pesticidy - povrchová voda 2'!$B$33:$B$39</c15:sqref>
                        </c15:formulaRef>
                      </c:ext>
                    </c:extLst>
                    <c:numCache>
                      <c:formatCode>General</c:formatCode>
                      <c:ptCount val="7"/>
                      <c:pt idx="0">
                        <c:v>1</c:v>
                      </c:pt>
                      <c:pt idx="1">
                        <c:v>2</c:v>
                      </c:pt>
                      <c:pt idx="2">
                        <c:v>3</c:v>
                      </c:pt>
                      <c:pt idx="3">
                        <c:v>4</c:v>
                      </c:pt>
                      <c:pt idx="4">
                        <c:v>5</c:v>
                      </c:pt>
                      <c:pt idx="5">
                        <c:v>6</c:v>
                      </c:pt>
                      <c:pt idx="6">
                        <c:v>7</c:v>
                      </c:pt>
                    </c:numCache>
                  </c:num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'Pesticidy - povrchová voda 2'!$AF$33:$AF$39</c15:sqref>
                        </c15:formulaRef>
                      </c:ext>
                    </c:extLst>
                    <c:numCache>
                      <c:formatCode>General</c:formatCode>
                      <c:ptCount val="7"/>
                      <c:pt idx="0" formatCode="0.0000">
                        <c:v>9.471191791633781E-4</c:v>
                      </c:pt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20-81AB-4D4E-811B-77716F9546FE}"/>
                  </c:ext>
                </c:extLst>
              </c15:ser>
            </c15:filteredBarSeries>
            <c15:filteredBarSeries>
              <c15:ser>
                <c:idx val="29"/>
                <c:order val="29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'Pesticidy - povrchová voda 2'!$AG$32</c15:sqref>
                        </c15:formulaRef>
                      </c:ext>
                    </c:extLst>
                    <c:strCache>
                      <c:ptCount val="1"/>
                      <c:pt idx="0">
                        <c:v>Simazine</c:v>
                      </c:pt>
                    </c:strCache>
                  </c:strRef>
                </c:tx>
                <c:spPr>
                  <a:solidFill>
                    <a:schemeClr val="accent6">
                      <a:lumMod val="60000"/>
                      <a:lumOff val="40000"/>
                    </a:schemeClr>
                  </a:solidFill>
                  <a:ln>
                    <a:noFill/>
                  </a:ln>
                  <a:effectLst/>
                  <a:sp3d/>
                </c:spPr>
                <c:invertIfNegative val="0"/>
                <c:cat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'Pesticidy - povrchová voda 2'!$B$33:$B$39</c15:sqref>
                        </c15:formulaRef>
                      </c:ext>
                    </c:extLst>
                    <c:numCache>
                      <c:formatCode>General</c:formatCode>
                      <c:ptCount val="7"/>
                      <c:pt idx="0">
                        <c:v>1</c:v>
                      </c:pt>
                      <c:pt idx="1">
                        <c:v>2</c:v>
                      </c:pt>
                      <c:pt idx="2">
                        <c:v>3</c:v>
                      </c:pt>
                      <c:pt idx="3">
                        <c:v>4</c:v>
                      </c:pt>
                      <c:pt idx="4">
                        <c:v>5</c:v>
                      </c:pt>
                      <c:pt idx="5">
                        <c:v>6</c:v>
                      </c:pt>
                      <c:pt idx="6">
                        <c:v>7</c:v>
                      </c:pt>
                    </c:numCache>
                  </c:num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'Pesticidy - povrchová voda 2'!$AG$33:$AG$39</c15:sqref>
                        </c15:formulaRef>
                      </c:ext>
                    </c:extLst>
                    <c:numCache>
                      <c:formatCode>General</c:formatCode>
                      <c:ptCount val="7"/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21-81AB-4D4E-811B-77716F9546FE}"/>
                  </c:ext>
                </c:extLst>
              </c15:ser>
            </c15:filteredBarSeries>
            <c15:filteredBarSeries>
              <c15:ser>
                <c:idx val="30"/>
                <c:order val="30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'Pesticidy - povrchová voda 2'!$AH$32</c15:sqref>
                        </c15:formulaRef>
                      </c:ext>
                    </c:extLst>
                    <c:strCache>
                      <c:ptCount val="1"/>
                      <c:pt idx="0">
                        <c:v>Simazine-2-hydroxy</c:v>
                      </c:pt>
                    </c:strCache>
                  </c:strRef>
                </c:tx>
                <c:spPr>
                  <a:solidFill>
                    <a:schemeClr val="accent1">
                      <a:lumMod val="50000"/>
                    </a:schemeClr>
                  </a:solidFill>
                  <a:ln>
                    <a:noFill/>
                  </a:ln>
                  <a:effectLst/>
                  <a:sp3d/>
                </c:spPr>
                <c:invertIfNegative val="0"/>
                <c:cat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'Pesticidy - povrchová voda 2'!$B$33:$B$39</c15:sqref>
                        </c15:formulaRef>
                      </c:ext>
                    </c:extLst>
                    <c:numCache>
                      <c:formatCode>General</c:formatCode>
                      <c:ptCount val="7"/>
                      <c:pt idx="0">
                        <c:v>1</c:v>
                      </c:pt>
                      <c:pt idx="1">
                        <c:v>2</c:v>
                      </c:pt>
                      <c:pt idx="2">
                        <c:v>3</c:v>
                      </c:pt>
                      <c:pt idx="3">
                        <c:v>4</c:v>
                      </c:pt>
                      <c:pt idx="4">
                        <c:v>5</c:v>
                      </c:pt>
                      <c:pt idx="5">
                        <c:v>6</c:v>
                      </c:pt>
                      <c:pt idx="6">
                        <c:v>7</c:v>
                      </c:pt>
                    </c:numCache>
                  </c:num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'Pesticidy - povrchová voda 2'!$AH$33:$AH$39</c15:sqref>
                        </c15:formulaRef>
                      </c:ext>
                    </c:extLst>
                    <c:numCache>
                      <c:formatCode>General</c:formatCode>
                      <c:ptCount val="7"/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22-81AB-4D4E-811B-77716F9546FE}"/>
                  </c:ext>
                </c:extLst>
              </c15:ser>
            </c15:filteredBarSeries>
            <c15:filteredBarSeries>
              <c15:ser>
                <c:idx val="35"/>
                <c:order val="35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'Pesticidy - povrchová voda 2'!$AM$32</c15:sqref>
                        </c15:formulaRef>
                      </c:ext>
                    </c:extLst>
                    <c:strCache>
                      <c:ptCount val="1"/>
                      <c:pt idx="0">
                        <c:v>Thiabendazole</c:v>
                      </c:pt>
                    </c:strCache>
                  </c:strRef>
                </c:tx>
                <c:spPr>
                  <a:solidFill>
                    <a:schemeClr val="accent6">
                      <a:lumMod val="50000"/>
                    </a:schemeClr>
                  </a:solidFill>
                  <a:ln>
                    <a:noFill/>
                  </a:ln>
                  <a:effectLst/>
                  <a:sp3d/>
                </c:spPr>
                <c:invertIfNegative val="0"/>
                <c:cat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'Pesticidy - povrchová voda 2'!$B$33:$B$39</c15:sqref>
                        </c15:formulaRef>
                      </c:ext>
                    </c:extLst>
                    <c:numCache>
                      <c:formatCode>General</c:formatCode>
                      <c:ptCount val="7"/>
                      <c:pt idx="0">
                        <c:v>1</c:v>
                      </c:pt>
                      <c:pt idx="1">
                        <c:v>2</c:v>
                      </c:pt>
                      <c:pt idx="2">
                        <c:v>3</c:v>
                      </c:pt>
                      <c:pt idx="3">
                        <c:v>4</c:v>
                      </c:pt>
                      <c:pt idx="4">
                        <c:v>5</c:v>
                      </c:pt>
                      <c:pt idx="5">
                        <c:v>6</c:v>
                      </c:pt>
                      <c:pt idx="6">
                        <c:v>7</c:v>
                      </c:pt>
                    </c:numCache>
                  </c:num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'Pesticidy - povrchová voda 2'!$AM$33:$AM$39</c15:sqref>
                        </c15:formulaRef>
                      </c:ext>
                    </c:extLst>
                    <c:numCache>
                      <c:formatCode>General</c:formatCode>
                      <c:ptCount val="7"/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23-81AB-4D4E-811B-77716F9546FE}"/>
                  </c:ext>
                </c:extLst>
              </c15:ser>
            </c15:filteredBarSeries>
          </c:ext>
        </c:extLst>
      </c:bar3DChart>
      <c:catAx>
        <c:axId val="15546880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155469200"/>
        <c:crosses val="autoZero"/>
        <c:auto val="1"/>
        <c:lblAlgn val="ctr"/>
        <c:lblOffset val="100"/>
        <c:noMultiLvlLbl val="0"/>
      </c:catAx>
      <c:valAx>
        <c:axId val="155469200"/>
        <c:scaling>
          <c:orientation val="minMax"/>
          <c:max val="0.25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cs-CZ" dirty="0" smtClean="0">
                    <a:latin typeface="Symbol" panose="05050102010706020507" pitchFamily="18" charset="2"/>
                  </a:rPr>
                  <a:t>m</a:t>
                </a:r>
                <a:r>
                  <a:rPr lang="cs-CZ" dirty="0" smtClean="0"/>
                  <a:t>g/L</a:t>
                </a:r>
                <a:endParaRPr lang="cs-CZ" dirty="0"/>
              </a:p>
            </c:rich>
          </c:tx>
          <c:layout>
            <c:manualLayout>
              <c:xMode val="edge"/>
              <c:yMode val="edge"/>
              <c:x val="0.12855426035555875"/>
              <c:y val="0.53378518169812816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cs-CZ"/>
            </a:p>
          </c:txPr>
        </c:title>
        <c:numFmt formatCode="0.0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155468808"/>
        <c:crosses val="autoZero"/>
        <c:crossBetween val="between"/>
      </c:valAx>
      <c:serAx>
        <c:axId val="184860272"/>
        <c:scaling>
          <c:orientation val="minMax"/>
        </c:scaling>
        <c:delete val="0"/>
        <c:axPos val="b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155469200"/>
        <c:crosses val="autoZero"/>
      </c:serAx>
      <c:spPr>
        <a:noFill/>
        <a:ln w="25400"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cs-CZ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20"/>
      <c:depthPercent val="100"/>
      <c:rAngAx val="0"/>
      <c:perspective val="0"/>
    </c:view3D>
    <c:floor>
      <c:thickness val="0"/>
      <c:spPr>
        <a:noFill/>
        <a:ln w="9525" cap="flat" cmpd="sng" algn="ctr">
          <a:solidFill>
            <a:schemeClr val="tx1">
              <a:tint val="75000"/>
              <a:shade val="95000"/>
              <a:satMod val="105000"/>
            </a:schemeClr>
          </a:solidFill>
          <a:prstDash val="solid"/>
          <a:round/>
        </a:ln>
        <a:effectLst/>
        <a:sp3d contourW="9525">
          <a:contourClr>
            <a:schemeClr val="tx1">
              <a:tint val="75000"/>
              <a:shade val="95000"/>
              <a:satMod val="105000"/>
            </a:schemeClr>
          </a:contourClr>
        </a:sp3d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3.4415891483939358E-2"/>
          <c:y val="1.6266016837340771E-2"/>
          <c:w val="0.86883599451868843"/>
          <c:h val="0.8500517916543856"/>
        </c:manualLayout>
      </c:layout>
      <c:bar3DChart>
        <c:barDir val="col"/>
        <c:grouping val="standard"/>
        <c:varyColors val="0"/>
        <c:ser>
          <c:idx val="1"/>
          <c:order val="1"/>
          <c:tx>
            <c:strRef>
              <c:f>'SUROVÉ DATA_LEČ'!$A$2</c:f>
              <c:strCache>
                <c:ptCount val="1"/>
                <c:pt idx="0">
                  <c:v>karbamazepin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  <a:sp3d/>
          </c:spPr>
          <c:invertIfNegative val="0"/>
          <c:cat>
            <c:numRef>
              <c:f>'SUROVÉ DATA_LEČ'!$B$1:$W$1</c:f>
              <c:numCache>
                <c:formatCode>General</c:formatCode>
                <c:ptCount val="22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</c:numCache>
            </c:numRef>
          </c:cat>
          <c:val>
            <c:numRef>
              <c:f>'SUROVÉ DATA_LEČ'!$B$2:$W$2</c:f>
              <c:numCache>
                <c:formatCode>0.0</c:formatCode>
                <c:ptCount val="22"/>
                <c:pt idx="0">
                  <c:v>9.9</c:v>
                </c:pt>
                <c:pt idx="1">
                  <c:v>10.1</c:v>
                </c:pt>
                <c:pt idx="2">
                  <c:v>10.1</c:v>
                </c:pt>
                <c:pt idx="3">
                  <c:v>0.99</c:v>
                </c:pt>
                <c:pt idx="4">
                  <c:v>0.997</c:v>
                </c:pt>
                <c:pt idx="5">
                  <c:v>1.05</c:v>
                </c:pt>
                <c:pt idx="6">
                  <c:v>1</c:v>
                </c:pt>
                <c:pt idx="7">
                  <c:v>0.84799999999999998</c:v>
                </c:pt>
                <c:pt idx="8">
                  <c:v>1.27</c:v>
                </c:pt>
                <c:pt idx="9">
                  <c:v>1.52</c:v>
                </c:pt>
                <c:pt idx="10">
                  <c:v>0.85199999999999998</c:v>
                </c:pt>
                <c:pt idx="11">
                  <c:v>1.1100000000000001</c:v>
                </c:pt>
                <c:pt idx="12">
                  <c:v>1.4</c:v>
                </c:pt>
                <c:pt idx="13">
                  <c:v>1.35</c:v>
                </c:pt>
                <c:pt idx="14">
                  <c:v>0.84299999999999997</c:v>
                </c:pt>
                <c:pt idx="15">
                  <c:v>0.90100000000000002</c:v>
                </c:pt>
                <c:pt idx="16">
                  <c:v>1.1200000000000001</c:v>
                </c:pt>
                <c:pt idx="17">
                  <c:v>1.48</c:v>
                </c:pt>
                <c:pt idx="18">
                  <c:v>1.61</c:v>
                </c:pt>
                <c:pt idx="19">
                  <c:v>1.06</c:v>
                </c:pt>
                <c:pt idx="20">
                  <c:v>1.39</c:v>
                </c:pt>
                <c:pt idx="21">
                  <c:v>0.82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7AC-4016-85BF-4DE4B52DFB0D}"/>
            </c:ext>
          </c:extLst>
        </c:ser>
        <c:ser>
          <c:idx val="2"/>
          <c:order val="2"/>
          <c:tx>
            <c:strRef>
              <c:f>'SUROVÉ DATA_LEČ'!$A$3</c:f>
              <c:strCache>
                <c:ptCount val="1"/>
                <c:pt idx="0">
                  <c:v>ciprofloxacin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  <a:sp3d/>
          </c:spPr>
          <c:invertIfNegative val="0"/>
          <c:cat>
            <c:numRef>
              <c:f>'SUROVÉ DATA_LEČ'!$B$1:$W$1</c:f>
              <c:numCache>
                <c:formatCode>General</c:formatCode>
                <c:ptCount val="22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</c:numCache>
            </c:numRef>
          </c:cat>
          <c:val>
            <c:numRef>
              <c:f>'SUROVÉ DATA_LEČ'!$B$3:$W$3</c:f>
              <c:numCache>
                <c:formatCode>0.0</c:formatCode>
                <c:ptCount val="22"/>
                <c:pt idx="0">
                  <c:v>0.78600000000000003</c:v>
                </c:pt>
                <c:pt idx="1">
                  <c:v>0.94599999999999995</c:v>
                </c:pt>
                <c:pt idx="2">
                  <c:v>1.24</c:v>
                </c:pt>
                <c:pt idx="3">
                  <c:v>0.5</c:v>
                </c:pt>
                <c:pt idx="4">
                  <c:v>0.502</c:v>
                </c:pt>
                <c:pt idx="5">
                  <c:v>0.50800000000000001</c:v>
                </c:pt>
                <c:pt idx="6">
                  <c:v>0.35899999999999999</c:v>
                </c:pt>
                <c:pt idx="7">
                  <c:v>0.26900000000000002</c:v>
                </c:pt>
                <c:pt idx="8">
                  <c:v>0.218</c:v>
                </c:pt>
                <c:pt idx="9">
                  <c:v>0.26200000000000001</c:v>
                </c:pt>
                <c:pt idx="10">
                  <c:v>0.33700000000000002</c:v>
                </c:pt>
                <c:pt idx="11">
                  <c:v>0.48099999999999998</c:v>
                </c:pt>
                <c:pt idx="12">
                  <c:v>0.47199999999999998</c:v>
                </c:pt>
                <c:pt idx="13">
                  <c:v>0.52900000000000003</c:v>
                </c:pt>
                <c:pt idx="14">
                  <c:v>0.66900000000000004</c:v>
                </c:pt>
                <c:pt idx="15">
                  <c:v>0.69</c:v>
                </c:pt>
                <c:pt idx="16">
                  <c:v>0.54400000000000004</c:v>
                </c:pt>
                <c:pt idx="17">
                  <c:v>0.38100000000000001</c:v>
                </c:pt>
                <c:pt idx="18">
                  <c:v>0.60799999999999998</c:v>
                </c:pt>
                <c:pt idx="19">
                  <c:v>0.77200000000000002</c:v>
                </c:pt>
                <c:pt idx="20">
                  <c:v>0.59599999999999997</c:v>
                </c:pt>
                <c:pt idx="21">
                  <c:v>7.8E-2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7AC-4016-85BF-4DE4B52DFB0D}"/>
            </c:ext>
          </c:extLst>
        </c:ser>
        <c:ser>
          <c:idx val="5"/>
          <c:order val="5"/>
          <c:tx>
            <c:strRef>
              <c:f>'SUROVÉ DATA_LEČ'!$A$6</c:f>
              <c:strCache>
                <c:ptCount val="1"/>
                <c:pt idx="0">
                  <c:v>diclofenak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  <a:sp3d/>
          </c:spPr>
          <c:invertIfNegative val="0"/>
          <c:cat>
            <c:numRef>
              <c:f>'SUROVÉ DATA_LEČ'!$B$1:$W$1</c:f>
              <c:numCache>
                <c:formatCode>General</c:formatCode>
                <c:ptCount val="22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</c:numCache>
            </c:numRef>
          </c:cat>
          <c:val>
            <c:numRef>
              <c:f>'SUROVÉ DATA_LEČ'!$B$6:$W$6</c:f>
              <c:numCache>
                <c:formatCode>0.0</c:formatCode>
                <c:ptCount val="22"/>
                <c:pt idx="0">
                  <c:v>1.32</c:v>
                </c:pt>
                <c:pt idx="1">
                  <c:v>1.18</c:v>
                </c:pt>
                <c:pt idx="2">
                  <c:v>1.33</c:v>
                </c:pt>
                <c:pt idx="3">
                  <c:v>0.77200000000000002</c:v>
                </c:pt>
                <c:pt idx="4">
                  <c:v>0.77300000000000002</c:v>
                </c:pt>
                <c:pt idx="5">
                  <c:v>0.82799999999999996</c:v>
                </c:pt>
                <c:pt idx="6">
                  <c:v>0.95499999999999996</c:v>
                </c:pt>
                <c:pt idx="7">
                  <c:v>0.84399999999999997</c:v>
                </c:pt>
                <c:pt idx="8">
                  <c:v>0.16500000000000001</c:v>
                </c:pt>
                <c:pt idx="9">
                  <c:v>0.17299999999999999</c:v>
                </c:pt>
                <c:pt idx="10">
                  <c:v>0.13500000000000001</c:v>
                </c:pt>
                <c:pt idx="11">
                  <c:v>0.15</c:v>
                </c:pt>
                <c:pt idx="12">
                  <c:v>0.158</c:v>
                </c:pt>
                <c:pt idx="13">
                  <c:v>0.16300000000000001</c:v>
                </c:pt>
                <c:pt idx="14">
                  <c:v>0.15</c:v>
                </c:pt>
                <c:pt idx="15">
                  <c:v>0.13800000000000001</c:v>
                </c:pt>
                <c:pt idx="16">
                  <c:v>0.14799999999999999</c:v>
                </c:pt>
                <c:pt idx="17">
                  <c:v>0.14799999999999999</c:v>
                </c:pt>
                <c:pt idx="18">
                  <c:v>0.14499999999999999</c:v>
                </c:pt>
                <c:pt idx="19">
                  <c:v>0.15</c:v>
                </c:pt>
                <c:pt idx="20">
                  <c:v>0.14299999999999999</c:v>
                </c:pt>
                <c:pt idx="21">
                  <c:v>0.85499999999999998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57AC-4016-85BF-4DE4B52DFB0D}"/>
            </c:ext>
          </c:extLst>
        </c:ser>
        <c:ser>
          <c:idx val="6"/>
          <c:order val="6"/>
          <c:tx>
            <c:strRef>
              <c:f>'SUROVÉ DATA_LEČ'!$A$7</c:f>
              <c:strCache>
                <c:ptCount val="1"/>
                <c:pt idx="0">
                  <c:v>furosemid</c:v>
                </c:pt>
              </c:strCache>
            </c:strRef>
          </c:tx>
          <c:spPr>
            <a:solidFill>
              <a:schemeClr val="accent1">
                <a:lumMod val="60000"/>
              </a:schemeClr>
            </a:solidFill>
            <a:ln>
              <a:noFill/>
            </a:ln>
            <a:effectLst/>
            <a:sp3d/>
          </c:spPr>
          <c:invertIfNegative val="0"/>
          <c:cat>
            <c:numRef>
              <c:f>'SUROVÉ DATA_LEČ'!$B$1:$W$1</c:f>
              <c:numCache>
                <c:formatCode>General</c:formatCode>
                <c:ptCount val="22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</c:numCache>
            </c:numRef>
          </c:cat>
          <c:val>
            <c:numRef>
              <c:f>'SUROVÉ DATA_LEČ'!$B$7:$W$7</c:f>
              <c:numCache>
                <c:formatCode>0.0</c:formatCode>
                <c:ptCount val="22"/>
                <c:pt idx="0">
                  <c:v>1.61</c:v>
                </c:pt>
                <c:pt idx="1">
                  <c:v>1.64</c:v>
                </c:pt>
                <c:pt idx="2">
                  <c:v>1.89</c:v>
                </c:pt>
                <c:pt idx="3">
                  <c:v>0.88500000000000001</c:v>
                </c:pt>
                <c:pt idx="4">
                  <c:v>0.875</c:v>
                </c:pt>
                <c:pt idx="5">
                  <c:v>0.82199999999999995</c:v>
                </c:pt>
                <c:pt idx="6">
                  <c:v>1.3</c:v>
                </c:pt>
                <c:pt idx="7">
                  <c:v>0.86</c:v>
                </c:pt>
                <c:pt idx="8">
                  <c:v>1.08</c:v>
                </c:pt>
                <c:pt idx="9">
                  <c:v>1.0900000000000001</c:v>
                </c:pt>
                <c:pt idx="10">
                  <c:v>1.53</c:v>
                </c:pt>
                <c:pt idx="11">
                  <c:v>1.48</c:v>
                </c:pt>
                <c:pt idx="12">
                  <c:v>1.4</c:v>
                </c:pt>
                <c:pt idx="13">
                  <c:v>1.44</c:v>
                </c:pt>
                <c:pt idx="14">
                  <c:v>1.72</c:v>
                </c:pt>
                <c:pt idx="15">
                  <c:v>1.52</c:v>
                </c:pt>
                <c:pt idx="16">
                  <c:v>1.62</c:v>
                </c:pt>
                <c:pt idx="17">
                  <c:v>1.5</c:v>
                </c:pt>
                <c:pt idx="18">
                  <c:v>1.38</c:v>
                </c:pt>
                <c:pt idx="19">
                  <c:v>1.35</c:v>
                </c:pt>
                <c:pt idx="20">
                  <c:v>1.35</c:v>
                </c:pt>
                <c:pt idx="21">
                  <c:v>0.878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57AC-4016-85BF-4DE4B52DFB0D}"/>
            </c:ext>
          </c:extLst>
        </c:ser>
        <c:ser>
          <c:idx val="7"/>
          <c:order val="7"/>
          <c:tx>
            <c:strRef>
              <c:f>'SUROVÉ DATA_LEČ'!$A$8</c:f>
              <c:strCache>
                <c:ptCount val="1"/>
                <c:pt idx="0">
                  <c:v>ibuprofen</c:v>
                </c:pt>
              </c:strCache>
            </c:strRef>
          </c:tx>
          <c:spPr>
            <a:solidFill>
              <a:schemeClr val="accent2">
                <a:lumMod val="60000"/>
              </a:schemeClr>
            </a:solidFill>
            <a:ln>
              <a:noFill/>
            </a:ln>
            <a:effectLst/>
            <a:sp3d/>
          </c:spPr>
          <c:invertIfNegative val="0"/>
          <c:cat>
            <c:numRef>
              <c:f>'SUROVÉ DATA_LEČ'!$B$1:$W$1</c:f>
              <c:numCache>
                <c:formatCode>General</c:formatCode>
                <c:ptCount val="22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</c:numCache>
            </c:numRef>
          </c:cat>
          <c:val>
            <c:numRef>
              <c:f>'SUROVÉ DATA_LEČ'!$B$8:$W$8</c:f>
              <c:numCache>
                <c:formatCode>0.0</c:formatCode>
                <c:ptCount val="22"/>
                <c:pt idx="0">
                  <c:v>0.17899999999999999</c:v>
                </c:pt>
                <c:pt idx="1">
                  <c:v>0.185</c:v>
                </c:pt>
                <c:pt idx="2">
                  <c:v>0.52300000000000002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4.1200000000000001E-2</c:v>
                </c:pt>
                <c:pt idx="7">
                  <c:v>0</c:v>
                </c:pt>
                <c:pt idx="8">
                  <c:v>1.3599999999999999E-2</c:v>
                </c:pt>
                <c:pt idx="9">
                  <c:v>0.122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0.193</c:v>
                </c:pt>
                <c:pt idx="15">
                  <c:v>2.1299999999999999E-2</c:v>
                </c:pt>
                <c:pt idx="16">
                  <c:v>2.9100000000000001E-2</c:v>
                </c:pt>
                <c:pt idx="17">
                  <c:v>2.9700000000000001E-2</c:v>
                </c:pt>
                <c:pt idx="18">
                  <c:v>7.1999999999999995E-2</c:v>
                </c:pt>
                <c:pt idx="19">
                  <c:v>2.4299999999999999E-2</c:v>
                </c:pt>
                <c:pt idx="20">
                  <c:v>4.2200000000000001E-2</c:v>
                </c:pt>
                <c:pt idx="21">
                  <c:v>4.1099999999999998E-2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57AC-4016-85BF-4DE4B52DFB0D}"/>
            </c:ext>
          </c:extLst>
        </c:ser>
        <c:ser>
          <c:idx val="8"/>
          <c:order val="8"/>
          <c:tx>
            <c:strRef>
              <c:f>'SUROVÉ DATA_LEČ'!$A$9</c:f>
              <c:strCache>
                <c:ptCount val="1"/>
                <c:pt idx="0">
                  <c:v>iohexol</c:v>
                </c:pt>
              </c:strCache>
            </c:strRef>
          </c:tx>
          <c:spPr>
            <a:solidFill>
              <a:schemeClr val="accent3">
                <a:lumMod val="60000"/>
              </a:schemeClr>
            </a:solidFill>
            <a:ln>
              <a:noFill/>
            </a:ln>
            <a:effectLst/>
            <a:sp3d/>
          </c:spPr>
          <c:invertIfNegative val="0"/>
          <c:cat>
            <c:numRef>
              <c:f>'SUROVÉ DATA_LEČ'!$B$1:$W$1</c:f>
              <c:numCache>
                <c:formatCode>General</c:formatCode>
                <c:ptCount val="22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</c:numCache>
            </c:numRef>
          </c:cat>
          <c:val>
            <c:numRef>
              <c:f>'SUROVÉ DATA_LEČ'!$B$9:$W$9</c:f>
              <c:numCache>
                <c:formatCode>0.0</c:formatCode>
                <c:ptCount val="22"/>
                <c:pt idx="0">
                  <c:v>0.75</c:v>
                </c:pt>
                <c:pt idx="1">
                  <c:v>0.55000000000000004</c:v>
                </c:pt>
                <c:pt idx="2">
                  <c:v>0.81</c:v>
                </c:pt>
                <c:pt idx="3">
                  <c:v>0.3</c:v>
                </c:pt>
                <c:pt idx="4">
                  <c:v>0.42</c:v>
                </c:pt>
                <c:pt idx="5">
                  <c:v>0.49</c:v>
                </c:pt>
                <c:pt idx="6">
                  <c:v>0</c:v>
                </c:pt>
                <c:pt idx="7">
                  <c:v>0</c:v>
                </c:pt>
                <c:pt idx="8">
                  <c:v>0.54</c:v>
                </c:pt>
                <c:pt idx="9">
                  <c:v>1.53</c:v>
                </c:pt>
                <c:pt idx="10">
                  <c:v>0.22</c:v>
                </c:pt>
                <c:pt idx="11">
                  <c:v>0</c:v>
                </c:pt>
                <c:pt idx="12">
                  <c:v>0</c:v>
                </c:pt>
                <c:pt idx="13">
                  <c:v>6.4380000000000007E-2</c:v>
                </c:pt>
                <c:pt idx="14">
                  <c:v>0.21</c:v>
                </c:pt>
                <c:pt idx="15">
                  <c:v>0.94</c:v>
                </c:pt>
                <c:pt idx="16">
                  <c:v>0</c:v>
                </c:pt>
                <c:pt idx="17">
                  <c:v>1.34</c:v>
                </c:pt>
                <c:pt idx="18">
                  <c:v>8.2909999999999998E-2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57AC-4016-85BF-4DE4B52DFB0D}"/>
            </c:ext>
          </c:extLst>
        </c:ser>
        <c:ser>
          <c:idx val="9"/>
          <c:order val="9"/>
          <c:tx>
            <c:strRef>
              <c:f>'SUROVÉ DATA_LEČ'!$A$10</c:f>
              <c:strCache>
                <c:ptCount val="1"/>
                <c:pt idx="0">
                  <c:v>iomeprol</c:v>
                </c:pt>
              </c:strCache>
            </c:strRef>
          </c:tx>
          <c:spPr>
            <a:solidFill>
              <a:schemeClr val="accent4">
                <a:lumMod val="60000"/>
              </a:schemeClr>
            </a:solidFill>
            <a:ln>
              <a:noFill/>
            </a:ln>
            <a:effectLst/>
            <a:sp3d/>
          </c:spPr>
          <c:invertIfNegative val="0"/>
          <c:cat>
            <c:numRef>
              <c:f>'SUROVÉ DATA_LEČ'!$B$1:$W$1</c:f>
              <c:numCache>
                <c:formatCode>General</c:formatCode>
                <c:ptCount val="22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</c:numCache>
            </c:numRef>
          </c:cat>
          <c:val>
            <c:numRef>
              <c:f>'SUROVÉ DATA_LEČ'!$B$10:$W$10</c:f>
              <c:numCache>
                <c:formatCode>0.0</c:formatCode>
                <c:ptCount val="22"/>
                <c:pt idx="0">
                  <c:v>3.21</c:v>
                </c:pt>
                <c:pt idx="1">
                  <c:v>6.76</c:v>
                </c:pt>
                <c:pt idx="2">
                  <c:v>11.4</c:v>
                </c:pt>
                <c:pt idx="3">
                  <c:v>4.58</c:v>
                </c:pt>
                <c:pt idx="4">
                  <c:v>5.82</c:v>
                </c:pt>
                <c:pt idx="5">
                  <c:v>7.38</c:v>
                </c:pt>
                <c:pt idx="6">
                  <c:v>2.85</c:v>
                </c:pt>
                <c:pt idx="7">
                  <c:v>3.41</c:v>
                </c:pt>
                <c:pt idx="8">
                  <c:v>12.1</c:v>
                </c:pt>
                <c:pt idx="9">
                  <c:v>15.8</c:v>
                </c:pt>
                <c:pt idx="10">
                  <c:v>3.05</c:v>
                </c:pt>
                <c:pt idx="11">
                  <c:v>1.29</c:v>
                </c:pt>
                <c:pt idx="12">
                  <c:v>1.63</c:v>
                </c:pt>
                <c:pt idx="13">
                  <c:v>5.13</c:v>
                </c:pt>
                <c:pt idx="14">
                  <c:v>0</c:v>
                </c:pt>
                <c:pt idx="15">
                  <c:v>8.2200000000000006</c:v>
                </c:pt>
                <c:pt idx="16">
                  <c:v>2.52</c:v>
                </c:pt>
                <c:pt idx="17">
                  <c:v>6.71</c:v>
                </c:pt>
                <c:pt idx="18">
                  <c:v>5.92</c:v>
                </c:pt>
                <c:pt idx="19">
                  <c:v>1.53</c:v>
                </c:pt>
                <c:pt idx="20">
                  <c:v>2.8</c:v>
                </c:pt>
                <c:pt idx="21">
                  <c:v>2.6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57AC-4016-85BF-4DE4B52DFB0D}"/>
            </c:ext>
          </c:extLst>
        </c:ser>
        <c:ser>
          <c:idx val="11"/>
          <c:order val="11"/>
          <c:tx>
            <c:strRef>
              <c:f>'SUROVÉ DATA_LEČ'!$A$12</c:f>
              <c:strCache>
                <c:ptCount val="1"/>
                <c:pt idx="0">
                  <c:v>iopromid</c:v>
                </c:pt>
              </c:strCache>
            </c:strRef>
          </c:tx>
          <c:spPr>
            <a:solidFill>
              <a:schemeClr val="accent6">
                <a:lumMod val="60000"/>
              </a:schemeClr>
            </a:solidFill>
            <a:ln>
              <a:noFill/>
            </a:ln>
            <a:effectLst/>
            <a:sp3d/>
          </c:spPr>
          <c:invertIfNegative val="0"/>
          <c:cat>
            <c:numRef>
              <c:f>'SUROVÉ DATA_LEČ'!$B$1:$W$1</c:f>
              <c:numCache>
                <c:formatCode>General</c:formatCode>
                <c:ptCount val="22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</c:numCache>
            </c:numRef>
          </c:cat>
          <c:val>
            <c:numRef>
              <c:f>'SUROVÉ DATA_LEČ'!$B$12:$W$12</c:f>
              <c:numCache>
                <c:formatCode>0.0</c:formatCode>
                <c:ptCount val="22"/>
                <c:pt idx="0">
                  <c:v>0.31</c:v>
                </c:pt>
                <c:pt idx="1">
                  <c:v>0.33</c:v>
                </c:pt>
                <c:pt idx="2">
                  <c:v>0.42</c:v>
                </c:pt>
                <c:pt idx="3">
                  <c:v>0.14000000000000001</c:v>
                </c:pt>
                <c:pt idx="4">
                  <c:v>0.18</c:v>
                </c:pt>
                <c:pt idx="5">
                  <c:v>0.21</c:v>
                </c:pt>
                <c:pt idx="6">
                  <c:v>1.1000000000000001</c:v>
                </c:pt>
                <c:pt idx="7">
                  <c:v>0.72</c:v>
                </c:pt>
                <c:pt idx="8">
                  <c:v>3.07</c:v>
                </c:pt>
                <c:pt idx="9">
                  <c:v>2.82</c:v>
                </c:pt>
                <c:pt idx="10">
                  <c:v>0.23</c:v>
                </c:pt>
                <c:pt idx="11">
                  <c:v>0.14000000000000001</c:v>
                </c:pt>
                <c:pt idx="12">
                  <c:v>0.45</c:v>
                </c:pt>
                <c:pt idx="13">
                  <c:v>1.01</c:v>
                </c:pt>
                <c:pt idx="14">
                  <c:v>1.1200000000000001</c:v>
                </c:pt>
                <c:pt idx="15">
                  <c:v>1.18</c:v>
                </c:pt>
                <c:pt idx="16">
                  <c:v>0.36</c:v>
                </c:pt>
                <c:pt idx="17">
                  <c:v>0.95</c:v>
                </c:pt>
                <c:pt idx="18">
                  <c:v>4.13</c:v>
                </c:pt>
                <c:pt idx="19">
                  <c:v>0.93</c:v>
                </c:pt>
                <c:pt idx="20">
                  <c:v>1.31</c:v>
                </c:pt>
                <c:pt idx="21">
                  <c:v>0.72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57AC-4016-85BF-4DE4B52DFB0D}"/>
            </c:ext>
          </c:extLst>
        </c:ser>
        <c:ser>
          <c:idx val="12"/>
          <c:order val="12"/>
          <c:tx>
            <c:strRef>
              <c:f>'SUROVÉ DATA_LEČ'!$A$13</c:f>
              <c:strCache>
                <c:ptCount val="1"/>
                <c:pt idx="0">
                  <c:v>naproxen</c:v>
                </c:pt>
              </c:strCache>
            </c:strRef>
          </c:tx>
          <c:spPr>
            <a:solidFill>
              <a:schemeClr val="accent1">
                <a:lumMod val="80000"/>
                <a:lumOff val="20000"/>
              </a:schemeClr>
            </a:solidFill>
            <a:ln>
              <a:noFill/>
            </a:ln>
            <a:effectLst/>
            <a:sp3d/>
          </c:spPr>
          <c:invertIfNegative val="0"/>
          <c:cat>
            <c:numRef>
              <c:f>'SUROVÉ DATA_LEČ'!$B$1:$W$1</c:f>
              <c:numCache>
                <c:formatCode>General</c:formatCode>
                <c:ptCount val="22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</c:numCache>
            </c:numRef>
          </c:cat>
          <c:val>
            <c:numRef>
              <c:f>'SUROVÉ DATA_LEČ'!$B$13:$W$13</c:f>
              <c:numCache>
                <c:formatCode>0.0</c:formatCode>
                <c:ptCount val="22"/>
                <c:pt idx="0">
                  <c:v>0.311</c:v>
                </c:pt>
                <c:pt idx="1">
                  <c:v>0.27700000000000002</c:v>
                </c:pt>
                <c:pt idx="2">
                  <c:v>0.32800000000000001</c:v>
                </c:pt>
                <c:pt idx="3">
                  <c:v>0.25</c:v>
                </c:pt>
                <c:pt idx="4">
                  <c:v>0.23599999999999999</c:v>
                </c:pt>
                <c:pt idx="5">
                  <c:v>0.24199999999999999</c:v>
                </c:pt>
                <c:pt idx="6">
                  <c:v>0.36399999999999999</c:v>
                </c:pt>
                <c:pt idx="7">
                  <c:v>0.26300000000000001</c:v>
                </c:pt>
                <c:pt idx="8">
                  <c:v>0.39900000000000002</c:v>
                </c:pt>
                <c:pt idx="9">
                  <c:v>0.61499999999999999</c:v>
                </c:pt>
                <c:pt idx="10">
                  <c:v>0.38</c:v>
                </c:pt>
                <c:pt idx="11">
                  <c:v>0.48299999999999998</c:v>
                </c:pt>
                <c:pt idx="12">
                  <c:v>0.42</c:v>
                </c:pt>
                <c:pt idx="13">
                  <c:v>0.38700000000000001</c:v>
                </c:pt>
                <c:pt idx="14">
                  <c:v>0.45300000000000001</c:v>
                </c:pt>
                <c:pt idx="15">
                  <c:v>0.30599999999999999</c:v>
                </c:pt>
                <c:pt idx="16">
                  <c:v>0.42299999999999999</c:v>
                </c:pt>
                <c:pt idx="17">
                  <c:v>0.42599999999999999</c:v>
                </c:pt>
                <c:pt idx="18">
                  <c:v>0.47299999999999998</c:v>
                </c:pt>
                <c:pt idx="19">
                  <c:v>0.42099999999999999</c:v>
                </c:pt>
                <c:pt idx="20">
                  <c:v>0.51</c:v>
                </c:pt>
                <c:pt idx="21">
                  <c:v>0.33500000000000002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57AC-4016-85BF-4DE4B52DFB0D}"/>
            </c:ext>
          </c:extLst>
        </c:ser>
        <c:ser>
          <c:idx val="15"/>
          <c:order val="15"/>
          <c:tx>
            <c:strRef>
              <c:f>'SUROVÉ DATA_LEČ'!$A$16</c:f>
              <c:strCache>
                <c:ptCount val="1"/>
                <c:pt idx="0">
                  <c:v>sulfamethoxazol</c:v>
                </c:pt>
              </c:strCache>
            </c:strRef>
          </c:tx>
          <c:spPr>
            <a:solidFill>
              <a:schemeClr val="accent4">
                <a:lumMod val="80000"/>
                <a:lumOff val="20000"/>
              </a:schemeClr>
            </a:solidFill>
            <a:ln>
              <a:noFill/>
            </a:ln>
            <a:effectLst/>
            <a:sp3d/>
          </c:spPr>
          <c:invertIfNegative val="0"/>
          <c:cat>
            <c:numRef>
              <c:f>'SUROVÉ DATA_LEČ'!$B$1:$W$1</c:f>
              <c:numCache>
                <c:formatCode>General</c:formatCode>
                <c:ptCount val="22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</c:numCache>
            </c:numRef>
          </c:cat>
          <c:val>
            <c:numRef>
              <c:f>'SUROVÉ DATA_LEČ'!$B$16:$W$16</c:f>
              <c:numCache>
                <c:formatCode>0.0</c:formatCode>
                <c:ptCount val="22"/>
                <c:pt idx="0">
                  <c:v>1.24</c:v>
                </c:pt>
                <c:pt idx="1">
                  <c:v>1.61</c:v>
                </c:pt>
                <c:pt idx="2">
                  <c:v>0.436</c:v>
                </c:pt>
                <c:pt idx="3">
                  <c:v>1.1100000000000001</c:v>
                </c:pt>
                <c:pt idx="4">
                  <c:v>1.17</c:v>
                </c:pt>
                <c:pt idx="5">
                  <c:v>1.2</c:v>
                </c:pt>
                <c:pt idx="6">
                  <c:v>1.18</c:v>
                </c:pt>
                <c:pt idx="7">
                  <c:v>1.01</c:v>
                </c:pt>
                <c:pt idx="8">
                  <c:v>1.67</c:v>
                </c:pt>
                <c:pt idx="9">
                  <c:v>2.2799999999999998</c:v>
                </c:pt>
                <c:pt idx="10">
                  <c:v>1.87</c:v>
                </c:pt>
                <c:pt idx="11">
                  <c:v>2.06</c:v>
                </c:pt>
                <c:pt idx="12">
                  <c:v>2.4900000000000002</c:v>
                </c:pt>
                <c:pt idx="13">
                  <c:v>2.34</c:v>
                </c:pt>
                <c:pt idx="14">
                  <c:v>2.2400000000000002</c:v>
                </c:pt>
                <c:pt idx="15">
                  <c:v>1.87</c:v>
                </c:pt>
                <c:pt idx="16">
                  <c:v>2.5099999999999998</c:v>
                </c:pt>
                <c:pt idx="17">
                  <c:v>2.59</c:v>
                </c:pt>
                <c:pt idx="18">
                  <c:v>1.41</c:v>
                </c:pt>
                <c:pt idx="19">
                  <c:v>1.4</c:v>
                </c:pt>
                <c:pt idx="20">
                  <c:v>1.64</c:v>
                </c:pt>
                <c:pt idx="21">
                  <c:v>1.26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57AC-4016-85BF-4DE4B52DFB0D}"/>
            </c:ext>
          </c:extLst>
        </c:ser>
        <c:ser>
          <c:idx val="16"/>
          <c:order val="16"/>
          <c:tx>
            <c:strRef>
              <c:f>'SUROVÉ DATA_LEČ'!$A$17</c:f>
              <c:strCache>
                <c:ptCount val="1"/>
                <c:pt idx="0">
                  <c:v>tramadol</c:v>
                </c:pt>
              </c:strCache>
            </c:strRef>
          </c:tx>
          <c:spPr>
            <a:solidFill>
              <a:schemeClr val="accent5">
                <a:lumMod val="80000"/>
                <a:lumOff val="20000"/>
              </a:schemeClr>
            </a:solidFill>
            <a:ln>
              <a:noFill/>
            </a:ln>
            <a:effectLst/>
            <a:sp3d/>
          </c:spPr>
          <c:invertIfNegative val="0"/>
          <c:cat>
            <c:numRef>
              <c:f>'SUROVÉ DATA_LEČ'!$B$1:$W$1</c:f>
              <c:numCache>
                <c:formatCode>General</c:formatCode>
                <c:ptCount val="22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</c:numCache>
            </c:numRef>
          </c:cat>
          <c:val>
            <c:numRef>
              <c:f>'SUROVÉ DATA_LEČ'!$B$17:$W$17</c:f>
              <c:numCache>
                <c:formatCode>0.0</c:formatCode>
                <c:ptCount val="22"/>
                <c:pt idx="0">
                  <c:v>1.43</c:v>
                </c:pt>
                <c:pt idx="1">
                  <c:v>1.22</c:v>
                </c:pt>
                <c:pt idx="2">
                  <c:v>1.32</c:v>
                </c:pt>
                <c:pt idx="3">
                  <c:v>1.57</c:v>
                </c:pt>
                <c:pt idx="4">
                  <c:v>1.54</c:v>
                </c:pt>
                <c:pt idx="5">
                  <c:v>1.54</c:v>
                </c:pt>
                <c:pt idx="6">
                  <c:v>1.57</c:v>
                </c:pt>
                <c:pt idx="7">
                  <c:v>1.21</c:v>
                </c:pt>
                <c:pt idx="8">
                  <c:v>0</c:v>
                </c:pt>
                <c:pt idx="9">
                  <c:v>1.49</c:v>
                </c:pt>
                <c:pt idx="10">
                  <c:v>1.18</c:v>
                </c:pt>
                <c:pt idx="11">
                  <c:v>1.66</c:v>
                </c:pt>
                <c:pt idx="12">
                  <c:v>1.97</c:v>
                </c:pt>
                <c:pt idx="13">
                  <c:v>1.94</c:v>
                </c:pt>
                <c:pt idx="14">
                  <c:v>3.63</c:v>
                </c:pt>
                <c:pt idx="15">
                  <c:v>2.2200000000000002</c:v>
                </c:pt>
                <c:pt idx="16">
                  <c:v>2.3199999999999998</c:v>
                </c:pt>
                <c:pt idx="17">
                  <c:v>3.33</c:v>
                </c:pt>
                <c:pt idx="18">
                  <c:v>5.35</c:v>
                </c:pt>
                <c:pt idx="19">
                  <c:v>2.57</c:v>
                </c:pt>
                <c:pt idx="20">
                  <c:v>1.34</c:v>
                </c:pt>
                <c:pt idx="21">
                  <c:v>11.3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57AC-4016-85BF-4DE4B52DFB0D}"/>
            </c:ext>
          </c:extLst>
        </c:ser>
        <c:ser>
          <c:idx val="17"/>
          <c:order val="17"/>
          <c:tx>
            <c:strRef>
              <c:f>'SUROVÉ DATA_LEČ'!$A$18</c:f>
              <c:strCache>
                <c:ptCount val="1"/>
                <c:pt idx="0">
                  <c:v>warfarin</c:v>
                </c:pt>
              </c:strCache>
            </c:strRef>
          </c:tx>
          <c:spPr>
            <a:solidFill>
              <a:schemeClr val="accent6">
                <a:lumMod val="80000"/>
                <a:lumOff val="20000"/>
              </a:schemeClr>
            </a:solidFill>
            <a:ln>
              <a:noFill/>
            </a:ln>
            <a:effectLst/>
            <a:sp3d/>
          </c:spPr>
          <c:invertIfNegative val="0"/>
          <c:cat>
            <c:numRef>
              <c:f>'SUROVÉ DATA_LEČ'!$B$1:$W$1</c:f>
              <c:numCache>
                <c:formatCode>General</c:formatCode>
                <c:ptCount val="22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</c:numCache>
            </c:numRef>
          </c:cat>
          <c:val>
            <c:numRef>
              <c:f>'SUROVÉ DATA_LEČ'!$B$18:$W$18</c:f>
              <c:numCache>
                <c:formatCode>0.0</c:formatCode>
                <c:ptCount val="22"/>
                <c:pt idx="0">
                  <c:v>4.1000000000000002E-2</c:v>
                </c:pt>
                <c:pt idx="1">
                  <c:v>2.7E-2</c:v>
                </c:pt>
                <c:pt idx="2">
                  <c:v>0.04</c:v>
                </c:pt>
                <c:pt idx="3">
                  <c:v>5.2999999999999999E-2</c:v>
                </c:pt>
                <c:pt idx="4">
                  <c:v>0.05</c:v>
                </c:pt>
                <c:pt idx="5">
                  <c:v>0.05</c:v>
                </c:pt>
                <c:pt idx="6">
                  <c:v>3.3000000000000002E-2</c:v>
                </c:pt>
                <c:pt idx="7">
                  <c:v>2.5000000000000001E-2</c:v>
                </c:pt>
                <c:pt idx="8">
                  <c:v>3.5999999999999997E-2</c:v>
                </c:pt>
                <c:pt idx="9">
                  <c:v>3.7999999999999999E-2</c:v>
                </c:pt>
                <c:pt idx="10">
                  <c:v>2.5000000000000001E-2</c:v>
                </c:pt>
                <c:pt idx="11">
                  <c:v>2.7E-2</c:v>
                </c:pt>
                <c:pt idx="12">
                  <c:v>3.3000000000000002E-2</c:v>
                </c:pt>
                <c:pt idx="13">
                  <c:v>3.3000000000000002E-2</c:v>
                </c:pt>
                <c:pt idx="14">
                  <c:v>6.8000000000000005E-2</c:v>
                </c:pt>
                <c:pt idx="15">
                  <c:v>2.8000000000000001E-2</c:v>
                </c:pt>
                <c:pt idx="16">
                  <c:v>3.1E-2</c:v>
                </c:pt>
                <c:pt idx="17">
                  <c:v>5.0999999999999997E-2</c:v>
                </c:pt>
                <c:pt idx="18">
                  <c:v>7.2999999999999995E-2</c:v>
                </c:pt>
                <c:pt idx="19">
                  <c:v>3.1E-2</c:v>
                </c:pt>
                <c:pt idx="20">
                  <c:v>0.14899999999999999</c:v>
                </c:pt>
                <c:pt idx="21">
                  <c:v>0.183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B-57AC-4016-85BF-4DE4B52DFB0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55470376"/>
        <c:axId val="155470768"/>
        <c:axId val="185019656"/>
        <c:extLst>
          <c:ext xmlns:c15="http://schemas.microsoft.com/office/drawing/2012/chart" uri="{02D57815-91ED-43cb-92C2-25804820EDAC}">
            <c15:filteredBarSeries>
              <c15:ser>
                <c:idx val="0"/>
                <c:order val="0"/>
                <c:tx>
                  <c:strRef>
                    <c:extLst>
                      <c:ext uri="{02D57815-91ED-43cb-92C2-25804820EDAC}">
                        <c15:formulaRef>
                          <c15:sqref>'SUROVÉ DATA_LEČ'!#REF!</c15:sqref>
                        </c15:formulaRef>
                      </c:ext>
                    </c:extLst>
                    <c:strCache>
                      <c:ptCount val="1"/>
                      <c:pt idx="0">
                        <c:v>#REF!</c:v>
                      </c:pt>
                    </c:strCache>
                  </c:strRef>
                </c:tx>
                <c:spPr>
                  <a:solidFill>
                    <a:schemeClr val="accent1"/>
                  </a:solidFill>
                  <a:ln>
                    <a:noFill/>
                  </a:ln>
                  <a:effectLst/>
                  <a:sp3d/>
                </c:spPr>
                <c:invertIfNegative val="0"/>
                <c:cat>
                  <c:numRef>
                    <c:extLst>
                      <c:ext uri="{02D57815-91ED-43cb-92C2-25804820EDAC}">
                        <c15:formulaRef>
                          <c15:sqref>'SUROVÉ DATA_LEČ'!$B$1:$W$1</c15:sqref>
                        </c15:formulaRef>
                      </c:ext>
                    </c:extLst>
                    <c:numCache>
                      <c:formatCode>General</c:formatCode>
                      <c:ptCount val="22"/>
                      <c:pt idx="0">
                        <c:v>1</c:v>
                      </c:pt>
                      <c:pt idx="1">
                        <c:v>2</c:v>
                      </c:pt>
                      <c:pt idx="2">
                        <c:v>3</c:v>
                      </c:pt>
                      <c:pt idx="3">
                        <c:v>4</c:v>
                      </c:pt>
                      <c:pt idx="4">
                        <c:v>5</c:v>
                      </c:pt>
                      <c:pt idx="5">
                        <c:v>6</c:v>
                      </c:pt>
                      <c:pt idx="6">
                        <c:v>7</c:v>
                      </c:pt>
                      <c:pt idx="7">
                        <c:v>8</c:v>
                      </c:pt>
                      <c:pt idx="8">
                        <c:v>9</c:v>
                      </c:pt>
                      <c:pt idx="9">
                        <c:v>10</c:v>
                      </c:pt>
                      <c:pt idx="10">
                        <c:v>11</c:v>
                      </c:pt>
                      <c:pt idx="11">
                        <c:v>12</c:v>
                      </c:pt>
                      <c:pt idx="12">
                        <c:v>13</c:v>
                      </c:pt>
                      <c:pt idx="13">
                        <c:v>14</c:v>
                      </c:pt>
                      <c:pt idx="14">
                        <c:v>15</c:v>
                      </c:pt>
                      <c:pt idx="15">
                        <c:v>16</c:v>
                      </c:pt>
                      <c:pt idx="16">
                        <c:v>17</c:v>
                      </c:pt>
                      <c:pt idx="17">
                        <c:v>18</c:v>
                      </c:pt>
                      <c:pt idx="18">
                        <c:v>19</c:v>
                      </c:pt>
                      <c:pt idx="19">
                        <c:v>20</c:v>
                      </c:pt>
                      <c:pt idx="20">
                        <c:v>21</c:v>
                      </c:pt>
                      <c:pt idx="21">
                        <c:v>22</c:v>
                      </c:pt>
                    </c:numCache>
                  </c:numRef>
                </c:cat>
                <c:val>
                  <c:numRef>
                    <c:extLst>
                      <c:ext uri="{02D57815-91ED-43cb-92C2-25804820EDAC}">
                        <c15:formulaRef>
                          <c15:sqref>'SUROVÉ DATA_LEČ'!#REF!</c15:sqref>
                        </c15:formulaRef>
                      </c:ext>
                    </c:extLst>
                    <c:numCache>
                      <c:formatCode>General</c:formatCode>
                      <c:ptCount val="1"/>
                      <c:pt idx="0">
                        <c:v>1</c:v>
                      </c:pt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0C-57AC-4016-85BF-4DE4B52DFB0D}"/>
                  </c:ext>
                </c:extLst>
              </c15:ser>
            </c15:filteredBarSeries>
            <c15:filteredBarSeries>
              <c15:ser>
                <c:idx val="3"/>
                <c:order val="3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'SUROVÉ DATA_LEČ'!$A$4</c15:sqref>
                        </c15:formulaRef>
                      </c:ext>
                    </c:extLst>
                    <c:strCache>
                      <c:ptCount val="1"/>
                      <c:pt idx="0">
                        <c:v>Clofibric Acid</c:v>
                      </c:pt>
                    </c:strCache>
                  </c:strRef>
                </c:tx>
                <c:spPr>
                  <a:solidFill>
                    <a:schemeClr val="accent4"/>
                  </a:solidFill>
                  <a:ln>
                    <a:noFill/>
                  </a:ln>
                  <a:effectLst/>
                  <a:sp3d/>
                </c:spPr>
                <c:invertIfNegative val="0"/>
                <c:cat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'SUROVÉ DATA_LEČ'!$B$1:$W$1</c15:sqref>
                        </c15:formulaRef>
                      </c:ext>
                    </c:extLst>
                    <c:numCache>
                      <c:formatCode>General</c:formatCode>
                      <c:ptCount val="22"/>
                      <c:pt idx="0">
                        <c:v>1</c:v>
                      </c:pt>
                      <c:pt idx="1">
                        <c:v>2</c:v>
                      </c:pt>
                      <c:pt idx="2">
                        <c:v>3</c:v>
                      </c:pt>
                      <c:pt idx="3">
                        <c:v>4</c:v>
                      </c:pt>
                      <c:pt idx="4">
                        <c:v>5</c:v>
                      </c:pt>
                      <c:pt idx="5">
                        <c:v>6</c:v>
                      </c:pt>
                      <c:pt idx="6">
                        <c:v>7</c:v>
                      </c:pt>
                      <c:pt idx="7">
                        <c:v>8</c:v>
                      </c:pt>
                      <c:pt idx="8">
                        <c:v>9</c:v>
                      </c:pt>
                      <c:pt idx="9">
                        <c:v>10</c:v>
                      </c:pt>
                      <c:pt idx="10">
                        <c:v>11</c:v>
                      </c:pt>
                      <c:pt idx="11">
                        <c:v>12</c:v>
                      </c:pt>
                      <c:pt idx="12">
                        <c:v>13</c:v>
                      </c:pt>
                      <c:pt idx="13">
                        <c:v>14</c:v>
                      </c:pt>
                      <c:pt idx="14">
                        <c:v>15</c:v>
                      </c:pt>
                      <c:pt idx="15">
                        <c:v>16</c:v>
                      </c:pt>
                      <c:pt idx="16">
                        <c:v>17</c:v>
                      </c:pt>
                      <c:pt idx="17">
                        <c:v>18</c:v>
                      </c:pt>
                      <c:pt idx="18">
                        <c:v>19</c:v>
                      </c:pt>
                      <c:pt idx="19">
                        <c:v>20</c:v>
                      </c:pt>
                      <c:pt idx="20">
                        <c:v>21</c:v>
                      </c:pt>
                      <c:pt idx="21">
                        <c:v>22</c:v>
                      </c:pt>
                    </c:numCache>
                  </c:num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'SUROVÉ DATA_LEČ'!$B$4:$W$4</c15:sqref>
                        </c15:formulaRef>
                      </c:ext>
                    </c:extLst>
                    <c:numCache>
                      <c:formatCode>0.0</c:formatCode>
                      <c:ptCount val="22"/>
                      <c:pt idx="0">
                        <c:v>0</c:v>
                      </c:pt>
                      <c:pt idx="1">
                        <c:v>0</c:v>
                      </c:pt>
                      <c:pt idx="2">
                        <c:v>0</c:v>
                      </c:pt>
                      <c:pt idx="3">
                        <c:v>0</c:v>
                      </c:pt>
                      <c:pt idx="4">
                        <c:v>0</c:v>
                      </c:pt>
                      <c:pt idx="5">
                        <c:v>0</c:v>
                      </c:pt>
                      <c:pt idx="6">
                        <c:v>0</c:v>
                      </c:pt>
                      <c:pt idx="7">
                        <c:v>0</c:v>
                      </c:pt>
                      <c:pt idx="8">
                        <c:v>0</c:v>
                      </c:pt>
                      <c:pt idx="9">
                        <c:v>0</c:v>
                      </c:pt>
                      <c:pt idx="10">
                        <c:v>0</c:v>
                      </c:pt>
                      <c:pt idx="11">
                        <c:v>0</c:v>
                      </c:pt>
                      <c:pt idx="12">
                        <c:v>0</c:v>
                      </c:pt>
                      <c:pt idx="13">
                        <c:v>0</c:v>
                      </c:pt>
                      <c:pt idx="14">
                        <c:v>0</c:v>
                      </c:pt>
                      <c:pt idx="15">
                        <c:v>0</c:v>
                      </c:pt>
                      <c:pt idx="16">
                        <c:v>0</c:v>
                      </c:pt>
                      <c:pt idx="17">
                        <c:v>0</c:v>
                      </c:pt>
                      <c:pt idx="18">
                        <c:v>0</c:v>
                      </c:pt>
                      <c:pt idx="19">
                        <c:v>0</c:v>
                      </c:pt>
                      <c:pt idx="20">
                        <c:v>0</c:v>
                      </c:pt>
                      <c:pt idx="21">
                        <c:v>0</c:v>
                      </c:pt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0D-57AC-4016-85BF-4DE4B52DFB0D}"/>
                  </c:ext>
                </c:extLst>
              </c15:ser>
            </c15:filteredBarSeries>
            <c15:filteredBarSeries>
              <c15:ser>
                <c:idx val="4"/>
                <c:order val="4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'SUROVÉ DATA_LEČ'!$A$5</c15:sqref>
                        </c15:formulaRef>
                      </c:ext>
                    </c:extLst>
                    <c:strCache>
                      <c:ptCount val="1"/>
                      <c:pt idx="0">
                        <c:v>Diazepam</c:v>
                      </c:pt>
                    </c:strCache>
                  </c:strRef>
                </c:tx>
                <c:spPr>
                  <a:solidFill>
                    <a:schemeClr val="accent5"/>
                  </a:solidFill>
                  <a:ln>
                    <a:noFill/>
                  </a:ln>
                  <a:effectLst/>
                  <a:sp3d/>
                </c:spPr>
                <c:invertIfNegative val="0"/>
                <c:cat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'SUROVÉ DATA_LEČ'!$B$1:$W$1</c15:sqref>
                        </c15:formulaRef>
                      </c:ext>
                    </c:extLst>
                    <c:numCache>
                      <c:formatCode>General</c:formatCode>
                      <c:ptCount val="22"/>
                      <c:pt idx="0">
                        <c:v>1</c:v>
                      </c:pt>
                      <c:pt idx="1">
                        <c:v>2</c:v>
                      </c:pt>
                      <c:pt idx="2">
                        <c:v>3</c:v>
                      </c:pt>
                      <c:pt idx="3">
                        <c:v>4</c:v>
                      </c:pt>
                      <c:pt idx="4">
                        <c:v>5</c:v>
                      </c:pt>
                      <c:pt idx="5">
                        <c:v>6</c:v>
                      </c:pt>
                      <c:pt idx="6">
                        <c:v>7</c:v>
                      </c:pt>
                      <c:pt idx="7">
                        <c:v>8</c:v>
                      </c:pt>
                      <c:pt idx="8">
                        <c:v>9</c:v>
                      </c:pt>
                      <c:pt idx="9">
                        <c:v>10</c:v>
                      </c:pt>
                      <c:pt idx="10">
                        <c:v>11</c:v>
                      </c:pt>
                      <c:pt idx="11">
                        <c:v>12</c:v>
                      </c:pt>
                      <c:pt idx="12">
                        <c:v>13</c:v>
                      </c:pt>
                      <c:pt idx="13">
                        <c:v>14</c:v>
                      </c:pt>
                      <c:pt idx="14">
                        <c:v>15</c:v>
                      </c:pt>
                      <c:pt idx="15">
                        <c:v>16</c:v>
                      </c:pt>
                      <c:pt idx="16">
                        <c:v>17</c:v>
                      </c:pt>
                      <c:pt idx="17">
                        <c:v>18</c:v>
                      </c:pt>
                      <c:pt idx="18">
                        <c:v>19</c:v>
                      </c:pt>
                      <c:pt idx="19">
                        <c:v>20</c:v>
                      </c:pt>
                      <c:pt idx="20">
                        <c:v>21</c:v>
                      </c:pt>
                      <c:pt idx="21">
                        <c:v>22</c:v>
                      </c:pt>
                    </c:numCache>
                  </c:num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'SUROVÉ DATA_LEČ'!$B$5:$W$5</c15:sqref>
                        </c15:formulaRef>
                      </c:ext>
                    </c:extLst>
                    <c:numCache>
                      <c:formatCode>0.0</c:formatCode>
                      <c:ptCount val="22"/>
                      <c:pt idx="0">
                        <c:v>0</c:v>
                      </c:pt>
                      <c:pt idx="1">
                        <c:v>0</c:v>
                      </c:pt>
                      <c:pt idx="2">
                        <c:v>0</c:v>
                      </c:pt>
                      <c:pt idx="3">
                        <c:v>0</c:v>
                      </c:pt>
                      <c:pt idx="4">
                        <c:v>0</c:v>
                      </c:pt>
                      <c:pt idx="5">
                        <c:v>0</c:v>
                      </c:pt>
                      <c:pt idx="6">
                        <c:v>1.7000000000000001E-2</c:v>
                      </c:pt>
                      <c:pt idx="7">
                        <c:v>1.4E-2</c:v>
                      </c:pt>
                      <c:pt idx="8">
                        <c:v>3.163E-3</c:v>
                      </c:pt>
                      <c:pt idx="9">
                        <c:v>3.0300000000000001E-3</c:v>
                      </c:pt>
                      <c:pt idx="10">
                        <c:v>0</c:v>
                      </c:pt>
                      <c:pt idx="11">
                        <c:v>0</c:v>
                      </c:pt>
                      <c:pt idx="12">
                        <c:v>0</c:v>
                      </c:pt>
                      <c:pt idx="13">
                        <c:v>3.2070000000000002E-3</c:v>
                      </c:pt>
                      <c:pt idx="14">
                        <c:v>0</c:v>
                      </c:pt>
                      <c:pt idx="15">
                        <c:v>0</c:v>
                      </c:pt>
                      <c:pt idx="16">
                        <c:v>0</c:v>
                      </c:pt>
                      <c:pt idx="17">
                        <c:v>0</c:v>
                      </c:pt>
                      <c:pt idx="18">
                        <c:v>3.467E-3</c:v>
                      </c:pt>
                      <c:pt idx="19">
                        <c:v>0</c:v>
                      </c:pt>
                      <c:pt idx="20">
                        <c:v>4.2900000000000004E-3</c:v>
                      </c:pt>
                      <c:pt idx="21">
                        <c:v>0</c:v>
                      </c:pt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0E-57AC-4016-85BF-4DE4B52DFB0D}"/>
                  </c:ext>
                </c:extLst>
              </c15:ser>
            </c15:filteredBarSeries>
            <c15:filteredBarSeries>
              <c15:ser>
                <c:idx val="10"/>
                <c:order val="10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'SUROVÉ DATA_LEČ'!$A$11</c15:sqref>
                        </c15:formulaRef>
                      </c:ext>
                    </c:extLst>
                    <c:strCache>
                      <c:ptCount val="1"/>
                      <c:pt idx="0">
                        <c:v>Iopamidol</c:v>
                      </c:pt>
                    </c:strCache>
                  </c:strRef>
                </c:tx>
                <c:spPr>
                  <a:solidFill>
                    <a:schemeClr val="accent5">
                      <a:lumMod val="60000"/>
                    </a:schemeClr>
                  </a:solidFill>
                  <a:ln>
                    <a:noFill/>
                  </a:ln>
                  <a:effectLst/>
                  <a:sp3d/>
                </c:spPr>
                <c:invertIfNegative val="0"/>
                <c:cat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'SUROVÉ DATA_LEČ'!$B$1:$W$1</c15:sqref>
                        </c15:formulaRef>
                      </c:ext>
                    </c:extLst>
                    <c:numCache>
                      <c:formatCode>General</c:formatCode>
                      <c:ptCount val="22"/>
                      <c:pt idx="0">
                        <c:v>1</c:v>
                      </c:pt>
                      <c:pt idx="1">
                        <c:v>2</c:v>
                      </c:pt>
                      <c:pt idx="2">
                        <c:v>3</c:v>
                      </c:pt>
                      <c:pt idx="3">
                        <c:v>4</c:v>
                      </c:pt>
                      <c:pt idx="4">
                        <c:v>5</c:v>
                      </c:pt>
                      <c:pt idx="5">
                        <c:v>6</c:v>
                      </c:pt>
                      <c:pt idx="6">
                        <c:v>7</c:v>
                      </c:pt>
                      <c:pt idx="7">
                        <c:v>8</c:v>
                      </c:pt>
                      <c:pt idx="8">
                        <c:v>9</c:v>
                      </c:pt>
                      <c:pt idx="9">
                        <c:v>10</c:v>
                      </c:pt>
                      <c:pt idx="10">
                        <c:v>11</c:v>
                      </c:pt>
                      <c:pt idx="11">
                        <c:v>12</c:v>
                      </c:pt>
                      <c:pt idx="12">
                        <c:v>13</c:v>
                      </c:pt>
                      <c:pt idx="13">
                        <c:v>14</c:v>
                      </c:pt>
                      <c:pt idx="14">
                        <c:v>15</c:v>
                      </c:pt>
                      <c:pt idx="15">
                        <c:v>16</c:v>
                      </c:pt>
                      <c:pt idx="16">
                        <c:v>17</c:v>
                      </c:pt>
                      <c:pt idx="17">
                        <c:v>18</c:v>
                      </c:pt>
                      <c:pt idx="18">
                        <c:v>19</c:v>
                      </c:pt>
                      <c:pt idx="19">
                        <c:v>20</c:v>
                      </c:pt>
                      <c:pt idx="20">
                        <c:v>21</c:v>
                      </c:pt>
                      <c:pt idx="21">
                        <c:v>22</c:v>
                      </c:pt>
                    </c:numCache>
                  </c:num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'SUROVÉ DATA_LEČ'!$B$11:$W$11</c15:sqref>
                        </c15:formulaRef>
                      </c:ext>
                    </c:extLst>
                    <c:numCache>
                      <c:formatCode>0.0</c:formatCode>
                      <c:ptCount val="22"/>
                      <c:pt idx="0">
                        <c:v>0</c:v>
                      </c:pt>
                      <c:pt idx="1">
                        <c:v>0</c:v>
                      </c:pt>
                      <c:pt idx="2">
                        <c:v>0</c:v>
                      </c:pt>
                      <c:pt idx="3">
                        <c:v>0</c:v>
                      </c:pt>
                      <c:pt idx="4">
                        <c:v>0</c:v>
                      </c:pt>
                      <c:pt idx="5">
                        <c:v>0</c:v>
                      </c:pt>
                      <c:pt idx="6">
                        <c:v>0</c:v>
                      </c:pt>
                      <c:pt idx="7">
                        <c:v>0</c:v>
                      </c:pt>
                      <c:pt idx="8">
                        <c:v>0</c:v>
                      </c:pt>
                      <c:pt idx="9">
                        <c:v>0</c:v>
                      </c:pt>
                      <c:pt idx="10">
                        <c:v>0</c:v>
                      </c:pt>
                      <c:pt idx="11">
                        <c:v>0</c:v>
                      </c:pt>
                      <c:pt idx="12">
                        <c:v>0</c:v>
                      </c:pt>
                      <c:pt idx="13">
                        <c:v>0</c:v>
                      </c:pt>
                      <c:pt idx="14">
                        <c:v>0</c:v>
                      </c:pt>
                      <c:pt idx="15">
                        <c:v>0</c:v>
                      </c:pt>
                      <c:pt idx="16">
                        <c:v>0</c:v>
                      </c:pt>
                      <c:pt idx="17">
                        <c:v>0</c:v>
                      </c:pt>
                      <c:pt idx="18">
                        <c:v>0</c:v>
                      </c:pt>
                      <c:pt idx="19">
                        <c:v>0</c:v>
                      </c:pt>
                      <c:pt idx="20">
                        <c:v>0</c:v>
                      </c:pt>
                      <c:pt idx="21">
                        <c:v>0</c:v>
                      </c:pt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0F-57AC-4016-85BF-4DE4B52DFB0D}"/>
                  </c:ext>
                </c:extLst>
              </c15:ser>
            </c15:filteredBarSeries>
            <c15:filteredBarSeries>
              <c15:ser>
                <c:idx val="13"/>
                <c:order val="13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'SUROVÉ DATA_LEČ'!$A$14</c15:sqref>
                        </c15:formulaRef>
                      </c:ext>
                    </c:extLst>
                    <c:strCache>
                      <c:ptCount val="1"/>
                      <c:pt idx="0">
                        <c:v>paracetamol</c:v>
                      </c:pt>
                    </c:strCache>
                  </c:strRef>
                </c:tx>
                <c:spPr>
                  <a:solidFill>
                    <a:schemeClr val="accent2">
                      <a:lumMod val="80000"/>
                      <a:lumOff val="20000"/>
                    </a:schemeClr>
                  </a:solidFill>
                  <a:ln>
                    <a:noFill/>
                  </a:ln>
                  <a:effectLst/>
                  <a:sp3d/>
                </c:spPr>
                <c:invertIfNegative val="0"/>
                <c:cat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'SUROVÉ DATA_LEČ'!$B$1:$W$1</c15:sqref>
                        </c15:formulaRef>
                      </c:ext>
                    </c:extLst>
                    <c:numCache>
                      <c:formatCode>General</c:formatCode>
                      <c:ptCount val="22"/>
                      <c:pt idx="0">
                        <c:v>1</c:v>
                      </c:pt>
                      <c:pt idx="1">
                        <c:v>2</c:v>
                      </c:pt>
                      <c:pt idx="2">
                        <c:v>3</c:v>
                      </c:pt>
                      <c:pt idx="3">
                        <c:v>4</c:v>
                      </c:pt>
                      <c:pt idx="4">
                        <c:v>5</c:v>
                      </c:pt>
                      <c:pt idx="5">
                        <c:v>6</c:v>
                      </c:pt>
                      <c:pt idx="6">
                        <c:v>7</c:v>
                      </c:pt>
                      <c:pt idx="7">
                        <c:v>8</c:v>
                      </c:pt>
                      <c:pt idx="8">
                        <c:v>9</c:v>
                      </c:pt>
                      <c:pt idx="9">
                        <c:v>10</c:v>
                      </c:pt>
                      <c:pt idx="10">
                        <c:v>11</c:v>
                      </c:pt>
                      <c:pt idx="11">
                        <c:v>12</c:v>
                      </c:pt>
                      <c:pt idx="12">
                        <c:v>13</c:v>
                      </c:pt>
                      <c:pt idx="13">
                        <c:v>14</c:v>
                      </c:pt>
                      <c:pt idx="14">
                        <c:v>15</c:v>
                      </c:pt>
                      <c:pt idx="15">
                        <c:v>16</c:v>
                      </c:pt>
                      <c:pt idx="16">
                        <c:v>17</c:v>
                      </c:pt>
                      <c:pt idx="17">
                        <c:v>18</c:v>
                      </c:pt>
                      <c:pt idx="18">
                        <c:v>19</c:v>
                      </c:pt>
                      <c:pt idx="19">
                        <c:v>20</c:v>
                      </c:pt>
                      <c:pt idx="20">
                        <c:v>21</c:v>
                      </c:pt>
                      <c:pt idx="21">
                        <c:v>22</c:v>
                      </c:pt>
                    </c:numCache>
                  </c:num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'SUROVÉ DATA_LEČ'!$B$14:$W$14</c15:sqref>
                        </c15:formulaRef>
                      </c:ext>
                    </c:extLst>
                    <c:numCache>
                      <c:formatCode>0.0</c:formatCode>
                      <c:ptCount val="22"/>
                      <c:pt idx="0">
                        <c:v>0</c:v>
                      </c:pt>
                      <c:pt idx="1">
                        <c:v>0</c:v>
                      </c:pt>
                      <c:pt idx="2">
                        <c:v>0</c:v>
                      </c:pt>
                      <c:pt idx="3">
                        <c:v>0</c:v>
                      </c:pt>
                      <c:pt idx="4">
                        <c:v>0</c:v>
                      </c:pt>
                      <c:pt idx="5">
                        <c:v>0</c:v>
                      </c:pt>
                      <c:pt idx="6">
                        <c:v>0</c:v>
                      </c:pt>
                      <c:pt idx="7">
                        <c:v>0</c:v>
                      </c:pt>
                      <c:pt idx="8">
                        <c:v>0</c:v>
                      </c:pt>
                      <c:pt idx="9">
                        <c:v>0</c:v>
                      </c:pt>
                      <c:pt idx="10">
                        <c:v>0</c:v>
                      </c:pt>
                      <c:pt idx="11">
                        <c:v>0</c:v>
                      </c:pt>
                      <c:pt idx="12">
                        <c:v>0</c:v>
                      </c:pt>
                      <c:pt idx="13">
                        <c:v>0</c:v>
                      </c:pt>
                      <c:pt idx="14">
                        <c:v>0</c:v>
                      </c:pt>
                      <c:pt idx="15">
                        <c:v>0</c:v>
                      </c:pt>
                      <c:pt idx="16">
                        <c:v>0</c:v>
                      </c:pt>
                      <c:pt idx="17">
                        <c:v>0</c:v>
                      </c:pt>
                      <c:pt idx="18">
                        <c:v>0</c:v>
                      </c:pt>
                      <c:pt idx="19">
                        <c:v>0</c:v>
                      </c:pt>
                      <c:pt idx="20">
                        <c:v>0</c:v>
                      </c:pt>
                      <c:pt idx="21">
                        <c:v>0</c:v>
                      </c:pt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10-57AC-4016-85BF-4DE4B52DFB0D}"/>
                  </c:ext>
                </c:extLst>
              </c15:ser>
            </c15:filteredBarSeries>
            <c15:filteredBarSeries>
              <c15:ser>
                <c:idx val="14"/>
                <c:order val="14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'SUROVÉ DATA_LEČ'!$A$15</c15:sqref>
                        </c15:formulaRef>
                      </c:ext>
                    </c:extLst>
                    <c:strCache>
                      <c:ptCount val="1"/>
                      <c:pt idx="0">
                        <c:v>salicylic acid</c:v>
                      </c:pt>
                    </c:strCache>
                  </c:strRef>
                </c:tx>
                <c:spPr>
                  <a:solidFill>
                    <a:schemeClr val="accent3">
                      <a:lumMod val="80000"/>
                      <a:lumOff val="20000"/>
                    </a:schemeClr>
                  </a:solidFill>
                  <a:ln>
                    <a:noFill/>
                  </a:ln>
                  <a:effectLst/>
                  <a:sp3d/>
                </c:spPr>
                <c:invertIfNegative val="0"/>
                <c:cat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'SUROVÉ DATA_LEČ'!$B$1:$W$1</c15:sqref>
                        </c15:formulaRef>
                      </c:ext>
                    </c:extLst>
                    <c:numCache>
                      <c:formatCode>General</c:formatCode>
                      <c:ptCount val="22"/>
                      <c:pt idx="0">
                        <c:v>1</c:v>
                      </c:pt>
                      <c:pt idx="1">
                        <c:v>2</c:v>
                      </c:pt>
                      <c:pt idx="2">
                        <c:v>3</c:v>
                      </c:pt>
                      <c:pt idx="3">
                        <c:v>4</c:v>
                      </c:pt>
                      <c:pt idx="4">
                        <c:v>5</c:v>
                      </c:pt>
                      <c:pt idx="5">
                        <c:v>6</c:v>
                      </c:pt>
                      <c:pt idx="6">
                        <c:v>7</c:v>
                      </c:pt>
                      <c:pt idx="7">
                        <c:v>8</c:v>
                      </c:pt>
                      <c:pt idx="8">
                        <c:v>9</c:v>
                      </c:pt>
                      <c:pt idx="9">
                        <c:v>10</c:v>
                      </c:pt>
                      <c:pt idx="10">
                        <c:v>11</c:v>
                      </c:pt>
                      <c:pt idx="11">
                        <c:v>12</c:v>
                      </c:pt>
                      <c:pt idx="12">
                        <c:v>13</c:v>
                      </c:pt>
                      <c:pt idx="13">
                        <c:v>14</c:v>
                      </c:pt>
                      <c:pt idx="14">
                        <c:v>15</c:v>
                      </c:pt>
                      <c:pt idx="15">
                        <c:v>16</c:v>
                      </c:pt>
                      <c:pt idx="16">
                        <c:v>17</c:v>
                      </c:pt>
                      <c:pt idx="17">
                        <c:v>18</c:v>
                      </c:pt>
                      <c:pt idx="18">
                        <c:v>19</c:v>
                      </c:pt>
                      <c:pt idx="19">
                        <c:v>20</c:v>
                      </c:pt>
                      <c:pt idx="20">
                        <c:v>21</c:v>
                      </c:pt>
                      <c:pt idx="21">
                        <c:v>22</c:v>
                      </c:pt>
                    </c:numCache>
                  </c:num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'SUROVÉ DATA_LEČ'!$B$15:$W$15</c15:sqref>
                        </c15:formulaRef>
                      </c:ext>
                    </c:extLst>
                    <c:numCache>
                      <c:formatCode>0.0</c:formatCode>
                      <c:ptCount val="22"/>
                      <c:pt idx="0">
                        <c:v>0</c:v>
                      </c:pt>
                      <c:pt idx="1">
                        <c:v>0</c:v>
                      </c:pt>
                      <c:pt idx="2">
                        <c:v>0</c:v>
                      </c:pt>
                      <c:pt idx="3">
                        <c:v>0</c:v>
                      </c:pt>
                      <c:pt idx="4">
                        <c:v>0</c:v>
                      </c:pt>
                      <c:pt idx="5">
                        <c:v>0</c:v>
                      </c:pt>
                      <c:pt idx="6">
                        <c:v>0</c:v>
                      </c:pt>
                      <c:pt idx="7">
                        <c:v>0</c:v>
                      </c:pt>
                      <c:pt idx="8">
                        <c:v>0</c:v>
                      </c:pt>
                      <c:pt idx="9">
                        <c:v>0</c:v>
                      </c:pt>
                      <c:pt idx="10">
                        <c:v>1.1795999999999999E-2</c:v>
                      </c:pt>
                      <c:pt idx="11">
                        <c:v>6.5000000000000002E-2</c:v>
                      </c:pt>
                      <c:pt idx="12">
                        <c:v>0</c:v>
                      </c:pt>
                      <c:pt idx="13">
                        <c:v>0</c:v>
                      </c:pt>
                      <c:pt idx="14">
                        <c:v>7.8569999999999994E-3</c:v>
                      </c:pt>
                      <c:pt idx="15">
                        <c:v>1.0258E-2</c:v>
                      </c:pt>
                      <c:pt idx="16">
                        <c:v>5.3509999999999999E-3</c:v>
                      </c:pt>
                      <c:pt idx="17">
                        <c:v>0</c:v>
                      </c:pt>
                      <c:pt idx="18">
                        <c:v>0</c:v>
                      </c:pt>
                      <c:pt idx="19">
                        <c:v>1.5259999999999999E-2</c:v>
                      </c:pt>
                      <c:pt idx="20">
                        <c:v>1.0900000000000001</c:v>
                      </c:pt>
                      <c:pt idx="21">
                        <c:v>0</c:v>
                      </c:pt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11-57AC-4016-85BF-4DE4B52DFB0D}"/>
                  </c:ext>
                </c:extLst>
              </c15:ser>
            </c15:filteredBarSeries>
          </c:ext>
        </c:extLst>
      </c:bar3DChart>
      <c:catAx>
        <c:axId val="15547037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tint val="75000"/>
                <a:shade val="95000"/>
                <a:satMod val="105000"/>
              </a:schemeClr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cs-CZ"/>
          </a:p>
        </c:txPr>
        <c:crossAx val="155470768"/>
        <c:crosses val="autoZero"/>
        <c:auto val="1"/>
        <c:lblAlgn val="ctr"/>
        <c:lblOffset val="100"/>
        <c:noMultiLvlLbl val="0"/>
      </c:catAx>
      <c:valAx>
        <c:axId val="155470768"/>
        <c:scaling>
          <c:orientation val="minMax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200" b="0">
                    <a:latin typeface="Symbol" panose="05050102010706020507" pitchFamily="18" charset="2"/>
                  </a:rPr>
                  <a:t>m</a:t>
                </a:r>
                <a:r>
                  <a:rPr lang="en-US" sz="1200" b="0"/>
                  <a:t>g/L</a:t>
                </a:r>
              </a:p>
            </c:rich>
          </c:tx>
          <c:layout>
            <c:manualLayout>
              <c:xMode val="edge"/>
              <c:yMode val="edge"/>
              <c:x val="5.5146345767611508E-2"/>
              <c:y val="0.46443349661506217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200" b="0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cs-CZ"/>
            </a:p>
          </c:txPr>
        </c:title>
        <c:numFmt formatCode="0.0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tint val="75000"/>
                <a:shade val="95000"/>
                <a:satMod val="105000"/>
              </a:schemeClr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cs-CZ"/>
          </a:p>
        </c:txPr>
        <c:crossAx val="155470376"/>
        <c:crosses val="autoZero"/>
        <c:crossBetween val="between"/>
      </c:valAx>
      <c:serAx>
        <c:axId val="185019656"/>
        <c:scaling>
          <c:orientation val="minMax"/>
        </c:scaling>
        <c:delete val="0"/>
        <c:axPos val="b"/>
        <c:majorTickMark val="out"/>
        <c:minorTickMark val="none"/>
        <c:tickLblPos val="none"/>
        <c:spPr>
          <a:noFill/>
          <a:ln w="9525" cap="flat" cmpd="sng" algn="ctr">
            <a:solidFill>
              <a:schemeClr val="tx1">
                <a:tint val="75000"/>
                <a:shade val="95000"/>
                <a:satMod val="105000"/>
              </a:schemeClr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155470768"/>
        <c:crosses val="autoZero"/>
      </c:ser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8332413194668179"/>
          <c:y val="4.3579378780860947E-2"/>
          <c:w val="0.15802982074049254"/>
          <c:h val="0.87660224290145539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800" b="0" i="0" u="none" strike="noStrike" kern="1200" baseline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cs-CZ"/>
        </a:p>
      </c:txPr>
    </c:legend>
    <c:plotVisOnly val="1"/>
    <c:dispBlanksAs val="gap"/>
    <c:showDLblsOverMax val="0"/>
  </c:chart>
  <c:spPr>
    <a:noFill/>
    <a:ln w="9525" cap="flat" cmpd="sng" algn="ctr">
      <a:noFill/>
      <a:prstDash val="solid"/>
    </a:ln>
    <a:effectLst/>
  </c:spPr>
  <c:txPr>
    <a:bodyPr/>
    <a:lstStyle/>
    <a:p>
      <a:pPr>
        <a:defRPr/>
      </a:pPr>
      <a:endParaRPr lang="cs-CZ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102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9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charts/style11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101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8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2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101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8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2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charts/style9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0.79014</cdr:x>
      <cdr:y>0.45593</cdr:y>
    </cdr:from>
    <cdr:to>
      <cdr:x>0.90799</cdr:x>
      <cdr:y>0.45593</cdr:y>
    </cdr:to>
    <cdr:cxnSp macro="">
      <cdr:nvCxnSpPr>
        <cdr:cNvPr id="6" name="Přímá spojnice 5"/>
        <cdr:cNvCxnSpPr/>
      </cdr:nvCxnSpPr>
      <cdr:spPr>
        <a:xfrm xmlns:a="http://schemas.openxmlformats.org/drawingml/2006/main">
          <a:off x="5927978" y="1898147"/>
          <a:ext cx="884168" cy="0"/>
        </a:xfrm>
        <a:prstGeom xmlns:a="http://schemas.openxmlformats.org/drawingml/2006/main" prst="line">
          <a:avLst/>
        </a:prstGeom>
      </cdr:spPr>
      <cdr:style>
        <a:lnRef xmlns:a="http://schemas.openxmlformats.org/drawingml/2006/main" idx="3">
          <a:schemeClr val="accent5"/>
        </a:lnRef>
        <a:fillRef xmlns:a="http://schemas.openxmlformats.org/drawingml/2006/main" idx="0">
          <a:schemeClr val="accent5"/>
        </a:fillRef>
        <a:effectRef xmlns:a="http://schemas.openxmlformats.org/drawingml/2006/main" idx="2">
          <a:schemeClr val="accent5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0.45153</cdr:x>
      <cdr:y>0.23108</cdr:y>
    </cdr:from>
    <cdr:to>
      <cdr:x>0.67228</cdr:x>
      <cdr:y>0.35215</cdr:y>
    </cdr:to>
    <cdr:sp macro="" textlink="">
      <cdr:nvSpPr>
        <cdr:cNvPr id="2" name="TextovéPole 1"/>
        <cdr:cNvSpPr txBox="1"/>
      </cdr:nvSpPr>
      <cdr:spPr>
        <a:xfrm xmlns:a="http://schemas.openxmlformats.org/drawingml/2006/main">
          <a:off x="3387603" y="962043"/>
          <a:ext cx="1656184" cy="50405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cs-CZ" sz="1100" dirty="0"/>
        </a:p>
      </cdr:txBody>
    </cdr:sp>
  </cdr:relSizeAnchor>
  <cdr:relSizeAnchor xmlns:cdr="http://schemas.openxmlformats.org/drawingml/2006/chartDrawing">
    <cdr:from>
      <cdr:x>0.44331</cdr:x>
      <cdr:y>0.29416</cdr:y>
    </cdr:from>
    <cdr:to>
      <cdr:x>0.60647</cdr:x>
      <cdr:y>0.41523</cdr:y>
    </cdr:to>
    <cdr:sp macro="" textlink="">
      <cdr:nvSpPr>
        <cdr:cNvPr id="3" name="TextovéPole 2"/>
        <cdr:cNvSpPr txBox="1"/>
      </cdr:nvSpPr>
      <cdr:spPr>
        <a:xfrm xmlns:a="http://schemas.openxmlformats.org/drawingml/2006/main">
          <a:off x="3325905" y="1224671"/>
          <a:ext cx="1224136" cy="50405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cs-CZ" sz="1400" b="1" dirty="0" smtClean="0">
              <a:solidFill>
                <a:srgbClr val="FF0000"/>
              </a:solidFill>
            </a:rPr>
            <a:t>W-PESLMSD1</a:t>
          </a:r>
          <a:endParaRPr lang="cs-CZ" sz="1400" b="1" dirty="0">
            <a:solidFill>
              <a:srgbClr val="FF0000"/>
            </a:solidFill>
          </a:endParaRPr>
        </a:p>
      </cdr:txBody>
    </cdr:sp>
  </cdr:relSizeAnchor>
  <cdr:relSizeAnchor xmlns:cdr="http://schemas.openxmlformats.org/drawingml/2006/chartDrawing">
    <cdr:from>
      <cdr:x>0.43234</cdr:x>
      <cdr:y>0.5</cdr:y>
    </cdr:from>
    <cdr:to>
      <cdr:x>0.5955</cdr:x>
      <cdr:y>0.62107</cdr:y>
    </cdr:to>
    <cdr:sp macro="" textlink="">
      <cdr:nvSpPr>
        <cdr:cNvPr id="5" name="TextovéPole 1"/>
        <cdr:cNvSpPr txBox="1"/>
      </cdr:nvSpPr>
      <cdr:spPr>
        <a:xfrm xmlns:a="http://schemas.openxmlformats.org/drawingml/2006/main">
          <a:off x="3243587" y="2081631"/>
          <a:ext cx="1224136" cy="50405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cs-CZ" sz="1400" b="1" dirty="0" smtClean="0">
              <a:solidFill>
                <a:schemeClr val="tx2">
                  <a:lumMod val="75000"/>
                </a:schemeClr>
              </a:solidFill>
            </a:rPr>
            <a:t>W-PESLMS03</a:t>
          </a:r>
          <a:endParaRPr lang="cs-CZ" sz="1400" b="1" dirty="0">
            <a:solidFill>
              <a:schemeClr val="tx2">
                <a:lumMod val="75000"/>
              </a:schemeClr>
            </a:solidFill>
          </a:endParaRPr>
        </a:p>
      </cdr:txBody>
    </cdr:sp>
  </cdr:relSizeAnchor>
  <cdr:relSizeAnchor xmlns:cdr="http://schemas.openxmlformats.org/drawingml/2006/chartDrawing">
    <cdr:from>
      <cdr:x>0.22118</cdr:x>
      <cdr:y>0.46002</cdr:y>
    </cdr:from>
    <cdr:to>
      <cdr:x>0.41936</cdr:x>
      <cdr:y>0.59096</cdr:y>
    </cdr:to>
    <cdr:sp macro="" textlink="">
      <cdr:nvSpPr>
        <cdr:cNvPr id="7" name="TextovéPole 1"/>
        <cdr:cNvSpPr txBox="1"/>
      </cdr:nvSpPr>
      <cdr:spPr>
        <a:xfrm xmlns:a="http://schemas.openxmlformats.org/drawingml/2006/main">
          <a:off x="1659411" y="1915179"/>
          <a:ext cx="1486843" cy="54513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cs-CZ" sz="1400" b="1" dirty="0" smtClean="0">
              <a:solidFill>
                <a:srgbClr val="FF0000"/>
              </a:solidFill>
            </a:rPr>
            <a:t>W-PESLMS 02 + </a:t>
          </a:r>
          <a:r>
            <a:rPr lang="cs-CZ" sz="1600" b="1" dirty="0" smtClean="0">
              <a:solidFill>
                <a:srgbClr val="FF0000"/>
              </a:solidFill>
            </a:rPr>
            <a:t>(metabolity</a:t>
          </a:r>
        </a:p>
        <a:p xmlns:a="http://schemas.openxmlformats.org/drawingml/2006/main">
          <a:r>
            <a:rPr lang="cs-CZ" sz="1600" b="1" dirty="0" smtClean="0">
              <a:solidFill>
                <a:srgbClr val="FF0000"/>
              </a:solidFill>
            </a:rPr>
            <a:t>W-PESLMSC1)</a:t>
          </a:r>
          <a:endParaRPr lang="cs-CZ" sz="1600" b="1" dirty="0">
            <a:solidFill>
              <a:srgbClr val="FF0000"/>
            </a:solidFill>
          </a:endParaRPr>
        </a:p>
      </cdr:txBody>
    </cdr:sp>
  </cdr:relSizeAnchor>
  <cdr:relSizeAnchor xmlns:cdr="http://schemas.openxmlformats.org/drawingml/2006/chartDrawing">
    <cdr:from>
      <cdr:x>0.09641</cdr:x>
      <cdr:y>0.21832</cdr:y>
    </cdr:from>
    <cdr:to>
      <cdr:x>0.36995</cdr:x>
      <cdr:y>0.52549</cdr:y>
    </cdr:to>
    <cdr:sp macro="" textlink="">
      <cdr:nvSpPr>
        <cdr:cNvPr id="8" name="TextovéPole 1"/>
        <cdr:cNvSpPr txBox="1"/>
      </cdr:nvSpPr>
      <cdr:spPr>
        <a:xfrm xmlns:a="http://schemas.openxmlformats.org/drawingml/2006/main">
          <a:off x="723297" y="908920"/>
          <a:ext cx="2052237" cy="127882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endParaRPr lang="cs-CZ" sz="1400" b="1" dirty="0" smtClean="0">
            <a:solidFill>
              <a:srgbClr val="FF0000"/>
            </a:solidFill>
          </a:endParaRPr>
        </a:p>
        <a:p xmlns:a="http://schemas.openxmlformats.org/drawingml/2006/main">
          <a:pPr algn="ctr"/>
          <a:endParaRPr lang="cs-CZ" sz="1400" b="1" dirty="0">
            <a:solidFill>
              <a:srgbClr val="FF0000"/>
            </a:solidFill>
          </a:endParaRPr>
        </a:p>
        <a:p xmlns:a="http://schemas.openxmlformats.org/drawingml/2006/main">
          <a:pPr algn="ctr"/>
          <a:r>
            <a:rPr lang="cs-CZ" sz="2400" b="1" dirty="0" smtClean="0">
              <a:solidFill>
                <a:srgbClr val="FFFF00"/>
              </a:solidFill>
            </a:rPr>
            <a:t>W-PESLMS 02</a:t>
          </a:r>
          <a:endParaRPr lang="cs-CZ" sz="2400" b="1" dirty="0">
            <a:solidFill>
              <a:srgbClr val="FFFF00"/>
            </a:solidFill>
          </a:endParaRP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363" cy="513508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l">
              <a:defRPr sz="13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021294" y="0"/>
            <a:ext cx="3076363" cy="513508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r">
              <a:defRPr sz="1300"/>
            </a:lvl1pPr>
          </a:lstStyle>
          <a:p>
            <a:fld id="{33E75CD9-B89A-4A67-AE01-211E961BDDF0}" type="datetimeFigureOut">
              <a:rPr lang="en-AU" smtClean="0"/>
              <a:t>7/03/2018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721107"/>
            <a:ext cx="3076363" cy="513507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l">
              <a:defRPr sz="1300"/>
            </a:lvl1pPr>
          </a:lstStyle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21294" y="9721107"/>
            <a:ext cx="3076363" cy="513507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r">
              <a:defRPr sz="1300"/>
            </a:lvl1pPr>
          </a:lstStyle>
          <a:p>
            <a:fld id="{1129D741-2732-4E37-B16E-A87F220CD238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03448954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l">
              <a:defRPr sz="13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1294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r">
              <a:defRPr sz="1300"/>
            </a:lvl1pPr>
          </a:lstStyle>
          <a:p>
            <a:fld id="{0293FA1A-0FD6-4F8F-8D1B-6F9A8B4ACF17}" type="datetimeFigureOut">
              <a:rPr lang="en-AU" smtClean="0"/>
              <a:t>7/03/2018</a:t>
            </a:fld>
            <a:endParaRPr lang="en-A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92188" y="768350"/>
            <a:ext cx="5114925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48" tIns="49524" rIns="99048" bIns="49524" rtlCol="0" anchor="ctr"/>
          <a:lstStyle/>
          <a:p>
            <a:endParaRPr lang="en-A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9930" y="4861441"/>
            <a:ext cx="5679440" cy="4605576"/>
          </a:xfrm>
          <a:prstGeom prst="rect">
            <a:avLst/>
          </a:prstGeom>
        </p:spPr>
        <p:txBody>
          <a:bodyPr vert="horz" lIns="99048" tIns="49524" rIns="99048" bIns="49524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l">
              <a:defRPr sz="1300"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1294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r">
              <a:defRPr sz="1300"/>
            </a:lvl1pPr>
          </a:lstStyle>
          <a:p>
            <a:fld id="{E3CCB728-73B7-429F-9AEB-84EF6D096B69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792566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CCB728-73B7-429F-9AEB-84EF6D096B69}" type="slidenum">
              <a:rPr lang="en-AU" smtClean="0"/>
              <a:t>1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3839096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9395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cs-CZ" altLang="cs-CZ" dirty="0" smtClean="0"/>
          </a:p>
        </p:txBody>
      </p:sp>
    </p:spTree>
    <p:extLst>
      <p:ext uri="{BB962C8B-B14F-4D97-AF65-F5344CB8AC3E}">
        <p14:creationId xmlns:p14="http://schemas.microsoft.com/office/powerpoint/2010/main" val="56403787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9395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cs-CZ" altLang="cs-CZ" dirty="0" smtClean="0"/>
          </a:p>
        </p:txBody>
      </p:sp>
    </p:spTree>
    <p:extLst>
      <p:ext uri="{BB962C8B-B14F-4D97-AF65-F5344CB8AC3E}">
        <p14:creationId xmlns:p14="http://schemas.microsoft.com/office/powerpoint/2010/main" val="248492245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9395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cs-CZ" altLang="cs-CZ" dirty="0" smtClean="0"/>
              <a:t>Popisuje šíření pesticidů</a:t>
            </a:r>
            <a:r>
              <a:rPr lang="cs-CZ" altLang="cs-CZ" baseline="0" dirty="0" smtClean="0"/>
              <a:t> v </a:t>
            </a:r>
            <a:r>
              <a:rPr lang="cs-CZ" altLang="cs-CZ" baseline="0" smtClean="0"/>
              <a:t>CHKO Moravský</a:t>
            </a:r>
            <a:endParaRPr lang="cs-CZ" altLang="cs-CZ" dirty="0" smtClean="0"/>
          </a:p>
        </p:txBody>
      </p:sp>
    </p:spTree>
    <p:extLst>
      <p:ext uri="{BB962C8B-B14F-4D97-AF65-F5344CB8AC3E}">
        <p14:creationId xmlns:p14="http://schemas.microsoft.com/office/powerpoint/2010/main" val="295261946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9395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cs-CZ" altLang="cs-CZ" dirty="0" smtClean="0"/>
          </a:p>
        </p:txBody>
      </p:sp>
    </p:spTree>
    <p:extLst>
      <p:ext uri="{BB962C8B-B14F-4D97-AF65-F5344CB8AC3E}">
        <p14:creationId xmlns:p14="http://schemas.microsoft.com/office/powerpoint/2010/main" val="419560428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9395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cs-CZ" altLang="cs-CZ" dirty="0" smtClean="0"/>
          </a:p>
        </p:txBody>
      </p:sp>
    </p:spTree>
    <p:extLst>
      <p:ext uri="{BB962C8B-B14F-4D97-AF65-F5344CB8AC3E}">
        <p14:creationId xmlns:p14="http://schemas.microsoft.com/office/powerpoint/2010/main" val="334384553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9395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cs-CZ" altLang="cs-CZ" dirty="0" smtClean="0"/>
          </a:p>
        </p:txBody>
      </p:sp>
    </p:spTree>
    <p:extLst>
      <p:ext uri="{BB962C8B-B14F-4D97-AF65-F5344CB8AC3E}">
        <p14:creationId xmlns:p14="http://schemas.microsoft.com/office/powerpoint/2010/main" val="46924097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9395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cs-CZ" altLang="cs-CZ" dirty="0" smtClean="0"/>
          </a:p>
        </p:txBody>
      </p:sp>
    </p:spTree>
    <p:extLst>
      <p:ext uri="{BB962C8B-B14F-4D97-AF65-F5344CB8AC3E}">
        <p14:creationId xmlns:p14="http://schemas.microsoft.com/office/powerpoint/2010/main" val="305012658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9395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cs-CZ" altLang="cs-CZ" dirty="0" smtClean="0"/>
          </a:p>
        </p:txBody>
      </p:sp>
    </p:spTree>
    <p:extLst>
      <p:ext uri="{BB962C8B-B14F-4D97-AF65-F5344CB8AC3E}">
        <p14:creationId xmlns:p14="http://schemas.microsoft.com/office/powerpoint/2010/main" val="7947344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9395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cs-CZ" altLang="cs-CZ" dirty="0" smtClean="0"/>
          </a:p>
        </p:txBody>
      </p:sp>
    </p:spTree>
    <p:extLst>
      <p:ext uri="{BB962C8B-B14F-4D97-AF65-F5344CB8AC3E}">
        <p14:creationId xmlns:p14="http://schemas.microsoft.com/office/powerpoint/2010/main" val="241454678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9395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cs-CZ" altLang="cs-CZ" dirty="0" smtClean="0"/>
          </a:p>
        </p:txBody>
      </p:sp>
    </p:spTree>
    <p:extLst>
      <p:ext uri="{BB962C8B-B14F-4D97-AF65-F5344CB8AC3E}">
        <p14:creationId xmlns:p14="http://schemas.microsoft.com/office/powerpoint/2010/main" val="259394270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CCB728-73B7-429F-9AEB-84EF6D096B69}" type="slidenum">
              <a:rPr lang="en-AU" smtClean="0"/>
              <a:t>2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73910832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CCB728-73B7-429F-9AEB-84EF6D096B69}" type="slidenum">
              <a:rPr lang="en-AU" smtClean="0"/>
              <a:t>20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64322577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CCB728-73B7-429F-9AEB-84EF6D096B69}" type="slidenum">
              <a:rPr lang="en-AU" smtClean="0"/>
              <a:t>21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33266531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9395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cs-CZ" altLang="cs-CZ" dirty="0" smtClean="0"/>
          </a:p>
        </p:txBody>
      </p:sp>
    </p:spTree>
    <p:extLst>
      <p:ext uri="{BB962C8B-B14F-4D97-AF65-F5344CB8AC3E}">
        <p14:creationId xmlns:p14="http://schemas.microsoft.com/office/powerpoint/2010/main" val="222867447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5299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cs-CZ" altLang="cs-CZ" dirty="0" smtClean="0"/>
          </a:p>
        </p:txBody>
      </p:sp>
    </p:spTree>
    <p:extLst>
      <p:ext uri="{BB962C8B-B14F-4D97-AF65-F5344CB8AC3E}">
        <p14:creationId xmlns:p14="http://schemas.microsoft.com/office/powerpoint/2010/main" val="337801316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9395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cs-CZ" altLang="cs-CZ" dirty="0" smtClean="0"/>
          </a:p>
        </p:txBody>
      </p:sp>
    </p:spTree>
    <p:extLst>
      <p:ext uri="{BB962C8B-B14F-4D97-AF65-F5344CB8AC3E}">
        <p14:creationId xmlns:p14="http://schemas.microsoft.com/office/powerpoint/2010/main" val="755674582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CCB728-73B7-429F-9AEB-84EF6D096B69}" type="slidenum">
              <a:rPr lang="en-AU" smtClean="0"/>
              <a:t>25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60871235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5059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cs-CZ" altLang="cs-CZ" dirty="0" smtClean="0"/>
          </a:p>
        </p:txBody>
      </p:sp>
    </p:spTree>
    <p:extLst>
      <p:ext uri="{BB962C8B-B14F-4D97-AF65-F5344CB8AC3E}">
        <p14:creationId xmlns:p14="http://schemas.microsoft.com/office/powerpoint/2010/main" val="3616323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CCB728-73B7-429F-9AEB-84EF6D096B69}" type="slidenum">
              <a:rPr lang="en-AU" smtClean="0"/>
              <a:t>3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0011184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6867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cs-CZ" altLang="cs-CZ" dirty="0" smtClean="0"/>
              <a:t>Jaké léčivé látky nejčastější</a:t>
            </a:r>
          </a:p>
        </p:txBody>
      </p:sp>
    </p:spTree>
    <p:extLst>
      <p:ext uri="{BB962C8B-B14F-4D97-AF65-F5344CB8AC3E}">
        <p14:creationId xmlns:p14="http://schemas.microsoft.com/office/powerpoint/2010/main" val="388376800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CCB728-73B7-429F-9AEB-84EF6D096B69}" type="slidenum">
              <a:rPr lang="en-AU" smtClean="0"/>
              <a:t>5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87714293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baseline="0" dirty="0" smtClean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CCB728-73B7-429F-9AEB-84EF6D096B69}" type="slidenum">
              <a:rPr lang="en-AU" smtClean="0"/>
              <a:t>6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7448234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 smtClean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CCB728-73B7-429F-9AEB-84EF6D096B69}" type="slidenum">
              <a:rPr lang="en-AU" smtClean="0"/>
              <a:t>7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8800144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 smtClean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CCB728-73B7-429F-9AEB-84EF6D096B69}" type="slidenum">
              <a:rPr lang="en-AU" smtClean="0"/>
              <a:t>8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82062154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9155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cs-CZ" altLang="cs-CZ" baseline="0" dirty="0" smtClean="0"/>
          </a:p>
        </p:txBody>
      </p:sp>
    </p:spTree>
    <p:extLst>
      <p:ext uri="{BB962C8B-B14F-4D97-AF65-F5344CB8AC3E}">
        <p14:creationId xmlns:p14="http://schemas.microsoft.com/office/powerpoint/2010/main" val="6800126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Rectangle 6"/>
          <p:cNvSpPr/>
          <p:nvPr userDrawn="1"/>
        </p:nvSpPr>
        <p:spPr>
          <a:xfrm>
            <a:off x="0" y="1713600"/>
            <a:ext cx="7316112" cy="2512212"/>
          </a:xfrm>
          <a:prstGeom prst="rect">
            <a:avLst/>
          </a:prstGeom>
          <a:solidFill>
            <a:srgbClr val="00538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39552" y="2132856"/>
            <a:ext cx="6192688" cy="720080"/>
          </a:xfrm>
        </p:spPr>
        <p:txBody>
          <a:bodyPr>
            <a:normAutofit/>
          </a:bodyPr>
          <a:lstStyle>
            <a:lvl1pPr algn="l">
              <a:defRPr lang="en-AU" sz="3200" b="1" kern="1200" dirty="0">
                <a:solidFill>
                  <a:schemeClr val="bg1"/>
                </a:solidFill>
                <a:latin typeface="Lucida Sans" panose="020B0602030504020204" pitchFamily="34" charset="0"/>
                <a:ea typeface="+mj-ea"/>
                <a:cs typeface="+mj-cs"/>
              </a:defRPr>
            </a:lvl1pPr>
          </a:lstStyle>
          <a:p>
            <a:r>
              <a:rPr lang="en-US" dirty="0" smtClean="0"/>
              <a:t>Presentation Title</a:t>
            </a:r>
            <a:endParaRPr lang="en-AU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39552" y="2852936"/>
            <a:ext cx="6184981" cy="843930"/>
          </a:xfrm>
        </p:spPr>
        <p:txBody>
          <a:bodyPr>
            <a:normAutofit/>
          </a:bodyPr>
          <a:lstStyle>
            <a:lvl1pPr marL="0" indent="0" algn="l" defTabSz="914400" rtl="0" eaLnBrk="1" latinLnBrk="0" hangingPunct="1">
              <a:spcBef>
                <a:spcPct val="0"/>
              </a:spcBef>
              <a:buNone/>
              <a:defRPr lang="en-AU" sz="1400" b="1" kern="1200" dirty="0">
                <a:solidFill>
                  <a:schemeClr val="accent1">
                    <a:lumMod val="40000"/>
                    <a:lumOff val="60000"/>
                  </a:schemeClr>
                </a:solidFill>
                <a:latin typeface="Lucida Sans Unicode" panose="020B0602030504020204" pitchFamily="34" charset="0"/>
                <a:ea typeface="+mj-ea"/>
                <a:cs typeface="Lucida Sans Unicode" panose="020B0602030504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subtitle</a:t>
            </a: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7076" y="404664"/>
            <a:ext cx="1008112" cy="977869"/>
          </a:xfrm>
          <a:prstGeom prst="rect">
            <a:avLst/>
          </a:prstGeom>
        </p:spPr>
      </p:pic>
      <p:sp>
        <p:nvSpPr>
          <p:cNvPr id="13" name="Subtitle 2"/>
          <p:cNvSpPr txBox="1">
            <a:spLocks/>
          </p:cNvSpPr>
          <p:nvPr userDrawn="1"/>
        </p:nvSpPr>
        <p:spPr>
          <a:xfrm>
            <a:off x="539552" y="4363200"/>
            <a:ext cx="3024336" cy="5718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150000"/>
              </a:lnSpc>
              <a:spcBef>
                <a:spcPct val="0"/>
              </a:spcBef>
              <a:buFont typeface="Arial" pitchFamily="34" charset="0"/>
              <a:buNone/>
              <a:defRPr lang="en-AU" sz="1400" b="1" kern="1200" dirty="0">
                <a:solidFill>
                  <a:schemeClr val="accent1">
                    <a:lumMod val="40000"/>
                    <a:lumOff val="60000"/>
                  </a:schemeClr>
                </a:solidFill>
                <a:latin typeface="Lucida Sans" pitchFamily="34" charset="0"/>
                <a:ea typeface="+mj-ea"/>
                <a:cs typeface="+mj-cs"/>
              </a:defRPr>
            </a:lvl1pPr>
            <a:lvl2pPr marL="457200" indent="0" algn="ctr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Lucida Sans" pitchFamily="34" charset="0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Lucida Sans" pitchFamily="34" charset="0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Lucida Sans" pitchFamily="34" charset="0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Lucida Sans" pitchFamily="34" charset="0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0000"/>
              </a:lnSpc>
              <a:spcAft>
                <a:spcPts val="200"/>
              </a:spcAft>
            </a:pPr>
            <a:r>
              <a:rPr lang="en-US" sz="1200" b="0" dirty="0" smtClean="0">
                <a:solidFill>
                  <a:srgbClr val="005387"/>
                </a:solidFill>
              </a:rPr>
              <a:t>Right Solutions</a:t>
            </a:r>
            <a:r>
              <a:rPr lang="en-US" sz="1200" b="0" spc="-100" baseline="0" dirty="0" smtClean="0">
                <a:solidFill>
                  <a:srgbClr val="005387"/>
                </a:solidFill>
              </a:rPr>
              <a:t> </a:t>
            </a:r>
            <a:r>
              <a:rPr lang="en-US" sz="1600" b="0" dirty="0" smtClean="0">
                <a:solidFill>
                  <a:srgbClr val="005387"/>
                </a:solidFill>
              </a:rPr>
              <a:t>•</a:t>
            </a:r>
            <a:r>
              <a:rPr lang="en-US" sz="1200" b="0" spc="-100" baseline="0" dirty="0" smtClean="0">
                <a:solidFill>
                  <a:srgbClr val="005387"/>
                </a:solidFill>
              </a:rPr>
              <a:t> </a:t>
            </a:r>
            <a:r>
              <a:rPr lang="en-US" sz="1200" b="0" dirty="0" smtClean="0">
                <a:solidFill>
                  <a:srgbClr val="005387"/>
                </a:solidFill>
              </a:rPr>
              <a:t>Right Partner</a:t>
            </a:r>
          </a:p>
          <a:p>
            <a:pPr algn="l">
              <a:lnSpc>
                <a:spcPct val="100000"/>
              </a:lnSpc>
              <a:spcAft>
                <a:spcPts val="200"/>
              </a:spcAft>
            </a:pPr>
            <a:r>
              <a:rPr lang="en-US" sz="1200" b="1" dirty="0" smtClean="0">
                <a:solidFill>
                  <a:srgbClr val="005387"/>
                </a:solidFill>
              </a:rPr>
              <a:t>www.alsglobal.com</a:t>
            </a:r>
          </a:p>
        </p:txBody>
      </p:sp>
    </p:spTree>
    <p:extLst>
      <p:ext uri="{BB962C8B-B14F-4D97-AF65-F5344CB8AC3E}">
        <p14:creationId xmlns:p14="http://schemas.microsoft.com/office/powerpoint/2010/main" val="2844188003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4604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Lucida Sans Unicode" panose="020B0602030504020204" pitchFamily="34" charset="0"/>
                <a:cs typeface="Lucida Sans Unicode" panose="020B0602030504020204" pitchFamily="34" charset="0"/>
              </a:defRPr>
            </a:lvl1pPr>
          </a:lstStyle>
          <a:p>
            <a:r>
              <a:rPr lang="cs-CZ" smtClean="0"/>
              <a:t>Kliknutím lze upravit styl.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rgbClr val="005387"/>
              </a:buClr>
              <a:defRPr/>
            </a:lvl1pPr>
            <a:lvl2pPr marL="742950" indent="-285750">
              <a:buClr>
                <a:srgbClr val="F8D744"/>
              </a:buClr>
              <a:buFont typeface="Arial" panose="020B0604020202020204" pitchFamily="34" charset="0"/>
              <a:buChar char="•"/>
              <a:defRPr/>
            </a:lvl2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</p:txBody>
      </p:sp>
    </p:spTree>
    <p:extLst>
      <p:ext uri="{BB962C8B-B14F-4D97-AF65-F5344CB8AC3E}">
        <p14:creationId xmlns:p14="http://schemas.microsoft.com/office/powerpoint/2010/main" val="36375641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en-GB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GB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GB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0"/>
          </p:nvPr>
        </p:nvSpPr>
        <p:spPr>
          <a:xfrm>
            <a:off x="8604250" y="6381750"/>
            <a:ext cx="312738" cy="3048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6797E388-874B-4F66-8FBD-433B7DABEDE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5319120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traight Connector 9"/>
          <p:cNvCxnSpPr/>
          <p:nvPr/>
        </p:nvCxnSpPr>
        <p:spPr>
          <a:xfrm>
            <a:off x="323528" y="908720"/>
            <a:ext cx="8442428" cy="0"/>
          </a:xfrm>
          <a:prstGeom prst="line">
            <a:avLst/>
          </a:prstGeom>
          <a:ln w="38100">
            <a:solidFill>
              <a:srgbClr val="D1D3D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23528" y="332657"/>
            <a:ext cx="7438195" cy="43204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 smtClean="0"/>
              <a:t>Click to edit title</a:t>
            </a:r>
            <a:endParaRPr lang="en-A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3528" y="1124744"/>
            <a:ext cx="8363272" cy="500141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dirty="0" smtClean="0"/>
              <a:t>Kliknutím lze upravit styly předlohy textu.</a:t>
            </a:r>
          </a:p>
          <a:p>
            <a:pPr lvl="1"/>
            <a:r>
              <a:rPr lang="cs-CZ" dirty="0" smtClean="0"/>
              <a:t>Druhá úroveň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8285" y="260647"/>
            <a:ext cx="517671" cy="503599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0" y="6391312"/>
            <a:ext cx="9144000" cy="468000"/>
          </a:xfrm>
          <a:prstGeom prst="rect">
            <a:avLst/>
          </a:prstGeom>
          <a:solidFill>
            <a:srgbClr val="00538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6" name="TextBox 15"/>
          <p:cNvSpPr txBox="1"/>
          <p:nvPr/>
        </p:nvSpPr>
        <p:spPr>
          <a:xfrm>
            <a:off x="416834" y="6533048"/>
            <a:ext cx="2592288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fld id="{ADE2AB05-9ACA-4520-B116-3F93AE8BF35D}" type="slidenum">
              <a:rPr lang="en-US" sz="1000" b="1" smtClean="0">
                <a:solidFill>
                  <a:schemeClr val="bg1"/>
                </a:solidFill>
                <a:latin typeface="Lucida Sans" panose="020B0602040502020204" pitchFamily="34" charset="0"/>
              </a:rPr>
              <a:t>‹#›</a:t>
            </a:fld>
            <a:endParaRPr lang="en-US" sz="1000" b="1" dirty="0">
              <a:solidFill>
                <a:schemeClr val="bg1"/>
              </a:solidFill>
              <a:latin typeface="Lucida Sans" panose="020B0602040502020204" pitchFamily="34" charset="0"/>
            </a:endParaRPr>
          </a:p>
        </p:txBody>
      </p:sp>
      <p:cxnSp>
        <p:nvCxnSpPr>
          <p:cNvPr id="17" name="Straight Connector 16"/>
          <p:cNvCxnSpPr/>
          <p:nvPr/>
        </p:nvCxnSpPr>
        <p:spPr>
          <a:xfrm>
            <a:off x="8247556" y="908720"/>
            <a:ext cx="518400" cy="0"/>
          </a:xfrm>
          <a:prstGeom prst="line">
            <a:avLst/>
          </a:prstGeom>
          <a:ln w="38100">
            <a:solidFill>
              <a:srgbClr val="83A5C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3275856" y="6551177"/>
            <a:ext cx="2592288" cy="154800"/>
          </a:xfrm>
          <a:prstGeom prst="rect">
            <a:avLst/>
          </a:prstGeom>
          <a:noFill/>
        </p:spPr>
        <p:txBody>
          <a:bodyPr wrap="square" lIns="0" tIns="0" rIns="0" bIns="0" rtlCol="0" anchor="t" anchorCtr="1">
            <a:spAutoFit/>
          </a:bodyPr>
          <a:lstStyle/>
          <a:p>
            <a:pPr algn="r"/>
            <a:r>
              <a:rPr lang="en-US" sz="1000" b="1" dirty="0" smtClean="0">
                <a:solidFill>
                  <a:schemeClr val="bg1"/>
                </a:solidFill>
                <a:latin typeface="Lucida Sans" panose="020B0602040502020204" pitchFamily="34" charset="0"/>
              </a:rPr>
              <a:t>Right Solutions • Right Partner</a:t>
            </a:r>
          </a:p>
        </p:txBody>
      </p:sp>
    </p:spTree>
    <p:extLst>
      <p:ext uri="{BB962C8B-B14F-4D97-AF65-F5344CB8AC3E}">
        <p14:creationId xmlns:p14="http://schemas.microsoft.com/office/powerpoint/2010/main" val="36187669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timing>
    <p:tnLst>
      <p:par>
        <p:cTn id="1" dur="indefinite" restart="never" nodeType="tmRoot"/>
      </p:par>
    </p:tnLst>
  </p:timing>
  <p:hf hdr="0" dt="0"/>
  <p:txStyles>
    <p:titleStyle>
      <a:lvl1pPr algn="l" defTabSz="914400" rtl="0" eaLnBrk="1" latinLnBrk="0" hangingPunct="1">
        <a:spcBef>
          <a:spcPct val="0"/>
        </a:spcBef>
        <a:buNone/>
        <a:defRPr lang="en-AU" sz="2200" b="1" kern="1200" dirty="0">
          <a:solidFill>
            <a:srgbClr val="005387"/>
          </a:solidFill>
          <a:latin typeface="Lucida Sans" panose="020B0602030504020204" pitchFamily="34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lnSpc>
          <a:spcPct val="150000"/>
        </a:lnSpc>
        <a:spcBef>
          <a:spcPct val="20000"/>
        </a:spcBef>
        <a:buClr>
          <a:srgbClr val="005387"/>
        </a:buClr>
        <a:buFont typeface="Arial" pitchFamily="34" charset="0"/>
        <a:buChar char="•"/>
        <a:defRPr sz="2200" kern="1200">
          <a:solidFill>
            <a:srgbClr val="58595B"/>
          </a:solidFill>
          <a:latin typeface="Lucida Sans Unicode" panose="020B0602030504020204" pitchFamily="34" charset="0"/>
          <a:ea typeface="+mn-ea"/>
          <a:cs typeface="Lucida Sans Unicode" panose="020B0602030504020204" pitchFamily="34" charset="0"/>
        </a:defRPr>
      </a:lvl1pPr>
      <a:lvl2pPr marL="742950" indent="-285750" algn="l" defTabSz="914400" rtl="0" eaLnBrk="1" latinLnBrk="0" hangingPunct="1">
        <a:lnSpc>
          <a:spcPct val="150000"/>
        </a:lnSpc>
        <a:spcBef>
          <a:spcPct val="20000"/>
        </a:spcBef>
        <a:buClr>
          <a:srgbClr val="F8D744"/>
        </a:buClr>
        <a:buFont typeface="Arial" pitchFamily="34" charset="0"/>
        <a:buChar char="•"/>
        <a:defRPr sz="2000" kern="1200">
          <a:solidFill>
            <a:srgbClr val="58595B"/>
          </a:solidFill>
          <a:latin typeface="Lucida Sans Unicode" panose="020B0602030504020204" pitchFamily="34" charset="0"/>
          <a:ea typeface="+mn-ea"/>
          <a:cs typeface="Lucida Sans Unicode" panose="020B0602030504020204" pitchFamily="34" charset="0"/>
        </a:defRPr>
      </a:lvl2pPr>
      <a:lvl3pPr marL="1143000" indent="-228600" algn="l" defTabSz="914400" rtl="0" eaLnBrk="1" latinLnBrk="0" hangingPunct="1">
        <a:lnSpc>
          <a:spcPct val="150000"/>
        </a:lnSpc>
        <a:spcBef>
          <a:spcPct val="20000"/>
        </a:spcBef>
        <a:buFont typeface="Arial" pitchFamily="34" charset="0"/>
        <a:buChar char="•"/>
        <a:defRPr sz="2000" kern="1200">
          <a:solidFill>
            <a:srgbClr val="58595B"/>
          </a:solidFill>
          <a:latin typeface="Lucida Sans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50000"/>
        </a:lnSpc>
        <a:spcBef>
          <a:spcPct val="20000"/>
        </a:spcBef>
        <a:buFont typeface="Arial" pitchFamily="34" charset="0"/>
        <a:buChar char="–"/>
        <a:defRPr sz="2000" kern="1200">
          <a:solidFill>
            <a:srgbClr val="58595B"/>
          </a:solidFill>
          <a:latin typeface="Lucida Sans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50000"/>
        </a:lnSpc>
        <a:spcBef>
          <a:spcPct val="20000"/>
        </a:spcBef>
        <a:buFont typeface="Arial" pitchFamily="34" charset="0"/>
        <a:buChar char="»"/>
        <a:defRPr sz="2000" kern="1200">
          <a:solidFill>
            <a:srgbClr val="58595B"/>
          </a:solidFill>
          <a:latin typeface="Lucida Sans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2.xm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image" Target="../media/image12.jpeg"/><Relationship Id="rId7" Type="http://schemas.openxmlformats.org/officeDocument/2006/relationships/image" Target="../media/image16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Relationship Id="rId9" Type="http://schemas.openxmlformats.org/officeDocument/2006/relationships/image" Target="../media/image5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>
          <a:xfrm>
            <a:off x="377280" y="1916832"/>
            <a:ext cx="6624736" cy="1080120"/>
          </a:xfrm>
        </p:spPr>
        <p:txBody>
          <a:bodyPr>
            <a:noAutofit/>
          </a:bodyPr>
          <a:lstStyle/>
          <a:p>
            <a:pPr algn="ctr"/>
            <a:r>
              <a:rPr lang="cs-CZ" sz="2400" dirty="0">
                <a:solidFill>
                  <a:srgbClr val="FF0000"/>
                </a:solidFill>
              </a:rPr>
              <a:t>Pesticidy, léčiva a možnosti jejich eliminace z ŽP</a:t>
            </a:r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>
          <a:xfrm>
            <a:off x="611560" y="2780928"/>
            <a:ext cx="6822504" cy="1224136"/>
          </a:xfrm>
        </p:spPr>
        <p:txBody>
          <a:bodyPr>
            <a:noAutofit/>
          </a:bodyPr>
          <a:lstStyle/>
          <a:p>
            <a:endParaRPr lang="cs-CZ" dirty="0" smtClean="0"/>
          </a:p>
          <a:p>
            <a:r>
              <a:rPr lang="cs-CZ" dirty="0" smtClean="0"/>
              <a:t>Hustopeče u Brna 6.3.-8.3.2018	        			</a:t>
            </a:r>
          </a:p>
          <a:p>
            <a:r>
              <a:rPr lang="cs-CZ" dirty="0" smtClean="0"/>
              <a:t>Ing. Taťána Halešová (</a:t>
            </a:r>
            <a:r>
              <a:rPr lang="cs-CZ" smtClean="0"/>
              <a:t>projektový manažer)</a:t>
            </a:r>
            <a:r>
              <a:rPr lang="cs-CZ" sz="1200" dirty="0" smtClean="0"/>
              <a:t>			   </a:t>
            </a:r>
            <a:r>
              <a:rPr lang="cs-CZ" sz="1200" dirty="0"/>
              <a:t> </a:t>
            </a:r>
            <a:r>
              <a:rPr lang="cs-CZ" sz="1200" dirty="0" smtClean="0"/>
              <a:t>    		</a:t>
            </a:r>
            <a:endParaRPr lang="en-AU" sz="1200" dirty="0"/>
          </a:p>
        </p:txBody>
      </p:sp>
      <p:pic>
        <p:nvPicPr>
          <p:cNvPr id="4" name="Obrázek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4029488"/>
            <a:ext cx="1511722" cy="10929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05953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>
            <a:spLocks noGrp="1"/>
          </p:cNvSpPr>
          <p:nvPr>
            <p:ph type="title"/>
          </p:nvPr>
        </p:nvSpPr>
        <p:spPr>
          <a:xfrm>
            <a:off x="323528" y="332657"/>
            <a:ext cx="7438195" cy="432048"/>
          </a:xfrm>
        </p:spPr>
        <p:txBody>
          <a:bodyPr/>
          <a:lstStyle/>
          <a:p>
            <a:pPr algn="ctr"/>
            <a:r>
              <a:rPr lang="cs-CZ" altLang="cs-CZ" dirty="0" smtClean="0"/>
              <a:t>Pesticidy - monitoring podzemních vod ČR</a:t>
            </a:r>
          </a:p>
        </p:txBody>
      </p:sp>
      <p:graphicFrame>
        <p:nvGraphicFramePr>
          <p:cNvPr id="9" name="Graf 8"/>
          <p:cNvGraphicFramePr/>
          <p:nvPr>
            <p:extLst>
              <p:ext uri="{D42A27DB-BD31-4B8C-83A1-F6EECF244321}">
                <p14:modId xmlns:p14="http://schemas.microsoft.com/office/powerpoint/2010/main" val="2993160753"/>
              </p:ext>
            </p:extLst>
          </p:nvPr>
        </p:nvGraphicFramePr>
        <p:xfrm>
          <a:off x="539552" y="1124744"/>
          <a:ext cx="8136904" cy="48965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cxnSp>
        <p:nvCxnSpPr>
          <p:cNvPr id="5" name="Přímá spojnice 4"/>
          <p:cNvCxnSpPr/>
          <p:nvPr/>
        </p:nvCxnSpPr>
        <p:spPr>
          <a:xfrm flipV="1">
            <a:off x="2699792" y="4653136"/>
            <a:ext cx="648072" cy="64807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Přímá spojnice 5"/>
          <p:cNvCxnSpPr/>
          <p:nvPr/>
        </p:nvCxnSpPr>
        <p:spPr>
          <a:xfrm flipV="1">
            <a:off x="1403648" y="4653136"/>
            <a:ext cx="648072" cy="64807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Přímá spojnice 6"/>
          <p:cNvCxnSpPr/>
          <p:nvPr/>
        </p:nvCxnSpPr>
        <p:spPr>
          <a:xfrm flipV="1">
            <a:off x="3750804" y="4725144"/>
            <a:ext cx="648072" cy="64807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8287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>
            <a:spLocks noGrp="1"/>
          </p:cNvSpPr>
          <p:nvPr>
            <p:ph type="title"/>
          </p:nvPr>
        </p:nvSpPr>
        <p:spPr>
          <a:xfrm>
            <a:off x="323528" y="332657"/>
            <a:ext cx="7438195" cy="432048"/>
          </a:xfrm>
        </p:spPr>
        <p:txBody>
          <a:bodyPr/>
          <a:lstStyle/>
          <a:p>
            <a:pPr algn="ctr"/>
            <a:r>
              <a:rPr lang="cs-CZ" altLang="cs-CZ" dirty="0" smtClean="0"/>
              <a:t>Pesticidy – ČOV Modřice (povrchová voda)</a:t>
            </a:r>
          </a:p>
        </p:txBody>
      </p:sp>
      <p:graphicFrame>
        <p:nvGraphicFramePr>
          <p:cNvPr id="5" name="Graf 4"/>
          <p:cNvGraphicFramePr/>
          <p:nvPr>
            <p:extLst>
              <p:ext uri="{D42A27DB-BD31-4B8C-83A1-F6EECF244321}">
                <p14:modId xmlns:p14="http://schemas.microsoft.com/office/powerpoint/2010/main" val="338879275"/>
              </p:ext>
            </p:extLst>
          </p:nvPr>
        </p:nvGraphicFramePr>
        <p:xfrm>
          <a:off x="323528" y="1052736"/>
          <a:ext cx="8496944" cy="51125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cxnSp>
        <p:nvCxnSpPr>
          <p:cNvPr id="3" name="Přímá spojnice 2"/>
          <p:cNvCxnSpPr/>
          <p:nvPr/>
        </p:nvCxnSpPr>
        <p:spPr>
          <a:xfrm flipV="1">
            <a:off x="1475656" y="4797152"/>
            <a:ext cx="648072" cy="64807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Přímá spojnice 6"/>
          <p:cNvCxnSpPr/>
          <p:nvPr/>
        </p:nvCxnSpPr>
        <p:spPr>
          <a:xfrm flipV="1">
            <a:off x="2608724" y="4869160"/>
            <a:ext cx="648072" cy="64807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31259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>
            <a:spLocks noGrp="1"/>
          </p:cNvSpPr>
          <p:nvPr>
            <p:ph type="title"/>
          </p:nvPr>
        </p:nvSpPr>
        <p:spPr>
          <a:xfrm>
            <a:off x="323528" y="332657"/>
            <a:ext cx="7438195" cy="432048"/>
          </a:xfrm>
        </p:spPr>
        <p:txBody>
          <a:bodyPr/>
          <a:lstStyle/>
          <a:p>
            <a:pPr algn="ctr"/>
            <a:r>
              <a:rPr lang="cs-CZ" altLang="cs-CZ" dirty="0" smtClean="0"/>
              <a:t>Pesticidy – CHKO Moravský kras (III zóna)</a:t>
            </a:r>
          </a:p>
        </p:txBody>
      </p:sp>
      <p:graphicFrame>
        <p:nvGraphicFramePr>
          <p:cNvPr id="6" name="Graf 5"/>
          <p:cNvGraphicFramePr/>
          <p:nvPr>
            <p:extLst>
              <p:ext uri="{D42A27DB-BD31-4B8C-83A1-F6EECF244321}">
                <p14:modId xmlns:p14="http://schemas.microsoft.com/office/powerpoint/2010/main" val="1999108842"/>
              </p:ext>
            </p:extLst>
          </p:nvPr>
        </p:nvGraphicFramePr>
        <p:xfrm>
          <a:off x="395536" y="1340768"/>
          <a:ext cx="8280919" cy="49685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268147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>
            <a:spLocks noGrp="1"/>
          </p:cNvSpPr>
          <p:nvPr>
            <p:ph type="title"/>
          </p:nvPr>
        </p:nvSpPr>
        <p:spPr>
          <a:xfrm>
            <a:off x="323528" y="332657"/>
            <a:ext cx="7438195" cy="432048"/>
          </a:xfrm>
        </p:spPr>
        <p:txBody>
          <a:bodyPr/>
          <a:lstStyle/>
          <a:p>
            <a:pPr algn="ctr"/>
            <a:r>
              <a:rPr lang="cs-CZ" altLang="cs-CZ" dirty="0" smtClean="0"/>
              <a:t>Pesticidy – CHKO Moravský kras (I. a II. zóna)</a:t>
            </a:r>
          </a:p>
        </p:txBody>
      </p:sp>
      <p:graphicFrame>
        <p:nvGraphicFramePr>
          <p:cNvPr id="5" name="Graf 4"/>
          <p:cNvGraphicFramePr/>
          <p:nvPr>
            <p:extLst>
              <p:ext uri="{D42A27DB-BD31-4B8C-83A1-F6EECF244321}">
                <p14:modId xmlns:p14="http://schemas.microsoft.com/office/powerpoint/2010/main" val="2266597887"/>
              </p:ext>
            </p:extLst>
          </p:nvPr>
        </p:nvGraphicFramePr>
        <p:xfrm>
          <a:off x="611560" y="1196752"/>
          <a:ext cx="7848872" cy="47525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890995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>
            <a:spLocks noGrp="1"/>
          </p:cNvSpPr>
          <p:nvPr>
            <p:ph type="title"/>
          </p:nvPr>
        </p:nvSpPr>
        <p:spPr>
          <a:xfrm>
            <a:off x="323528" y="332657"/>
            <a:ext cx="7438195" cy="432048"/>
          </a:xfrm>
        </p:spPr>
        <p:txBody>
          <a:bodyPr/>
          <a:lstStyle/>
          <a:p>
            <a:pPr algn="ctr"/>
            <a:r>
              <a:rPr lang="cs-CZ" altLang="cs-CZ" dirty="0" smtClean="0"/>
              <a:t>Pesticidy – kohoutková voda (podzemní zdroj) ČR</a:t>
            </a:r>
          </a:p>
        </p:txBody>
      </p:sp>
      <p:graphicFrame>
        <p:nvGraphicFramePr>
          <p:cNvPr id="5" name="Graf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26595198"/>
              </p:ext>
            </p:extLst>
          </p:nvPr>
        </p:nvGraphicFramePr>
        <p:xfrm>
          <a:off x="-790015" y="332657"/>
          <a:ext cx="10724030" cy="608271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75308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>
            <a:spLocks noGrp="1"/>
          </p:cNvSpPr>
          <p:nvPr>
            <p:ph type="title"/>
          </p:nvPr>
        </p:nvSpPr>
        <p:spPr>
          <a:xfrm>
            <a:off x="323528" y="332657"/>
            <a:ext cx="7438195" cy="432048"/>
          </a:xfrm>
        </p:spPr>
        <p:txBody>
          <a:bodyPr/>
          <a:lstStyle/>
          <a:p>
            <a:pPr algn="ctr"/>
            <a:r>
              <a:rPr lang="cs-CZ" altLang="cs-CZ" dirty="0" smtClean="0"/>
              <a:t>Pesticidy – kohoutková voda (povrchová voda) ČR</a:t>
            </a:r>
          </a:p>
        </p:txBody>
      </p:sp>
      <p:graphicFrame>
        <p:nvGraphicFramePr>
          <p:cNvPr id="7" name="Graf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7298484"/>
              </p:ext>
            </p:extLst>
          </p:nvPr>
        </p:nvGraphicFramePr>
        <p:xfrm>
          <a:off x="-683559" y="0"/>
          <a:ext cx="10511118" cy="700367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753691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>
            <a:spLocks noGrp="1"/>
          </p:cNvSpPr>
          <p:nvPr>
            <p:ph type="title"/>
          </p:nvPr>
        </p:nvSpPr>
        <p:spPr>
          <a:xfrm>
            <a:off x="323528" y="332657"/>
            <a:ext cx="7438195" cy="432048"/>
          </a:xfrm>
        </p:spPr>
        <p:txBody>
          <a:bodyPr/>
          <a:lstStyle/>
          <a:p>
            <a:pPr algn="ctr"/>
            <a:r>
              <a:rPr lang="cs-CZ" altLang="cs-CZ" dirty="0" smtClean="0"/>
              <a:t>Léčiva – ČOV Modřice (povrchová voda)</a:t>
            </a:r>
          </a:p>
        </p:txBody>
      </p:sp>
      <p:graphicFrame>
        <p:nvGraphicFramePr>
          <p:cNvPr id="6" name="Graf 5"/>
          <p:cNvGraphicFramePr/>
          <p:nvPr>
            <p:extLst/>
          </p:nvPr>
        </p:nvGraphicFramePr>
        <p:xfrm>
          <a:off x="539552" y="1052736"/>
          <a:ext cx="8352928" cy="51845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Ovál 1"/>
          <p:cNvSpPr/>
          <p:nvPr/>
        </p:nvSpPr>
        <p:spPr>
          <a:xfrm>
            <a:off x="7668344" y="2060848"/>
            <a:ext cx="720080" cy="36004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" name="Ovál 2"/>
          <p:cNvSpPr/>
          <p:nvPr/>
        </p:nvSpPr>
        <p:spPr>
          <a:xfrm>
            <a:off x="7596336" y="3212976"/>
            <a:ext cx="792088" cy="1044117"/>
          </a:xfrm>
          <a:prstGeom prst="ellipse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7" name="Přímá spojnice 6"/>
          <p:cNvCxnSpPr/>
          <p:nvPr/>
        </p:nvCxnSpPr>
        <p:spPr>
          <a:xfrm>
            <a:off x="7761723" y="1556792"/>
            <a:ext cx="698709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Přímá spojnice 8"/>
          <p:cNvCxnSpPr/>
          <p:nvPr/>
        </p:nvCxnSpPr>
        <p:spPr>
          <a:xfrm>
            <a:off x="7761723" y="2276872"/>
            <a:ext cx="62670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28428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>
            <a:spLocks noGrp="1"/>
          </p:cNvSpPr>
          <p:nvPr>
            <p:ph type="title"/>
          </p:nvPr>
        </p:nvSpPr>
        <p:spPr>
          <a:xfrm>
            <a:off x="323528" y="332657"/>
            <a:ext cx="7438195" cy="432048"/>
          </a:xfrm>
        </p:spPr>
        <p:txBody>
          <a:bodyPr/>
          <a:lstStyle/>
          <a:p>
            <a:pPr algn="ctr"/>
            <a:r>
              <a:rPr lang="cs-CZ" altLang="cs-CZ" dirty="0" smtClean="0"/>
              <a:t>Léčiva – kohoutková voda (povrchová voda) ČR</a:t>
            </a:r>
          </a:p>
        </p:txBody>
      </p:sp>
      <p:graphicFrame>
        <p:nvGraphicFramePr>
          <p:cNvPr id="6" name="Graf 5"/>
          <p:cNvGraphicFramePr/>
          <p:nvPr>
            <p:extLst>
              <p:ext uri="{D42A27DB-BD31-4B8C-83A1-F6EECF244321}">
                <p14:modId xmlns:p14="http://schemas.microsoft.com/office/powerpoint/2010/main" val="4055608992"/>
              </p:ext>
            </p:extLst>
          </p:nvPr>
        </p:nvGraphicFramePr>
        <p:xfrm>
          <a:off x="467544" y="1196752"/>
          <a:ext cx="8136904" cy="46085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cxnSp>
        <p:nvCxnSpPr>
          <p:cNvPr id="3" name="Přímá spojnice 2"/>
          <p:cNvCxnSpPr/>
          <p:nvPr/>
        </p:nvCxnSpPr>
        <p:spPr>
          <a:xfrm>
            <a:off x="6372200" y="5445224"/>
            <a:ext cx="79208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Přímá spojnice 6"/>
          <p:cNvCxnSpPr/>
          <p:nvPr/>
        </p:nvCxnSpPr>
        <p:spPr>
          <a:xfrm>
            <a:off x="6588224" y="5229200"/>
            <a:ext cx="57606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Ovál 7"/>
          <p:cNvSpPr/>
          <p:nvPr/>
        </p:nvSpPr>
        <p:spPr>
          <a:xfrm>
            <a:off x="6653521" y="4509121"/>
            <a:ext cx="957475" cy="504056"/>
          </a:xfrm>
          <a:prstGeom prst="ellipse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45337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>
            <a:spLocks noGrp="1"/>
          </p:cNvSpPr>
          <p:nvPr>
            <p:ph type="title"/>
          </p:nvPr>
        </p:nvSpPr>
        <p:spPr>
          <a:xfrm>
            <a:off x="323528" y="332657"/>
            <a:ext cx="7438195" cy="432048"/>
          </a:xfrm>
        </p:spPr>
        <p:txBody>
          <a:bodyPr/>
          <a:lstStyle/>
          <a:p>
            <a:pPr algn="ctr"/>
            <a:r>
              <a:rPr lang="cs-CZ" altLang="cs-CZ" dirty="0" smtClean="0"/>
              <a:t>Léčiva – čistírenský kal ČR (podzemní voda)</a:t>
            </a:r>
          </a:p>
        </p:txBody>
      </p:sp>
      <p:graphicFrame>
        <p:nvGraphicFramePr>
          <p:cNvPr id="5" name="Graf 4"/>
          <p:cNvGraphicFramePr/>
          <p:nvPr>
            <p:extLst>
              <p:ext uri="{D42A27DB-BD31-4B8C-83A1-F6EECF244321}">
                <p14:modId xmlns:p14="http://schemas.microsoft.com/office/powerpoint/2010/main" val="365541632"/>
              </p:ext>
            </p:extLst>
          </p:nvPr>
        </p:nvGraphicFramePr>
        <p:xfrm>
          <a:off x="179512" y="1052736"/>
          <a:ext cx="8496944" cy="48245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cxnSp>
        <p:nvCxnSpPr>
          <p:cNvPr id="3" name="Přímá spojnice 2"/>
          <p:cNvCxnSpPr/>
          <p:nvPr/>
        </p:nvCxnSpPr>
        <p:spPr>
          <a:xfrm>
            <a:off x="7380312" y="1916832"/>
            <a:ext cx="72008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Přímá spojnice 6"/>
          <p:cNvCxnSpPr/>
          <p:nvPr/>
        </p:nvCxnSpPr>
        <p:spPr>
          <a:xfrm>
            <a:off x="7380312" y="2204864"/>
            <a:ext cx="50405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Přímá spojnice 8"/>
          <p:cNvCxnSpPr/>
          <p:nvPr/>
        </p:nvCxnSpPr>
        <p:spPr>
          <a:xfrm>
            <a:off x="7380312" y="2420888"/>
            <a:ext cx="50405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38875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>
            <a:spLocks noGrp="1"/>
          </p:cNvSpPr>
          <p:nvPr>
            <p:ph type="title"/>
          </p:nvPr>
        </p:nvSpPr>
        <p:spPr>
          <a:xfrm>
            <a:off x="323528" y="332657"/>
            <a:ext cx="7438195" cy="432048"/>
          </a:xfrm>
        </p:spPr>
        <p:txBody>
          <a:bodyPr/>
          <a:lstStyle/>
          <a:p>
            <a:pPr algn="ctr"/>
            <a:r>
              <a:rPr lang="cs-CZ" altLang="cs-CZ" dirty="0" smtClean="0"/>
              <a:t>Léčiva – kohoutková voda (podzemní zdroj) ČR</a:t>
            </a:r>
          </a:p>
        </p:txBody>
      </p:sp>
      <p:graphicFrame>
        <p:nvGraphicFramePr>
          <p:cNvPr id="6" name="Graf 5"/>
          <p:cNvGraphicFramePr/>
          <p:nvPr>
            <p:extLst>
              <p:ext uri="{D42A27DB-BD31-4B8C-83A1-F6EECF244321}">
                <p14:modId xmlns:p14="http://schemas.microsoft.com/office/powerpoint/2010/main" val="3882547069"/>
              </p:ext>
            </p:extLst>
          </p:nvPr>
        </p:nvGraphicFramePr>
        <p:xfrm>
          <a:off x="611560" y="1268760"/>
          <a:ext cx="7776864" cy="47525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cxnSp>
        <p:nvCxnSpPr>
          <p:cNvPr id="3" name="Přímá spojnice 2"/>
          <p:cNvCxnSpPr/>
          <p:nvPr/>
        </p:nvCxnSpPr>
        <p:spPr>
          <a:xfrm>
            <a:off x="5251888" y="5168912"/>
            <a:ext cx="72008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Přímá spojnice 6"/>
          <p:cNvCxnSpPr/>
          <p:nvPr/>
        </p:nvCxnSpPr>
        <p:spPr>
          <a:xfrm>
            <a:off x="5436096" y="5013176"/>
            <a:ext cx="43204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Přímá spojnice 8"/>
          <p:cNvCxnSpPr/>
          <p:nvPr/>
        </p:nvCxnSpPr>
        <p:spPr>
          <a:xfrm>
            <a:off x="5652120" y="4869160"/>
            <a:ext cx="50405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Ovál 9"/>
          <p:cNvSpPr/>
          <p:nvPr/>
        </p:nvSpPr>
        <p:spPr>
          <a:xfrm>
            <a:off x="5750750" y="4322323"/>
            <a:ext cx="957475" cy="504056"/>
          </a:xfrm>
          <a:prstGeom prst="ellipse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15109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smtClean="0"/>
              <a:t>Obsah prezentace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23528" y="1007034"/>
            <a:ext cx="8363272" cy="5119129"/>
          </a:xfrm>
        </p:spPr>
        <p:txBody>
          <a:bodyPr>
            <a:normAutofit fontScale="77500" lnSpcReduction="20000"/>
          </a:bodyPr>
          <a:lstStyle/>
          <a:p>
            <a:pPr marL="0" lvl="1" indent="0">
              <a:buClr>
                <a:srgbClr val="77933C"/>
              </a:buClr>
              <a:buNone/>
            </a:pPr>
            <a:endParaRPr lang="cs-CZ" altLang="cs-CZ" sz="800" b="1" dirty="0" smtClean="0">
              <a:solidFill>
                <a:srgbClr val="B0BF27"/>
              </a:solidFill>
              <a:ea typeface="Lucida Sans Unicode" panose="020B0602030504020204" pitchFamily="34" charset="0"/>
            </a:endParaRPr>
          </a:p>
          <a:p>
            <a:pPr marL="0" lvl="1" indent="0">
              <a:buClr>
                <a:srgbClr val="77933C"/>
              </a:buClr>
              <a:buNone/>
            </a:pPr>
            <a:r>
              <a:rPr lang="cs-CZ" altLang="cs-CZ" sz="3100" b="1" dirty="0" smtClean="0">
                <a:solidFill>
                  <a:srgbClr val="B0BF27"/>
                </a:solidFill>
                <a:ea typeface="Lucida Sans Unicode" panose="020B0602030504020204" pitchFamily="34" charset="0"/>
              </a:rPr>
              <a:t>Pesticidy </a:t>
            </a:r>
            <a:r>
              <a:rPr lang="cs-CZ" altLang="cs-CZ" sz="3100" b="1" dirty="0">
                <a:solidFill>
                  <a:srgbClr val="B0BF27"/>
                </a:solidFill>
                <a:ea typeface="Lucida Sans Unicode" panose="020B0602030504020204" pitchFamily="34" charset="0"/>
              </a:rPr>
              <a:t>a léčiva </a:t>
            </a:r>
            <a:endParaRPr lang="cs-CZ" altLang="cs-CZ" sz="3100" b="1" dirty="0" smtClean="0">
              <a:solidFill>
                <a:srgbClr val="B0BF27"/>
              </a:solidFill>
              <a:ea typeface="Lucida Sans Unicode" panose="020B0602030504020204" pitchFamily="34" charset="0"/>
            </a:endParaRPr>
          </a:p>
          <a:p>
            <a:pPr marL="342900" lvl="1" indent="-342900">
              <a:buClr>
                <a:srgbClr val="77933C"/>
              </a:buClr>
              <a:buFont typeface="Wingdings" panose="05000000000000000000" pitchFamily="2" charset="2"/>
              <a:buChar char="§"/>
            </a:pPr>
            <a:r>
              <a:rPr lang="cs-CZ" altLang="cs-CZ" sz="2900" dirty="0">
                <a:ea typeface="Lucida Sans Unicode" panose="020B0602030504020204" pitchFamily="34" charset="0"/>
              </a:rPr>
              <a:t>spotřeba </a:t>
            </a:r>
          </a:p>
          <a:p>
            <a:pPr marL="342900" lvl="1" indent="-342900">
              <a:buClr>
                <a:srgbClr val="77933C"/>
              </a:buClr>
              <a:buFont typeface="Wingdings" panose="05000000000000000000" pitchFamily="2" charset="2"/>
              <a:buChar char="§"/>
            </a:pPr>
            <a:r>
              <a:rPr lang="cs-CZ" altLang="cs-CZ" sz="2900" dirty="0" smtClean="0">
                <a:ea typeface="Lucida Sans Unicode" panose="020B0602030504020204" pitchFamily="34" charset="0"/>
              </a:rPr>
              <a:t>transport – kontaminace ŽP</a:t>
            </a:r>
            <a:endParaRPr lang="cs-CZ" altLang="cs-CZ" sz="2900" dirty="0">
              <a:ea typeface="Lucida Sans Unicode" panose="020B0602030504020204" pitchFamily="34" charset="0"/>
            </a:endParaRPr>
          </a:p>
          <a:p>
            <a:pPr marL="342900" lvl="1" indent="-342900">
              <a:buClr>
                <a:srgbClr val="77933C"/>
              </a:buClr>
              <a:buFont typeface="Wingdings" panose="05000000000000000000" pitchFamily="2" charset="2"/>
              <a:buChar char="§"/>
            </a:pPr>
            <a:r>
              <a:rPr lang="cs-CZ" altLang="cs-CZ" sz="2900" dirty="0" smtClean="0">
                <a:ea typeface="Lucida Sans Unicode" panose="020B0602030504020204" pitchFamily="34" charset="0"/>
              </a:rPr>
              <a:t>negativní dopad na necílové organismy</a:t>
            </a:r>
          </a:p>
          <a:p>
            <a:pPr marL="342900" lvl="1" indent="-342900">
              <a:buClr>
                <a:srgbClr val="77933C"/>
              </a:buClr>
              <a:buFont typeface="Wingdings" panose="05000000000000000000" pitchFamily="2" charset="2"/>
              <a:buChar char="§"/>
            </a:pPr>
            <a:r>
              <a:rPr lang="cs-CZ" altLang="cs-CZ" sz="2900" dirty="0">
                <a:ea typeface="Lucida Sans Unicode" panose="020B0602030504020204" pitchFamily="34" charset="0"/>
              </a:rPr>
              <a:t>n</a:t>
            </a:r>
            <a:r>
              <a:rPr lang="cs-CZ" altLang="cs-CZ" sz="2900" dirty="0" smtClean="0">
                <a:ea typeface="Lucida Sans Unicode" panose="020B0602030504020204" pitchFamily="34" charset="0"/>
              </a:rPr>
              <a:t>egativní dopad na zdraví člověka – vztah k legislativě</a:t>
            </a:r>
            <a:endParaRPr lang="cs-CZ" altLang="cs-CZ" sz="2900" dirty="0">
              <a:ea typeface="Lucida Sans Unicode" panose="020B0602030504020204" pitchFamily="34" charset="0"/>
            </a:endParaRPr>
          </a:p>
          <a:p>
            <a:pPr marL="2286000" lvl="5" indent="0">
              <a:buClr>
                <a:srgbClr val="FF0000"/>
              </a:buClr>
              <a:buNone/>
            </a:pPr>
            <a:endParaRPr lang="cs-CZ" altLang="cs-CZ" sz="2400" b="1" dirty="0" smtClean="0">
              <a:solidFill>
                <a:srgbClr val="FF0000"/>
              </a:solidFill>
              <a:ea typeface="Lucida Sans Unicode" panose="020B0602030504020204" pitchFamily="34" charset="0"/>
            </a:endParaRPr>
          </a:p>
          <a:p>
            <a:pPr marL="0" lvl="1" indent="0">
              <a:buClr>
                <a:srgbClr val="77933C"/>
              </a:buClr>
              <a:buNone/>
            </a:pPr>
            <a:r>
              <a:rPr lang="cs-CZ" altLang="cs-CZ" sz="3100" b="1" dirty="0" smtClean="0">
                <a:solidFill>
                  <a:srgbClr val="B0BF27"/>
                </a:solidFill>
                <a:ea typeface="Lucida Sans Unicode" panose="020B0602030504020204" pitchFamily="34" charset="0"/>
              </a:rPr>
              <a:t>Sledování </a:t>
            </a:r>
            <a:r>
              <a:rPr lang="cs-CZ" altLang="cs-CZ" sz="3100" b="1" dirty="0">
                <a:solidFill>
                  <a:srgbClr val="B0BF27"/>
                </a:solidFill>
                <a:ea typeface="Lucida Sans Unicode" panose="020B0602030504020204" pitchFamily="34" charset="0"/>
              </a:rPr>
              <a:t>v různých složkách </a:t>
            </a:r>
            <a:r>
              <a:rPr lang="cs-CZ" altLang="cs-CZ" sz="3100" b="1" dirty="0" smtClean="0">
                <a:solidFill>
                  <a:srgbClr val="B0BF27"/>
                </a:solidFill>
                <a:ea typeface="Lucida Sans Unicode" panose="020B0602030504020204" pitchFamily="34" charset="0"/>
              </a:rPr>
              <a:t>ŽP</a:t>
            </a:r>
          </a:p>
          <a:p>
            <a:pPr marL="342900" lvl="1" indent="-342900">
              <a:buClr>
                <a:srgbClr val="77933C"/>
              </a:buClr>
              <a:buFont typeface="Wingdings" panose="05000000000000000000" pitchFamily="2" charset="2"/>
              <a:buChar char="§"/>
            </a:pPr>
            <a:r>
              <a:rPr lang="cs-CZ" altLang="cs-CZ" sz="2900" dirty="0" smtClean="0">
                <a:ea typeface="Lucida Sans Unicode" panose="020B0602030504020204" pitchFamily="34" charset="0"/>
              </a:rPr>
              <a:t> výsledky monitoringů</a:t>
            </a:r>
          </a:p>
          <a:p>
            <a:pPr marL="0" lvl="1" indent="0">
              <a:buClr>
                <a:srgbClr val="77933C"/>
              </a:buClr>
              <a:buNone/>
            </a:pPr>
            <a:endParaRPr lang="cs-CZ" altLang="cs-CZ" sz="2200" dirty="0" smtClean="0">
              <a:ea typeface="Lucida Sans Unicode" panose="020B0602030504020204" pitchFamily="34" charset="0"/>
            </a:endParaRPr>
          </a:p>
          <a:p>
            <a:pPr marL="0" lvl="1" indent="0">
              <a:buClr>
                <a:srgbClr val="77933C"/>
              </a:buClr>
              <a:buNone/>
            </a:pPr>
            <a:r>
              <a:rPr lang="cs-CZ" altLang="cs-CZ" sz="3100" b="1" dirty="0" smtClean="0">
                <a:solidFill>
                  <a:srgbClr val="B0BF27"/>
                </a:solidFill>
                <a:ea typeface="Lucida Sans Unicode" panose="020B0602030504020204" pitchFamily="34" charset="0"/>
              </a:rPr>
              <a:t>Možnosti eliminace</a:t>
            </a:r>
            <a:endParaRPr lang="cs-CZ" altLang="cs-CZ" sz="2000" dirty="0" smtClean="0">
              <a:ea typeface="Lucida Sans Unicode" panose="020B0602030504020204" pitchFamily="34" charset="0"/>
            </a:endParaRPr>
          </a:p>
          <a:p>
            <a:pPr marL="0" indent="0">
              <a:buNone/>
            </a:pPr>
            <a:endParaRPr lang="cs-CZ" altLang="cs-CZ" sz="2000" dirty="0">
              <a:ea typeface="Lucida Sans Unicode" panose="020B0602030504020204" pitchFamily="34" charset="0"/>
            </a:endParaRPr>
          </a:p>
          <a:p>
            <a:pPr marL="0" indent="0">
              <a:buNone/>
            </a:pPr>
            <a:endParaRPr lang="cs-CZ" altLang="cs-CZ" sz="2000" dirty="0" smtClean="0">
              <a:ea typeface="Lucida Sans Unicode" panose="020B0602030504020204" pitchFamily="34" charset="0"/>
            </a:endParaRPr>
          </a:p>
          <a:p>
            <a:pPr marL="0" indent="0">
              <a:buNone/>
            </a:pPr>
            <a:endParaRPr lang="cs-CZ" altLang="cs-CZ" sz="1000" dirty="0" smtClean="0">
              <a:ea typeface="Lucida Sans Unicode" panose="020B0602030504020204" pitchFamily="34" charset="0"/>
            </a:endParaRPr>
          </a:p>
          <a:p>
            <a:pPr marL="0" indent="0">
              <a:buNone/>
            </a:pPr>
            <a:endParaRPr lang="cs-CZ" altLang="cs-CZ" sz="1000" dirty="0">
              <a:ea typeface="Lucida Sans Unicode" panose="020B0602030504020204" pitchFamily="34" charset="0"/>
            </a:endParaRPr>
          </a:p>
          <a:p>
            <a:pPr marL="0" indent="0">
              <a:buNone/>
            </a:pPr>
            <a:endParaRPr lang="cs-CZ" altLang="cs-CZ" sz="1000" dirty="0" smtClean="0">
              <a:ea typeface="Lucida Sans Unicode" panose="020B0602030504020204" pitchFamily="34" charset="0"/>
            </a:endParaRPr>
          </a:p>
          <a:p>
            <a:pPr marL="0" indent="0">
              <a:buNone/>
            </a:pPr>
            <a:endParaRPr lang="cs-CZ" altLang="cs-CZ" sz="1000" dirty="0">
              <a:ea typeface="Lucida Sans Unicode" panose="020B0602030504020204" pitchFamily="34" charset="0"/>
            </a:endParaRPr>
          </a:p>
          <a:p>
            <a:pPr marL="0" indent="0">
              <a:buNone/>
            </a:pPr>
            <a:endParaRPr lang="cs-CZ" altLang="cs-CZ" sz="2000" dirty="0" smtClean="0">
              <a:ea typeface="Lucida Sans Unicode" panose="020B0602030504020204" pitchFamily="34" charset="0"/>
            </a:endParaRPr>
          </a:p>
          <a:p>
            <a:pPr marL="0" indent="0">
              <a:buNone/>
            </a:pPr>
            <a:endParaRPr lang="cs-CZ" altLang="cs-CZ" sz="1000" dirty="0">
              <a:ea typeface="Lucida Sans Unicode" panose="020B0602030504020204" pitchFamily="34" charset="0"/>
            </a:endParaRPr>
          </a:p>
          <a:p>
            <a:pPr marL="0" indent="0">
              <a:buNone/>
            </a:pPr>
            <a:endParaRPr lang="cs-CZ" altLang="cs-CZ" sz="2000" dirty="0" smtClean="0">
              <a:ea typeface="Lucida Sans Unicode" panose="020B0602030504020204" pitchFamily="34" charset="0"/>
            </a:endParaRPr>
          </a:p>
          <a:p>
            <a:endParaRPr lang="cs-CZ" altLang="cs-CZ" sz="2000" dirty="0">
              <a:ea typeface="Lucida Sans Unicode" panose="020B0602030504020204" pitchFamily="34" charset="0"/>
            </a:endParaRPr>
          </a:p>
          <a:p>
            <a:endParaRPr lang="cs-CZ" dirty="0"/>
          </a:p>
        </p:txBody>
      </p:sp>
      <p:pic>
        <p:nvPicPr>
          <p:cNvPr id="8" name="Obrázek 7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2881" y="939352"/>
            <a:ext cx="2089150" cy="7188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Obrázek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5862" y="868105"/>
            <a:ext cx="1511722" cy="10929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79326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smtClean="0"/>
              <a:t>Možnosti eliminace látek v ŽP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23528" y="1556791"/>
            <a:ext cx="8363272" cy="4464497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cs-CZ" altLang="cs-CZ" sz="2000" dirty="0" smtClean="0">
              <a:ea typeface="Lucida Sans Unicode" panose="020B0602030504020204" pitchFamily="34" charset="0"/>
            </a:endParaRPr>
          </a:p>
          <a:p>
            <a:endParaRPr lang="cs-CZ" altLang="cs-CZ" sz="2000" dirty="0">
              <a:ea typeface="Lucida Sans Unicode" panose="020B0602030504020204" pitchFamily="34" charset="0"/>
            </a:endParaRPr>
          </a:p>
          <a:p>
            <a:pPr marL="0" indent="0">
              <a:buNone/>
            </a:pPr>
            <a:endParaRPr lang="cs-CZ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323850" y="908050"/>
            <a:ext cx="8362950" cy="52181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lnSpc>
                <a:spcPct val="150000"/>
              </a:lnSpc>
              <a:spcBef>
                <a:spcPct val="20000"/>
              </a:spcBef>
              <a:buClr>
                <a:srgbClr val="005387"/>
              </a:buClr>
              <a:buFont typeface="Arial" pitchFamily="34" charset="0"/>
              <a:buChar char="•"/>
              <a:defRPr sz="2200" kern="1200">
                <a:solidFill>
                  <a:srgbClr val="58595B"/>
                </a:solidFill>
                <a:latin typeface="Lucida Sans Unicode" panose="020B0602030504020204" pitchFamily="34" charset="0"/>
                <a:ea typeface="+mn-ea"/>
                <a:cs typeface="Lucida Sans Unicode" panose="020B0602030504020204" pitchFamily="34" charset="0"/>
              </a:defRPr>
            </a:lvl1pPr>
            <a:lvl2pPr marL="742950" indent="-285750" algn="l" defTabSz="914400" rtl="0" eaLnBrk="1" latinLnBrk="0" hangingPunct="1">
              <a:lnSpc>
                <a:spcPct val="150000"/>
              </a:lnSpc>
              <a:spcBef>
                <a:spcPct val="20000"/>
              </a:spcBef>
              <a:buClr>
                <a:srgbClr val="F8D744"/>
              </a:buClr>
              <a:buFont typeface="Arial" pitchFamily="34" charset="0"/>
              <a:buChar char="•"/>
              <a:defRPr sz="2000" kern="1200">
                <a:solidFill>
                  <a:srgbClr val="58595B"/>
                </a:solidFill>
                <a:latin typeface="Lucida Sans Unicode" panose="020B0602030504020204" pitchFamily="34" charset="0"/>
                <a:ea typeface="+mn-ea"/>
                <a:cs typeface="Lucida Sans Unicode" panose="020B0602030504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rgbClr val="58595B"/>
                </a:solidFill>
                <a:latin typeface="Lucida Sans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rgbClr val="58595B"/>
                </a:solidFill>
                <a:latin typeface="Lucida Sans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rgbClr val="58595B"/>
                </a:solidFill>
                <a:latin typeface="Lucida Sans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pitchFamily="34" charset="0"/>
              <a:buNone/>
            </a:pPr>
            <a:endParaRPr lang="en-US" altLang="cs-CZ" dirty="0" smtClean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476250" y="1060450"/>
            <a:ext cx="8362950" cy="5218113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342900" indent="-342900" algn="l" defTabSz="914400" rtl="0" eaLnBrk="1" latinLnBrk="0" hangingPunct="1">
              <a:lnSpc>
                <a:spcPct val="150000"/>
              </a:lnSpc>
              <a:spcBef>
                <a:spcPct val="20000"/>
              </a:spcBef>
              <a:buClr>
                <a:srgbClr val="005387"/>
              </a:buClr>
              <a:buFont typeface="Arial" pitchFamily="34" charset="0"/>
              <a:buChar char="•"/>
              <a:defRPr sz="2200" kern="1200">
                <a:solidFill>
                  <a:srgbClr val="58595B"/>
                </a:solidFill>
                <a:latin typeface="Lucida Sans Unicode" panose="020B0602030504020204" pitchFamily="34" charset="0"/>
                <a:ea typeface="+mn-ea"/>
                <a:cs typeface="Lucida Sans Unicode" panose="020B0602030504020204" pitchFamily="34" charset="0"/>
              </a:defRPr>
            </a:lvl1pPr>
            <a:lvl2pPr marL="742950" indent="-285750" algn="l" defTabSz="914400" rtl="0" eaLnBrk="1" latinLnBrk="0" hangingPunct="1">
              <a:lnSpc>
                <a:spcPct val="150000"/>
              </a:lnSpc>
              <a:spcBef>
                <a:spcPct val="20000"/>
              </a:spcBef>
              <a:buClr>
                <a:srgbClr val="F8D744"/>
              </a:buClr>
              <a:buFont typeface="Arial" pitchFamily="34" charset="0"/>
              <a:buChar char="•"/>
              <a:defRPr sz="2000" kern="1200">
                <a:solidFill>
                  <a:srgbClr val="58595B"/>
                </a:solidFill>
                <a:latin typeface="Lucida Sans Unicode" panose="020B0602030504020204" pitchFamily="34" charset="0"/>
                <a:ea typeface="+mn-ea"/>
                <a:cs typeface="Lucida Sans Unicode" panose="020B0602030504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rgbClr val="58595B"/>
                </a:solidFill>
                <a:latin typeface="Lucida Sans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rgbClr val="58595B"/>
                </a:solidFill>
                <a:latin typeface="Lucida Sans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rgbClr val="58595B"/>
                </a:solidFill>
                <a:latin typeface="Lucida Sans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indent="0">
              <a:buClr>
                <a:srgbClr val="77933C"/>
              </a:buClr>
              <a:buNone/>
            </a:pPr>
            <a:r>
              <a:rPr lang="cs-CZ" altLang="cs-CZ" sz="2400" b="1" dirty="0" smtClean="0">
                <a:solidFill>
                  <a:srgbClr val="B0BF27"/>
                </a:solidFill>
                <a:ea typeface="Lucida Sans Unicode" panose="020B0602030504020204" pitchFamily="34" charset="0"/>
              </a:rPr>
              <a:t>Omezit používání</a:t>
            </a:r>
            <a:endParaRPr lang="cs-CZ" altLang="cs-CZ" sz="2400" b="1" dirty="0">
              <a:solidFill>
                <a:srgbClr val="B0BF27"/>
              </a:solidFill>
              <a:ea typeface="Lucida Sans Unicode" panose="020B0602030504020204" pitchFamily="34" charset="0"/>
            </a:endParaRPr>
          </a:p>
          <a:p>
            <a:pPr lvl="1"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cs-CZ" altLang="cs-CZ" dirty="0" smtClean="0">
                <a:ea typeface="Lucida Sans Unicode" panose="020B0602030504020204" pitchFamily="34" charset="0"/>
              </a:rPr>
              <a:t>nadužívání </a:t>
            </a:r>
          </a:p>
          <a:p>
            <a:pPr lvl="1">
              <a:buClr>
                <a:srgbClr val="FF0000"/>
              </a:buClr>
              <a:buFont typeface="Wingdings" panose="05000000000000000000" pitchFamily="2" charset="2"/>
              <a:buChar char="§"/>
            </a:pPr>
            <a:endParaRPr lang="cs-CZ" altLang="cs-CZ" dirty="0" smtClean="0">
              <a:ea typeface="Lucida Sans Unicode" panose="020B0602030504020204" pitchFamily="34" charset="0"/>
            </a:endParaRPr>
          </a:p>
          <a:p>
            <a:pPr marL="0" lvl="1" indent="0">
              <a:buClr>
                <a:srgbClr val="FF0000"/>
              </a:buClr>
              <a:buNone/>
            </a:pPr>
            <a:r>
              <a:rPr lang="cs-CZ" altLang="cs-CZ" sz="2400" b="1" dirty="0" smtClean="0">
                <a:solidFill>
                  <a:srgbClr val="B0BF27"/>
                </a:solidFill>
                <a:ea typeface="Lucida Sans Unicode" panose="020B0602030504020204" pitchFamily="34" charset="0"/>
              </a:rPr>
              <a:t>Technologie na odstranění</a:t>
            </a:r>
          </a:p>
          <a:p>
            <a:pPr marL="0" lvl="1" indent="0">
              <a:buClr>
                <a:srgbClr val="FF0000"/>
              </a:buClr>
              <a:buNone/>
            </a:pPr>
            <a:r>
              <a:rPr lang="cs-CZ" altLang="cs-CZ" sz="2400" b="1" dirty="0">
                <a:solidFill>
                  <a:srgbClr val="B0BF27"/>
                </a:solidFill>
                <a:ea typeface="Lucida Sans Unicode" panose="020B0602030504020204" pitchFamily="34" charset="0"/>
              </a:rPr>
              <a:t>	 </a:t>
            </a:r>
            <a:r>
              <a:rPr lang="cs-CZ" altLang="cs-CZ" sz="2400" b="1" dirty="0" smtClean="0">
                <a:solidFill>
                  <a:srgbClr val="B0BF27"/>
                </a:solidFill>
                <a:ea typeface="Lucida Sans Unicode" panose="020B0602030504020204" pitchFamily="34" charset="0"/>
              </a:rPr>
              <a:t>      chemického znečištění</a:t>
            </a:r>
            <a:endParaRPr lang="cs-CZ" altLang="cs-CZ" sz="2400" b="1" dirty="0">
              <a:solidFill>
                <a:srgbClr val="B0BF27"/>
              </a:solidFill>
              <a:ea typeface="Lucida Sans Unicode" panose="020B0602030504020204" pitchFamily="34" charset="0"/>
            </a:endParaRPr>
          </a:p>
          <a:p>
            <a:pPr lvl="1"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cs-CZ" dirty="0"/>
              <a:t>č</a:t>
            </a:r>
            <a:r>
              <a:rPr lang="cs-CZ" dirty="0" smtClean="0"/>
              <a:t>istírny odpadních vod</a:t>
            </a:r>
          </a:p>
          <a:p>
            <a:pPr lvl="1"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cs-CZ" altLang="cs-CZ" dirty="0" smtClean="0">
                <a:ea typeface="Lucida Sans Unicode" panose="020B0602030504020204" pitchFamily="34" charset="0"/>
              </a:rPr>
              <a:t>úpravny vod</a:t>
            </a:r>
          </a:p>
          <a:p>
            <a:pPr lvl="1">
              <a:buClr>
                <a:srgbClr val="FF0000"/>
              </a:buClr>
              <a:buFont typeface="Wingdings" panose="05000000000000000000" pitchFamily="2" charset="2"/>
              <a:buChar char="§"/>
            </a:pPr>
            <a:endParaRPr lang="cs-CZ" altLang="cs-CZ" dirty="0" smtClean="0">
              <a:ea typeface="Lucida Sans Unicode" panose="020B0602030504020204" pitchFamily="34" charset="0"/>
            </a:endParaRPr>
          </a:p>
          <a:p>
            <a:pPr marL="0" lvl="1" indent="0">
              <a:buClr>
                <a:srgbClr val="77933C"/>
              </a:buClr>
              <a:buNone/>
            </a:pPr>
            <a:r>
              <a:rPr lang="cs-CZ" altLang="cs-CZ" sz="2400" b="1" dirty="0" smtClean="0">
                <a:solidFill>
                  <a:srgbClr val="B0BF27"/>
                </a:solidFill>
                <a:ea typeface="Lucida Sans Unicode" panose="020B0602030504020204" pitchFamily="34" charset="0"/>
              </a:rPr>
              <a:t>Sanace kontaminovaných oblastí</a:t>
            </a:r>
            <a:endParaRPr lang="cs-CZ" altLang="cs-CZ" sz="2400" b="1" dirty="0">
              <a:solidFill>
                <a:srgbClr val="B0BF27"/>
              </a:solidFill>
              <a:ea typeface="Lucida Sans Unicode" panose="020B0602030504020204" pitchFamily="34" charset="0"/>
            </a:endParaRPr>
          </a:p>
          <a:p>
            <a:pPr marL="687388" lvl="1" indent="-342900">
              <a:spcBef>
                <a:spcPts val="600"/>
              </a:spcBef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cs-CZ" dirty="0"/>
              <a:t>a</a:t>
            </a:r>
            <a:r>
              <a:rPr lang="cs-CZ" dirty="0" smtClean="0"/>
              <a:t>nalýza vod, zemin</a:t>
            </a:r>
          </a:p>
          <a:p>
            <a:pPr marL="687388" lvl="1" indent="-342900">
              <a:spcBef>
                <a:spcPts val="600"/>
              </a:spcBef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cs-CZ" dirty="0" smtClean="0"/>
              <a:t>fyzikální (UTZ; membránové), chemické a biologické (kultivace bakteriálních kmenů) metody</a:t>
            </a:r>
            <a:endParaRPr lang="cs-CZ" dirty="0"/>
          </a:p>
          <a:p>
            <a:pPr marL="344488" lvl="1" indent="0">
              <a:spcBef>
                <a:spcPts val="600"/>
              </a:spcBef>
              <a:buClr>
                <a:srgbClr val="77933C"/>
              </a:buClr>
              <a:buNone/>
            </a:pPr>
            <a:endParaRPr lang="cs-CZ" altLang="cs-CZ" dirty="0" smtClean="0">
              <a:solidFill>
                <a:schemeClr val="tx1"/>
              </a:solidFill>
              <a:ea typeface="Lucida Sans Unicode" panose="020B0602030504020204" pitchFamily="34" charset="0"/>
              <a:sym typeface="Arial" panose="020B0604020202020204" pitchFamily="34" charset="0"/>
            </a:endParaRPr>
          </a:p>
          <a:p>
            <a:pPr>
              <a:buFont typeface="Arial" pitchFamily="34" charset="0"/>
              <a:buNone/>
            </a:pPr>
            <a:endParaRPr lang="en-US" altLang="cs-CZ" dirty="0" smtClean="0"/>
          </a:p>
        </p:txBody>
      </p:sp>
      <p:pic>
        <p:nvPicPr>
          <p:cNvPr id="8" name="Obrázek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2564904"/>
            <a:ext cx="2448271" cy="842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0355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Nadpis 1"/>
          <p:cNvSpPr>
            <a:spLocks noGrp="1"/>
          </p:cNvSpPr>
          <p:nvPr>
            <p:ph type="title"/>
          </p:nvPr>
        </p:nvSpPr>
        <p:spPr>
          <a:xfrm>
            <a:off x="468313" y="0"/>
            <a:ext cx="8229600" cy="908050"/>
          </a:xfrm>
        </p:spPr>
        <p:txBody>
          <a:bodyPr/>
          <a:lstStyle/>
          <a:p>
            <a:pPr indent="0" algn="ctr"/>
            <a:r>
              <a:rPr lang="cs-CZ" altLang="cs-CZ" dirty="0"/>
              <a:t>Testované technologie</a:t>
            </a:r>
            <a:endParaRPr lang="en-GB" dirty="0" smtClean="0"/>
          </a:p>
        </p:txBody>
      </p:sp>
      <p:sp>
        <p:nvSpPr>
          <p:cNvPr id="22530" name="Zástupný symbol pro text 6"/>
          <p:cNvSpPr>
            <a:spLocks noGrp="1"/>
          </p:cNvSpPr>
          <p:nvPr>
            <p:ph type="body" idx="1"/>
          </p:nvPr>
        </p:nvSpPr>
        <p:spPr>
          <a:xfrm>
            <a:off x="-6119" y="1309613"/>
            <a:ext cx="2736304" cy="358775"/>
          </a:xfrm>
        </p:spPr>
        <p:txBody>
          <a:bodyPr>
            <a:noAutofit/>
          </a:bodyPr>
          <a:lstStyle/>
          <a:p>
            <a:pPr algn="ctr" fontAlgn="base">
              <a:lnSpc>
                <a:spcPct val="120000"/>
              </a:lnSpc>
              <a:spcBef>
                <a:spcPts val="700"/>
              </a:spcBef>
              <a:spcAft>
                <a:spcPct val="0"/>
              </a:spcAft>
              <a:buClr>
                <a:srgbClr val="003366"/>
              </a:buClr>
              <a:defRPr/>
            </a:pPr>
            <a:r>
              <a:rPr lang="cs-CZ" kern="0" dirty="0" smtClean="0">
                <a:solidFill>
                  <a:srgbClr val="FF0000"/>
                </a:solidFill>
                <a:latin typeface="+mn-lt"/>
                <a:cs typeface="+mn-cs"/>
              </a:rPr>
              <a:t>M-UV</a:t>
            </a:r>
            <a:endParaRPr lang="en-GB" kern="0" dirty="0">
              <a:solidFill>
                <a:srgbClr val="FF0000"/>
              </a:solidFill>
              <a:latin typeface="+mn-lt"/>
              <a:cs typeface="+mn-cs"/>
            </a:endParaRPr>
          </a:p>
        </p:txBody>
      </p:sp>
      <p:sp>
        <p:nvSpPr>
          <p:cNvPr id="22531" name="Zástupný symbol pro text 7"/>
          <p:cNvSpPr>
            <a:spLocks noGrp="1"/>
          </p:cNvSpPr>
          <p:nvPr>
            <p:ph type="body" sz="quarter" idx="3"/>
          </p:nvPr>
        </p:nvSpPr>
        <p:spPr>
          <a:xfrm>
            <a:off x="5516488" y="1163135"/>
            <a:ext cx="3393703" cy="358775"/>
          </a:xfrm>
        </p:spPr>
        <p:txBody>
          <a:bodyPr>
            <a:noAutofit/>
          </a:bodyPr>
          <a:lstStyle/>
          <a:p>
            <a:pPr algn="ctr" fontAlgn="base">
              <a:lnSpc>
                <a:spcPct val="120000"/>
              </a:lnSpc>
              <a:spcBef>
                <a:spcPts val="700"/>
              </a:spcBef>
              <a:spcAft>
                <a:spcPct val="0"/>
              </a:spcAft>
              <a:buClr>
                <a:srgbClr val="003366"/>
              </a:buClr>
              <a:defRPr/>
            </a:pPr>
            <a:r>
              <a:rPr lang="cs-CZ" kern="0" dirty="0" smtClean="0">
                <a:solidFill>
                  <a:srgbClr val="FF0000"/>
                </a:solidFill>
                <a:latin typeface="+mn-lt"/>
                <a:cs typeface="+mn-cs"/>
              </a:rPr>
              <a:t>O-UZ-P</a:t>
            </a:r>
            <a:endParaRPr lang="cs-CZ" kern="0" dirty="0">
              <a:solidFill>
                <a:srgbClr val="FF0000"/>
              </a:solidFill>
              <a:latin typeface="+mn-lt"/>
              <a:cs typeface="+mn-cs"/>
            </a:endParaRPr>
          </a:p>
        </p:txBody>
      </p:sp>
      <p:pic>
        <p:nvPicPr>
          <p:cNvPr id="22535" name="Picture 2" descr="DSCN0112"/>
          <p:cNvPicPr>
            <a:picLocks noChangeAspect="1" noChangeArrowheads="1"/>
          </p:cNvPicPr>
          <p:nvPr/>
        </p:nvPicPr>
        <p:blipFill>
          <a:blip r:embed="rId3" cstate="print"/>
          <a:srcRect l="3846" r="7704"/>
          <a:stretch>
            <a:fillRect/>
          </a:stretch>
        </p:blipFill>
        <p:spPr bwMode="auto">
          <a:xfrm>
            <a:off x="5613259" y="1556792"/>
            <a:ext cx="3312368" cy="2449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6" name="Picture 2" descr="Y:\Rozvojové projekty a ČOV\LIFE2Water [2013]\XX Fotodokumentace\DSCN0137.jpg"/>
          <p:cNvPicPr>
            <a:picLocks noChangeAspect="1" noChangeArrowheads="1"/>
          </p:cNvPicPr>
          <p:nvPr/>
        </p:nvPicPr>
        <p:blipFill>
          <a:blip r:embed="rId4" cstate="print"/>
          <a:srcRect l="9882" r="16001"/>
          <a:stretch>
            <a:fillRect/>
          </a:stretch>
        </p:blipFill>
        <p:spPr bwMode="auto">
          <a:xfrm>
            <a:off x="7964495" y="4232262"/>
            <a:ext cx="1080120" cy="194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7" name="Picture 5" descr="Y:\Rozvojové projekty a ČOV\LIFE2Water [2013]\XX Fotodokumentace\DSCN0179.jpg"/>
          <p:cNvPicPr>
            <a:picLocks noChangeAspect="1" noChangeArrowheads="1"/>
          </p:cNvPicPr>
          <p:nvPr/>
        </p:nvPicPr>
        <p:blipFill>
          <a:blip r:embed="rId5" cstate="print">
            <a:lum bright="-10000" contrast="-22000"/>
          </a:blip>
          <a:srcRect/>
          <a:stretch>
            <a:fillRect/>
          </a:stretch>
        </p:blipFill>
        <p:spPr bwMode="auto">
          <a:xfrm>
            <a:off x="5588529" y="4177655"/>
            <a:ext cx="2348684" cy="20262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 descr="Y:\Rozvojové projekty a ČOV\LIFE2Water [2013]\XX Fotodokumentace\DSCN0696.JPG"/>
          <p:cNvPicPr>
            <a:picLocks noChangeAspect="1" noChangeArrowheads="1"/>
          </p:cNvPicPr>
          <p:nvPr/>
        </p:nvPicPr>
        <p:blipFill>
          <a:blip r:embed="rId6" cstate="print"/>
          <a:srcRect t="2326" b="6380"/>
          <a:stretch>
            <a:fillRect/>
          </a:stretch>
        </p:blipFill>
        <p:spPr bwMode="auto">
          <a:xfrm>
            <a:off x="2987824" y="1496430"/>
            <a:ext cx="2357024" cy="2868674"/>
          </a:xfrm>
          <a:prstGeom prst="rect">
            <a:avLst/>
          </a:prstGeom>
          <a:noFill/>
        </p:spPr>
      </p:pic>
      <p:pic>
        <p:nvPicPr>
          <p:cNvPr id="1028" name="Picture 4" descr="Y:\Rozvojové projekty a ČOV\LIFE2Water [2013]\XX Fotodokumentace\DSCN1331.JPG"/>
          <p:cNvPicPr>
            <a:picLocks noChangeAspect="1" noChangeArrowheads="1"/>
          </p:cNvPicPr>
          <p:nvPr/>
        </p:nvPicPr>
        <p:blipFill>
          <a:blip r:embed="rId7" cstate="print"/>
          <a:srcRect l="5979" t="11956"/>
          <a:stretch>
            <a:fillRect/>
          </a:stretch>
        </p:blipFill>
        <p:spPr bwMode="auto">
          <a:xfrm>
            <a:off x="2880458" y="4492959"/>
            <a:ext cx="2547261" cy="1789275"/>
          </a:xfrm>
          <a:prstGeom prst="rect">
            <a:avLst/>
          </a:prstGeom>
          <a:noFill/>
        </p:spPr>
      </p:pic>
      <p:sp>
        <p:nvSpPr>
          <p:cNvPr id="15" name="Zástupný symbol pro text 6"/>
          <p:cNvSpPr txBox="1">
            <a:spLocks/>
          </p:cNvSpPr>
          <p:nvPr/>
        </p:nvSpPr>
        <p:spPr bwMode="auto">
          <a:xfrm>
            <a:off x="2195736" y="1128254"/>
            <a:ext cx="4040188" cy="35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700"/>
              </a:spcBef>
              <a:spcAft>
                <a:spcPct val="0"/>
              </a:spcAft>
              <a:buClr>
                <a:srgbClr val="003366"/>
              </a:buClr>
              <a:buSzTx/>
              <a:buFont typeface="Wingdings" pitchFamily="2" charset="2"/>
              <a:buNone/>
              <a:tabLst/>
              <a:defRPr/>
            </a:pPr>
            <a:r>
              <a:rPr kumimoji="0" lang="cs-CZ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Arial" charset="0"/>
              </a:rPr>
              <a:t>UF-AU</a:t>
            </a:r>
            <a:endParaRPr kumimoji="0" lang="en-GB" sz="2400" b="1" i="0" u="none" strike="noStrike" kern="0" cap="none" spc="0" normalizeH="0" baseline="-2500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  <a:sym typeface="Arial" charset="0"/>
            </a:endParaRPr>
          </a:p>
        </p:txBody>
      </p:sp>
      <p:pic>
        <p:nvPicPr>
          <p:cNvPr id="1030" name="Picture 6" descr="Y:\Rozvojové projekty a ČOV\LIFE2Water [2013]\XX Fotodokumentace\DSCN0384.jpg"/>
          <p:cNvPicPr>
            <a:picLocks noChangeAspect="1" noChangeArrowheads="1"/>
          </p:cNvPicPr>
          <p:nvPr/>
        </p:nvPicPr>
        <p:blipFill>
          <a:blip r:embed="rId8" cstate="print"/>
          <a:srcRect l="15379" r="19376" b="17990"/>
          <a:stretch>
            <a:fillRect/>
          </a:stretch>
        </p:blipFill>
        <p:spPr bwMode="auto">
          <a:xfrm>
            <a:off x="125003" y="1855998"/>
            <a:ext cx="2646763" cy="2797138"/>
          </a:xfrm>
          <a:prstGeom prst="rect">
            <a:avLst/>
          </a:prstGeom>
          <a:noFill/>
        </p:spPr>
      </p:pic>
      <p:cxnSp>
        <p:nvCxnSpPr>
          <p:cNvPr id="17" name="Přímá spojovací čára 17"/>
          <p:cNvCxnSpPr/>
          <p:nvPr/>
        </p:nvCxnSpPr>
        <p:spPr bwMode="auto">
          <a:xfrm flipH="1">
            <a:off x="5502574" y="1277144"/>
            <a:ext cx="13914" cy="5104606"/>
          </a:xfrm>
          <a:prstGeom prst="line">
            <a:avLst/>
          </a:prstGeom>
          <a:solidFill>
            <a:srgbClr val="D1E8EA"/>
          </a:solidFill>
          <a:ln w="635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20" name="Obrázek 19"/>
          <p:cNvPicPr/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8763" y="189230"/>
            <a:ext cx="2089150" cy="7188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2" name="Přímá spojovací čára 17"/>
          <p:cNvCxnSpPr/>
          <p:nvPr/>
        </p:nvCxnSpPr>
        <p:spPr bwMode="auto">
          <a:xfrm flipH="1">
            <a:off x="2815762" y="1277144"/>
            <a:ext cx="13914" cy="5104606"/>
          </a:xfrm>
          <a:prstGeom prst="line">
            <a:avLst/>
          </a:prstGeom>
          <a:solidFill>
            <a:srgbClr val="D1E8EA"/>
          </a:solidFill>
          <a:ln w="635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325135662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obrázek 4"/>
          <p:cNvPicPr/>
          <p:nvPr/>
        </p:nvPicPr>
        <p:blipFill rotWithShape="1">
          <a:blip r:embed="rId3" cstate="print"/>
          <a:srcRect t="7462" r="37162" b="6726"/>
          <a:stretch/>
        </p:blipFill>
        <p:spPr bwMode="auto">
          <a:xfrm>
            <a:off x="189564" y="1042133"/>
            <a:ext cx="8856984" cy="52565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Nadpis 1"/>
          <p:cNvSpPr>
            <a:spLocks noGrp="1"/>
          </p:cNvSpPr>
          <p:nvPr>
            <p:ph type="title"/>
          </p:nvPr>
        </p:nvSpPr>
        <p:spPr>
          <a:xfrm>
            <a:off x="323528" y="332657"/>
            <a:ext cx="7438195" cy="432048"/>
          </a:xfrm>
        </p:spPr>
        <p:txBody>
          <a:bodyPr/>
          <a:lstStyle/>
          <a:p>
            <a:pPr algn="ctr"/>
            <a:r>
              <a:rPr lang="cs-CZ" altLang="cs-CZ" dirty="0" smtClean="0"/>
              <a:t>Účinnost odstranění léčiva (O-UZ-P)</a:t>
            </a:r>
          </a:p>
        </p:txBody>
      </p:sp>
      <p:cxnSp>
        <p:nvCxnSpPr>
          <p:cNvPr id="4" name="Přímá spojnice 3"/>
          <p:cNvCxnSpPr/>
          <p:nvPr/>
        </p:nvCxnSpPr>
        <p:spPr>
          <a:xfrm>
            <a:off x="6228184" y="2420888"/>
            <a:ext cx="949325" cy="0"/>
          </a:xfrm>
          <a:prstGeom prst="line">
            <a:avLst/>
          </a:prstGeom>
          <a:ln w="28575">
            <a:solidFill>
              <a:srgbClr val="FF0000"/>
            </a:solidFill>
            <a:prstDash val="solid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5" name="Přímá spojnice 4"/>
          <p:cNvCxnSpPr/>
          <p:nvPr/>
        </p:nvCxnSpPr>
        <p:spPr>
          <a:xfrm>
            <a:off x="6228184" y="3670425"/>
            <a:ext cx="2016224" cy="0"/>
          </a:xfrm>
          <a:prstGeom prst="line">
            <a:avLst/>
          </a:prstGeom>
          <a:ln w="28575">
            <a:solidFill>
              <a:srgbClr val="FF0000"/>
            </a:solidFill>
            <a:prstDash val="solid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7" name="Přímá spojnice 6"/>
          <p:cNvCxnSpPr/>
          <p:nvPr/>
        </p:nvCxnSpPr>
        <p:spPr>
          <a:xfrm>
            <a:off x="6169397" y="4334960"/>
            <a:ext cx="2016224" cy="0"/>
          </a:xfrm>
          <a:prstGeom prst="line">
            <a:avLst/>
          </a:prstGeom>
          <a:ln w="28575">
            <a:solidFill>
              <a:srgbClr val="FF0000"/>
            </a:solidFill>
            <a:prstDash val="solid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8" name="Přímá spojnice 7"/>
          <p:cNvCxnSpPr/>
          <p:nvPr/>
        </p:nvCxnSpPr>
        <p:spPr>
          <a:xfrm>
            <a:off x="6228184" y="2459028"/>
            <a:ext cx="949325" cy="0"/>
          </a:xfrm>
          <a:prstGeom prst="line">
            <a:avLst/>
          </a:prstGeom>
          <a:ln w="28575">
            <a:solidFill>
              <a:srgbClr val="FF0000"/>
            </a:solidFill>
            <a:prstDash val="solid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46606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Nadpis 1"/>
          <p:cNvSpPr>
            <a:spLocks noGrp="1"/>
          </p:cNvSpPr>
          <p:nvPr>
            <p:ph type="title"/>
          </p:nvPr>
        </p:nvSpPr>
        <p:spPr>
          <a:xfrm>
            <a:off x="323238" y="275431"/>
            <a:ext cx="7437438" cy="431800"/>
          </a:xfrm>
        </p:spPr>
        <p:txBody>
          <a:bodyPr/>
          <a:lstStyle/>
          <a:p>
            <a:pPr algn="ctr"/>
            <a:r>
              <a:rPr lang="cs-CZ" altLang="cs-CZ" dirty="0" smtClean="0"/>
              <a:t>Účinnost odstranění </a:t>
            </a:r>
            <a:r>
              <a:rPr lang="cs-CZ" altLang="cs-CZ" dirty="0" err="1" smtClean="0"/>
              <a:t>diklofenak</a:t>
            </a:r>
            <a:r>
              <a:rPr lang="cs-CZ" altLang="cs-CZ" dirty="0" smtClean="0"/>
              <a:t> (O-UZ) </a:t>
            </a:r>
          </a:p>
        </p:txBody>
      </p:sp>
      <p:pic>
        <p:nvPicPr>
          <p:cNvPr id="54275" name="Obrázek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9250" y="131763"/>
            <a:ext cx="2089150" cy="719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5" name="Graf 4"/>
          <p:cNvGraphicFramePr/>
          <p:nvPr>
            <p:extLst>
              <p:ext uri="{D42A27DB-BD31-4B8C-83A1-F6EECF244321}">
                <p14:modId xmlns:p14="http://schemas.microsoft.com/office/powerpoint/2010/main" val="784256360"/>
              </p:ext>
            </p:extLst>
          </p:nvPr>
        </p:nvGraphicFramePr>
        <p:xfrm>
          <a:off x="395536" y="1268761"/>
          <a:ext cx="8392864" cy="47525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4150384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Nadpis 1"/>
          <p:cNvSpPr>
            <a:spLocks noGrp="1"/>
          </p:cNvSpPr>
          <p:nvPr>
            <p:ph type="title"/>
          </p:nvPr>
        </p:nvSpPr>
        <p:spPr>
          <a:xfrm>
            <a:off x="323528" y="332657"/>
            <a:ext cx="7438195" cy="432048"/>
          </a:xfrm>
        </p:spPr>
        <p:txBody>
          <a:bodyPr/>
          <a:lstStyle/>
          <a:p>
            <a:pPr algn="ctr"/>
            <a:r>
              <a:rPr lang="cs-CZ" altLang="cs-CZ" dirty="0" smtClean="0"/>
              <a:t>Účinnost odstranění pesticidní látky (UF-AU)</a:t>
            </a:r>
          </a:p>
        </p:txBody>
      </p:sp>
      <p:pic>
        <p:nvPicPr>
          <p:cNvPr id="4" name="Obrázek 3"/>
          <p:cNvPicPr/>
          <p:nvPr/>
        </p:nvPicPr>
        <p:blipFill rotWithShape="1">
          <a:blip r:embed="rId3"/>
          <a:srcRect l="4795" t="21458" r="21792" b="32098"/>
          <a:stretch/>
        </p:blipFill>
        <p:spPr bwMode="auto">
          <a:xfrm>
            <a:off x="179512" y="1268760"/>
            <a:ext cx="8856984" cy="496855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cxnSp>
        <p:nvCxnSpPr>
          <p:cNvPr id="5" name="Přímá spojnice 4"/>
          <p:cNvCxnSpPr/>
          <p:nvPr/>
        </p:nvCxnSpPr>
        <p:spPr>
          <a:xfrm>
            <a:off x="6372200" y="3356992"/>
            <a:ext cx="2448272" cy="0"/>
          </a:xfrm>
          <a:prstGeom prst="line">
            <a:avLst/>
          </a:prstGeom>
          <a:ln w="28575">
            <a:solidFill>
              <a:srgbClr val="FF0000"/>
            </a:solidFill>
            <a:prstDash val="solid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6" name="Přímá spojnice 5"/>
          <p:cNvCxnSpPr/>
          <p:nvPr/>
        </p:nvCxnSpPr>
        <p:spPr>
          <a:xfrm>
            <a:off x="6372200" y="4725144"/>
            <a:ext cx="2448272" cy="0"/>
          </a:xfrm>
          <a:prstGeom prst="line">
            <a:avLst/>
          </a:prstGeom>
          <a:ln w="28575">
            <a:solidFill>
              <a:srgbClr val="FF0000"/>
            </a:solidFill>
            <a:prstDash val="solid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66114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smtClean="0"/>
              <a:t>Závěr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23528" y="1556791"/>
            <a:ext cx="8363272" cy="4464497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cs-CZ" altLang="cs-CZ" sz="2000" dirty="0" smtClean="0">
              <a:ea typeface="Lucida Sans Unicode" panose="020B0602030504020204" pitchFamily="34" charset="0"/>
            </a:endParaRPr>
          </a:p>
          <a:p>
            <a:endParaRPr lang="cs-CZ" altLang="cs-CZ" sz="2000" dirty="0">
              <a:ea typeface="Lucida Sans Unicode" panose="020B0602030504020204" pitchFamily="34" charset="0"/>
            </a:endParaRPr>
          </a:p>
          <a:p>
            <a:endParaRPr lang="cs-CZ" dirty="0" smtClean="0"/>
          </a:p>
          <a:p>
            <a:endParaRPr lang="cs-CZ" dirty="0"/>
          </a:p>
          <a:p>
            <a:endParaRPr lang="cs-CZ" dirty="0" smtClean="0"/>
          </a:p>
          <a:p>
            <a:endParaRPr lang="cs-CZ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323850" y="908050"/>
            <a:ext cx="8362950" cy="52181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lnSpc>
                <a:spcPct val="150000"/>
              </a:lnSpc>
              <a:spcBef>
                <a:spcPct val="20000"/>
              </a:spcBef>
              <a:buClr>
                <a:srgbClr val="005387"/>
              </a:buClr>
              <a:buFont typeface="Arial" pitchFamily="34" charset="0"/>
              <a:buChar char="•"/>
              <a:defRPr sz="2200" kern="1200">
                <a:solidFill>
                  <a:srgbClr val="58595B"/>
                </a:solidFill>
                <a:latin typeface="Lucida Sans Unicode" panose="020B0602030504020204" pitchFamily="34" charset="0"/>
                <a:ea typeface="+mn-ea"/>
                <a:cs typeface="Lucida Sans Unicode" panose="020B0602030504020204" pitchFamily="34" charset="0"/>
              </a:defRPr>
            </a:lvl1pPr>
            <a:lvl2pPr marL="742950" indent="-285750" algn="l" defTabSz="914400" rtl="0" eaLnBrk="1" latinLnBrk="0" hangingPunct="1">
              <a:lnSpc>
                <a:spcPct val="150000"/>
              </a:lnSpc>
              <a:spcBef>
                <a:spcPct val="20000"/>
              </a:spcBef>
              <a:buClr>
                <a:srgbClr val="F8D744"/>
              </a:buClr>
              <a:buFont typeface="Arial" pitchFamily="34" charset="0"/>
              <a:buChar char="•"/>
              <a:defRPr sz="2000" kern="1200">
                <a:solidFill>
                  <a:srgbClr val="58595B"/>
                </a:solidFill>
                <a:latin typeface="Lucida Sans Unicode" panose="020B0602030504020204" pitchFamily="34" charset="0"/>
                <a:ea typeface="+mn-ea"/>
                <a:cs typeface="Lucida Sans Unicode" panose="020B0602030504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rgbClr val="58595B"/>
                </a:solidFill>
                <a:latin typeface="Lucida Sans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rgbClr val="58595B"/>
                </a:solidFill>
                <a:latin typeface="Lucida Sans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rgbClr val="58595B"/>
                </a:solidFill>
                <a:latin typeface="Lucida Sans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pitchFamily="34" charset="0"/>
              <a:buNone/>
            </a:pPr>
            <a:endParaRPr lang="en-US" altLang="cs-CZ" dirty="0" smtClean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476250" y="1060450"/>
            <a:ext cx="8362950" cy="52181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lnSpc>
                <a:spcPct val="150000"/>
              </a:lnSpc>
              <a:spcBef>
                <a:spcPct val="20000"/>
              </a:spcBef>
              <a:buClr>
                <a:srgbClr val="005387"/>
              </a:buClr>
              <a:buFont typeface="Arial" pitchFamily="34" charset="0"/>
              <a:buChar char="•"/>
              <a:defRPr sz="2200" kern="1200">
                <a:solidFill>
                  <a:srgbClr val="58595B"/>
                </a:solidFill>
                <a:latin typeface="Lucida Sans Unicode" panose="020B0602030504020204" pitchFamily="34" charset="0"/>
                <a:ea typeface="+mn-ea"/>
                <a:cs typeface="Lucida Sans Unicode" panose="020B0602030504020204" pitchFamily="34" charset="0"/>
              </a:defRPr>
            </a:lvl1pPr>
            <a:lvl2pPr marL="742950" indent="-285750" algn="l" defTabSz="914400" rtl="0" eaLnBrk="1" latinLnBrk="0" hangingPunct="1">
              <a:lnSpc>
                <a:spcPct val="150000"/>
              </a:lnSpc>
              <a:spcBef>
                <a:spcPct val="20000"/>
              </a:spcBef>
              <a:buClr>
                <a:srgbClr val="F8D744"/>
              </a:buClr>
              <a:buFont typeface="Arial" pitchFamily="34" charset="0"/>
              <a:buChar char="•"/>
              <a:defRPr sz="2000" kern="1200">
                <a:solidFill>
                  <a:srgbClr val="58595B"/>
                </a:solidFill>
                <a:latin typeface="Lucida Sans Unicode" panose="020B0602030504020204" pitchFamily="34" charset="0"/>
                <a:ea typeface="+mn-ea"/>
                <a:cs typeface="Lucida Sans Unicode" panose="020B0602030504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rgbClr val="58595B"/>
                </a:solidFill>
                <a:latin typeface="Lucida Sans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rgbClr val="58595B"/>
                </a:solidFill>
                <a:latin typeface="Lucida Sans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rgbClr val="58595B"/>
                </a:solidFill>
                <a:latin typeface="Lucida Sans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indent="0">
              <a:buClr>
                <a:srgbClr val="77933C"/>
              </a:buClr>
              <a:buNone/>
            </a:pPr>
            <a:r>
              <a:rPr lang="cs-CZ" altLang="cs-CZ" sz="2400" b="1" dirty="0" smtClean="0">
                <a:solidFill>
                  <a:srgbClr val="B0BF27"/>
                </a:solidFill>
                <a:ea typeface="Lucida Sans Unicode" panose="020B0602030504020204" pitchFamily="34" charset="0"/>
              </a:rPr>
              <a:t>Sledovat správný rozsah látek</a:t>
            </a:r>
            <a:endParaRPr lang="cs-CZ" altLang="cs-CZ" sz="2400" b="1" dirty="0">
              <a:solidFill>
                <a:srgbClr val="B0BF27"/>
              </a:solidFill>
              <a:ea typeface="Lucida Sans Unicode" panose="020B0602030504020204" pitchFamily="34" charset="0"/>
            </a:endParaRPr>
          </a:p>
          <a:p>
            <a:pPr lvl="1"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cs-CZ" altLang="cs-CZ" dirty="0">
                <a:ea typeface="Lucida Sans Unicode" panose="020B0602030504020204" pitchFamily="34" charset="0"/>
              </a:rPr>
              <a:t>c</a:t>
            </a:r>
            <a:r>
              <a:rPr lang="cs-CZ" altLang="cs-CZ" dirty="0" smtClean="0">
                <a:ea typeface="Lucida Sans Unicode" panose="020B0602030504020204" pitchFamily="34" charset="0"/>
              </a:rPr>
              <a:t>itlivý stroj</a:t>
            </a:r>
          </a:p>
          <a:p>
            <a:pPr lvl="1"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cs-CZ" altLang="cs-CZ" dirty="0" smtClean="0">
                <a:ea typeface="Lucida Sans Unicode" panose="020B0602030504020204" pitchFamily="34" charset="0"/>
              </a:rPr>
              <a:t>stanovení více látek současně  - získáme více informací</a:t>
            </a:r>
          </a:p>
          <a:p>
            <a:pPr lvl="1">
              <a:buClr>
                <a:srgbClr val="FF0000"/>
              </a:buClr>
              <a:buFont typeface="Wingdings" panose="05000000000000000000" pitchFamily="2" charset="2"/>
              <a:buChar char="§"/>
            </a:pPr>
            <a:endParaRPr lang="cs-CZ" altLang="cs-CZ" sz="500" dirty="0" smtClean="0">
              <a:ea typeface="Lucida Sans Unicode" panose="020B0602030504020204" pitchFamily="34" charset="0"/>
            </a:endParaRPr>
          </a:p>
          <a:p>
            <a:pPr marL="0" lvl="1" indent="0">
              <a:buClr>
                <a:srgbClr val="FF0000"/>
              </a:buClr>
              <a:buNone/>
            </a:pPr>
            <a:r>
              <a:rPr lang="cs-CZ" altLang="cs-CZ" sz="2400" b="1" dirty="0" smtClean="0">
                <a:solidFill>
                  <a:srgbClr val="B0BF27"/>
                </a:solidFill>
                <a:ea typeface="Lucida Sans Unicode" panose="020B0602030504020204" pitchFamily="34" charset="0"/>
              </a:rPr>
              <a:t>Monitorování více složek ŽP </a:t>
            </a:r>
            <a:endParaRPr lang="cs-CZ" altLang="cs-CZ" dirty="0" smtClean="0">
              <a:ea typeface="Lucida Sans Unicode" panose="020B0602030504020204" pitchFamily="34" charset="0"/>
            </a:endParaRPr>
          </a:p>
          <a:p>
            <a:pPr lvl="1"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cs-CZ" altLang="cs-CZ" dirty="0" smtClean="0">
                <a:ea typeface="Lucida Sans Unicode" panose="020B0602030504020204" pitchFamily="34" charset="0"/>
              </a:rPr>
              <a:t>kontaminace </a:t>
            </a:r>
            <a:r>
              <a:rPr lang="cs-CZ" altLang="cs-CZ" dirty="0">
                <a:ea typeface="Lucida Sans Unicode" panose="020B0602030504020204" pitchFamily="34" charset="0"/>
              </a:rPr>
              <a:t>ŽP – transport látek do </a:t>
            </a:r>
            <a:r>
              <a:rPr lang="cs-CZ" altLang="cs-CZ" dirty="0" smtClean="0">
                <a:ea typeface="Lucida Sans Unicode" panose="020B0602030504020204" pitchFamily="34" charset="0"/>
              </a:rPr>
              <a:t>okolí</a:t>
            </a:r>
          </a:p>
          <a:p>
            <a:pPr lvl="1">
              <a:buClr>
                <a:srgbClr val="FF0000"/>
              </a:buClr>
              <a:buFont typeface="Wingdings" panose="05000000000000000000" pitchFamily="2" charset="2"/>
              <a:buChar char="§"/>
            </a:pPr>
            <a:endParaRPr lang="cs-CZ" altLang="cs-CZ" sz="500" dirty="0">
              <a:ea typeface="Lucida Sans Unicode" panose="020B0602030504020204" pitchFamily="34" charset="0"/>
            </a:endParaRPr>
          </a:p>
          <a:p>
            <a:pPr marL="0" lvl="1" indent="0">
              <a:buClr>
                <a:srgbClr val="77933C"/>
              </a:buClr>
              <a:buNone/>
            </a:pPr>
            <a:r>
              <a:rPr lang="cs-CZ" altLang="cs-CZ" sz="2400" b="1" dirty="0" smtClean="0">
                <a:solidFill>
                  <a:srgbClr val="B0BF27"/>
                </a:solidFill>
                <a:ea typeface="Lucida Sans Unicode" panose="020B0602030504020204" pitchFamily="34" charset="0"/>
              </a:rPr>
              <a:t>Najít řešení pro eliminaci látek z ŽP</a:t>
            </a:r>
            <a:endParaRPr lang="cs-CZ" altLang="cs-CZ" sz="2400" b="1" dirty="0">
              <a:solidFill>
                <a:srgbClr val="B0BF27"/>
              </a:solidFill>
              <a:ea typeface="Lucida Sans Unicode" panose="020B0602030504020204" pitchFamily="34" charset="0"/>
            </a:endParaRPr>
          </a:p>
          <a:p>
            <a:pPr marL="687388" lvl="1" indent="-342900">
              <a:spcBef>
                <a:spcPts val="600"/>
              </a:spcBef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cs-CZ" altLang="cs-CZ" dirty="0">
                <a:ea typeface="Lucida Sans Unicode" panose="020B0602030504020204" pitchFamily="34" charset="0"/>
              </a:rPr>
              <a:t>n</a:t>
            </a:r>
            <a:r>
              <a:rPr lang="cs-CZ" altLang="cs-CZ" dirty="0" smtClean="0">
                <a:ea typeface="Lucida Sans Unicode" panose="020B0602030504020204" pitchFamily="34" charset="0"/>
              </a:rPr>
              <a:t>espoléhat na zákaz látek</a:t>
            </a:r>
          </a:p>
          <a:p>
            <a:pPr marL="687388" lvl="1" indent="-342900">
              <a:spcBef>
                <a:spcPts val="600"/>
              </a:spcBef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cs-CZ" altLang="cs-CZ" dirty="0" smtClean="0">
                <a:ea typeface="Lucida Sans Unicode" panose="020B0602030504020204" pitchFamily="34" charset="0"/>
              </a:rPr>
              <a:t>nespoléhat na „</a:t>
            </a:r>
            <a:r>
              <a:rPr lang="cs-CZ" altLang="cs-CZ" dirty="0" err="1" smtClean="0">
                <a:ea typeface="Lucida Sans Unicode" panose="020B0602030504020204" pitchFamily="34" charset="0"/>
              </a:rPr>
              <a:t>samovyřešení</a:t>
            </a:r>
            <a:r>
              <a:rPr lang="cs-CZ" altLang="cs-CZ" dirty="0" smtClean="0">
                <a:ea typeface="Lucida Sans Unicode" panose="020B0602030504020204" pitchFamily="34" charset="0"/>
              </a:rPr>
              <a:t>“</a:t>
            </a:r>
            <a:endParaRPr lang="cs-CZ" altLang="cs-CZ" dirty="0">
              <a:ea typeface="Lucida Sans Unicode" panose="020B0602030504020204" pitchFamily="34" charset="0"/>
            </a:endParaRPr>
          </a:p>
          <a:p>
            <a:pPr marL="344488" lvl="1" indent="0">
              <a:spcBef>
                <a:spcPts val="600"/>
              </a:spcBef>
              <a:buClr>
                <a:srgbClr val="77933C"/>
              </a:buClr>
              <a:buNone/>
            </a:pPr>
            <a:endParaRPr lang="cs-CZ" altLang="cs-CZ" dirty="0" smtClean="0">
              <a:solidFill>
                <a:schemeClr val="tx1"/>
              </a:solidFill>
              <a:ea typeface="Lucida Sans Unicode" panose="020B0602030504020204" pitchFamily="34" charset="0"/>
              <a:sym typeface="Arial" panose="020B0604020202020204" pitchFamily="34" charset="0"/>
            </a:endParaRPr>
          </a:p>
          <a:p>
            <a:pPr>
              <a:buFont typeface="Arial" pitchFamily="34" charset="0"/>
              <a:buNone/>
            </a:pPr>
            <a:endParaRPr lang="en-US" altLang="cs-CZ" dirty="0" smtClean="0"/>
          </a:p>
        </p:txBody>
      </p:sp>
    </p:spTree>
    <p:extLst>
      <p:ext uri="{BB962C8B-B14F-4D97-AF65-F5344CB8AC3E}">
        <p14:creationId xmlns:p14="http://schemas.microsoft.com/office/powerpoint/2010/main" val="3280346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5" name="Zástupný symbol pro obsah 2"/>
          <p:cNvSpPr>
            <a:spLocks noGrp="1"/>
          </p:cNvSpPr>
          <p:nvPr>
            <p:ph idx="1"/>
          </p:nvPr>
        </p:nvSpPr>
        <p:spPr>
          <a:xfrm>
            <a:off x="1691680" y="0"/>
            <a:ext cx="6984454" cy="864096"/>
          </a:xfrm>
        </p:spPr>
        <p:txBody>
          <a:bodyPr>
            <a:noAutofit/>
          </a:bodyPr>
          <a:lstStyle/>
          <a:p>
            <a:pPr marL="0" lvl="1" indent="0">
              <a:buFont typeface="Arial" panose="020B0604020202020204" pitchFamily="34" charset="0"/>
              <a:buNone/>
            </a:pPr>
            <a:r>
              <a:rPr lang="cs-CZ" altLang="cs-CZ" sz="4400" b="1" dirty="0" smtClean="0">
                <a:latin typeface="Lucida Sans Unicode" panose="020B0602030504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rPr>
              <a:t>Děkuji za pozornost</a:t>
            </a:r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2204864"/>
            <a:ext cx="6153894" cy="4102596"/>
          </a:xfrm>
          <a:prstGeom prst="rect">
            <a:avLst/>
          </a:prstGeom>
        </p:spPr>
      </p:pic>
      <p:sp>
        <p:nvSpPr>
          <p:cNvPr id="2" name="TextovéPole 1"/>
          <p:cNvSpPr txBox="1"/>
          <p:nvPr/>
        </p:nvSpPr>
        <p:spPr>
          <a:xfrm>
            <a:off x="2123728" y="1211314"/>
            <a:ext cx="46805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3600" b="1" dirty="0" smtClean="0">
                <a:solidFill>
                  <a:srgbClr val="FF0000"/>
                </a:solidFill>
              </a:rPr>
              <a:t>www.life2water.cz</a:t>
            </a:r>
            <a:endParaRPr lang="cs-CZ" sz="36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7505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smtClean="0"/>
              <a:t>Pesticidy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23689" y="2091348"/>
            <a:ext cx="8363272" cy="4464497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cs-CZ" altLang="cs-CZ" sz="2000" dirty="0" smtClean="0">
              <a:ea typeface="Lucida Sans Unicode" panose="020B0602030504020204" pitchFamily="34" charset="0"/>
            </a:endParaRPr>
          </a:p>
          <a:p>
            <a:endParaRPr lang="cs-CZ" altLang="cs-CZ" sz="2000" dirty="0">
              <a:ea typeface="Lucida Sans Unicode" panose="020B0602030504020204" pitchFamily="34" charset="0"/>
            </a:endParaRPr>
          </a:p>
          <a:p>
            <a:endParaRPr lang="cs-CZ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323850" y="908050"/>
            <a:ext cx="8362950" cy="52181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lnSpc>
                <a:spcPct val="150000"/>
              </a:lnSpc>
              <a:spcBef>
                <a:spcPct val="20000"/>
              </a:spcBef>
              <a:buClr>
                <a:srgbClr val="005387"/>
              </a:buClr>
              <a:buFont typeface="Arial" pitchFamily="34" charset="0"/>
              <a:buChar char="•"/>
              <a:defRPr sz="2200" kern="1200">
                <a:solidFill>
                  <a:srgbClr val="58595B"/>
                </a:solidFill>
                <a:latin typeface="Lucida Sans Unicode" panose="020B0602030504020204" pitchFamily="34" charset="0"/>
                <a:ea typeface="+mn-ea"/>
                <a:cs typeface="Lucida Sans Unicode" panose="020B0602030504020204" pitchFamily="34" charset="0"/>
              </a:defRPr>
            </a:lvl1pPr>
            <a:lvl2pPr marL="742950" indent="-285750" algn="l" defTabSz="914400" rtl="0" eaLnBrk="1" latinLnBrk="0" hangingPunct="1">
              <a:lnSpc>
                <a:spcPct val="150000"/>
              </a:lnSpc>
              <a:spcBef>
                <a:spcPct val="20000"/>
              </a:spcBef>
              <a:buClr>
                <a:srgbClr val="F8D744"/>
              </a:buClr>
              <a:buFont typeface="Arial" pitchFamily="34" charset="0"/>
              <a:buChar char="•"/>
              <a:defRPr sz="2000" kern="1200">
                <a:solidFill>
                  <a:srgbClr val="58595B"/>
                </a:solidFill>
                <a:latin typeface="Lucida Sans Unicode" panose="020B0602030504020204" pitchFamily="34" charset="0"/>
                <a:ea typeface="+mn-ea"/>
                <a:cs typeface="Lucida Sans Unicode" panose="020B0602030504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rgbClr val="58595B"/>
                </a:solidFill>
                <a:latin typeface="Lucida Sans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rgbClr val="58595B"/>
                </a:solidFill>
                <a:latin typeface="Lucida Sans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rgbClr val="58595B"/>
                </a:solidFill>
                <a:latin typeface="Lucida Sans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pitchFamily="34" charset="0"/>
              <a:buNone/>
            </a:pPr>
            <a:endParaRPr lang="en-US" altLang="cs-CZ" dirty="0" smtClean="0"/>
          </a:p>
        </p:txBody>
      </p:sp>
      <p:graphicFrame>
        <p:nvGraphicFramePr>
          <p:cNvPr id="6" name="Graf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22027168"/>
              </p:ext>
            </p:extLst>
          </p:nvPr>
        </p:nvGraphicFramePr>
        <p:xfrm>
          <a:off x="1184397" y="1962901"/>
          <a:ext cx="7502484" cy="41632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Obdélník 6"/>
          <p:cNvSpPr/>
          <p:nvPr/>
        </p:nvSpPr>
        <p:spPr>
          <a:xfrm>
            <a:off x="323528" y="1012925"/>
            <a:ext cx="7272807" cy="1508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indent="0" algn="ctr">
              <a:buClr>
                <a:srgbClr val="77933C"/>
              </a:buClr>
              <a:buFont typeface="Arial" panose="020B0604020202020204" pitchFamily="34" charset="0"/>
              <a:buNone/>
            </a:pPr>
            <a:r>
              <a:rPr lang="cs-CZ" altLang="cs-CZ" sz="2400" b="1" dirty="0">
                <a:solidFill>
                  <a:srgbClr val="B0BF27"/>
                </a:solidFill>
                <a:latin typeface="Lucida Sans Unicode" panose="020B0602030504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  <a:sym typeface="Arial" panose="020B0604020202020204" pitchFamily="34" charset="0"/>
              </a:rPr>
              <a:t>Česká republika</a:t>
            </a:r>
          </a:p>
          <a:p>
            <a:pPr marL="342900" lvl="1" indent="-342900">
              <a:lnSpc>
                <a:spcPct val="150000"/>
              </a:lnSpc>
              <a:spcBef>
                <a:spcPct val="20000"/>
              </a:spcBef>
              <a:buClr>
                <a:srgbClr val="77933C"/>
              </a:buClr>
              <a:buFont typeface="Wingdings" panose="05000000000000000000" pitchFamily="2" charset="2"/>
              <a:buChar char="§"/>
            </a:pPr>
            <a:r>
              <a:rPr lang="cs-CZ" altLang="cs-CZ" sz="2000" dirty="0">
                <a:solidFill>
                  <a:srgbClr val="58595B"/>
                </a:solidFill>
                <a:latin typeface="Lucida Sans Unicode" panose="020B0602030504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  <a:sym typeface="Arial" panose="020B0604020202020204" pitchFamily="34" charset="0"/>
              </a:rPr>
              <a:t>roční </a:t>
            </a:r>
            <a:r>
              <a:rPr lang="cs-CZ" altLang="cs-CZ" sz="2000" dirty="0" smtClean="0">
                <a:solidFill>
                  <a:srgbClr val="58595B"/>
                </a:solidFill>
                <a:latin typeface="Lucida Sans Unicode" panose="020B0602030504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  <a:sym typeface="Arial" panose="020B0604020202020204" pitchFamily="34" charset="0"/>
              </a:rPr>
              <a:t>spotřeba 5 000 </a:t>
            </a:r>
            <a:r>
              <a:rPr lang="cs-CZ" altLang="cs-CZ" sz="2000" dirty="0">
                <a:solidFill>
                  <a:srgbClr val="58595B"/>
                </a:solidFill>
                <a:latin typeface="Lucida Sans Unicode" panose="020B0602030504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  <a:sym typeface="Arial" panose="020B0604020202020204" pitchFamily="34" charset="0"/>
              </a:rPr>
              <a:t>tun účinných látek</a:t>
            </a:r>
          </a:p>
          <a:p>
            <a:pPr marL="342900" lvl="1" indent="-342900">
              <a:lnSpc>
                <a:spcPct val="150000"/>
              </a:lnSpc>
              <a:spcBef>
                <a:spcPct val="20000"/>
              </a:spcBef>
              <a:buClr>
                <a:srgbClr val="77933C"/>
              </a:buClr>
              <a:buFont typeface="Wingdings" panose="05000000000000000000" pitchFamily="2" charset="2"/>
              <a:buChar char="§"/>
            </a:pPr>
            <a:r>
              <a:rPr lang="cs-CZ" altLang="cs-CZ" sz="2000" dirty="0" smtClean="0">
                <a:solidFill>
                  <a:srgbClr val="58595B"/>
                </a:solidFill>
                <a:latin typeface="Lucida Sans Unicode" panose="020B0602030504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  <a:sym typeface="Arial" panose="020B0604020202020204" pitchFamily="34" charset="0"/>
              </a:rPr>
              <a:t>registrováno cca 450 účinných látek/</a:t>
            </a:r>
            <a:r>
              <a:rPr lang="cs-CZ" altLang="cs-CZ" sz="2000" b="1" dirty="0" smtClean="0">
                <a:solidFill>
                  <a:srgbClr val="FF0000"/>
                </a:solidFill>
                <a:latin typeface="Lucida Sans Unicode" panose="020B0602030504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  <a:sym typeface="Arial" panose="020B0604020202020204" pitchFamily="34" charset="0"/>
              </a:rPr>
              <a:t>metabolity</a:t>
            </a:r>
            <a:endParaRPr lang="cs-CZ" altLang="cs-CZ" sz="2000" b="1" dirty="0">
              <a:solidFill>
                <a:srgbClr val="FF0000"/>
              </a:solidFill>
              <a:latin typeface="Lucida Sans Unicode" panose="020B0602030504020204" pitchFamily="34" charset="0"/>
              <a:ea typeface="Lucida Sans Unicode" panose="020B0602030504020204" pitchFamily="34" charset="0"/>
              <a:cs typeface="Lucida Sans Unicode" panose="020B0602030504020204" pitchFamily="34" charset="0"/>
              <a:sym typeface="Arial" panose="020B0604020202020204" pitchFamily="34" charset="0"/>
            </a:endParaRPr>
          </a:p>
        </p:txBody>
      </p:sp>
      <p:cxnSp>
        <p:nvCxnSpPr>
          <p:cNvPr id="8" name="Přímá spojnice 7"/>
          <p:cNvCxnSpPr/>
          <p:nvPr/>
        </p:nvCxnSpPr>
        <p:spPr>
          <a:xfrm>
            <a:off x="7112375" y="2924944"/>
            <a:ext cx="504056" cy="0"/>
          </a:xfrm>
          <a:prstGeom prst="line">
            <a:avLst/>
          </a:pr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11" name="Přímá spojnice 10"/>
          <p:cNvCxnSpPr/>
          <p:nvPr/>
        </p:nvCxnSpPr>
        <p:spPr>
          <a:xfrm>
            <a:off x="7112375" y="4150649"/>
            <a:ext cx="669444" cy="0"/>
          </a:xfrm>
          <a:prstGeom prst="line">
            <a:avLst/>
          </a:pr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15" name="Přímá spojnice 14"/>
          <p:cNvCxnSpPr/>
          <p:nvPr/>
        </p:nvCxnSpPr>
        <p:spPr>
          <a:xfrm>
            <a:off x="7112375" y="3573016"/>
            <a:ext cx="669444" cy="0"/>
          </a:xfrm>
          <a:prstGeom prst="line">
            <a:avLst/>
          </a:pr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22100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altLang="cs-CZ" dirty="0" smtClean="0"/>
              <a:t>Léčiva</a:t>
            </a:r>
            <a:endParaRPr lang="en-US" altLang="cs-CZ" dirty="0"/>
          </a:p>
        </p:txBody>
      </p:sp>
      <p:sp>
        <p:nvSpPr>
          <p:cNvPr id="35843" name="Content Placeholder 2"/>
          <p:cNvSpPr>
            <a:spLocks noGrp="1"/>
          </p:cNvSpPr>
          <p:nvPr>
            <p:ph idx="1"/>
          </p:nvPr>
        </p:nvSpPr>
        <p:spPr>
          <a:xfrm>
            <a:off x="323850" y="908050"/>
            <a:ext cx="8362950" cy="5218113"/>
          </a:xfrm>
        </p:spPr>
        <p:txBody>
          <a:bodyPr/>
          <a:lstStyle/>
          <a:p>
            <a:pPr marL="0" lvl="1" indent="0">
              <a:buClr>
                <a:srgbClr val="77933C"/>
              </a:buClr>
              <a:buFont typeface="Arial" panose="020B0604020202020204" pitchFamily="34" charset="0"/>
              <a:buNone/>
            </a:pPr>
            <a:r>
              <a:rPr lang="cs-CZ" altLang="cs-CZ" sz="2400" b="1" dirty="0" smtClean="0">
                <a:solidFill>
                  <a:srgbClr val="B0BF27"/>
                </a:solidFill>
                <a:latin typeface="Lucida Sans Unicode" panose="020B0602030504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  <a:sym typeface="Arial" panose="020B0604020202020204" pitchFamily="34" charset="0"/>
              </a:rPr>
              <a:t>Česká republika</a:t>
            </a:r>
          </a:p>
          <a:p>
            <a:pPr marL="0" lvl="1" indent="0">
              <a:buClr>
                <a:srgbClr val="77933C"/>
              </a:buClr>
              <a:buFont typeface="Wingdings" panose="05000000000000000000" pitchFamily="2" charset="2"/>
              <a:buChar char="§"/>
            </a:pPr>
            <a:r>
              <a:rPr lang="cs-CZ" altLang="cs-CZ" dirty="0" smtClean="0">
                <a:ea typeface="Lucida Sans Unicode" panose="020B0602030504020204" pitchFamily="34" charset="0"/>
                <a:sym typeface="Arial" panose="020B0604020202020204" pitchFamily="34" charset="0"/>
              </a:rPr>
              <a:t>povoleno přes 1000 účinných léčivých látek + metabolity</a:t>
            </a:r>
          </a:p>
          <a:p>
            <a:pPr marL="0" lvl="1" indent="0">
              <a:buClr>
                <a:srgbClr val="77933C"/>
              </a:buClr>
              <a:buFont typeface="Wingdings" panose="05000000000000000000" pitchFamily="2" charset="2"/>
              <a:buChar char="§"/>
            </a:pPr>
            <a:r>
              <a:rPr lang="cs-CZ" altLang="cs-CZ" dirty="0" smtClean="0">
                <a:latin typeface="Arial" panose="020B0604020202020204" pitchFamily="34" charset="0"/>
                <a:ea typeface="Lucida Sans Unicode" panose="020B0602030504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ø 11</a:t>
            </a:r>
            <a:r>
              <a:rPr lang="cs-CZ" altLang="cs-CZ" dirty="0" smtClean="0">
                <a:ea typeface="Lucida Sans Unicode" panose="020B0602030504020204" pitchFamily="34" charset="0"/>
                <a:sym typeface="Arial" panose="020B0604020202020204" pitchFamily="34" charset="0"/>
              </a:rPr>
              <a:t> mil. balení přípravků/ měsíc (1 balení/osoba)</a:t>
            </a:r>
          </a:p>
          <a:p>
            <a:pPr marL="0" lvl="1" indent="0">
              <a:buClr>
                <a:srgbClr val="77933C"/>
              </a:buClr>
              <a:buFont typeface="Wingdings" panose="05000000000000000000" pitchFamily="2" charset="2"/>
              <a:buChar char="§"/>
            </a:pPr>
            <a:endParaRPr lang="cs-CZ" altLang="cs-CZ" sz="1600" dirty="0" smtClean="0">
              <a:latin typeface="Lucida Sans Unicode" panose="020B0602030504020204" pitchFamily="34" charset="0"/>
              <a:ea typeface="Lucida Sans Unicode" panose="020B0602030504020204" pitchFamily="34" charset="0"/>
              <a:cs typeface="Lucida Sans Unicode" panose="020B0602030504020204" pitchFamily="34" charset="0"/>
              <a:sym typeface="Arial" panose="020B0604020202020204" pitchFamily="34" charset="0"/>
            </a:endParaRPr>
          </a:p>
          <a:p>
            <a:pPr marL="0" lvl="1" indent="0">
              <a:buClr>
                <a:srgbClr val="77933C"/>
              </a:buClr>
              <a:buFont typeface="Wingdings" panose="05000000000000000000" pitchFamily="2" charset="2"/>
              <a:buChar char="§"/>
            </a:pPr>
            <a:endParaRPr lang="cs-CZ" altLang="cs-CZ" sz="1600" dirty="0" smtClean="0">
              <a:latin typeface="Lucida Sans Unicode" panose="020B0602030504020204" pitchFamily="34" charset="0"/>
              <a:ea typeface="Lucida Sans Unicode" panose="020B0602030504020204" pitchFamily="34" charset="0"/>
              <a:cs typeface="Lucida Sans Unicode" panose="020B0602030504020204" pitchFamily="34" charset="0"/>
              <a:sym typeface="Arial" panose="020B0604020202020204" pitchFamily="34" charset="0"/>
            </a:endParaRPr>
          </a:p>
          <a:p>
            <a:pPr>
              <a:buFont typeface="Arial" panose="020B0604020202020204" pitchFamily="34" charset="0"/>
              <a:buNone/>
            </a:pPr>
            <a:endParaRPr lang="en-US" altLang="cs-CZ" dirty="0" smtClean="0"/>
          </a:p>
        </p:txBody>
      </p:sp>
      <p:sp>
        <p:nvSpPr>
          <p:cNvPr id="12292" name="TextovéPole 2"/>
          <p:cNvSpPr txBox="1">
            <a:spLocks noChangeArrowheads="1"/>
          </p:cNvSpPr>
          <p:nvPr/>
        </p:nvSpPr>
        <p:spPr bwMode="auto">
          <a:xfrm>
            <a:off x="7740650" y="6438900"/>
            <a:ext cx="12954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lnSpc>
                <a:spcPct val="150000"/>
              </a:lnSpc>
              <a:spcBef>
                <a:spcPct val="20000"/>
              </a:spcBef>
              <a:buFont typeface="Arial" charset="0"/>
              <a:buChar char="•"/>
              <a:defRPr sz="2200">
                <a:solidFill>
                  <a:srgbClr val="58595B"/>
                </a:solidFill>
                <a:latin typeface="Lucida Sans" pitchFamily="34" charset="0"/>
              </a:defRPr>
            </a:lvl1pPr>
            <a:lvl2pPr marL="742950" indent="-285750" eaLnBrk="0" hangingPunct="0">
              <a:lnSpc>
                <a:spcPct val="150000"/>
              </a:lnSpc>
              <a:spcBef>
                <a:spcPct val="20000"/>
              </a:spcBef>
              <a:buFont typeface="Arial" charset="0"/>
              <a:buChar char="–"/>
              <a:defRPr sz="2000">
                <a:solidFill>
                  <a:srgbClr val="58595B"/>
                </a:solidFill>
                <a:latin typeface="Lucida Sans" pitchFamily="34" charset="0"/>
              </a:defRPr>
            </a:lvl2pPr>
            <a:lvl3pPr marL="1143000" indent="-228600" eaLnBrk="0" hangingPunct="0">
              <a:lnSpc>
                <a:spcPct val="150000"/>
              </a:lnSpc>
              <a:spcBef>
                <a:spcPct val="20000"/>
              </a:spcBef>
              <a:buFont typeface="Arial" charset="0"/>
              <a:buChar char="•"/>
              <a:defRPr sz="2000">
                <a:solidFill>
                  <a:srgbClr val="58595B"/>
                </a:solidFill>
                <a:latin typeface="Lucida Sans" pitchFamily="34" charset="0"/>
              </a:defRPr>
            </a:lvl3pPr>
            <a:lvl4pPr marL="1600200" indent="-228600" eaLnBrk="0" hangingPunct="0">
              <a:lnSpc>
                <a:spcPct val="150000"/>
              </a:lnSpc>
              <a:spcBef>
                <a:spcPct val="20000"/>
              </a:spcBef>
              <a:buFont typeface="Arial" charset="0"/>
              <a:buChar char="–"/>
              <a:defRPr sz="2000">
                <a:solidFill>
                  <a:srgbClr val="58595B"/>
                </a:solidFill>
                <a:latin typeface="Lucida Sans" pitchFamily="34" charset="0"/>
              </a:defRPr>
            </a:lvl4pPr>
            <a:lvl5pPr marL="2057400" indent="-228600" eaLnBrk="0" hangingPunct="0">
              <a:lnSpc>
                <a:spcPct val="150000"/>
              </a:lnSpc>
              <a:spcBef>
                <a:spcPct val="20000"/>
              </a:spcBef>
              <a:buFont typeface="Arial" charset="0"/>
              <a:buChar char="»"/>
              <a:defRPr sz="2000">
                <a:solidFill>
                  <a:srgbClr val="58595B"/>
                </a:solidFill>
                <a:latin typeface="Lucida Sans" pitchFamily="34" charset="0"/>
              </a:defRPr>
            </a:lvl5pPr>
            <a:lvl6pPr marL="2514600" indent="-228600" eaLnBrk="0" fontAlgn="base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rgbClr val="58595B"/>
                </a:solidFill>
                <a:latin typeface="Lucida Sans" pitchFamily="34" charset="0"/>
              </a:defRPr>
            </a:lvl6pPr>
            <a:lvl7pPr marL="2971800" indent="-228600" eaLnBrk="0" fontAlgn="base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rgbClr val="58595B"/>
                </a:solidFill>
                <a:latin typeface="Lucida Sans" pitchFamily="34" charset="0"/>
              </a:defRPr>
            </a:lvl7pPr>
            <a:lvl8pPr marL="3429000" indent="-228600" eaLnBrk="0" fontAlgn="base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rgbClr val="58595B"/>
                </a:solidFill>
                <a:latin typeface="Lucida Sans" pitchFamily="34" charset="0"/>
              </a:defRPr>
            </a:lvl8pPr>
            <a:lvl9pPr marL="3886200" indent="-228600" eaLnBrk="0" fontAlgn="base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rgbClr val="58595B"/>
                </a:solidFill>
                <a:latin typeface="Lucida Sans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cs-CZ" altLang="cs-CZ" sz="1200" dirty="0" smtClean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Arial" charset="0"/>
              </a:rPr>
              <a:t>www.sukl.cz</a:t>
            </a:r>
          </a:p>
        </p:txBody>
      </p:sp>
      <p:graphicFrame>
        <p:nvGraphicFramePr>
          <p:cNvPr id="8" name="Graf 7"/>
          <p:cNvGraphicFramePr>
            <a:graphicFrameLocks/>
          </p:cNvGraphicFramePr>
          <p:nvPr/>
        </p:nvGraphicFramePr>
        <p:xfrm>
          <a:off x="683568" y="2348880"/>
          <a:ext cx="7704856" cy="39604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849295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smtClean="0"/>
              <a:t>Pesticidy – transport v ŽP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23528" y="1556791"/>
            <a:ext cx="8363272" cy="4464497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cs-CZ" altLang="cs-CZ" sz="2000" dirty="0" smtClean="0">
              <a:ea typeface="Lucida Sans Unicode" panose="020B0602030504020204" pitchFamily="34" charset="0"/>
            </a:endParaRPr>
          </a:p>
          <a:p>
            <a:endParaRPr lang="cs-CZ" altLang="cs-CZ" sz="2000" dirty="0">
              <a:ea typeface="Lucida Sans Unicode" panose="020B0602030504020204" pitchFamily="34" charset="0"/>
            </a:endParaRPr>
          </a:p>
          <a:p>
            <a:endParaRPr lang="cs-CZ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323850" y="908050"/>
            <a:ext cx="8362950" cy="52181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lnSpc>
                <a:spcPct val="150000"/>
              </a:lnSpc>
              <a:spcBef>
                <a:spcPct val="20000"/>
              </a:spcBef>
              <a:buClr>
                <a:srgbClr val="005387"/>
              </a:buClr>
              <a:buFont typeface="Arial" pitchFamily="34" charset="0"/>
              <a:buChar char="•"/>
              <a:defRPr sz="2200" kern="1200">
                <a:solidFill>
                  <a:srgbClr val="58595B"/>
                </a:solidFill>
                <a:latin typeface="Lucida Sans Unicode" panose="020B0602030504020204" pitchFamily="34" charset="0"/>
                <a:ea typeface="+mn-ea"/>
                <a:cs typeface="Lucida Sans Unicode" panose="020B0602030504020204" pitchFamily="34" charset="0"/>
              </a:defRPr>
            </a:lvl1pPr>
            <a:lvl2pPr marL="742950" indent="-285750" algn="l" defTabSz="914400" rtl="0" eaLnBrk="1" latinLnBrk="0" hangingPunct="1">
              <a:lnSpc>
                <a:spcPct val="150000"/>
              </a:lnSpc>
              <a:spcBef>
                <a:spcPct val="20000"/>
              </a:spcBef>
              <a:buClr>
                <a:srgbClr val="F8D744"/>
              </a:buClr>
              <a:buFont typeface="Arial" pitchFamily="34" charset="0"/>
              <a:buChar char="•"/>
              <a:defRPr sz="2000" kern="1200">
                <a:solidFill>
                  <a:srgbClr val="58595B"/>
                </a:solidFill>
                <a:latin typeface="Lucida Sans Unicode" panose="020B0602030504020204" pitchFamily="34" charset="0"/>
                <a:ea typeface="+mn-ea"/>
                <a:cs typeface="Lucida Sans Unicode" panose="020B0602030504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rgbClr val="58595B"/>
                </a:solidFill>
                <a:latin typeface="Lucida Sans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rgbClr val="58595B"/>
                </a:solidFill>
                <a:latin typeface="Lucida Sans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rgbClr val="58595B"/>
                </a:solidFill>
                <a:latin typeface="Lucida Sans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pitchFamily="34" charset="0"/>
              <a:buNone/>
            </a:pPr>
            <a:endParaRPr lang="en-US" altLang="cs-CZ" dirty="0" smtClean="0"/>
          </a:p>
        </p:txBody>
      </p:sp>
      <p:sp>
        <p:nvSpPr>
          <p:cNvPr id="4" name="TextovéPole 3"/>
          <p:cNvSpPr txBox="1"/>
          <p:nvPr/>
        </p:nvSpPr>
        <p:spPr>
          <a:xfrm>
            <a:off x="5780540" y="1538025"/>
            <a:ext cx="247874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000" b="1" dirty="0" smtClean="0">
                <a:solidFill>
                  <a:srgbClr val="FF0000"/>
                </a:solidFill>
              </a:rPr>
              <a:t>Ochranná pásma</a:t>
            </a:r>
            <a:endParaRPr lang="cs-CZ" sz="2000" b="1" dirty="0">
              <a:solidFill>
                <a:srgbClr val="FF0000"/>
              </a:solidFill>
            </a:endParaRPr>
          </a:p>
        </p:txBody>
      </p:sp>
      <p:sp>
        <p:nvSpPr>
          <p:cNvPr id="7" name="TextovéPole 6"/>
          <p:cNvSpPr txBox="1"/>
          <p:nvPr/>
        </p:nvSpPr>
        <p:spPr>
          <a:xfrm>
            <a:off x="5667559" y="2534233"/>
            <a:ext cx="2962672" cy="7316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000" b="1" dirty="0" smtClean="0">
                <a:solidFill>
                  <a:srgbClr val="FF0000"/>
                </a:solidFill>
              </a:rPr>
              <a:t>Správná zemědělská</a:t>
            </a:r>
          </a:p>
          <a:p>
            <a:pPr algn="ctr"/>
            <a:r>
              <a:rPr lang="cs-CZ" sz="2000" b="1" dirty="0" smtClean="0">
                <a:solidFill>
                  <a:srgbClr val="FF0000"/>
                </a:solidFill>
              </a:rPr>
              <a:t>praxe</a:t>
            </a:r>
            <a:endParaRPr lang="cs-CZ" sz="2000" b="1" dirty="0">
              <a:solidFill>
                <a:srgbClr val="FF0000"/>
              </a:solidFill>
            </a:endParaRPr>
          </a:p>
        </p:txBody>
      </p:sp>
      <p:pic>
        <p:nvPicPr>
          <p:cNvPr id="8" name="Obrázek 7"/>
          <p:cNvPicPr/>
          <p:nvPr/>
        </p:nvPicPr>
        <p:blipFill rotWithShape="1">
          <a:blip r:embed="rId3"/>
          <a:srcRect l="33075" t="24303" r="27528" b="12979"/>
          <a:stretch/>
        </p:blipFill>
        <p:spPr bwMode="auto">
          <a:xfrm>
            <a:off x="611560" y="1185911"/>
            <a:ext cx="4999743" cy="508359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9" name="TextovéPole 8"/>
          <p:cNvSpPr txBox="1"/>
          <p:nvPr/>
        </p:nvSpPr>
        <p:spPr>
          <a:xfrm>
            <a:off x="5667715" y="4043782"/>
            <a:ext cx="29626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000" b="1" dirty="0" smtClean="0">
                <a:solidFill>
                  <a:srgbClr val="FF0000"/>
                </a:solidFill>
              </a:rPr>
              <a:t>Správná likvidace přípravků</a:t>
            </a:r>
          </a:p>
        </p:txBody>
      </p:sp>
      <p:sp>
        <p:nvSpPr>
          <p:cNvPr id="10" name="TextovéPole 9"/>
          <p:cNvSpPr txBox="1"/>
          <p:nvPr/>
        </p:nvSpPr>
        <p:spPr>
          <a:xfrm>
            <a:off x="5780540" y="5229200"/>
            <a:ext cx="29626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000" b="1" dirty="0" smtClean="0">
                <a:solidFill>
                  <a:srgbClr val="FF0000"/>
                </a:solidFill>
              </a:rPr>
              <a:t>Metabolity</a:t>
            </a:r>
          </a:p>
        </p:txBody>
      </p:sp>
    </p:spTree>
    <p:extLst>
      <p:ext uri="{BB962C8B-B14F-4D97-AF65-F5344CB8AC3E}">
        <p14:creationId xmlns:p14="http://schemas.microsoft.com/office/powerpoint/2010/main" val="4186518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smtClean="0"/>
              <a:t>Legislativní požadavky - pesticidy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23528" y="1556791"/>
            <a:ext cx="8363272" cy="4464497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cs-CZ" altLang="cs-CZ" sz="2000" dirty="0" smtClean="0">
              <a:ea typeface="Lucida Sans Unicode" panose="020B0602030504020204" pitchFamily="34" charset="0"/>
            </a:endParaRPr>
          </a:p>
          <a:p>
            <a:endParaRPr lang="cs-CZ" altLang="cs-CZ" sz="2000" dirty="0">
              <a:ea typeface="Lucida Sans Unicode" panose="020B0602030504020204" pitchFamily="34" charset="0"/>
            </a:endParaRPr>
          </a:p>
          <a:p>
            <a:endParaRPr lang="cs-CZ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323850" y="908050"/>
            <a:ext cx="8362950" cy="52181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lnSpc>
                <a:spcPct val="150000"/>
              </a:lnSpc>
              <a:spcBef>
                <a:spcPct val="20000"/>
              </a:spcBef>
              <a:buClr>
                <a:srgbClr val="005387"/>
              </a:buClr>
              <a:buFont typeface="Arial" pitchFamily="34" charset="0"/>
              <a:buChar char="•"/>
              <a:defRPr sz="2200" kern="1200">
                <a:solidFill>
                  <a:srgbClr val="58595B"/>
                </a:solidFill>
                <a:latin typeface="Lucida Sans Unicode" panose="020B0602030504020204" pitchFamily="34" charset="0"/>
                <a:ea typeface="+mn-ea"/>
                <a:cs typeface="Lucida Sans Unicode" panose="020B0602030504020204" pitchFamily="34" charset="0"/>
              </a:defRPr>
            </a:lvl1pPr>
            <a:lvl2pPr marL="742950" indent="-285750" algn="l" defTabSz="914400" rtl="0" eaLnBrk="1" latinLnBrk="0" hangingPunct="1">
              <a:lnSpc>
                <a:spcPct val="150000"/>
              </a:lnSpc>
              <a:spcBef>
                <a:spcPct val="20000"/>
              </a:spcBef>
              <a:buClr>
                <a:srgbClr val="F8D744"/>
              </a:buClr>
              <a:buFont typeface="Arial" pitchFamily="34" charset="0"/>
              <a:buChar char="•"/>
              <a:defRPr sz="2000" kern="1200">
                <a:solidFill>
                  <a:srgbClr val="58595B"/>
                </a:solidFill>
                <a:latin typeface="Lucida Sans Unicode" panose="020B0602030504020204" pitchFamily="34" charset="0"/>
                <a:ea typeface="+mn-ea"/>
                <a:cs typeface="Lucida Sans Unicode" panose="020B0602030504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rgbClr val="58595B"/>
                </a:solidFill>
                <a:latin typeface="Lucida Sans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rgbClr val="58595B"/>
                </a:solidFill>
                <a:latin typeface="Lucida Sans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rgbClr val="58595B"/>
                </a:solidFill>
                <a:latin typeface="Lucida Sans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pitchFamily="34" charset="0"/>
              <a:buNone/>
            </a:pPr>
            <a:endParaRPr lang="en-US" altLang="cs-CZ" dirty="0" smtClean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476250" y="1060450"/>
            <a:ext cx="8362950" cy="5218113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342900" indent="-342900" algn="l" defTabSz="914400" rtl="0" eaLnBrk="1" latinLnBrk="0" hangingPunct="1">
              <a:lnSpc>
                <a:spcPct val="150000"/>
              </a:lnSpc>
              <a:spcBef>
                <a:spcPct val="20000"/>
              </a:spcBef>
              <a:buClr>
                <a:srgbClr val="005387"/>
              </a:buClr>
              <a:buFont typeface="Arial" pitchFamily="34" charset="0"/>
              <a:buChar char="•"/>
              <a:defRPr sz="2200" kern="1200">
                <a:solidFill>
                  <a:srgbClr val="58595B"/>
                </a:solidFill>
                <a:latin typeface="Lucida Sans Unicode" panose="020B0602030504020204" pitchFamily="34" charset="0"/>
                <a:ea typeface="+mn-ea"/>
                <a:cs typeface="Lucida Sans Unicode" panose="020B0602030504020204" pitchFamily="34" charset="0"/>
              </a:defRPr>
            </a:lvl1pPr>
            <a:lvl2pPr marL="742950" indent="-285750" algn="l" defTabSz="914400" rtl="0" eaLnBrk="1" latinLnBrk="0" hangingPunct="1">
              <a:lnSpc>
                <a:spcPct val="150000"/>
              </a:lnSpc>
              <a:spcBef>
                <a:spcPct val="20000"/>
              </a:spcBef>
              <a:buClr>
                <a:srgbClr val="F8D744"/>
              </a:buClr>
              <a:buFont typeface="Arial" pitchFamily="34" charset="0"/>
              <a:buChar char="•"/>
              <a:defRPr sz="2000" kern="1200">
                <a:solidFill>
                  <a:srgbClr val="58595B"/>
                </a:solidFill>
                <a:latin typeface="Lucida Sans Unicode" panose="020B0602030504020204" pitchFamily="34" charset="0"/>
                <a:ea typeface="+mn-ea"/>
                <a:cs typeface="Lucida Sans Unicode" panose="020B0602030504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rgbClr val="58595B"/>
                </a:solidFill>
                <a:latin typeface="Lucida Sans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rgbClr val="58595B"/>
                </a:solidFill>
                <a:latin typeface="Lucida Sans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rgbClr val="58595B"/>
                </a:solidFill>
                <a:latin typeface="Lucida Sans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cs-CZ" altLang="cs-CZ" dirty="0" smtClean="0">
                <a:ea typeface="Lucida Sans Unicode" panose="020B0602030504020204" pitchFamily="34" charset="0"/>
              </a:rPr>
              <a:t>Směrnice Evropské komise č. 2015/1787, kterou byla novelizována směrnice Rady 98/83/ES o jakosti vody určené k lidské spotřebě (riziková analýza v průběhu výroby PV) – do 2 let zapracovat požadavky do národní legislativy jednotlivých členských zemí</a:t>
            </a:r>
          </a:p>
          <a:p>
            <a:pPr lvl="1"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cs-CZ" altLang="cs-CZ" dirty="0" smtClean="0">
                <a:ea typeface="Lucida Sans Unicode" panose="020B0602030504020204" pitchFamily="34" charset="0"/>
              </a:rPr>
              <a:t>vyhláška č. 252/2004 sb. – hygienické požadavky na pitnou a teplou vodu (novelizace vyhláškou </a:t>
            </a:r>
            <a:r>
              <a:rPr lang="cs-CZ" altLang="cs-CZ" b="1" dirty="0" smtClean="0">
                <a:solidFill>
                  <a:srgbClr val="FF0000"/>
                </a:solidFill>
                <a:ea typeface="Lucida Sans Unicode" panose="020B0602030504020204" pitchFamily="34" charset="0"/>
              </a:rPr>
              <a:t>č. 83/2014 sb.</a:t>
            </a:r>
            <a:r>
              <a:rPr lang="cs-CZ" altLang="cs-CZ" dirty="0" smtClean="0">
                <a:ea typeface="Lucida Sans Unicode" panose="020B0602030504020204" pitchFamily="34" charset="0"/>
              </a:rPr>
              <a:t>)</a:t>
            </a:r>
          </a:p>
          <a:p>
            <a:pPr lvl="1"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cs-CZ" altLang="cs-CZ" dirty="0">
                <a:ea typeface="Lucida Sans Unicode" panose="020B0602030504020204" pitchFamily="34" charset="0"/>
              </a:rPr>
              <a:t>s</a:t>
            </a:r>
            <a:r>
              <a:rPr lang="cs-CZ" altLang="cs-CZ" dirty="0" smtClean="0">
                <a:ea typeface="Lucida Sans Unicode" panose="020B0602030504020204" pitchFamily="34" charset="0"/>
              </a:rPr>
              <a:t>ledování látek s pravděpodobným výskytem v daném zdroji</a:t>
            </a:r>
          </a:p>
          <a:p>
            <a:pPr lvl="1"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cs-CZ" altLang="cs-CZ" dirty="0" smtClean="0">
                <a:ea typeface="Lucida Sans Unicode" panose="020B0602030504020204" pitchFamily="34" charset="0"/>
              </a:rPr>
              <a:t>sledování rozkladných produktů</a:t>
            </a:r>
          </a:p>
          <a:p>
            <a:pPr lvl="1"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cs-CZ" altLang="cs-CZ" dirty="0">
                <a:ea typeface="Lucida Sans Unicode" panose="020B0602030504020204" pitchFamily="34" charset="0"/>
              </a:rPr>
              <a:t>r</a:t>
            </a:r>
            <a:r>
              <a:rPr lang="cs-CZ" altLang="cs-CZ" dirty="0" smtClean="0">
                <a:ea typeface="Lucida Sans Unicode" panose="020B0602030504020204" pitchFamily="34" charset="0"/>
              </a:rPr>
              <a:t>elevantní x nerelevantní metabolity, </a:t>
            </a:r>
            <a:r>
              <a:rPr lang="cs-CZ" altLang="cs-CZ" b="1" dirty="0" smtClean="0">
                <a:solidFill>
                  <a:srgbClr val="FF0000"/>
                </a:solidFill>
                <a:ea typeface="Lucida Sans Unicode" panose="020B0602030504020204" pitchFamily="34" charset="0"/>
              </a:rPr>
              <a:t>suma pesticidů a relevantních metabolitů</a:t>
            </a:r>
          </a:p>
          <a:p>
            <a:pPr marL="344488" lvl="1" indent="0">
              <a:spcBef>
                <a:spcPts val="600"/>
              </a:spcBef>
              <a:buClr>
                <a:srgbClr val="77933C"/>
              </a:buClr>
              <a:buNone/>
            </a:pPr>
            <a:endParaRPr lang="cs-CZ" altLang="cs-CZ" dirty="0" smtClean="0">
              <a:solidFill>
                <a:schemeClr val="tx1"/>
              </a:solidFill>
              <a:ea typeface="Lucida Sans Unicode" panose="020B0602030504020204" pitchFamily="34" charset="0"/>
              <a:sym typeface="Arial" panose="020B0604020202020204" pitchFamily="34" charset="0"/>
            </a:endParaRPr>
          </a:p>
          <a:p>
            <a:pPr>
              <a:buFont typeface="Arial" pitchFamily="34" charset="0"/>
              <a:buNone/>
            </a:pPr>
            <a:endParaRPr lang="en-US" altLang="cs-CZ" dirty="0" smtClean="0"/>
          </a:p>
        </p:txBody>
      </p:sp>
    </p:spTree>
    <p:extLst>
      <p:ext uri="{BB962C8B-B14F-4D97-AF65-F5344CB8AC3E}">
        <p14:creationId xmlns:p14="http://schemas.microsoft.com/office/powerpoint/2010/main" val="2218187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smtClean="0"/>
              <a:t>Legislativní požadavky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23528" y="1556791"/>
            <a:ext cx="8363272" cy="4464497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cs-CZ" altLang="cs-CZ" sz="2000" dirty="0" smtClean="0">
              <a:ea typeface="Lucida Sans Unicode" panose="020B0602030504020204" pitchFamily="34" charset="0"/>
            </a:endParaRPr>
          </a:p>
          <a:p>
            <a:endParaRPr lang="cs-CZ" altLang="cs-CZ" sz="2000" dirty="0">
              <a:ea typeface="Lucida Sans Unicode" panose="020B0602030504020204" pitchFamily="34" charset="0"/>
            </a:endParaRPr>
          </a:p>
          <a:p>
            <a:endParaRPr lang="cs-CZ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323850" y="908050"/>
            <a:ext cx="8362950" cy="52181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lnSpc>
                <a:spcPct val="150000"/>
              </a:lnSpc>
              <a:spcBef>
                <a:spcPct val="20000"/>
              </a:spcBef>
              <a:buClr>
                <a:srgbClr val="005387"/>
              </a:buClr>
              <a:buFont typeface="Arial" pitchFamily="34" charset="0"/>
              <a:buChar char="•"/>
              <a:defRPr sz="2200" kern="1200">
                <a:solidFill>
                  <a:srgbClr val="58595B"/>
                </a:solidFill>
                <a:latin typeface="Lucida Sans Unicode" panose="020B0602030504020204" pitchFamily="34" charset="0"/>
                <a:ea typeface="+mn-ea"/>
                <a:cs typeface="Lucida Sans Unicode" panose="020B0602030504020204" pitchFamily="34" charset="0"/>
              </a:defRPr>
            </a:lvl1pPr>
            <a:lvl2pPr marL="742950" indent="-285750" algn="l" defTabSz="914400" rtl="0" eaLnBrk="1" latinLnBrk="0" hangingPunct="1">
              <a:lnSpc>
                <a:spcPct val="150000"/>
              </a:lnSpc>
              <a:spcBef>
                <a:spcPct val="20000"/>
              </a:spcBef>
              <a:buClr>
                <a:srgbClr val="F8D744"/>
              </a:buClr>
              <a:buFont typeface="Arial" pitchFamily="34" charset="0"/>
              <a:buChar char="•"/>
              <a:defRPr sz="2000" kern="1200">
                <a:solidFill>
                  <a:srgbClr val="58595B"/>
                </a:solidFill>
                <a:latin typeface="Lucida Sans Unicode" panose="020B0602030504020204" pitchFamily="34" charset="0"/>
                <a:ea typeface="+mn-ea"/>
                <a:cs typeface="Lucida Sans Unicode" panose="020B0602030504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rgbClr val="58595B"/>
                </a:solidFill>
                <a:latin typeface="Lucida Sans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rgbClr val="58595B"/>
                </a:solidFill>
                <a:latin typeface="Lucida Sans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rgbClr val="58595B"/>
                </a:solidFill>
                <a:latin typeface="Lucida Sans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pitchFamily="34" charset="0"/>
              <a:buNone/>
            </a:pPr>
            <a:endParaRPr lang="en-US" altLang="cs-CZ" dirty="0" smtClean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476250" y="1060450"/>
            <a:ext cx="8362950" cy="52181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lnSpc>
                <a:spcPct val="150000"/>
              </a:lnSpc>
              <a:spcBef>
                <a:spcPct val="20000"/>
              </a:spcBef>
              <a:buClr>
                <a:srgbClr val="005387"/>
              </a:buClr>
              <a:buFont typeface="Arial" pitchFamily="34" charset="0"/>
              <a:buChar char="•"/>
              <a:defRPr sz="2200" kern="1200">
                <a:solidFill>
                  <a:srgbClr val="58595B"/>
                </a:solidFill>
                <a:latin typeface="Lucida Sans Unicode" panose="020B0602030504020204" pitchFamily="34" charset="0"/>
                <a:ea typeface="+mn-ea"/>
                <a:cs typeface="Lucida Sans Unicode" panose="020B0602030504020204" pitchFamily="34" charset="0"/>
              </a:defRPr>
            </a:lvl1pPr>
            <a:lvl2pPr marL="742950" indent="-285750" algn="l" defTabSz="914400" rtl="0" eaLnBrk="1" latinLnBrk="0" hangingPunct="1">
              <a:lnSpc>
                <a:spcPct val="150000"/>
              </a:lnSpc>
              <a:spcBef>
                <a:spcPct val="20000"/>
              </a:spcBef>
              <a:buClr>
                <a:srgbClr val="F8D744"/>
              </a:buClr>
              <a:buFont typeface="Arial" pitchFamily="34" charset="0"/>
              <a:buChar char="•"/>
              <a:defRPr sz="2000" kern="1200">
                <a:solidFill>
                  <a:srgbClr val="58595B"/>
                </a:solidFill>
                <a:latin typeface="Lucida Sans Unicode" panose="020B0602030504020204" pitchFamily="34" charset="0"/>
                <a:ea typeface="+mn-ea"/>
                <a:cs typeface="Lucida Sans Unicode" panose="020B0602030504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rgbClr val="58595B"/>
                </a:solidFill>
                <a:latin typeface="Lucida Sans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rgbClr val="58595B"/>
                </a:solidFill>
                <a:latin typeface="Lucida Sans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rgbClr val="58595B"/>
                </a:solidFill>
                <a:latin typeface="Lucida Sans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cs-CZ" altLang="cs-CZ" dirty="0" smtClean="0">
                <a:ea typeface="Lucida Sans Unicode" panose="020B0602030504020204" pitchFamily="34" charset="0"/>
              </a:rPr>
              <a:t>UKZUZ </a:t>
            </a:r>
            <a:r>
              <a:rPr lang="cs-CZ" altLang="cs-CZ" sz="1200" dirty="0" smtClean="0">
                <a:ea typeface="Lucida Sans Unicode" panose="020B0602030504020204" pitchFamily="34" charset="0"/>
              </a:rPr>
              <a:t>– </a:t>
            </a:r>
            <a:r>
              <a:rPr lang="cs-CZ" altLang="cs-CZ" sz="1200" b="1" dirty="0" smtClean="0"/>
              <a:t>t</a:t>
            </a:r>
            <a:r>
              <a:rPr lang="cs-CZ" sz="1200" b="1" dirty="0" smtClean="0"/>
              <a:t>abulkový </a:t>
            </a:r>
            <a:r>
              <a:rPr lang="cs-CZ" sz="1200" b="1" dirty="0"/>
              <a:t>přehled toxikologicky relevantních i nerelevantních metabolitů </a:t>
            </a:r>
            <a:r>
              <a:rPr lang="cs-CZ" sz="1200" b="1" dirty="0" smtClean="0"/>
              <a:t>účinných </a:t>
            </a:r>
            <a:r>
              <a:rPr lang="cs-CZ" sz="1200" b="1" dirty="0" err="1" smtClean="0"/>
              <a:t>ll</a:t>
            </a:r>
            <a:r>
              <a:rPr lang="cs-CZ" sz="1200" b="1" dirty="0" smtClean="0"/>
              <a:t>. látek</a:t>
            </a:r>
            <a:endParaRPr lang="cs-CZ" altLang="cs-CZ" sz="1200" dirty="0" smtClean="0">
              <a:solidFill>
                <a:schemeClr val="tx1"/>
              </a:solidFill>
              <a:ea typeface="Lucida Sans Unicode" panose="020B0602030504020204" pitchFamily="34" charset="0"/>
              <a:sym typeface="Arial" panose="020B0604020202020204" pitchFamily="34" charset="0"/>
            </a:endParaRPr>
          </a:p>
          <a:p>
            <a:pPr>
              <a:buFont typeface="Arial" pitchFamily="34" charset="0"/>
              <a:buNone/>
            </a:pPr>
            <a:endParaRPr lang="en-US" altLang="cs-CZ" dirty="0" smtClean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 rotWithShape="1">
          <a:blip r:embed="rId3"/>
          <a:srcRect l="18500" t="14972" r="22438" b="15001"/>
          <a:stretch/>
        </p:blipFill>
        <p:spPr>
          <a:xfrm>
            <a:off x="976772" y="1572133"/>
            <a:ext cx="7056784" cy="4706430"/>
          </a:xfrm>
          <a:prstGeom prst="rect">
            <a:avLst/>
          </a:prstGeom>
        </p:spPr>
      </p:pic>
      <p:pic>
        <p:nvPicPr>
          <p:cNvPr id="12" name="Obrázek 11"/>
          <p:cNvPicPr/>
          <p:nvPr/>
        </p:nvPicPr>
        <p:blipFill rotWithShape="1">
          <a:blip r:embed="rId4"/>
          <a:srcRect l="32313" t="45190" r="36768" b="36946"/>
          <a:stretch/>
        </p:blipFill>
        <p:spPr bwMode="auto">
          <a:xfrm>
            <a:off x="1436209" y="2791771"/>
            <a:ext cx="6137910" cy="199453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5849924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smtClean="0"/>
              <a:t>Legislativní požadavky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23528" y="1556791"/>
            <a:ext cx="8363272" cy="4464497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cs-CZ" altLang="cs-CZ" sz="2000" dirty="0" smtClean="0">
              <a:ea typeface="Lucida Sans Unicode" panose="020B0602030504020204" pitchFamily="34" charset="0"/>
            </a:endParaRPr>
          </a:p>
          <a:p>
            <a:endParaRPr lang="cs-CZ" altLang="cs-CZ" sz="2000" dirty="0">
              <a:ea typeface="Lucida Sans Unicode" panose="020B0602030504020204" pitchFamily="34" charset="0"/>
            </a:endParaRPr>
          </a:p>
          <a:p>
            <a:endParaRPr lang="cs-CZ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323850" y="908050"/>
            <a:ext cx="8362950" cy="52181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lnSpc>
                <a:spcPct val="150000"/>
              </a:lnSpc>
              <a:spcBef>
                <a:spcPct val="20000"/>
              </a:spcBef>
              <a:buClr>
                <a:srgbClr val="005387"/>
              </a:buClr>
              <a:buFont typeface="Arial" pitchFamily="34" charset="0"/>
              <a:buChar char="•"/>
              <a:defRPr sz="2200" kern="1200">
                <a:solidFill>
                  <a:srgbClr val="58595B"/>
                </a:solidFill>
                <a:latin typeface="Lucida Sans Unicode" panose="020B0602030504020204" pitchFamily="34" charset="0"/>
                <a:ea typeface="+mn-ea"/>
                <a:cs typeface="Lucida Sans Unicode" panose="020B0602030504020204" pitchFamily="34" charset="0"/>
              </a:defRPr>
            </a:lvl1pPr>
            <a:lvl2pPr marL="742950" indent="-285750" algn="l" defTabSz="914400" rtl="0" eaLnBrk="1" latinLnBrk="0" hangingPunct="1">
              <a:lnSpc>
                <a:spcPct val="150000"/>
              </a:lnSpc>
              <a:spcBef>
                <a:spcPct val="20000"/>
              </a:spcBef>
              <a:buClr>
                <a:srgbClr val="F8D744"/>
              </a:buClr>
              <a:buFont typeface="Arial" pitchFamily="34" charset="0"/>
              <a:buChar char="•"/>
              <a:defRPr sz="2000" kern="1200">
                <a:solidFill>
                  <a:srgbClr val="58595B"/>
                </a:solidFill>
                <a:latin typeface="Lucida Sans Unicode" panose="020B0602030504020204" pitchFamily="34" charset="0"/>
                <a:ea typeface="+mn-ea"/>
                <a:cs typeface="Lucida Sans Unicode" panose="020B0602030504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rgbClr val="58595B"/>
                </a:solidFill>
                <a:latin typeface="Lucida Sans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rgbClr val="58595B"/>
                </a:solidFill>
                <a:latin typeface="Lucida Sans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rgbClr val="58595B"/>
                </a:solidFill>
                <a:latin typeface="Lucida Sans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pitchFamily="34" charset="0"/>
              <a:buNone/>
            </a:pPr>
            <a:endParaRPr lang="en-US" altLang="cs-CZ" dirty="0" smtClean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476250" y="1060450"/>
            <a:ext cx="8362950" cy="5218113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342900" indent="-342900" algn="l" defTabSz="914400" rtl="0" eaLnBrk="1" latinLnBrk="0" hangingPunct="1">
              <a:lnSpc>
                <a:spcPct val="150000"/>
              </a:lnSpc>
              <a:spcBef>
                <a:spcPct val="20000"/>
              </a:spcBef>
              <a:buClr>
                <a:srgbClr val="005387"/>
              </a:buClr>
              <a:buFont typeface="Arial" pitchFamily="34" charset="0"/>
              <a:buChar char="•"/>
              <a:defRPr sz="2200" kern="1200">
                <a:solidFill>
                  <a:srgbClr val="58595B"/>
                </a:solidFill>
                <a:latin typeface="Lucida Sans Unicode" panose="020B0602030504020204" pitchFamily="34" charset="0"/>
                <a:ea typeface="+mn-ea"/>
                <a:cs typeface="Lucida Sans Unicode" panose="020B0602030504020204" pitchFamily="34" charset="0"/>
              </a:defRPr>
            </a:lvl1pPr>
            <a:lvl2pPr marL="742950" indent="-285750" algn="l" defTabSz="914400" rtl="0" eaLnBrk="1" latinLnBrk="0" hangingPunct="1">
              <a:lnSpc>
                <a:spcPct val="150000"/>
              </a:lnSpc>
              <a:spcBef>
                <a:spcPct val="20000"/>
              </a:spcBef>
              <a:buClr>
                <a:srgbClr val="F8D744"/>
              </a:buClr>
              <a:buFont typeface="Arial" pitchFamily="34" charset="0"/>
              <a:buChar char="•"/>
              <a:defRPr sz="2000" kern="1200">
                <a:solidFill>
                  <a:srgbClr val="58595B"/>
                </a:solidFill>
                <a:latin typeface="Lucida Sans Unicode" panose="020B0602030504020204" pitchFamily="34" charset="0"/>
                <a:ea typeface="+mn-ea"/>
                <a:cs typeface="Lucida Sans Unicode" panose="020B0602030504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rgbClr val="58595B"/>
                </a:solidFill>
                <a:latin typeface="Lucida Sans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rgbClr val="58595B"/>
                </a:solidFill>
                <a:latin typeface="Lucida Sans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rgbClr val="58595B"/>
                </a:solidFill>
                <a:latin typeface="Lucida Sans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>
              <a:buClr>
                <a:srgbClr val="FF0000"/>
              </a:buClr>
              <a:buFont typeface="Wingdings" panose="05000000000000000000" pitchFamily="2" charset="2"/>
              <a:buChar char="§"/>
            </a:pPr>
            <a:endParaRPr lang="cs-CZ" altLang="cs-CZ" dirty="0" smtClean="0">
              <a:ea typeface="Lucida Sans Unicode" panose="020B0602030504020204" pitchFamily="34" charset="0"/>
            </a:endParaRPr>
          </a:p>
          <a:p>
            <a:pPr lvl="1">
              <a:buClr>
                <a:srgbClr val="FF0000"/>
              </a:buClr>
              <a:buFont typeface="Wingdings" panose="05000000000000000000" pitchFamily="2" charset="2"/>
              <a:buChar char="§"/>
            </a:pPr>
            <a:endParaRPr lang="cs-CZ" altLang="cs-CZ" dirty="0">
              <a:ea typeface="Lucida Sans Unicode" panose="020B0602030504020204" pitchFamily="34" charset="0"/>
            </a:endParaRPr>
          </a:p>
          <a:p>
            <a:pPr lvl="1">
              <a:buClr>
                <a:srgbClr val="FF0000"/>
              </a:buClr>
              <a:buFont typeface="Wingdings" panose="05000000000000000000" pitchFamily="2" charset="2"/>
              <a:buChar char="§"/>
            </a:pPr>
            <a:endParaRPr lang="cs-CZ" altLang="cs-CZ" dirty="0" smtClean="0">
              <a:ea typeface="Lucida Sans Unicode" panose="020B0602030504020204" pitchFamily="34" charset="0"/>
            </a:endParaRPr>
          </a:p>
          <a:p>
            <a:pPr lvl="1">
              <a:buClr>
                <a:srgbClr val="FF0000"/>
              </a:buClr>
              <a:buFont typeface="Wingdings" panose="05000000000000000000" pitchFamily="2" charset="2"/>
              <a:buChar char="§"/>
            </a:pPr>
            <a:endParaRPr lang="cs-CZ" altLang="cs-CZ" dirty="0">
              <a:ea typeface="Lucida Sans Unicode" panose="020B0602030504020204" pitchFamily="34" charset="0"/>
            </a:endParaRPr>
          </a:p>
          <a:p>
            <a:pPr lvl="1">
              <a:buClr>
                <a:srgbClr val="FF0000"/>
              </a:buClr>
              <a:buFont typeface="Wingdings" panose="05000000000000000000" pitchFamily="2" charset="2"/>
              <a:buChar char="§"/>
            </a:pPr>
            <a:endParaRPr lang="cs-CZ" altLang="cs-CZ" dirty="0" smtClean="0">
              <a:ea typeface="Lucida Sans Unicode" panose="020B0602030504020204" pitchFamily="34" charset="0"/>
            </a:endParaRPr>
          </a:p>
          <a:p>
            <a:pPr lvl="1">
              <a:buClr>
                <a:srgbClr val="FF0000"/>
              </a:buClr>
              <a:buFont typeface="Wingdings" panose="05000000000000000000" pitchFamily="2" charset="2"/>
              <a:buChar char="§"/>
            </a:pPr>
            <a:endParaRPr lang="cs-CZ" altLang="cs-CZ" dirty="0">
              <a:ea typeface="Lucida Sans Unicode" panose="020B0602030504020204" pitchFamily="34" charset="0"/>
            </a:endParaRPr>
          </a:p>
          <a:p>
            <a:pPr lvl="1">
              <a:buClr>
                <a:srgbClr val="FF0000"/>
              </a:buClr>
              <a:buFont typeface="Wingdings" panose="05000000000000000000" pitchFamily="2" charset="2"/>
              <a:buChar char="§"/>
            </a:pPr>
            <a:endParaRPr lang="cs-CZ" altLang="cs-CZ" dirty="0" smtClean="0">
              <a:ea typeface="Lucida Sans Unicode" panose="020B0602030504020204" pitchFamily="34" charset="0"/>
            </a:endParaRPr>
          </a:p>
          <a:p>
            <a:pPr marL="457200" lvl="1" indent="0">
              <a:buClr>
                <a:srgbClr val="FF0000"/>
              </a:buClr>
              <a:buNone/>
            </a:pPr>
            <a:endParaRPr lang="cs-CZ" altLang="cs-CZ" dirty="0" smtClean="0">
              <a:ea typeface="Lucida Sans Unicode" panose="020B0602030504020204" pitchFamily="34" charset="0"/>
            </a:endParaRPr>
          </a:p>
          <a:p>
            <a:pPr lvl="1"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cs-CZ" altLang="cs-CZ" dirty="0" smtClean="0">
                <a:ea typeface="Lucida Sans Unicode" panose="020B0602030504020204" pitchFamily="34" charset="0"/>
              </a:rPr>
              <a:t>SUMA pesticidů a relevantních metabolitů  </a:t>
            </a:r>
          </a:p>
          <a:p>
            <a:pPr marL="457200" lvl="1" indent="0">
              <a:buClr>
                <a:srgbClr val="FF0000"/>
              </a:buClr>
              <a:buNone/>
            </a:pPr>
            <a:r>
              <a:rPr lang="cs-CZ" altLang="cs-CZ" dirty="0" smtClean="0">
                <a:ea typeface="Lucida Sans Unicode" panose="020B0602030504020204" pitchFamily="34" charset="0"/>
              </a:rPr>
              <a:t>- není-li posouzena relevance metabolitů – </a:t>
            </a:r>
            <a:r>
              <a:rPr lang="cs-CZ" altLang="cs-CZ" b="1" dirty="0" smtClean="0">
                <a:solidFill>
                  <a:srgbClr val="FF0000"/>
                </a:solidFill>
                <a:ea typeface="Lucida Sans Unicode" panose="020B0602030504020204" pitchFamily="34" charset="0"/>
              </a:rPr>
              <a:t>preventivně zahrnout</a:t>
            </a:r>
          </a:p>
          <a:p>
            <a:pPr marL="344488" lvl="1" indent="0">
              <a:spcBef>
                <a:spcPts val="600"/>
              </a:spcBef>
              <a:buClr>
                <a:srgbClr val="77933C"/>
              </a:buClr>
              <a:buNone/>
            </a:pPr>
            <a:endParaRPr lang="cs-CZ" altLang="cs-CZ" dirty="0" smtClean="0">
              <a:solidFill>
                <a:schemeClr val="tx1"/>
              </a:solidFill>
              <a:ea typeface="Lucida Sans Unicode" panose="020B0602030504020204" pitchFamily="34" charset="0"/>
              <a:sym typeface="Arial" panose="020B0604020202020204" pitchFamily="34" charset="0"/>
            </a:endParaRPr>
          </a:p>
          <a:p>
            <a:pPr>
              <a:buFont typeface="Arial" pitchFamily="34" charset="0"/>
              <a:buNone/>
            </a:pPr>
            <a:endParaRPr lang="en-US" altLang="cs-CZ" dirty="0" smtClean="0"/>
          </a:p>
        </p:txBody>
      </p:sp>
      <p:pic>
        <p:nvPicPr>
          <p:cNvPr id="8" name="Obrázek 7"/>
          <p:cNvPicPr/>
          <p:nvPr/>
        </p:nvPicPr>
        <p:blipFill rotWithShape="1">
          <a:blip r:embed="rId3"/>
          <a:srcRect l="4621" t="13282" r="9862" b="35263"/>
          <a:stretch/>
        </p:blipFill>
        <p:spPr bwMode="auto">
          <a:xfrm>
            <a:off x="251520" y="944785"/>
            <a:ext cx="8784976" cy="385236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531967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itle 1"/>
          <p:cNvSpPr>
            <a:spLocks noGrp="1"/>
          </p:cNvSpPr>
          <p:nvPr>
            <p:ph type="title"/>
          </p:nvPr>
        </p:nvSpPr>
        <p:spPr>
          <a:xfrm>
            <a:off x="285750" y="404813"/>
            <a:ext cx="7437438" cy="431800"/>
          </a:xfrm>
        </p:spPr>
        <p:txBody>
          <a:bodyPr/>
          <a:lstStyle/>
          <a:p>
            <a:pPr algn="ctr"/>
            <a:r>
              <a:rPr lang="cs-CZ" altLang="cs-CZ" dirty="0" smtClean="0"/>
              <a:t>Analýza pesticidů a léčiv</a:t>
            </a:r>
            <a:endParaRPr lang="en-US" altLang="cs-CZ" dirty="0"/>
          </a:p>
        </p:txBody>
      </p:sp>
      <p:sp>
        <p:nvSpPr>
          <p:cNvPr id="48131" name="Content Placeholder 2"/>
          <p:cNvSpPr>
            <a:spLocks noGrp="1"/>
          </p:cNvSpPr>
          <p:nvPr>
            <p:ph idx="1"/>
          </p:nvPr>
        </p:nvSpPr>
        <p:spPr>
          <a:xfrm>
            <a:off x="266700" y="908720"/>
            <a:ext cx="8362950" cy="5949279"/>
          </a:xfrm>
        </p:spPr>
        <p:txBody>
          <a:bodyPr>
            <a:normAutofit fontScale="85000" lnSpcReduction="20000"/>
          </a:bodyPr>
          <a:lstStyle/>
          <a:p>
            <a:pPr marL="0" lvl="1" indent="0" algn="ctr">
              <a:spcBef>
                <a:spcPts val="600"/>
              </a:spcBef>
              <a:buClr>
                <a:srgbClr val="77933C"/>
              </a:buClr>
              <a:buNone/>
            </a:pPr>
            <a:r>
              <a:rPr lang="cs-CZ" sz="2600" b="1" dirty="0" smtClean="0">
                <a:solidFill>
                  <a:srgbClr val="B0BF27"/>
                </a:solidFill>
                <a:ea typeface="Lucida Sans Unicode" panose="020B0602030504020204" pitchFamily="34" charset="0"/>
              </a:rPr>
              <a:t>     	UPLC </a:t>
            </a:r>
            <a:r>
              <a:rPr lang="cs-CZ" sz="2600" b="1" dirty="0">
                <a:solidFill>
                  <a:srgbClr val="B0BF27"/>
                </a:solidFill>
                <a:ea typeface="Lucida Sans Unicode" panose="020B0602030504020204" pitchFamily="34" charset="0"/>
              </a:rPr>
              <a:t>(I </a:t>
            </a:r>
            <a:r>
              <a:rPr lang="cs-CZ" sz="2600" b="1" dirty="0" err="1">
                <a:solidFill>
                  <a:srgbClr val="B0BF27"/>
                </a:solidFill>
                <a:ea typeface="Lucida Sans Unicode" panose="020B0602030504020204" pitchFamily="34" charset="0"/>
              </a:rPr>
              <a:t>class</a:t>
            </a:r>
            <a:r>
              <a:rPr lang="cs-CZ" sz="2600" b="1" dirty="0">
                <a:solidFill>
                  <a:srgbClr val="B0BF27"/>
                </a:solidFill>
                <a:ea typeface="Lucida Sans Unicode" panose="020B0602030504020204" pitchFamily="34" charset="0"/>
              </a:rPr>
              <a:t>)/MS (</a:t>
            </a:r>
            <a:r>
              <a:rPr lang="cs-CZ" sz="2600" b="1" dirty="0" err="1">
                <a:solidFill>
                  <a:srgbClr val="B0BF27"/>
                </a:solidFill>
                <a:ea typeface="Lucida Sans Unicode" panose="020B0602030504020204" pitchFamily="34" charset="0"/>
              </a:rPr>
              <a:t>XevoTQ</a:t>
            </a:r>
            <a:r>
              <a:rPr lang="cs-CZ" sz="2600" b="1" dirty="0">
                <a:solidFill>
                  <a:srgbClr val="B0BF27"/>
                </a:solidFill>
                <a:ea typeface="Lucida Sans Unicode" panose="020B0602030504020204" pitchFamily="34" charset="0"/>
              </a:rPr>
              <a:t>-S</a:t>
            </a:r>
            <a:r>
              <a:rPr lang="cs-CZ" sz="2600" b="1" dirty="0" smtClean="0">
                <a:solidFill>
                  <a:srgbClr val="B0BF27"/>
                </a:solidFill>
                <a:ea typeface="Lucida Sans Unicode" panose="020B0602030504020204" pitchFamily="34" charset="0"/>
              </a:rPr>
              <a:t>)	</a:t>
            </a:r>
            <a:r>
              <a:rPr lang="cs-CZ" sz="3500" b="1" dirty="0" smtClean="0">
                <a:solidFill>
                  <a:srgbClr val="FF0000"/>
                </a:solidFill>
                <a:ea typeface="Lucida Sans Unicode" panose="020B0602030504020204" pitchFamily="34" charset="0"/>
              </a:rPr>
              <a:t>x6</a:t>
            </a:r>
            <a:r>
              <a:rPr lang="cs-CZ" dirty="0" smtClean="0"/>
              <a:t>	 </a:t>
            </a:r>
            <a:endParaRPr lang="cs-CZ" altLang="cs-CZ" b="1" dirty="0" smtClean="0">
              <a:solidFill>
                <a:srgbClr val="FF0000"/>
              </a:solidFill>
              <a:ea typeface="Lucida Sans Unicode" panose="020B0602030504020204" pitchFamily="34" charset="0"/>
              <a:sym typeface="Arial" panose="020B0604020202020204" pitchFamily="34" charset="0"/>
            </a:endParaRPr>
          </a:p>
          <a:p>
            <a:pPr marL="400050" lvl="2" indent="0">
              <a:spcBef>
                <a:spcPts val="600"/>
              </a:spcBef>
              <a:buClr>
                <a:srgbClr val="77933C"/>
              </a:buClr>
              <a:buFont typeface="Arial" panose="020B0604020202020204" pitchFamily="34" charset="0"/>
              <a:buNone/>
            </a:pPr>
            <a:r>
              <a:rPr lang="cs-CZ" altLang="cs-CZ" sz="1800" b="1" dirty="0" smtClean="0">
                <a:solidFill>
                  <a:srgbClr val="FF0000"/>
                </a:solidFill>
                <a:ea typeface="Lucida Sans Unicode" panose="020B0602030504020204" pitchFamily="34" charset="0"/>
                <a:sym typeface="Arial" panose="020B0604020202020204" pitchFamily="34" charset="0"/>
              </a:rPr>
              <a:t>  </a:t>
            </a:r>
          </a:p>
          <a:p>
            <a:pPr marL="400050" lvl="2" indent="0">
              <a:spcBef>
                <a:spcPts val="600"/>
              </a:spcBef>
              <a:buClr>
                <a:srgbClr val="77933C"/>
              </a:buClr>
              <a:buFont typeface="Arial" panose="020B0604020202020204" pitchFamily="34" charset="0"/>
              <a:buNone/>
            </a:pPr>
            <a:endParaRPr lang="cs-CZ" altLang="cs-CZ" sz="1800" b="1" dirty="0">
              <a:solidFill>
                <a:srgbClr val="FF0000"/>
              </a:solidFill>
              <a:ea typeface="Lucida Sans Unicode" panose="020B0602030504020204" pitchFamily="34" charset="0"/>
              <a:sym typeface="Arial" panose="020B0604020202020204" pitchFamily="34" charset="0"/>
            </a:endParaRPr>
          </a:p>
          <a:p>
            <a:pPr marL="0" lvl="1" indent="0" eaLnBrk="1" hangingPunct="1">
              <a:spcBef>
                <a:spcPts val="600"/>
              </a:spcBef>
              <a:buClr>
                <a:srgbClr val="77933C"/>
              </a:buClr>
              <a:buFont typeface="Arial" panose="020B0604020202020204" pitchFamily="34" charset="0"/>
              <a:buNone/>
            </a:pPr>
            <a:endParaRPr lang="cs-CZ" altLang="cs-CZ" sz="1800" b="1" dirty="0" smtClean="0">
              <a:solidFill>
                <a:srgbClr val="FF0000"/>
              </a:solidFill>
              <a:ea typeface="Lucida Sans Unicode" panose="020B0602030504020204" pitchFamily="34" charset="0"/>
              <a:sym typeface="Arial" panose="020B0604020202020204" pitchFamily="34" charset="0"/>
            </a:endParaRPr>
          </a:p>
          <a:p>
            <a:pPr marL="0" lvl="1" indent="0" eaLnBrk="1" hangingPunct="1">
              <a:spcBef>
                <a:spcPts val="600"/>
              </a:spcBef>
              <a:buClr>
                <a:srgbClr val="77933C"/>
              </a:buClr>
              <a:buFont typeface="Arial" panose="020B0604020202020204" pitchFamily="34" charset="0"/>
              <a:buNone/>
            </a:pPr>
            <a:endParaRPr lang="cs-CZ" altLang="cs-CZ" sz="1800" b="1" dirty="0">
              <a:solidFill>
                <a:srgbClr val="FF0000"/>
              </a:solidFill>
              <a:ea typeface="Lucida Sans Unicode" panose="020B0602030504020204" pitchFamily="34" charset="0"/>
              <a:sym typeface="Arial" panose="020B0604020202020204" pitchFamily="34" charset="0"/>
            </a:endParaRPr>
          </a:p>
          <a:p>
            <a:pPr marL="0" lvl="1" indent="0" eaLnBrk="1" hangingPunct="1">
              <a:spcBef>
                <a:spcPts val="600"/>
              </a:spcBef>
              <a:buClr>
                <a:srgbClr val="77933C"/>
              </a:buClr>
              <a:buFont typeface="Arial" panose="020B0604020202020204" pitchFamily="34" charset="0"/>
              <a:buNone/>
            </a:pPr>
            <a:endParaRPr lang="cs-CZ" altLang="cs-CZ" sz="1800" b="1" dirty="0" smtClean="0">
              <a:solidFill>
                <a:srgbClr val="FF0000"/>
              </a:solidFill>
              <a:ea typeface="Lucida Sans Unicode" panose="020B0602030504020204" pitchFamily="34" charset="0"/>
              <a:sym typeface="Arial" panose="020B0604020202020204" pitchFamily="34" charset="0"/>
            </a:endParaRPr>
          </a:p>
          <a:p>
            <a:pPr marL="0" lvl="1" indent="0" eaLnBrk="1" hangingPunct="1">
              <a:spcBef>
                <a:spcPts val="600"/>
              </a:spcBef>
              <a:buClr>
                <a:srgbClr val="77933C"/>
              </a:buClr>
              <a:buFont typeface="Arial" panose="020B0604020202020204" pitchFamily="34" charset="0"/>
              <a:buNone/>
            </a:pPr>
            <a:endParaRPr lang="cs-CZ" altLang="cs-CZ" sz="1800" b="1" dirty="0" smtClean="0">
              <a:solidFill>
                <a:srgbClr val="FF0000"/>
              </a:solidFill>
              <a:ea typeface="Lucida Sans Unicode" panose="020B0602030504020204" pitchFamily="34" charset="0"/>
              <a:sym typeface="Arial" panose="020B0604020202020204" pitchFamily="34" charset="0"/>
            </a:endParaRPr>
          </a:p>
          <a:p>
            <a:pPr marL="0" lvl="1" indent="0" eaLnBrk="1" hangingPunct="1">
              <a:spcBef>
                <a:spcPts val="600"/>
              </a:spcBef>
              <a:buClr>
                <a:srgbClr val="77933C"/>
              </a:buClr>
              <a:buFont typeface="Arial" panose="020B0604020202020204" pitchFamily="34" charset="0"/>
              <a:buNone/>
            </a:pPr>
            <a:endParaRPr lang="cs-CZ" altLang="cs-CZ" sz="1800" b="1" dirty="0">
              <a:solidFill>
                <a:srgbClr val="FF0000"/>
              </a:solidFill>
              <a:ea typeface="Lucida Sans Unicode" panose="020B0602030504020204" pitchFamily="34" charset="0"/>
              <a:sym typeface="Arial" panose="020B0604020202020204" pitchFamily="34" charset="0"/>
            </a:endParaRPr>
          </a:p>
          <a:p>
            <a:pPr marL="0" lvl="1" indent="0" eaLnBrk="1" hangingPunct="1">
              <a:spcBef>
                <a:spcPts val="600"/>
              </a:spcBef>
              <a:buClr>
                <a:srgbClr val="77933C"/>
              </a:buClr>
              <a:buFont typeface="Arial" panose="020B0604020202020204" pitchFamily="34" charset="0"/>
              <a:buNone/>
            </a:pPr>
            <a:endParaRPr lang="cs-CZ" altLang="cs-CZ" sz="1800" b="1" dirty="0" smtClean="0">
              <a:solidFill>
                <a:srgbClr val="FF0000"/>
              </a:solidFill>
              <a:ea typeface="Lucida Sans Unicode" panose="020B0602030504020204" pitchFamily="34" charset="0"/>
              <a:sym typeface="Arial" panose="020B0604020202020204" pitchFamily="34" charset="0"/>
            </a:endParaRPr>
          </a:p>
          <a:p>
            <a:pPr marL="0" lvl="1" indent="0">
              <a:spcBef>
                <a:spcPts val="600"/>
              </a:spcBef>
              <a:buClr>
                <a:srgbClr val="77933C"/>
              </a:buClr>
              <a:buNone/>
            </a:pPr>
            <a:r>
              <a:rPr lang="cs-CZ" altLang="cs-CZ" sz="1800" b="1" dirty="0" smtClean="0">
                <a:solidFill>
                  <a:srgbClr val="FF0000"/>
                </a:solidFill>
                <a:ea typeface="Lucida Sans Unicode" panose="020B0602030504020204" pitchFamily="34" charset="0"/>
                <a:sym typeface="Arial" panose="020B0604020202020204" pitchFamily="34" charset="0"/>
              </a:rPr>
              <a:t> 			</a:t>
            </a:r>
          </a:p>
          <a:p>
            <a:pPr marL="0" lvl="1" indent="0" algn="ctr">
              <a:spcBef>
                <a:spcPts val="600"/>
              </a:spcBef>
              <a:buClr>
                <a:srgbClr val="77933C"/>
              </a:buClr>
              <a:buNone/>
            </a:pPr>
            <a:endParaRPr lang="cs-CZ" altLang="cs-CZ" sz="1800" b="1" dirty="0" smtClean="0">
              <a:solidFill>
                <a:srgbClr val="FF0000"/>
              </a:solidFill>
              <a:ea typeface="Lucida Sans Unicode" panose="020B0602030504020204" pitchFamily="34" charset="0"/>
            </a:endParaRPr>
          </a:p>
          <a:p>
            <a:pPr marL="0" lvl="1" indent="0" algn="ctr">
              <a:spcBef>
                <a:spcPts val="600"/>
              </a:spcBef>
              <a:buClr>
                <a:srgbClr val="77933C"/>
              </a:buClr>
              <a:buNone/>
            </a:pPr>
            <a:r>
              <a:rPr lang="cs-CZ" altLang="cs-CZ" sz="1800" b="1" dirty="0" smtClean="0">
                <a:solidFill>
                  <a:srgbClr val="FF0000"/>
                </a:solidFill>
                <a:ea typeface="Lucida Sans Unicode" panose="020B0602030504020204" pitchFamily="34" charset="0"/>
              </a:rPr>
              <a:t>LOD </a:t>
            </a:r>
            <a:r>
              <a:rPr lang="cs-CZ" altLang="cs-CZ" sz="1800" b="1" dirty="0">
                <a:solidFill>
                  <a:srgbClr val="FF0000"/>
                </a:solidFill>
                <a:ea typeface="Lucida Sans Unicode" panose="020B0602030504020204" pitchFamily="34" charset="0"/>
              </a:rPr>
              <a:t>(0,001 - 0,01 </a:t>
            </a:r>
            <a:r>
              <a:rPr lang="cs-CZ" altLang="cs-CZ" sz="1800" b="1" dirty="0">
                <a:solidFill>
                  <a:srgbClr val="FF0000"/>
                </a:solidFill>
                <a:latin typeface="Symbol" panose="05050102010706020507" pitchFamily="18" charset="2"/>
                <a:ea typeface="Lucida Sans Unicode" panose="020B0602030504020204" pitchFamily="34" charset="0"/>
              </a:rPr>
              <a:t>m</a:t>
            </a:r>
            <a:r>
              <a:rPr lang="cs-CZ" altLang="cs-CZ" sz="1800" b="1" dirty="0">
                <a:solidFill>
                  <a:srgbClr val="FF0000"/>
                </a:solidFill>
                <a:ea typeface="Lucida Sans Unicode" panose="020B0602030504020204" pitchFamily="34" charset="0"/>
              </a:rPr>
              <a:t>g/L</a:t>
            </a:r>
            <a:r>
              <a:rPr lang="cs-CZ" altLang="cs-CZ" sz="1800" b="1" dirty="0" smtClean="0">
                <a:solidFill>
                  <a:srgbClr val="FF0000"/>
                </a:solidFill>
                <a:ea typeface="Lucida Sans Unicode" panose="020B0602030504020204" pitchFamily="34" charset="0"/>
              </a:rPr>
              <a:t>) - voda</a:t>
            </a:r>
            <a:endParaRPr lang="cs-CZ" altLang="cs-CZ" sz="1800" b="1" dirty="0" smtClean="0">
              <a:solidFill>
                <a:srgbClr val="FF0000"/>
              </a:solidFill>
              <a:latin typeface="Lucida Sans Unicode" panose="020B0602030504020204" pitchFamily="34" charset="0"/>
              <a:ea typeface="Lucida Sans Unicode" panose="020B0602030504020204" pitchFamily="34" charset="0"/>
              <a:cs typeface="Lucida Sans Unicode" panose="020B0602030504020204" pitchFamily="34" charset="0"/>
            </a:endParaRPr>
          </a:p>
          <a:p>
            <a:pPr marL="0" lvl="1" indent="0">
              <a:buNone/>
            </a:pPr>
            <a:r>
              <a:rPr lang="cs-CZ" altLang="cs-CZ" sz="1800" b="1" dirty="0" smtClean="0">
                <a:solidFill>
                  <a:srgbClr val="FF0000"/>
                </a:solidFill>
                <a:latin typeface="Lucida Sans Unicode" panose="020B0602030504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rPr>
              <a:t>		</a:t>
            </a:r>
            <a:r>
              <a:rPr lang="cs-CZ" altLang="cs-CZ" sz="1800" b="1" dirty="0" smtClean="0">
                <a:solidFill>
                  <a:schemeClr val="tx1"/>
                </a:solidFill>
                <a:ea typeface="Lucida Sans Unicode" panose="020B0602030504020204" pitchFamily="34" charset="0"/>
              </a:rPr>
              <a:t>LOD</a:t>
            </a:r>
            <a:r>
              <a:rPr lang="cs-CZ" altLang="cs-CZ" sz="1800" b="1" dirty="0" smtClean="0">
                <a:solidFill>
                  <a:schemeClr val="tx1"/>
                </a:solidFill>
                <a:latin typeface="Lucida Sans Unicode" panose="020B0602030504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rPr>
              <a:t>  0,5 - 5 </a:t>
            </a:r>
            <a:r>
              <a:rPr lang="cs-CZ" altLang="cs-CZ" sz="1800" b="1" dirty="0" smtClean="0">
                <a:solidFill>
                  <a:schemeClr val="tx1"/>
                </a:solidFill>
                <a:latin typeface="Symbol" panose="05050102010706020507" pitchFamily="18" charset="2"/>
                <a:ea typeface="Lucida Sans Unicode" panose="020B0602030504020204" pitchFamily="34" charset="0"/>
                <a:cs typeface="Lucida Sans Unicode" panose="020B0602030504020204" pitchFamily="34" charset="0"/>
              </a:rPr>
              <a:t>m</a:t>
            </a:r>
            <a:r>
              <a:rPr lang="cs-CZ" altLang="cs-CZ" sz="1800" b="1" dirty="0" smtClean="0">
                <a:solidFill>
                  <a:schemeClr val="tx1"/>
                </a:solidFill>
                <a:latin typeface="Lucida Sans Unicode" panose="020B0602030504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rPr>
              <a:t>g/kg </a:t>
            </a:r>
            <a:r>
              <a:rPr lang="cs-CZ" altLang="cs-CZ" sz="1800" b="1" dirty="0" smtClean="0">
                <a:solidFill>
                  <a:srgbClr val="FF0000"/>
                </a:solidFill>
                <a:latin typeface="Lucida Sans Unicode" panose="020B0602030504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rPr>
              <a:t>– pevné vzorky (půda, kal, </a:t>
            </a:r>
            <a:r>
              <a:rPr lang="cs-CZ" altLang="cs-CZ" sz="1800" b="1" dirty="0" err="1" smtClean="0">
                <a:solidFill>
                  <a:srgbClr val="FF0000"/>
                </a:solidFill>
                <a:latin typeface="Lucida Sans Unicode" panose="020B0602030504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rPr>
              <a:t>sedimet</a:t>
            </a:r>
            <a:r>
              <a:rPr lang="cs-CZ" altLang="cs-CZ" sz="1800" b="1" dirty="0" smtClean="0">
                <a:solidFill>
                  <a:srgbClr val="FF0000"/>
                </a:solidFill>
                <a:latin typeface="Lucida Sans Unicode" panose="020B0602030504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rPr>
              <a:t>)		</a:t>
            </a:r>
            <a:r>
              <a:rPr lang="cs-CZ" altLang="cs-CZ" sz="1800" b="1" dirty="0" smtClean="0">
                <a:solidFill>
                  <a:srgbClr val="FF0000"/>
                </a:solidFill>
                <a:ea typeface="Lucida Sans Unicode" panose="020B0602030504020204" pitchFamily="34" charset="0"/>
              </a:rPr>
              <a:t> 	</a:t>
            </a:r>
            <a:r>
              <a:rPr lang="cs-CZ" altLang="cs-CZ" sz="1800" b="1" dirty="0" smtClean="0">
                <a:solidFill>
                  <a:schemeClr val="tx1"/>
                </a:solidFill>
                <a:ea typeface="Lucida Sans Unicode" panose="020B0602030504020204" pitchFamily="34" charset="0"/>
              </a:rPr>
              <a:t>LOD 0,5 - 2,5 </a:t>
            </a:r>
            <a:r>
              <a:rPr lang="cs-CZ" altLang="cs-CZ" sz="1800" b="1" dirty="0" smtClean="0">
                <a:solidFill>
                  <a:schemeClr val="tx1"/>
                </a:solidFill>
                <a:latin typeface="Symbol" panose="05050102010706020507" pitchFamily="18" charset="2"/>
                <a:ea typeface="Lucida Sans Unicode" panose="020B0602030504020204" pitchFamily="34" charset="0"/>
              </a:rPr>
              <a:t>m</a:t>
            </a:r>
            <a:r>
              <a:rPr lang="cs-CZ" altLang="cs-CZ" sz="1800" b="1" dirty="0" smtClean="0">
                <a:solidFill>
                  <a:schemeClr val="tx1"/>
                </a:solidFill>
                <a:ea typeface="Lucida Sans Unicode" panose="020B0602030504020204" pitchFamily="34" charset="0"/>
              </a:rPr>
              <a:t>g/kg </a:t>
            </a:r>
            <a:r>
              <a:rPr lang="cs-CZ" altLang="cs-CZ" sz="1800" b="1" dirty="0" smtClean="0">
                <a:solidFill>
                  <a:srgbClr val="FF0000"/>
                </a:solidFill>
                <a:ea typeface="Lucida Sans Unicode" panose="020B0602030504020204" pitchFamily="34" charset="0"/>
              </a:rPr>
              <a:t>– biota (rostliny, hmyz)</a:t>
            </a:r>
            <a:endParaRPr lang="cs-CZ" altLang="cs-CZ" sz="1800" b="1" dirty="0" smtClean="0">
              <a:solidFill>
                <a:srgbClr val="FF0000"/>
              </a:solidFill>
              <a:latin typeface="Lucida Sans Unicode" panose="020B0602030504020204" pitchFamily="34" charset="0"/>
              <a:ea typeface="Lucida Sans Unicode" panose="020B0602030504020204" pitchFamily="34" charset="0"/>
              <a:cs typeface="Lucida Sans Unicode" panose="020B0602030504020204" pitchFamily="34" charset="0"/>
            </a:endParaRPr>
          </a:p>
          <a:p>
            <a:pPr marL="0" lvl="1" indent="0">
              <a:buNone/>
            </a:pPr>
            <a:r>
              <a:rPr lang="cs-CZ" altLang="cs-CZ" sz="1800" b="1" dirty="0" smtClean="0">
                <a:solidFill>
                  <a:srgbClr val="FF0000"/>
                </a:solidFill>
                <a:ea typeface="Lucida Sans Unicode" panose="020B0602030504020204" pitchFamily="34" charset="0"/>
              </a:rPr>
              <a:t>   </a:t>
            </a:r>
            <a:endParaRPr lang="cs-CZ" altLang="cs-CZ" sz="1800" b="1" dirty="0" smtClean="0">
              <a:solidFill>
                <a:srgbClr val="FF0000"/>
              </a:solidFill>
              <a:latin typeface="Lucida Sans Unicode" panose="020B0602030504020204" pitchFamily="34" charset="0"/>
              <a:ea typeface="Lucida Sans Unicode" panose="020B0602030504020204" pitchFamily="34" charset="0"/>
              <a:cs typeface="Lucida Sans Unicode" panose="020B0602030504020204" pitchFamily="34" charset="0"/>
            </a:endParaRPr>
          </a:p>
          <a:p>
            <a:pPr marL="0" lvl="1" indent="0">
              <a:buFont typeface="Arial" panose="020B0604020202020204" pitchFamily="34" charset="0"/>
              <a:buNone/>
            </a:pPr>
            <a:endParaRPr lang="cs-CZ" altLang="cs-CZ" sz="1800" b="1" dirty="0" smtClean="0">
              <a:solidFill>
                <a:srgbClr val="FF0000"/>
              </a:solidFill>
              <a:latin typeface="Lucida Sans Unicode" panose="020B0602030504020204" pitchFamily="34" charset="0"/>
              <a:ea typeface="Lucida Sans Unicode" panose="020B0602030504020204" pitchFamily="34" charset="0"/>
              <a:cs typeface="Lucida Sans Unicode" panose="020B0602030504020204" pitchFamily="34" charset="0"/>
            </a:endParaRPr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8679" y="1588709"/>
            <a:ext cx="5278991" cy="3496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9423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ALS-Presentation-MultiImage_EU2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LS LIFE seminář 2016" id="{9E1C8CEB-7575-4203-BEC1-CA407F5CB883}" vid="{7DF27440-4E3A-418A-96FF-AF8FB8F1B1C2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807EFAFBC22E3742B690565AAE6214D1" ma:contentTypeVersion="0" ma:contentTypeDescription="Vytvoří nový dokument" ma:contentTypeScope="" ma:versionID="72b8b5a1635bb9a030fae827dadd6de3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e5030a4fb49af6ac1945304746faa32a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obsahu"/>
        <xsd:element ref="dc:title" minOccurs="0" maxOccurs="1" ma:index="4" ma:displayName="Nadpis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1A8DC01D-7D31-4806-89E7-67FEC51BB779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096F4422-8851-4B4A-8F27-DF1607F292E4}">
  <ds:schemaRefs>
    <ds:schemaRef ds:uri="http://schemas.microsoft.com/office/2006/documentManagement/types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www.w3.org/XML/1998/namespace"/>
    <ds:schemaRef ds:uri="http://purl.org/dc/terms/"/>
  </ds:schemaRefs>
</ds:datastoreItem>
</file>

<file path=customXml/itemProps3.xml><?xml version="1.0" encoding="utf-8"?>
<ds:datastoreItem xmlns:ds="http://schemas.openxmlformats.org/officeDocument/2006/customXml" ds:itemID="{D4CA55AB-D815-43C2-8E8E-3C050C11127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ALS LIFE seminář 2016</Template>
  <TotalTime>16667</TotalTime>
  <Words>435</Words>
  <Application>Microsoft Office PowerPoint</Application>
  <PresentationFormat>Předvádění na obrazovce (4:3)</PresentationFormat>
  <Paragraphs>153</Paragraphs>
  <Slides>26</Slides>
  <Notes>26</Notes>
  <HiddenSlides>0</HiddenSlides>
  <MMClips>0</MMClips>
  <ScaleCrop>false</ScaleCrop>
  <HeadingPairs>
    <vt:vector size="6" baseType="variant">
      <vt:variant>
        <vt:lpstr>Použitá písma</vt:lpstr>
      </vt:variant>
      <vt:variant>
        <vt:i4>7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26</vt:i4>
      </vt:variant>
    </vt:vector>
  </HeadingPairs>
  <TitlesOfParts>
    <vt:vector size="34" baseType="lpstr">
      <vt:lpstr>Arial</vt:lpstr>
      <vt:lpstr>Calibri</vt:lpstr>
      <vt:lpstr>Lucida Sans</vt:lpstr>
      <vt:lpstr>Lucida Sans Unicode</vt:lpstr>
      <vt:lpstr>Symbol</vt:lpstr>
      <vt:lpstr>Times New Roman</vt:lpstr>
      <vt:lpstr>Wingdings</vt:lpstr>
      <vt:lpstr>ALS-Presentation-MultiImage_EU2</vt:lpstr>
      <vt:lpstr>Pesticidy, léčiva a možnosti jejich eliminace z ŽP</vt:lpstr>
      <vt:lpstr>Obsah prezentace</vt:lpstr>
      <vt:lpstr>Pesticidy</vt:lpstr>
      <vt:lpstr>Léčiva</vt:lpstr>
      <vt:lpstr>Pesticidy – transport v ŽP</vt:lpstr>
      <vt:lpstr>Legislativní požadavky - pesticidy</vt:lpstr>
      <vt:lpstr>Legislativní požadavky</vt:lpstr>
      <vt:lpstr>Legislativní požadavky</vt:lpstr>
      <vt:lpstr>Analýza pesticidů a léčiv</vt:lpstr>
      <vt:lpstr>Pesticidy - monitoring podzemních vod ČR</vt:lpstr>
      <vt:lpstr>Pesticidy – ČOV Modřice (povrchová voda)</vt:lpstr>
      <vt:lpstr>Pesticidy – CHKO Moravský kras (III zóna)</vt:lpstr>
      <vt:lpstr>Pesticidy – CHKO Moravský kras (I. a II. zóna)</vt:lpstr>
      <vt:lpstr>Pesticidy – kohoutková voda (podzemní zdroj) ČR</vt:lpstr>
      <vt:lpstr>Pesticidy – kohoutková voda (povrchová voda) ČR</vt:lpstr>
      <vt:lpstr>Léčiva – ČOV Modřice (povrchová voda)</vt:lpstr>
      <vt:lpstr>Léčiva – kohoutková voda (povrchová voda) ČR</vt:lpstr>
      <vt:lpstr>Léčiva – čistírenský kal ČR (podzemní voda)</vt:lpstr>
      <vt:lpstr>Léčiva – kohoutková voda (podzemní zdroj) ČR</vt:lpstr>
      <vt:lpstr>Možnosti eliminace látek v ŽP</vt:lpstr>
      <vt:lpstr>Testované technologie</vt:lpstr>
      <vt:lpstr>Účinnost odstranění léčiva (O-UZ-P)</vt:lpstr>
      <vt:lpstr>Účinnost odstranění diklofenak (O-UZ) </vt:lpstr>
      <vt:lpstr>Účinnost odstranění pesticidní látky (UF-AU)</vt:lpstr>
      <vt:lpstr>Závěr</vt:lpstr>
      <vt:lpstr>Prezentace aplikace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Pesticidy a léčiva   zátěž v životním prostředí</dc:title>
  <dc:creator>Taťana Halešová</dc:creator>
  <cp:lastModifiedBy>Vladimir Student</cp:lastModifiedBy>
  <cp:revision>282</cp:revision>
  <cp:lastPrinted>2018-03-06T13:18:05Z</cp:lastPrinted>
  <dcterms:created xsi:type="dcterms:W3CDTF">2016-06-21T16:22:07Z</dcterms:created>
  <dcterms:modified xsi:type="dcterms:W3CDTF">2018-03-07T12:13:40Z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0x010100807EFAFBC22E3742B690565AAE6214D1</vt:lpwstr>
  </property>
</Properties>
</file>