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4" r:id="rId2"/>
    <p:sldId id="277" r:id="rId3"/>
    <p:sldId id="295" r:id="rId4"/>
    <p:sldId id="265" r:id="rId5"/>
    <p:sldId id="269" r:id="rId6"/>
    <p:sldId id="278" r:id="rId7"/>
    <p:sldId id="279" r:id="rId8"/>
    <p:sldId id="281" r:id="rId9"/>
    <p:sldId id="270" r:id="rId10"/>
    <p:sldId id="271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67" r:id="rId21"/>
    <p:sldId id="268" r:id="rId22"/>
    <p:sldId id="272" r:id="rId23"/>
    <p:sldId id="273" r:id="rId24"/>
    <p:sldId id="274" r:id="rId25"/>
    <p:sldId id="275" r:id="rId26"/>
    <p:sldId id="276" r:id="rId27"/>
    <p:sldId id="282" r:id="rId28"/>
    <p:sldId id="283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5"/>
    <a:srgbClr val="C3E3A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4" autoAdjust="0"/>
    <p:restoredTop sz="84439" autoAdjust="0"/>
  </p:normalViewPr>
  <p:slideViewPr>
    <p:cSldViewPr snapToGrid="0">
      <p:cViewPr>
        <p:scale>
          <a:sx n="80" d="100"/>
          <a:sy n="80" d="100"/>
        </p:scale>
        <p:origin x="-3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903B-A680-4D2D-AD8A-2DE8FB289BE2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4745-C90E-4DD1-A706-0AC85F415A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65417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D0F21-2FE3-437F-8258-640C9E81233A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59BDE-AD34-4EDE-B70E-F6B44B40B0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855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Předpoklad je, že kontaminovaná voda proniká z puklinových systémů do oblasti zemědělské usedlosti podzemní vodou. Tato voda je používána k zavlažování zemědělské půdy, na které je pěstována zelenina a skot. Pro konzumaci člověkem je uvažována zelenina, živočišné produkty – hovězí maso, mléko a játra. Dále dochází ke konzumaci vody, ingesci půdy, inhalaci a zevnímu ozáření. Produkty tohoto hospodaření jsou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spotřebovávány osobami žijícími na této lokalitě a nedochází k dovozu potravin odjinud. Pro výpočet kontaminace živočišných produktů je zvažována pastva, včetně požívání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půdy a konzumaci půdy dobytkem.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Exponovaný jedinec odebírá vodu pouze z kontaminované studně, spotřebovává mléko 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maso z dobytka pijícího vodu z kontaminované studně. Veškerá zelenina, kterou spotřebovává je pěstována na pozemku zavlažovaném vodou z kontaminované studně. Zároveň je ozařován z kontaminované půdy na tomto pozemku, nevyhnutelně konzumuje i trochu půdy při konzumaci zeleniny a inhaluje kontaminované částice z půdy. Dobytek je rovněž krmen z rostlin pěstovaných na kontaminované půdě, která je zavlažovaná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kontaminovanou vodou.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59BDE-AD34-4EDE-B70E-F6B44B40B00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82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59BDE-AD34-4EDE-B70E-F6B44B40B00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1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59BDE-AD34-4EDE-B70E-F6B44B40B00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50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" b="20892"/>
          <a:stretch/>
        </p:blipFill>
        <p:spPr>
          <a:xfrm>
            <a:off x="1816167" y="666751"/>
            <a:ext cx="10375833" cy="619125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B25-9747-4778-BFAE-311280187F9E}" type="datetime1">
              <a:rPr lang="cs-CZ" smtClean="0"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0" y="1981200"/>
            <a:ext cx="12192000" cy="360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6400" dist="38100" dir="2700000" sx="103000" sy="103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odnadpis 2"/>
          <p:cNvSpPr>
            <a:spLocks noGrp="1"/>
          </p:cNvSpPr>
          <p:nvPr>
            <p:ph type="subTitle" idx="1"/>
          </p:nvPr>
        </p:nvSpPr>
        <p:spPr>
          <a:xfrm>
            <a:off x="333374" y="1981200"/>
            <a:ext cx="11534775" cy="981075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20" name="Nadpis 1"/>
          <p:cNvSpPr>
            <a:spLocks noGrp="1"/>
          </p:cNvSpPr>
          <p:nvPr>
            <p:ph type="ctrTitle"/>
          </p:nvPr>
        </p:nvSpPr>
        <p:spPr>
          <a:xfrm>
            <a:off x="333375" y="3038475"/>
            <a:ext cx="11525250" cy="1381125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2" name="Zástupný symbol pro text 2"/>
          <p:cNvSpPr>
            <a:spLocks noGrp="1"/>
          </p:cNvSpPr>
          <p:nvPr>
            <p:ph type="body" idx="13"/>
          </p:nvPr>
        </p:nvSpPr>
        <p:spPr>
          <a:xfrm>
            <a:off x="314325" y="4589464"/>
            <a:ext cx="11553825" cy="1001712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64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loupec, 1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F963-5E90-4BB7-8AF8-66F1DB15AE4B}" type="datetime1">
              <a:rPr lang="cs-CZ" smtClean="0"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3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, 1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3375" y="1825625"/>
            <a:ext cx="5686425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69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750-EBBF-4490-9D64-832AB189605F}" type="datetime1">
              <a:rPr lang="cs-CZ" smtClean="0"/>
              <a:t>06.03.2018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88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, 2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573" y="717687"/>
            <a:ext cx="5686228" cy="97776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3375" y="1825625"/>
            <a:ext cx="5686425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69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750-EBBF-4490-9D64-832AB189605F}" type="datetime1">
              <a:rPr lang="cs-CZ" smtClean="0"/>
              <a:t>06.03.2018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6181725" y="704850"/>
            <a:ext cx="5657850" cy="9810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55212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, 1 nadpisy, 2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3375" y="1825625"/>
            <a:ext cx="5686425" cy="35083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6900" cy="34893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750-EBBF-4490-9D64-832AB189605F}" type="datetime1">
              <a:rPr lang="cs-CZ" smtClean="0"/>
              <a:t>06.03.2018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342900" y="5410200"/>
            <a:ext cx="5657850" cy="8667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6181725" y="5419725"/>
            <a:ext cx="5657850" cy="8667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333572" y="717687"/>
            <a:ext cx="11524855" cy="9777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94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1" b="20892"/>
          <a:stretch/>
        </p:blipFill>
        <p:spPr>
          <a:xfrm>
            <a:off x="1816167" y="666751"/>
            <a:ext cx="10375833" cy="6191250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DB25-9747-4778-BFAE-311280187F9E}" type="datetime1">
              <a:rPr lang="cs-CZ" smtClean="0"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0" y="1981200"/>
            <a:ext cx="12192000" cy="3609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6400" dist="38100" dir="2700000" sx="103000" sy="103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Nadpis 1"/>
          <p:cNvSpPr>
            <a:spLocks noGrp="1"/>
          </p:cNvSpPr>
          <p:nvPr>
            <p:ph type="ctrTitle"/>
          </p:nvPr>
        </p:nvSpPr>
        <p:spPr>
          <a:xfrm>
            <a:off x="333375" y="1981201"/>
            <a:ext cx="11525250" cy="2438400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2" name="Zástupný symbol pro text 2"/>
          <p:cNvSpPr>
            <a:spLocks noGrp="1"/>
          </p:cNvSpPr>
          <p:nvPr>
            <p:ph type="body" idx="13"/>
          </p:nvPr>
        </p:nvSpPr>
        <p:spPr>
          <a:xfrm>
            <a:off x="314325" y="4589464"/>
            <a:ext cx="11553825" cy="1001712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2676524" y="152401"/>
            <a:ext cx="9260993" cy="33337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</a:t>
            </a:r>
            <a:r>
              <a:rPr lang="cs-CZ" smtClean="0"/>
              <a:t>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97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33572" y="717687"/>
            <a:ext cx="11524855" cy="9777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6841" y="1704975"/>
            <a:ext cx="11511586" cy="447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3729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8C39-AF26-4155-808D-4CF1206C61F6}" type="datetime1">
              <a:rPr lang="cs-CZ" smtClean="0"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1152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6024-F53A-4C92-89B9-782D6B204E76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2" y="46244"/>
            <a:ext cx="1951838" cy="449056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0" y="539641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4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62" r:id="rId5"/>
    <p:sldLayoutId id="2147483661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7. 3. </a:t>
            </a:r>
            <a:r>
              <a:rPr lang="cs-CZ" smtClean="0"/>
              <a:t>2018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</a:t>
            </a:fld>
            <a:endParaRPr lang="cs-CZ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TVIP – Radioaktivní odpady, Hustopeče</a:t>
            </a:r>
          </a:p>
          <a:p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Bezpečnost hlubinného úložiště</a:t>
            </a:r>
            <a:endParaRPr lang="cs-CZ" sz="48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 smtClean="0"/>
              <a:t>Ing. Iveta Kroulíková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3) Výzkum a vývoj UOS do stádia reálného vzorku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1704975"/>
            <a:ext cx="11511586" cy="4565196"/>
          </a:xfrm>
        </p:spPr>
        <p:txBody>
          <a:bodyPr>
            <a:normAutofit/>
          </a:bodyPr>
          <a:lstStyle/>
          <a:p>
            <a:pPr lvl="0"/>
            <a:r>
              <a:rPr lang="cs-CZ" sz="2000" b="1" dirty="0">
                <a:solidFill>
                  <a:srgbClr val="00612E"/>
                </a:solidFill>
              </a:rPr>
              <a:t>Požadavky na UOS</a:t>
            </a:r>
          </a:p>
          <a:p>
            <a:pPr marL="285750" lvl="0" indent="-285750"/>
            <a:r>
              <a:rPr lang="cs-CZ" sz="2000" dirty="0"/>
              <a:t>Zajištění jaderné bezpečnosti (</a:t>
            </a:r>
            <a:r>
              <a:rPr lang="cs-CZ" sz="2000" dirty="0" err="1"/>
              <a:t>podkritičnost</a:t>
            </a:r>
            <a:r>
              <a:rPr lang="cs-CZ" sz="2000" dirty="0"/>
              <a:t>, odvod zbytkového tepelného výkonu)</a:t>
            </a:r>
          </a:p>
          <a:p>
            <a:pPr marL="285750" lvl="0" indent="-285750"/>
            <a:r>
              <a:rPr lang="cs-CZ" sz="2000" dirty="0"/>
              <a:t>Zajištění provozní bezpečnosti (manipulovatelnost)</a:t>
            </a:r>
          </a:p>
          <a:p>
            <a:pPr marL="285750" lvl="0" indent="-285750"/>
            <a:r>
              <a:rPr lang="cs-CZ" sz="2000" dirty="0"/>
              <a:t>Zajištění radiační ochrany (zamezení úniku radionuklidů)</a:t>
            </a:r>
          </a:p>
          <a:p>
            <a:pPr marL="742950" lvl="1" indent="-285750"/>
            <a:r>
              <a:rPr lang="cs-CZ" sz="2000" dirty="0"/>
              <a:t>Životnost / těsnost</a:t>
            </a:r>
          </a:p>
          <a:p>
            <a:pPr marL="742950" lvl="1" indent="-285750"/>
            <a:r>
              <a:rPr lang="cs-CZ" sz="2000" dirty="0"/>
              <a:t>Kompatibilita s okolními inženýrskými bariérami</a:t>
            </a:r>
          </a:p>
          <a:p>
            <a:pPr marL="742950" lvl="1" indent="-285750"/>
            <a:r>
              <a:rPr lang="cs-CZ" sz="2000" dirty="0"/>
              <a:t>Mechanická odolnost vůči vnějším a vnitřním </a:t>
            </a:r>
            <a:r>
              <a:rPr lang="cs-CZ" sz="2000" dirty="0" smtClean="0"/>
              <a:t>vlivům</a:t>
            </a:r>
            <a:endParaRPr lang="cs-CZ" sz="2000" b="1" dirty="0">
              <a:solidFill>
                <a:srgbClr val="00612E"/>
              </a:solidFill>
            </a:endParaRPr>
          </a:p>
          <a:p>
            <a:pPr lvl="0"/>
            <a:r>
              <a:rPr lang="cs-CZ" sz="2000" b="1" dirty="0">
                <a:solidFill>
                  <a:srgbClr val="00612E"/>
                </a:solidFill>
              </a:rPr>
              <a:t>Cíl projektu </a:t>
            </a:r>
            <a:r>
              <a:rPr lang="cs-CZ" sz="2000" b="1" dirty="0" err="1">
                <a:solidFill>
                  <a:srgbClr val="00612E"/>
                </a:solidFill>
              </a:rPr>
              <a:t>VaV</a:t>
            </a:r>
            <a:r>
              <a:rPr lang="cs-CZ" sz="2000" b="1" dirty="0">
                <a:solidFill>
                  <a:srgbClr val="00612E"/>
                </a:solidFill>
              </a:rPr>
              <a:t> UOS</a:t>
            </a:r>
          </a:p>
          <a:p>
            <a:pPr marL="342900" lvl="0" indent="-342900"/>
            <a:r>
              <a:rPr lang="cs-CZ" sz="2000" dirty="0"/>
              <a:t>Návrh materiálů a konstrukčního řešení UOS</a:t>
            </a:r>
          </a:p>
          <a:p>
            <a:pPr marL="342900" indent="-342900"/>
            <a:r>
              <a:rPr lang="cs-CZ" sz="2000" dirty="0"/>
              <a:t>Ověření chování navržených materiálů v předpokládaných podmínkách HÚ</a:t>
            </a:r>
          </a:p>
          <a:p>
            <a:pPr marL="342900" lvl="0" indent="-342900"/>
            <a:r>
              <a:rPr lang="cs-CZ" sz="2000" dirty="0"/>
              <a:t>Ověření technologie výroby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5303485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10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649" y="1460665"/>
            <a:ext cx="10967778" cy="4716297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00612E"/>
                </a:solidFill>
              </a:rPr>
              <a:t>Organizační zajištění :</a:t>
            </a:r>
          </a:p>
          <a:p>
            <a:endParaRPr lang="cs-CZ" sz="2000" b="1" dirty="0"/>
          </a:p>
          <a:p>
            <a:pPr marL="342900" indent="-342900"/>
            <a:r>
              <a:rPr lang="cs-CZ" sz="2000" b="1" dirty="0"/>
              <a:t>Škoda JS, a s.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Konstrukční řešení, návrh manipulací</a:t>
            </a:r>
          </a:p>
          <a:p>
            <a:pPr marL="0" indent="0">
              <a:buNone/>
            </a:pPr>
            <a:r>
              <a:rPr lang="cs-CZ" sz="2000" dirty="0"/>
              <a:t>Výroba vzorku UOS</a:t>
            </a:r>
          </a:p>
          <a:p>
            <a:pPr marL="342900" indent="-342900"/>
            <a:endParaRPr lang="cs-CZ" sz="2000" dirty="0"/>
          </a:p>
          <a:p>
            <a:pPr marL="342900" indent="-342900"/>
            <a:r>
              <a:rPr lang="cs-CZ" sz="2000" b="1" dirty="0"/>
              <a:t>ÚJV Řež a.s</a:t>
            </a:r>
            <a:r>
              <a:rPr lang="cs-CZ" sz="2000" dirty="0"/>
              <a:t>. , </a:t>
            </a:r>
            <a:r>
              <a:rPr lang="cs-CZ" sz="2000" b="1" dirty="0"/>
              <a:t>VŠCHT Praha</a:t>
            </a:r>
          </a:p>
          <a:p>
            <a:pPr marL="0" lvl="1" indent="0">
              <a:buNone/>
            </a:pPr>
            <a:r>
              <a:rPr lang="cs-CZ" sz="2000" dirty="0" smtClean="0"/>
              <a:t>Anaerobní </a:t>
            </a:r>
            <a:r>
              <a:rPr lang="cs-CZ" sz="2000" dirty="0"/>
              <a:t>experimentální plán </a:t>
            </a:r>
          </a:p>
          <a:p>
            <a:pPr marL="800100" lvl="1" indent="-342900"/>
            <a:endParaRPr lang="cs-CZ" sz="2000" dirty="0"/>
          </a:p>
          <a:p>
            <a:pPr marL="342900" indent="-342900"/>
            <a:r>
              <a:rPr lang="cs-CZ" sz="2000" b="1" dirty="0" err="1"/>
              <a:t>Energovýzkum</a:t>
            </a:r>
            <a:r>
              <a:rPr lang="cs-CZ" sz="2000" b="1" dirty="0"/>
              <a:t> spol. s r.o.</a:t>
            </a:r>
          </a:p>
          <a:p>
            <a:pPr marL="0" lvl="2" indent="0">
              <a:buNone/>
            </a:pPr>
            <a:r>
              <a:rPr lang="cs-CZ" dirty="0" smtClean="0"/>
              <a:t>Anaerobní </a:t>
            </a:r>
            <a:r>
              <a:rPr lang="cs-CZ" dirty="0"/>
              <a:t>experiment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4579090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11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19" y="1341912"/>
            <a:ext cx="3264737" cy="485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4328141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38" y="1459441"/>
            <a:ext cx="4993057" cy="139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Šipka doprava 9"/>
          <p:cNvSpPr/>
          <p:nvPr/>
        </p:nvSpPr>
        <p:spPr>
          <a:xfrm rot="5400000">
            <a:off x="4338286" y="2859644"/>
            <a:ext cx="654298" cy="633908"/>
          </a:xfrm>
          <a:prstGeom prst="rightArrow">
            <a:avLst/>
          </a:prstGeom>
          <a:solidFill>
            <a:srgbClr val="92D050"/>
          </a:solidFill>
          <a:ln>
            <a:solidFill>
              <a:srgbClr val="0061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11" y="3497234"/>
            <a:ext cx="5065712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Šipka doprava 12"/>
          <p:cNvSpPr/>
          <p:nvPr/>
        </p:nvSpPr>
        <p:spPr>
          <a:xfrm rot="5400000">
            <a:off x="4306020" y="5272380"/>
            <a:ext cx="654299" cy="633908"/>
          </a:xfrm>
          <a:prstGeom prst="rightArrow">
            <a:avLst/>
          </a:prstGeom>
          <a:solidFill>
            <a:srgbClr val="92D050"/>
          </a:solidFill>
          <a:ln>
            <a:solidFill>
              <a:srgbClr val="0061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/>
          <p:nvPr/>
        </p:nvPicPr>
        <p:blipFill rotWithShape="1">
          <a:blip r:embed="rId5"/>
          <a:srcRect l="61755" t="38262" r="30795" b="31765"/>
          <a:stretch/>
        </p:blipFill>
        <p:spPr bwMode="auto">
          <a:xfrm>
            <a:off x="9144000" y="1302846"/>
            <a:ext cx="1757548" cy="4401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57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4792846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13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90" y="1562587"/>
            <a:ext cx="5139373" cy="162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29" y="3774121"/>
            <a:ext cx="51387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Šipka doprava 10"/>
          <p:cNvSpPr/>
          <p:nvPr/>
        </p:nvSpPr>
        <p:spPr>
          <a:xfrm rot="5400000">
            <a:off x="4016849" y="3130018"/>
            <a:ext cx="654298" cy="633908"/>
          </a:xfrm>
          <a:prstGeom prst="rightArrow">
            <a:avLst/>
          </a:prstGeom>
          <a:solidFill>
            <a:srgbClr val="92D050"/>
          </a:solidFill>
          <a:ln>
            <a:solidFill>
              <a:srgbClr val="0061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5400000">
            <a:off x="4016849" y="5192429"/>
            <a:ext cx="654298" cy="633908"/>
          </a:xfrm>
          <a:prstGeom prst="rightArrow">
            <a:avLst/>
          </a:prstGeom>
          <a:solidFill>
            <a:srgbClr val="92D050"/>
          </a:solidFill>
          <a:ln>
            <a:solidFill>
              <a:srgbClr val="0061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/>
          <p:nvPr/>
        </p:nvPicPr>
        <p:blipFill rotWithShape="1">
          <a:blip r:embed="rId5"/>
          <a:srcRect l="61093" t="38716" r="30960" b="32059"/>
          <a:stretch/>
        </p:blipFill>
        <p:spPr bwMode="auto">
          <a:xfrm>
            <a:off x="8431479" y="1448789"/>
            <a:ext cx="2078181" cy="4173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64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572" y="807521"/>
            <a:ext cx="11524855" cy="887929"/>
          </a:xfrm>
        </p:spPr>
        <p:txBody>
          <a:bodyPr>
            <a:normAutofit fontScale="90000"/>
          </a:bodyPr>
          <a:lstStyle/>
          <a:p>
            <a:r>
              <a:rPr lang="cs-CZ" sz="3100" b="0" dirty="0">
                <a:solidFill>
                  <a:srgbClr val="00612E"/>
                </a:solidFill>
              </a:rPr>
              <a:t>Koncepční návrh</a:t>
            </a:r>
            <a:r>
              <a:rPr lang="en-US" dirty="0">
                <a:solidFill>
                  <a:srgbClr val="00612E"/>
                </a:solidFill>
              </a:rPr>
              <a:t/>
            </a:r>
            <a:br>
              <a:rPr lang="en-US" dirty="0">
                <a:solidFill>
                  <a:srgbClr val="00612E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1330037"/>
            <a:ext cx="11511586" cy="4846926"/>
          </a:xfrm>
        </p:spPr>
        <p:txBody>
          <a:bodyPr/>
          <a:lstStyle/>
          <a:p>
            <a:pPr marL="0" indent="0">
              <a:buNone/>
            </a:pPr>
            <a:r>
              <a:rPr lang="cs-CZ" sz="1600" b="1" dirty="0">
                <a:solidFill>
                  <a:srgbClr val="89BA17"/>
                </a:solidFill>
              </a:rPr>
              <a:t>Kandidátní materiály</a:t>
            </a:r>
            <a:r>
              <a:rPr lang="en-US" sz="1600" b="1" dirty="0">
                <a:solidFill>
                  <a:srgbClr val="89BA17"/>
                </a:solidFill>
              </a:rPr>
              <a:t>:</a:t>
            </a:r>
            <a:endParaRPr lang="cs-CZ" sz="1600" b="1" dirty="0">
              <a:solidFill>
                <a:srgbClr val="89BA17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89BA17"/>
                </a:solidFill>
              </a:rPr>
              <a:t>   </a:t>
            </a:r>
            <a:endParaRPr lang="en-US" sz="1600" b="1" dirty="0">
              <a:solidFill>
                <a:schemeClr val="tx2"/>
              </a:solidFill>
            </a:endParaRPr>
          </a:p>
          <a:p>
            <a:pPr marL="376238" lvl="1" indent="-285750"/>
            <a:r>
              <a:rPr lang="cs-CZ" sz="1600" dirty="0"/>
              <a:t>Uhlíková ocel</a:t>
            </a:r>
            <a:r>
              <a:rPr lang="en-US" sz="1600" dirty="0"/>
              <a:t>	EN 10222-4 P285QH, (ASTM A106 /A106M -15 Grade B)</a:t>
            </a:r>
          </a:p>
          <a:p>
            <a:pPr marL="376238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376238" lvl="1" indent="-285750"/>
            <a:r>
              <a:rPr lang="cs-CZ" sz="1600" dirty="0"/>
              <a:t>Nerez ocel</a:t>
            </a:r>
            <a:r>
              <a:rPr lang="en-US" sz="1600" dirty="0"/>
              <a:t>  	EN 10088-2, 1.4462 (AISI 317 LN); Austenitic-</a:t>
            </a:r>
            <a:r>
              <a:rPr lang="en-US" sz="1600" dirty="0" err="1"/>
              <a:t>feritic</a:t>
            </a:r>
            <a:r>
              <a:rPr lang="en-US" sz="1600" dirty="0"/>
              <a:t> stainless steel </a:t>
            </a:r>
          </a:p>
          <a:p>
            <a:pPr marL="1462088" lvl="4" indent="0">
              <a:buNone/>
            </a:pPr>
            <a:r>
              <a:rPr lang="cs-CZ" sz="1600" dirty="0" smtClean="0"/>
              <a:t>       </a:t>
            </a:r>
            <a:r>
              <a:rPr lang="en-US" sz="1600" dirty="0" smtClean="0"/>
              <a:t>EN </a:t>
            </a:r>
            <a:r>
              <a:rPr lang="en-US" sz="1600" dirty="0"/>
              <a:t>10088-2, 1.4404 (AISI 316L); Austenitic stainless steel </a:t>
            </a:r>
          </a:p>
          <a:p>
            <a:pPr marL="1747838" lvl="4" indent="-285750"/>
            <a:endParaRPr lang="en-US" sz="1600" dirty="0"/>
          </a:p>
          <a:p>
            <a:pPr marL="376238" lvl="1" indent="-285750"/>
            <a:r>
              <a:rPr lang="cs-CZ" sz="1600" dirty="0"/>
              <a:t>Měď		</a:t>
            </a:r>
            <a:r>
              <a:rPr lang="en-US" sz="1600" dirty="0"/>
              <a:t>EN1652, Cu-OF, CW008A, (ASTM B152M – 13, UNS C10100)</a:t>
            </a:r>
          </a:p>
          <a:p>
            <a:pPr marL="376238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376238" lvl="1" indent="-285750"/>
            <a:r>
              <a:rPr lang="en-US" sz="1600" dirty="0"/>
              <a:t>Titan</a:t>
            </a:r>
            <a:r>
              <a:rPr lang="cs-CZ" sz="1600" dirty="0" err="1"/>
              <a:t>ová</a:t>
            </a:r>
            <a:r>
              <a:rPr lang="cs-CZ" sz="1600" dirty="0"/>
              <a:t> slitina</a:t>
            </a:r>
            <a:r>
              <a:rPr lang="en-US" sz="1600" dirty="0"/>
              <a:t>  ASTM B 265-15, Grade 7 </a:t>
            </a:r>
            <a:endParaRPr lang="cs-CZ" sz="1400" b="1" dirty="0" smtClean="0">
              <a:solidFill>
                <a:srgbClr val="89BA17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89BA17"/>
                </a:solidFill>
              </a:rPr>
              <a:t>Dva </a:t>
            </a:r>
            <a:r>
              <a:rPr lang="cs-CZ" sz="1600" b="1" dirty="0">
                <a:solidFill>
                  <a:srgbClr val="89BA17"/>
                </a:solidFill>
              </a:rPr>
              <a:t>koncepty</a:t>
            </a:r>
            <a:r>
              <a:rPr lang="en-US" sz="1600" b="1" dirty="0">
                <a:solidFill>
                  <a:srgbClr val="89BA17"/>
                </a:solidFill>
              </a:rPr>
              <a:t>: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14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>
          <a:xfrm>
            <a:off x="2375065" y="4655126"/>
            <a:ext cx="3360717" cy="14725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12E"/>
              </a:buClr>
              <a:buSzPct val="14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0"/>
              </a:spcBef>
              <a:buClr>
                <a:srgbClr val="E23B17"/>
              </a:buClr>
              <a:buSzPct val="12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12E"/>
              </a:buClr>
              <a:buSzPct val="14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612E"/>
              </a:buClr>
              <a:buSzPct val="14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612E"/>
              </a:buClr>
              <a:buSzPct val="14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Korozně přijatelný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Vnější obal: Uhlíková ocel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Vnitřní obal: Nerez ocel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Wingdings" pitchFamily="2" charset="2"/>
              <a:buChar char="ü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Wingdings" pitchFamily="2" charset="2"/>
              <a:buChar char="ü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Wingdings" pitchFamily="2" charset="2"/>
              <a:buChar char="ü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Wingdings" pitchFamily="2" charset="2"/>
              <a:buChar char="ü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Wingdings" pitchFamily="2" charset="2"/>
              <a:buChar char="ü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Wingdings" pitchFamily="2" charset="2"/>
              <a:buChar char="ü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12E"/>
              </a:buClr>
              <a:buSzPct val="140000"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Zástupný symbol pro text 4"/>
          <p:cNvSpPr txBox="1">
            <a:spLocks/>
          </p:cNvSpPr>
          <p:nvPr/>
        </p:nvSpPr>
        <p:spPr>
          <a:xfrm>
            <a:off x="6092041" y="4417621"/>
            <a:ext cx="3740727" cy="171004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12E"/>
              </a:buClr>
              <a:buSzPct val="14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457200" algn="l" defTabSz="914400" rtl="0" eaLnBrk="1" latinLnBrk="0" hangingPunct="1">
              <a:spcBef>
                <a:spcPts val="0"/>
              </a:spcBef>
              <a:buClr>
                <a:srgbClr val="E23B17"/>
              </a:buClr>
              <a:buSzPct val="12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612E"/>
              </a:buClr>
              <a:buSzPct val="14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612E"/>
              </a:buClr>
              <a:buSzPct val="14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612E"/>
              </a:buClr>
              <a:buSzPct val="140000"/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Korozně odolný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Arial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Vnější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obal:Měď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Titan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ová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slitina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Vnitřní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obal:Uhlíková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ocel 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3B17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12E"/>
              </a:buClr>
              <a:buSzPct val="140000"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4738255"/>
            <a:ext cx="2268186" cy="18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650" y="4655125"/>
            <a:ext cx="2117679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4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 smtClean="0"/>
              <a:t>Experimentální plán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0639" y="1704975"/>
            <a:ext cx="11347788" cy="447198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>
                <a:solidFill>
                  <a:srgbClr val="89BA17"/>
                </a:solidFill>
              </a:rPr>
              <a:t>Aerobní korozní experimenty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>
                <a:solidFill>
                  <a:prstClr val="black"/>
                </a:solidFill>
              </a:rPr>
              <a:t>Chování materiálu na styku s </a:t>
            </a:r>
            <a:r>
              <a:rPr lang="cs-CZ" sz="1600" b="1" dirty="0" err="1">
                <a:solidFill>
                  <a:prstClr val="black"/>
                </a:solidFill>
              </a:rPr>
              <a:t>kompaktovaným</a:t>
            </a:r>
            <a:r>
              <a:rPr lang="cs-CZ" sz="1600" b="1" dirty="0">
                <a:solidFill>
                  <a:prstClr val="black"/>
                </a:solidFill>
              </a:rPr>
              <a:t>  bentonitem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800" b="1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Materiál: </a:t>
            </a:r>
            <a:r>
              <a:rPr lang="cs-CZ" sz="1400" b="1" dirty="0">
                <a:solidFill>
                  <a:prstClr val="black"/>
                </a:solidFill>
              </a:rPr>
              <a:t>422707.9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Podmínky: Ca-Mg bentonit, hustota (suchý b.) 1</a:t>
            </a:r>
            <a:r>
              <a:rPr lang="en-GB" sz="1400" dirty="0">
                <a:solidFill>
                  <a:prstClr val="black"/>
                </a:solidFill>
              </a:rPr>
              <a:t>.</a:t>
            </a:r>
            <a:r>
              <a:rPr lang="cs-CZ" sz="1400" dirty="0">
                <a:solidFill>
                  <a:prstClr val="black"/>
                </a:solidFill>
              </a:rPr>
              <a:t>6g.cm</a:t>
            </a:r>
            <a:r>
              <a:rPr lang="cs-CZ" sz="1400" baseline="30000" dirty="0">
                <a:solidFill>
                  <a:prstClr val="black"/>
                </a:solidFill>
              </a:rPr>
              <a:t>-3</a:t>
            </a:r>
            <a:r>
              <a:rPr lang="cs-CZ" sz="1400" dirty="0">
                <a:solidFill>
                  <a:prstClr val="black"/>
                </a:solidFill>
              </a:rPr>
              <a:t> , </a:t>
            </a:r>
            <a:endParaRPr lang="cs-CZ" sz="1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smtClean="0">
                <a:solidFill>
                  <a:prstClr val="black"/>
                </a:solidFill>
              </a:rPr>
              <a:t>     saturovaný </a:t>
            </a:r>
            <a:r>
              <a:rPr lang="cs-CZ" sz="1400" dirty="0">
                <a:solidFill>
                  <a:prstClr val="black"/>
                </a:solidFill>
              </a:rPr>
              <a:t>syntetickou granitovou vodou, teplota70°C, tlak 5MPa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cs-CZ" sz="1600" dirty="0">
              <a:solidFill>
                <a:srgbClr val="89BA17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>
                <a:solidFill>
                  <a:srgbClr val="89BA17"/>
                </a:solidFill>
              </a:rPr>
              <a:t>Anaerobní korozní experimenty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800" b="1" dirty="0">
              <a:solidFill>
                <a:srgbClr val="89BA17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>
                <a:solidFill>
                  <a:prstClr val="black"/>
                </a:solidFill>
              </a:rPr>
              <a:t>Vliv ionizujícího záření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8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Materiál : </a:t>
            </a:r>
            <a:r>
              <a:rPr lang="cs-CZ" sz="1400" b="1" dirty="0">
                <a:solidFill>
                  <a:prstClr val="black"/>
                </a:solidFill>
              </a:rPr>
              <a:t>422707.9 </a:t>
            </a:r>
            <a:r>
              <a:rPr lang="cs-CZ" sz="1400" dirty="0">
                <a:solidFill>
                  <a:prstClr val="black"/>
                </a:solidFill>
              </a:rPr>
              <a:t>,</a:t>
            </a:r>
            <a:r>
              <a:rPr lang="cs-CZ" sz="1400" b="1" dirty="0" err="1">
                <a:solidFill>
                  <a:prstClr val="black"/>
                </a:solidFill>
              </a:rPr>
              <a:t>Cu</a:t>
            </a:r>
            <a:r>
              <a:rPr lang="cs-CZ" sz="1400" b="1" dirty="0">
                <a:solidFill>
                  <a:prstClr val="black"/>
                </a:solidFill>
              </a:rPr>
              <a:t>-OF, Ti slitina (</a:t>
            </a:r>
            <a:r>
              <a:rPr lang="cs-CZ" sz="1400" dirty="0">
                <a:solidFill>
                  <a:prstClr val="black"/>
                </a:solidFill>
              </a:rPr>
              <a:t>Grade 7</a:t>
            </a:r>
            <a:r>
              <a:rPr lang="cs-CZ" sz="1400" b="1" dirty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Podmínky:  vzorky umístěny v syntetické bentonitové pórové vodě, </a:t>
            </a:r>
            <a:endParaRPr lang="cs-CZ" sz="1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smtClean="0">
                <a:solidFill>
                  <a:prstClr val="black"/>
                </a:solidFill>
              </a:rPr>
              <a:t>                        teplota </a:t>
            </a:r>
            <a:r>
              <a:rPr lang="cs-CZ" sz="1400" dirty="0">
                <a:solidFill>
                  <a:prstClr val="black"/>
                </a:solidFill>
              </a:rPr>
              <a:t>90°C, zářič </a:t>
            </a:r>
            <a:r>
              <a:rPr lang="en-US" sz="1400" baseline="30000" dirty="0">
                <a:solidFill>
                  <a:prstClr val="black"/>
                </a:solidFill>
              </a:rPr>
              <a:t>60</a:t>
            </a:r>
            <a:r>
              <a:rPr lang="en-US" sz="1400" dirty="0">
                <a:solidFill>
                  <a:prstClr val="black"/>
                </a:solidFill>
              </a:rPr>
              <a:t>Co</a:t>
            </a:r>
            <a:r>
              <a:rPr lang="cs-CZ" sz="1400" dirty="0">
                <a:solidFill>
                  <a:prstClr val="black"/>
                </a:solidFill>
              </a:rPr>
              <a:t>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prstClr val="black"/>
                </a:solidFill>
              </a:rPr>
              <a:t>      Absorbovaná dávka </a:t>
            </a:r>
            <a:r>
              <a:rPr lang="cs-CZ" sz="1400" dirty="0" err="1">
                <a:solidFill>
                  <a:prstClr val="black"/>
                </a:solidFill>
              </a:rPr>
              <a:t>přbližně</a:t>
            </a:r>
            <a:r>
              <a:rPr lang="cs-CZ" sz="1400" dirty="0">
                <a:solidFill>
                  <a:prstClr val="black"/>
                </a:solidFill>
              </a:rPr>
              <a:t> 2.5 </a:t>
            </a:r>
            <a:r>
              <a:rPr lang="cs-CZ" sz="1400" dirty="0" err="1">
                <a:solidFill>
                  <a:prstClr val="black"/>
                </a:solidFill>
              </a:rPr>
              <a:t>kGy</a:t>
            </a:r>
            <a:r>
              <a:rPr lang="cs-CZ" sz="1400" dirty="0">
                <a:solidFill>
                  <a:prstClr val="black"/>
                </a:solidFill>
              </a:rPr>
              <a:t>/rok,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prstClr val="black"/>
                </a:solidFill>
              </a:rPr>
              <a:t>      Dávkový příkon 0.3Gy.h</a:t>
            </a:r>
            <a:r>
              <a:rPr lang="cs-CZ" sz="1400" baseline="30000" dirty="0">
                <a:solidFill>
                  <a:prstClr val="black"/>
                </a:solidFill>
              </a:rPr>
              <a:t>-1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4650342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15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8790" y="1454477"/>
            <a:ext cx="2791516" cy="31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RIMG3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3249" y="4583873"/>
            <a:ext cx="2321389" cy="179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>
                <a:solidFill>
                  <a:prstClr val="black"/>
                </a:solidFill>
              </a:rPr>
              <a:t>Chování materiálu na styku s </a:t>
            </a:r>
            <a:r>
              <a:rPr lang="cs-CZ" sz="1600" b="1" dirty="0" err="1">
                <a:solidFill>
                  <a:prstClr val="black"/>
                </a:solidFill>
              </a:rPr>
              <a:t>kompaktovaným</a:t>
            </a:r>
            <a:r>
              <a:rPr lang="cs-CZ" sz="1600" b="1" dirty="0">
                <a:solidFill>
                  <a:prstClr val="black"/>
                </a:solidFill>
              </a:rPr>
              <a:t> bentonitem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8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Materiál:  </a:t>
            </a:r>
            <a:r>
              <a:rPr lang="cs-CZ" sz="1400" b="1" dirty="0">
                <a:solidFill>
                  <a:prstClr val="black"/>
                </a:solidFill>
              </a:rPr>
              <a:t>422707.9 </a:t>
            </a:r>
            <a:r>
              <a:rPr lang="cs-CZ" sz="1400" dirty="0">
                <a:solidFill>
                  <a:prstClr val="black"/>
                </a:solidFill>
              </a:rPr>
              <a:t>,</a:t>
            </a:r>
            <a:r>
              <a:rPr lang="cs-CZ" sz="1400" b="1" dirty="0" err="1">
                <a:solidFill>
                  <a:prstClr val="black"/>
                </a:solidFill>
              </a:rPr>
              <a:t>Cu</a:t>
            </a:r>
            <a:r>
              <a:rPr lang="cs-CZ" sz="1400" b="1" dirty="0">
                <a:solidFill>
                  <a:prstClr val="black"/>
                </a:solidFill>
              </a:rPr>
              <a:t>-OF, Ti slitina (</a:t>
            </a:r>
            <a:r>
              <a:rPr lang="cs-CZ" sz="1400" dirty="0">
                <a:solidFill>
                  <a:prstClr val="black"/>
                </a:solidFill>
              </a:rPr>
              <a:t>Grade 7</a:t>
            </a:r>
            <a:r>
              <a:rPr lang="cs-CZ" sz="1400" b="1" dirty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Podmínky: Ca-Mg bentonit, hustota (suchý b.) 1</a:t>
            </a:r>
            <a:r>
              <a:rPr lang="en-GB" sz="1400" dirty="0">
                <a:solidFill>
                  <a:prstClr val="black"/>
                </a:solidFill>
              </a:rPr>
              <a:t>.</a:t>
            </a:r>
            <a:r>
              <a:rPr lang="cs-CZ" sz="1400" dirty="0">
                <a:solidFill>
                  <a:prstClr val="black"/>
                </a:solidFill>
              </a:rPr>
              <a:t>6g.cm</a:t>
            </a:r>
            <a:r>
              <a:rPr lang="cs-CZ" sz="1400" baseline="30000" dirty="0">
                <a:solidFill>
                  <a:prstClr val="black"/>
                </a:solidFill>
              </a:rPr>
              <a:t>-3</a:t>
            </a:r>
            <a:r>
              <a:rPr lang="cs-CZ" sz="1400" dirty="0">
                <a:solidFill>
                  <a:prstClr val="black"/>
                </a:solidFill>
              </a:rPr>
              <a:t> , saturovaný syntetickou granitovou vodou, </a:t>
            </a:r>
            <a:endParaRPr lang="cs-CZ" sz="1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smtClean="0">
                <a:solidFill>
                  <a:prstClr val="black"/>
                </a:solidFill>
              </a:rPr>
              <a:t>                       teplota70°C</a:t>
            </a:r>
            <a:r>
              <a:rPr lang="cs-CZ" sz="1400" dirty="0">
                <a:solidFill>
                  <a:prstClr val="black"/>
                </a:solidFill>
              </a:rPr>
              <a:t>,</a:t>
            </a:r>
            <a:endParaRPr lang="cs-CZ" sz="8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Korozní </a:t>
            </a:r>
            <a:r>
              <a:rPr lang="cs-CZ" sz="1600" b="1" dirty="0">
                <a:solidFill>
                  <a:prstClr val="black"/>
                </a:solidFill>
              </a:rPr>
              <a:t>rychlost uhlíkové oceli a mědi v anoxických podmínkách v závislosti na složení bentonitové pórové vody a na teplotě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800" b="1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Materiál: </a:t>
            </a:r>
            <a:r>
              <a:rPr lang="cs-CZ" sz="1400" b="1" dirty="0">
                <a:solidFill>
                  <a:prstClr val="black"/>
                </a:solidFill>
              </a:rPr>
              <a:t>422707.9, </a:t>
            </a:r>
            <a:r>
              <a:rPr lang="cs-CZ" sz="1400" b="1" dirty="0" err="1">
                <a:solidFill>
                  <a:prstClr val="black"/>
                </a:solidFill>
              </a:rPr>
              <a:t>Cu</a:t>
            </a:r>
            <a:r>
              <a:rPr lang="cs-CZ" sz="1400" b="1" dirty="0">
                <a:solidFill>
                  <a:prstClr val="black"/>
                </a:solidFill>
              </a:rPr>
              <a:t>-OF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Podmínky : syntetická bentonitová pórová voda, vzrůstající koncentrace  Cl-, SO42-  (3x, 33x, 100x základní koncentrace – </a:t>
            </a:r>
            <a:r>
              <a:rPr lang="sk-SK" sz="1400" dirty="0">
                <a:solidFill>
                  <a:prstClr val="black"/>
                </a:solidFill>
              </a:rPr>
              <a:t>558</a:t>
            </a:r>
            <a:r>
              <a:rPr lang="en-GB" sz="1400" dirty="0">
                <a:solidFill>
                  <a:prstClr val="black"/>
                </a:solidFill>
              </a:rPr>
              <a:t>.</a:t>
            </a:r>
            <a:r>
              <a:rPr lang="sk-SK" sz="1400" dirty="0">
                <a:solidFill>
                  <a:prstClr val="black"/>
                </a:solidFill>
              </a:rPr>
              <a:t>1mg/l </a:t>
            </a:r>
            <a:r>
              <a:rPr lang="sk-SK" sz="1400" dirty="0" err="1">
                <a:solidFill>
                  <a:prstClr val="black"/>
                </a:solidFill>
              </a:rPr>
              <a:t>Cl</a:t>
            </a:r>
            <a:r>
              <a:rPr lang="sk-SK" sz="1400" dirty="0">
                <a:solidFill>
                  <a:prstClr val="black"/>
                </a:solidFill>
              </a:rPr>
              <a:t>-</a:t>
            </a:r>
            <a:r>
              <a:rPr lang="cs-CZ" sz="1400" dirty="0">
                <a:solidFill>
                  <a:prstClr val="black"/>
                </a:solidFill>
              </a:rPr>
              <a:t> a 2325mg/l (SO4)2- ), teplota 40, 70, 90°C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Lokalizované </a:t>
            </a:r>
            <a:r>
              <a:rPr lang="cs-CZ" sz="1600" b="1" dirty="0">
                <a:solidFill>
                  <a:prstClr val="black"/>
                </a:solidFill>
              </a:rPr>
              <a:t>formy koroze korozivzdorných ocelí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Materiál : –</a:t>
            </a:r>
            <a:r>
              <a:rPr lang="cs-CZ" sz="1400" b="1" dirty="0">
                <a:solidFill>
                  <a:prstClr val="black"/>
                </a:solidFill>
              </a:rPr>
              <a:t>EN 1.4462 , EN 1.4404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prstClr val="black"/>
                </a:solidFill>
              </a:rPr>
              <a:t>Kritická koncentrace chloridů pro aktivaci</a:t>
            </a:r>
            <a:endParaRPr lang="sk-SK" sz="1400" baseline="30000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prstClr val="black"/>
                </a:solidFill>
              </a:rPr>
              <a:t>Korozní praskání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4828472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16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BaM_Fe_15-08_1R_bent_320px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1655" y="1080294"/>
            <a:ext cx="2166158" cy="1912287"/>
          </a:xfrm>
          <a:prstGeom prst="rect">
            <a:avLst/>
          </a:prstGeom>
        </p:spPr>
      </p:pic>
      <p:pic>
        <p:nvPicPr>
          <p:cNvPr id="8" name="obrázek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8430" y="4469102"/>
            <a:ext cx="2452607" cy="163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92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>
                <a:solidFill>
                  <a:prstClr val="black"/>
                </a:solidFill>
              </a:rPr>
              <a:t>Korozní rychlost uhlíkové oceli a mědi v anoxických podmínkách bentonitové suspenze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Materiál: </a:t>
            </a:r>
            <a:r>
              <a:rPr lang="cs-CZ" sz="1400" b="1" dirty="0">
                <a:solidFill>
                  <a:prstClr val="black"/>
                </a:solidFill>
              </a:rPr>
              <a:t>uhlíkové oceli</a:t>
            </a:r>
            <a:r>
              <a:rPr lang="cs-CZ" sz="1400" dirty="0">
                <a:solidFill>
                  <a:prstClr val="black"/>
                </a:solidFill>
              </a:rPr>
              <a:t>:422707.9, ČSN 12 020, AISI 1010  (ekvivalent ČSN 12 010), ČSN 11 321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>
                <a:solidFill>
                  <a:prstClr val="black"/>
                </a:solidFill>
              </a:rPr>
              <a:t>                  </a:t>
            </a:r>
            <a:r>
              <a:rPr lang="cs-CZ" sz="1400" b="1" dirty="0">
                <a:solidFill>
                  <a:prstClr val="black"/>
                </a:solidFill>
              </a:rPr>
              <a:t>měď</a:t>
            </a:r>
            <a:r>
              <a:rPr lang="cs-CZ" sz="1400" dirty="0">
                <a:solidFill>
                  <a:prstClr val="black"/>
                </a:solidFill>
              </a:rPr>
              <a:t> </a:t>
            </a:r>
            <a:r>
              <a:rPr lang="cs-CZ" sz="1400" dirty="0" err="1">
                <a:solidFill>
                  <a:prstClr val="black"/>
                </a:solidFill>
              </a:rPr>
              <a:t>Cu</a:t>
            </a:r>
            <a:r>
              <a:rPr lang="cs-CZ" sz="1400" dirty="0">
                <a:solidFill>
                  <a:prstClr val="black"/>
                </a:solidFill>
              </a:rPr>
              <a:t>-OF EN1652/1997 , </a:t>
            </a:r>
            <a:r>
              <a:rPr lang="cs-CZ" sz="1400" dirty="0" err="1">
                <a:solidFill>
                  <a:prstClr val="black"/>
                </a:solidFill>
              </a:rPr>
              <a:t>Cu</a:t>
            </a:r>
            <a:r>
              <a:rPr lang="cs-CZ" sz="1400" dirty="0">
                <a:solidFill>
                  <a:prstClr val="black"/>
                </a:solidFill>
              </a:rPr>
              <a:t>-DHP, elektrolytická měď (materiál </a:t>
            </a:r>
            <a:r>
              <a:rPr lang="cs-CZ" sz="1400" dirty="0" err="1">
                <a:solidFill>
                  <a:prstClr val="black"/>
                </a:solidFill>
              </a:rPr>
              <a:t>rezistometrických</a:t>
            </a:r>
            <a:r>
              <a:rPr lang="cs-CZ" sz="1400" dirty="0">
                <a:solidFill>
                  <a:prstClr val="black"/>
                </a:solidFill>
              </a:rPr>
              <a:t>  čidel)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Podmínky:  směs bentonitu „Bentonit a Montmorillonit“ a syntetické bentonitové pórové vody</a:t>
            </a:r>
            <a:endParaRPr lang="cs-CZ" sz="16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Galvanická </a:t>
            </a:r>
            <a:r>
              <a:rPr lang="cs-CZ" sz="1600" b="1" dirty="0">
                <a:solidFill>
                  <a:prstClr val="black"/>
                </a:solidFill>
              </a:rPr>
              <a:t>koroze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Podmínky: syntetická bentonitová pórová voda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Materiál: </a:t>
            </a:r>
            <a:r>
              <a:rPr lang="cs-CZ" sz="1400" dirty="0" smtClean="0">
                <a:solidFill>
                  <a:prstClr val="black"/>
                </a:solidFill>
              </a:rPr>
              <a:t> </a:t>
            </a:r>
            <a:r>
              <a:rPr lang="cs-CZ" sz="1400" b="1" dirty="0" smtClean="0">
                <a:solidFill>
                  <a:prstClr val="black"/>
                </a:solidFill>
              </a:rPr>
              <a:t>422707.9 </a:t>
            </a:r>
            <a:r>
              <a:rPr lang="cs-CZ" sz="1400" b="1" dirty="0">
                <a:solidFill>
                  <a:prstClr val="black"/>
                </a:solidFill>
              </a:rPr>
              <a:t>/ </a:t>
            </a:r>
            <a:r>
              <a:rPr lang="cs-CZ" sz="1400" b="1" dirty="0" err="1">
                <a:solidFill>
                  <a:prstClr val="black"/>
                </a:solidFill>
              </a:rPr>
              <a:t>Cu</a:t>
            </a:r>
            <a:r>
              <a:rPr lang="cs-CZ" sz="1400" b="1" dirty="0">
                <a:solidFill>
                  <a:prstClr val="black"/>
                </a:solidFill>
              </a:rPr>
              <a:t>-OF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>
                <a:solidFill>
                  <a:prstClr val="black"/>
                </a:solidFill>
              </a:rPr>
              <a:t>            422707.9 / Ti-slitina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b="1" dirty="0">
                <a:solidFill>
                  <a:prstClr val="black"/>
                </a:solidFill>
              </a:rPr>
              <a:t>            422707.9 / EN 1.4462 , EN 1.4404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0" lvl="3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Vodíkem </a:t>
            </a:r>
            <a:r>
              <a:rPr lang="cs-CZ" sz="1600" b="1" dirty="0">
                <a:solidFill>
                  <a:prstClr val="black"/>
                </a:solidFill>
              </a:rPr>
              <a:t>indukované zkřehnutí materiálů</a:t>
            </a:r>
          </a:p>
          <a:p>
            <a:pPr marL="263525" lvl="1" indent="-263525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Materiál : </a:t>
            </a:r>
            <a:r>
              <a:rPr lang="cs-CZ" sz="1400" b="1" dirty="0">
                <a:solidFill>
                  <a:prstClr val="black"/>
                </a:solidFill>
              </a:rPr>
              <a:t>EN 1.4462 , Ti-slitina</a:t>
            </a:r>
            <a:endParaRPr lang="cs-CZ" sz="9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Podmínky: syntetická bentonitová pórová voda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5160981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17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5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 smtClean="0"/>
              <a:t>Projektové činnosti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017" y="1555669"/>
            <a:ext cx="11193409" cy="4621294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Výpočty inventáře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Výpočty </a:t>
            </a:r>
            <a:r>
              <a:rPr lang="cs-CZ" sz="1800" dirty="0" err="1">
                <a:solidFill>
                  <a:prstClr val="black"/>
                </a:solidFill>
              </a:rPr>
              <a:t>podkritičnosti</a:t>
            </a:r>
            <a:endParaRPr lang="cs-CZ" sz="18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Výpočty pevnostní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Výpočty tepelné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Výpočty stínění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Výpočty deformace při pádu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5410363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18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3" descr="image_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3" y="3621974"/>
            <a:ext cx="2594022" cy="1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OS_sikmy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16" y="3621974"/>
            <a:ext cx="2869922" cy="204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38" y="1074598"/>
            <a:ext cx="4102814" cy="356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08" y="4712525"/>
            <a:ext cx="325596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88" y="5701497"/>
            <a:ext cx="325596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9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 smtClean="0"/>
              <a:t>Plánované výzkumné a vývojové práce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1793174"/>
            <a:ext cx="11511586" cy="4383788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prstClr val="black"/>
                </a:solidFill>
              </a:rPr>
              <a:t>IGD-TP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prstClr val="black"/>
                </a:solidFill>
              </a:rPr>
              <a:t>WG4 </a:t>
            </a:r>
            <a:r>
              <a:rPr lang="cs-CZ" sz="1600" dirty="0" err="1">
                <a:solidFill>
                  <a:prstClr val="black"/>
                </a:solidFill>
              </a:rPr>
              <a:t>Canister</a:t>
            </a:r>
            <a:r>
              <a:rPr lang="cs-CZ" sz="1600" dirty="0">
                <a:solidFill>
                  <a:prstClr val="black"/>
                </a:solidFill>
              </a:rPr>
              <a:t> Design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Prodloužení laboratorních experimentů v anaerobních podmínkách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Chování materiálu na styku s </a:t>
            </a:r>
            <a:r>
              <a:rPr lang="cs-CZ" sz="1400" dirty="0" err="1">
                <a:solidFill>
                  <a:prstClr val="black"/>
                </a:solidFill>
              </a:rPr>
              <a:t>kompaktovaným</a:t>
            </a:r>
            <a:r>
              <a:rPr lang="cs-CZ" sz="1400" dirty="0">
                <a:solidFill>
                  <a:prstClr val="black"/>
                </a:solidFill>
              </a:rPr>
              <a:t>  bentonitem (3, 5, 8,10 let)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cs-CZ" sz="18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Založení nových experimentů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Vliv korozních produktů uhlíkové oceli na nerezovou ocel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prstClr val="black"/>
                </a:solidFill>
              </a:rPr>
              <a:t>Ověření vlivu bentonitu na korozní chování uhlíkové oceli (kontakt s různými typy bentonitu)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endParaRPr lang="cs-CZ" sz="1400" dirty="0">
              <a:solidFill>
                <a:prstClr val="black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solidFill>
                  <a:prstClr val="black"/>
                </a:solidFill>
              </a:rPr>
              <a:t>Povrchová úprava UOS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prstClr val="black"/>
                </a:solidFill>
              </a:rPr>
              <a:t>ověření technologie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1600" dirty="0">
                <a:solidFill>
                  <a:prstClr val="black"/>
                </a:solidFill>
              </a:rPr>
              <a:t>chování materiálu s povrchovou úpravou v podmínkách HÚ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4982851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19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6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HÚ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4377211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79" y="1545609"/>
            <a:ext cx="5742930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2" descr="RAOkontejner_1202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48" y="1683496"/>
            <a:ext cx="1894313" cy="25623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20" y="4245829"/>
            <a:ext cx="3600400" cy="225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Kritéria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1852551"/>
            <a:ext cx="11511586" cy="432441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6635"/>
                </a:solidFill>
              </a:rPr>
              <a:t>Kategorie </a:t>
            </a:r>
          </a:p>
          <a:p>
            <a:r>
              <a:rPr lang="cs-CZ" dirty="0"/>
              <a:t>Projektová kritéria</a:t>
            </a:r>
          </a:p>
          <a:p>
            <a:r>
              <a:rPr lang="cs-CZ" dirty="0"/>
              <a:t>Bezpečnostní kritéria</a:t>
            </a:r>
          </a:p>
          <a:p>
            <a:r>
              <a:rPr lang="cs-CZ" dirty="0"/>
              <a:t>Environmentální kritéria</a:t>
            </a:r>
          </a:p>
          <a:p>
            <a:r>
              <a:rPr lang="cs-CZ" dirty="0"/>
              <a:t>Přijatelnost veřejností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5434114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20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8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 smtClean="0"/>
              <a:t>         Projektová </a:t>
            </a:r>
            <a:r>
              <a:rPr lang="cs-CZ" sz="2800" b="0" dirty="0"/>
              <a:t>kritéria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4994727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21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15" y="1508166"/>
            <a:ext cx="8773870" cy="47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522" y="717687"/>
            <a:ext cx="11050905" cy="977764"/>
          </a:xfrm>
        </p:spPr>
        <p:txBody>
          <a:bodyPr>
            <a:normAutofit/>
          </a:bodyPr>
          <a:lstStyle/>
          <a:p>
            <a:r>
              <a:rPr lang="cs-CZ" sz="2800" b="0" dirty="0"/>
              <a:t>Bezpečnostní kritéria – Geologické charakteristiky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4222831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22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49" y="1704975"/>
            <a:ext cx="9475401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/>
              <a:t>Bezpečnostní kritéria – Hydrogeologické charakteristiky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4816597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23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25257"/>
            <a:ext cx="11512550" cy="38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/>
              <a:t>Bezpečnostní kritéria - Charakteristiky zvyšující pravděpodobnost narušení úložiště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4899724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24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137945"/>
            <a:ext cx="11512550" cy="360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1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/>
              <a:t>Bezpečnostní kritéria – Přírodní jevy (povrchové jaderné zařízení) - § 3, odst. 1. písm. a)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4377210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25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909522"/>
            <a:ext cx="11512550" cy="40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0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8151" y="717687"/>
            <a:ext cx="10920276" cy="977764"/>
          </a:xfrm>
        </p:spPr>
        <p:txBody>
          <a:bodyPr>
            <a:normAutofit/>
          </a:bodyPr>
          <a:lstStyle/>
          <a:p>
            <a:r>
              <a:rPr lang="cs-CZ" sz="2800" b="0" dirty="0"/>
              <a:t>Environmentální kritéria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5065979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26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56" y="1704975"/>
            <a:ext cx="947038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0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– příprava hlubinného úložiště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2624447"/>
            <a:ext cx="11511586" cy="35525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sz="1800" dirty="0">
                <a:solidFill>
                  <a:prstClr val="black"/>
                </a:solidFill>
              </a:rPr>
              <a:t>Příprava hlubinného úložiště je všude ve světě dlouhodobý proces trvající desítky let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altLang="cs-CZ" sz="1800" dirty="0" smtClean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sz="1800" dirty="0" smtClean="0">
                <a:solidFill>
                  <a:prstClr val="black"/>
                </a:solidFill>
              </a:rPr>
              <a:t>Úspěch </a:t>
            </a:r>
            <a:r>
              <a:rPr lang="cs-CZ" altLang="cs-CZ" sz="1800" dirty="0">
                <a:solidFill>
                  <a:prstClr val="black"/>
                </a:solidFill>
              </a:rPr>
              <a:t>Finska - 37 let přípravy – započalo s hledáním HÚ 1978, vybralo lokalitu 1999, schválilo ji parlamentem 2001 a podalo žádost o povolení výstavby 2012, získalo povolení k výstavbě 2015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altLang="cs-CZ" sz="18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sz="1800" dirty="0">
                <a:solidFill>
                  <a:srgbClr val="92D050"/>
                </a:solidFill>
              </a:rPr>
              <a:t>Trvalá udržitelnost rozhodnutí je podmíněna nejen precizním doložením proveditelnosti a bezpečnosti řešení ale také akceptovatelností dotčenými obcemi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altLang="cs-CZ" sz="1800" dirty="0">
              <a:solidFill>
                <a:srgbClr val="92D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sz="1800" dirty="0">
                <a:solidFill>
                  <a:prstClr val="black"/>
                </a:solidFill>
              </a:rPr>
              <a:t>Akceptovatelnost dotčené veřejnosti, obcí je nedílnou součástí tohoto přístupu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4590966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27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5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28</a:t>
            </a:fld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 smtClean="0"/>
              <a:t>kroulikova@surao.cz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0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572" y="570016"/>
            <a:ext cx="11524855" cy="112543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1) Výzkumná </a:t>
            </a:r>
            <a:r>
              <a:rPr lang="cs-CZ" dirty="0"/>
              <a:t>podpora pro bezpečnostní     hodnocení HÚ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4804722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3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jekt 3"/>
          <p:cNvPicPr>
            <a:picLocks noGrp="1"/>
          </p:cNvPicPr>
          <p:nvPr>
            <p:ph idx="1"/>
          </p:nvPr>
        </p:nvPicPr>
        <p:blipFill>
          <a:blip r:embed="rId2" cstate="print"/>
          <a:srcRect t="-1224" r="-598" b="-183"/>
          <a:stretch>
            <a:fillRect/>
          </a:stretch>
        </p:blipFill>
        <p:spPr bwMode="auto">
          <a:xfrm>
            <a:off x="1330037" y="1555668"/>
            <a:ext cx="9274628" cy="480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2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337294" y="6460177"/>
            <a:ext cx="5006602" cy="261298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4</a:t>
            </a:fld>
            <a:endParaRPr lang="cs-CZ"/>
          </a:p>
        </p:txBody>
      </p:sp>
      <p:sp>
        <p:nvSpPr>
          <p:cNvPr id="24" name="Zástupný symbol pro obsah 2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16"/>
          </p:nvPr>
        </p:nvSpPr>
        <p:spPr>
          <a:xfrm>
            <a:off x="9239003" y="5410200"/>
            <a:ext cx="2612570" cy="866775"/>
          </a:xfrm>
        </p:spPr>
        <p:txBody>
          <a:bodyPr/>
          <a:lstStyle/>
          <a:p>
            <a:r>
              <a:rPr lang="cs-CZ" dirty="0" smtClean="0"/>
              <a:t>Stav ZL k 6. 2. 2018</a:t>
            </a:r>
            <a:endParaRPr lang="cs-CZ" dirty="0"/>
          </a:p>
        </p:txBody>
      </p:sp>
      <p:sp>
        <p:nvSpPr>
          <p:cNvPr id="21" name="Nadpis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 t="25815" r="14789" b="15288"/>
          <a:stretch/>
        </p:blipFill>
        <p:spPr bwMode="auto">
          <a:xfrm>
            <a:off x="605641" y="1045029"/>
            <a:ext cx="8716489" cy="536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/>
              <a:t>Databáze jevů, procesů a událostí (</a:t>
            </a:r>
            <a:r>
              <a:rPr lang="cs-CZ" sz="2800" b="0" dirty="0" err="1"/>
              <a:t>FEPs</a:t>
            </a:r>
            <a:r>
              <a:rPr lang="cs-CZ" sz="2800" b="0" dirty="0"/>
              <a:t> – </a:t>
            </a:r>
            <a:r>
              <a:rPr lang="cs-CZ" sz="2800" b="0" dirty="0" err="1"/>
              <a:t>Features</a:t>
            </a:r>
            <a:r>
              <a:rPr lang="cs-CZ" sz="2800" b="0" dirty="0"/>
              <a:t>, </a:t>
            </a:r>
            <a:r>
              <a:rPr lang="cs-CZ" sz="2800" b="0" dirty="0" err="1"/>
              <a:t>Events</a:t>
            </a:r>
            <a:r>
              <a:rPr lang="cs-CZ" sz="2800" b="0" dirty="0"/>
              <a:t>, </a:t>
            </a:r>
            <a:r>
              <a:rPr lang="cs-CZ" sz="2800" b="0" dirty="0" err="1"/>
              <a:t>Processes</a:t>
            </a:r>
            <a:r>
              <a:rPr lang="cs-CZ" sz="2800" b="0" dirty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886" y="1971304"/>
            <a:ext cx="11466541" cy="420565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Základ hodnocení (účel hodnocení, množství odpadů, zájmová časová perioda, zájmový prostor, předpoklady, základní koncepce, dostupnost horninového prostředí)</a:t>
            </a:r>
          </a:p>
          <a:p>
            <a:r>
              <a:rPr lang="cs-CZ" dirty="0"/>
              <a:t>Vnější faktory (projektové vlivy, průzkum lokality, umístění úložiště, tektonické procesy, globální klimatická změna, jevy lokálního zalednění,...)</a:t>
            </a:r>
          </a:p>
          <a:p>
            <a:r>
              <a:rPr lang="cs-CZ" dirty="0"/>
              <a:t>Úložný systém a interakce s okolím</a:t>
            </a:r>
          </a:p>
          <a:p>
            <a:pPr lvl="1"/>
            <a:r>
              <a:rPr lang="cs-CZ" sz="2300" dirty="0"/>
              <a:t>Odpady a inženýrské bariéry (forma odpadu, obalové soubory, tlumící materiály, inventář radionuklidů, materiály, hydraulické procesy, tepelné procesy, chemické procesy, biologické procesy, biologické procesy, vznik plynů,...)</a:t>
            </a:r>
          </a:p>
          <a:p>
            <a:r>
              <a:rPr lang="cs-CZ" dirty="0"/>
              <a:t>Geologické prostředí a interakce s okolím</a:t>
            </a:r>
          </a:p>
          <a:p>
            <a:pPr lvl="1"/>
            <a:r>
              <a:rPr lang="cs-CZ" sz="2300" dirty="0"/>
              <a:t>Hostitelská hornina</a:t>
            </a:r>
          </a:p>
          <a:p>
            <a:pPr lvl="1"/>
            <a:r>
              <a:rPr lang="cs-CZ" sz="2300" dirty="0"/>
              <a:t>Diskontinuity</a:t>
            </a:r>
          </a:p>
          <a:p>
            <a:pPr lvl="1"/>
            <a:r>
              <a:rPr lang="cs-CZ" sz="2300" dirty="0"/>
              <a:t>EDZ</a:t>
            </a:r>
          </a:p>
          <a:p>
            <a:pPr lvl="1"/>
            <a:r>
              <a:rPr lang="cs-CZ" sz="2300" dirty="0"/>
              <a:t>Charakteristiky transportních cest</a:t>
            </a:r>
          </a:p>
          <a:p>
            <a:pPr lvl="1"/>
            <a:r>
              <a:rPr lang="cs-CZ" sz="2300" dirty="0"/>
              <a:t>Interakce s výstavbou a provozem úložiště</a:t>
            </a:r>
            <a:r>
              <a:rPr lang="cs-CZ" dirty="0"/>
              <a:t> </a:t>
            </a:r>
          </a:p>
          <a:p>
            <a:r>
              <a:rPr lang="cs-CZ" dirty="0"/>
              <a:t>Prostředí na povrchu </a:t>
            </a:r>
          </a:p>
          <a:p>
            <a:pPr lvl="1"/>
            <a:r>
              <a:rPr lang="cs-CZ" sz="2300" dirty="0"/>
              <a:t>Topografie a morfologie</a:t>
            </a:r>
          </a:p>
          <a:p>
            <a:pPr lvl="1"/>
            <a:r>
              <a:rPr lang="cs-CZ" sz="2300" dirty="0"/>
              <a:t>Půda a zeminy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5184732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5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3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572" y="498764"/>
            <a:ext cx="11524855" cy="736271"/>
          </a:xfrm>
        </p:spPr>
        <p:txBody>
          <a:bodyPr>
            <a:normAutofit/>
          </a:bodyPr>
          <a:lstStyle/>
          <a:p>
            <a:r>
              <a:rPr lang="cs-CZ" sz="2800" b="0" dirty="0"/>
              <a:t>Bezpečnostní funkce pole blízkých interakcí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6</a:t>
            </a:fld>
            <a:endParaRPr lang="cs-CZ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850183129"/>
              </p:ext>
            </p:extLst>
          </p:nvPr>
        </p:nvGraphicFramePr>
        <p:xfrm>
          <a:off x="344385" y="3600564"/>
          <a:ext cx="1199408" cy="67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08"/>
              </a:tblGrid>
              <a:tr h="677619">
                <a:tc>
                  <a:txBody>
                    <a:bodyPr/>
                    <a:lstStyle/>
                    <a:p>
                      <a:r>
                        <a:rPr lang="cs-CZ" dirty="0" smtClean="0"/>
                        <a:t>Databáze </a:t>
                      </a:r>
                      <a:r>
                        <a:rPr lang="cs-CZ" dirty="0" err="1" smtClean="0"/>
                        <a:t>FEPs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807329"/>
              </p:ext>
            </p:extLst>
          </p:nvPr>
        </p:nvGraphicFramePr>
        <p:xfrm>
          <a:off x="2078181" y="1082556"/>
          <a:ext cx="9749641" cy="5719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211"/>
                <a:gridCol w="3313215"/>
                <a:gridCol w="3313215"/>
              </a:tblGrid>
              <a:tr h="283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</a:rPr>
                        <a:t>Komponenta</a:t>
                      </a:r>
                      <a:endParaRPr lang="cs-CZ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</a:rPr>
                        <a:t>Bezpečnostní funkce</a:t>
                      </a:r>
                      <a:endParaRPr lang="cs-CZ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</a:rPr>
                        <a:t>Odvozené požadavky</a:t>
                      </a:r>
                      <a:endParaRPr lang="cs-CZ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79858"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Obalový soubor s odpady</a:t>
                      </a:r>
                    </a:p>
                    <a:p>
                      <a:endParaRPr lang="cs-CZ" sz="14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Zajistit integritu obalových souborů</a:t>
                      </a:r>
                      <a:r>
                        <a:rPr lang="cs-CZ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tak, aby radionuklidy byly co nejdéle, tj. minimálně po dobu životnosti střednědobých štěpných a aktivačních produktů, v obalovém souboru</a:t>
                      </a:r>
                      <a:endParaRPr lang="cs-CZ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</a:rPr>
                        <a:t>Doba životnosti UOS minimálně 10000 let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  <a:tr h="1798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</a:rPr>
                        <a:t>Pevnost UOS</a:t>
                      </a:r>
                      <a:r>
                        <a:rPr lang="cs-CZ" sz="1000" b="1" baseline="0" dirty="0" smtClean="0">
                          <a:effectLst/>
                        </a:rPr>
                        <a:t> po dobu 10000 let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  <a:tr h="2242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</a:rPr>
                        <a:t>Malá náchylnost k lokální</a:t>
                      </a:r>
                      <a:r>
                        <a:rPr lang="cs-CZ" sz="1000" b="1" baseline="0" dirty="0" smtClean="0">
                          <a:effectLst/>
                        </a:rPr>
                        <a:t> korozi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  <a:tr h="3597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effectLst/>
                        </a:rPr>
                        <a:t>Omezit uvolňování radionuklidů z formy odpadů </a:t>
                      </a:r>
                      <a:endParaRPr lang="cs-CZ" sz="1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baseline="0" dirty="0" smtClean="0">
                          <a:effectLst/>
                        </a:rPr>
                        <a:t>Rychlost degradace a rozpouštění forem odpadů (např. </a:t>
                      </a:r>
                      <a:r>
                        <a:rPr lang="cs-CZ" sz="1000" b="1" baseline="0" dirty="0" err="1" smtClean="0">
                          <a:effectLst/>
                        </a:rPr>
                        <a:t>l</a:t>
                      </a:r>
                      <a:r>
                        <a:rPr lang="cs-CZ" sz="1000" b="1" dirty="0" err="1" smtClean="0">
                          <a:effectLst/>
                        </a:rPr>
                        <a:t>oužící</a:t>
                      </a:r>
                      <a:r>
                        <a:rPr lang="cs-CZ" sz="1000" b="1" dirty="0" smtClean="0">
                          <a:effectLst/>
                        </a:rPr>
                        <a:t> experimenty za různých podmínek</a:t>
                      </a:r>
                      <a:r>
                        <a:rPr lang="cs-CZ" sz="1000" b="1" baseline="0" dirty="0" smtClean="0">
                          <a:effectLst/>
                        </a:rPr>
                        <a:t>) 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  <a:tr h="25941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Zabránit vzniku  kritického stavu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Podmínky pro zajištění </a:t>
                      </a:r>
                      <a:r>
                        <a:rPr lang="cs-CZ" sz="1000" b="1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podkritičnosti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  <a:tr h="519323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effectLst/>
                        </a:rPr>
                        <a:t>Omezit množství radionuklidů v jedné úložné jednotce/úložném prostoru/úložišti tak,</a:t>
                      </a:r>
                      <a:r>
                        <a:rPr lang="cs-CZ" sz="1000" b="1" baseline="0" dirty="0" smtClean="0">
                          <a:effectLst/>
                        </a:rPr>
                        <a:t> aby bylo zabráněno negativnímu vlivu tepla a záření na okolní bariéry</a:t>
                      </a:r>
                      <a:endParaRPr lang="cs-CZ" sz="1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r>
                        <a:rPr lang="cs-CZ" sz="10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radionuklidů v obalovém souboru a úložném prostoru (například tunelu), úložišti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  <a:tr h="17985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Zabránit negativnímu  vlivu degradačních produktů na</a:t>
                      </a:r>
                      <a:r>
                        <a:rPr lang="cs-CZ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ostatní bariéry</a:t>
                      </a:r>
                      <a:endParaRPr lang="cs-CZ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Maximální rychlost vývoje plynů</a:t>
                      </a:r>
                      <a:endParaRPr lang="cs-CZ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54" marR="45554" marT="0" marB="0"/>
                </a:tc>
              </a:tr>
              <a:tr h="3444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r>
                        <a:rPr lang="cs-CZ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množství </a:t>
                      </a:r>
                      <a:r>
                        <a:rPr lang="cs-CZ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korozních produktů</a:t>
                      </a:r>
                      <a:r>
                        <a:rPr lang="cs-CZ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(zejména produkty degradace cementu)</a:t>
                      </a:r>
                      <a:endParaRPr lang="cs-CZ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54" marR="45554" marT="0" marB="0"/>
                </a:tc>
              </a:tr>
              <a:tr h="398103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</a:rPr>
                        <a:t>Tlumící a výplňové materiály</a:t>
                      </a:r>
                      <a:endParaRPr lang="cs-CZ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effectLst/>
                        </a:rPr>
                        <a:t>Utěsnit uložené UOS tak, aby transport vody probíhal pouze difúzí</a:t>
                      </a:r>
                      <a:endParaRPr lang="cs-CZ" sz="1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</a:rPr>
                        <a:t>Těsnících </a:t>
                      </a:r>
                      <a:r>
                        <a:rPr lang="cs-CZ" sz="1000" b="1" dirty="0">
                          <a:effectLst/>
                        </a:rPr>
                        <a:t>vlastností bentonitu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  <a:tr h="3597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effectLst/>
                        </a:rPr>
                        <a:t>Bránit kontaktu agresivních látek s UOS</a:t>
                      </a:r>
                      <a:endParaRPr lang="cs-CZ" sz="1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baseline="0" dirty="0" smtClean="0">
                          <a:effectLst/>
                        </a:rPr>
                        <a:t>Obsah agresivních látek v bentonitu a  rychlost jejich transportu přes bentonit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  <a:tr h="23605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Bránit /Zpomalovat transport radionuklidů od bentonitu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Migrace radionuklidů přes bentonit</a:t>
                      </a:r>
                      <a:endParaRPr lang="cs-CZ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54" marR="45554" marT="0" marB="0"/>
                </a:tc>
              </a:tr>
              <a:tr h="23605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dirty="0" smtClean="0">
                          <a:effectLst/>
                        </a:rPr>
                        <a:t>Bránit mechanickému poškození UOS a sedání UOS ve vrtech</a:t>
                      </a:r>
                      <a:endParaRPr lang="cs-CZ" sz="1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</a:rPr>
                        <a:t>Mechanické </a:t>
                      </a:r>
                      <a:r>
                        <a:rPr lang="cs-CZ" sz="1000" b="1" dirty="0">
                          <a:effectLst/>
                        </a:rPr>
                        <a:t>vlastností bentonitu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  <a:tr h="27486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/>
                        <a:t>Bránit mikrobiologické korozi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Mikrobiologie</a:t>
                      </a:r>
                      <a:endParaRPr lang="cs-CZ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54" marR="45554" marT="0" marB="0"/>
                </a:tc>
              </a:tr>
              <a:tr h="23605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Bránit/omezit vznik</a:t>
                      </a:r>
                      <a:r>
                        <a:rPr lang="cs-CZ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koloidů z bentonitu</a:t>
                      </a:r>
                      <a:endParaRPr lang="cs-CZ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Koloidy</a:t>
                      </a:r>
                      <a:endParaRPr lang="cs-CZ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54" marR="45554" marT="0" marB="0"/>
                </a:tc>
              </a:tr>
              <a:tr h="39810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</a:rPr>
                        <a:t>Horninové prostředí pro umístění úložných prostor </a:t>
                      </a:r>
                      <a:endParaRPr lang="cs-CZ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cs-CZ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/>
                        <a:t>Zabránit uložení VJP do úložných vrtů s procházejícími zvodnělými křehkými strukturami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</a:rPr>
                        <a:t>Hustota a charakter křehkých </a:t>
                      </a:r>
                      <a:r>
                        <a:rPr lang="cs-CZ" sz="1000" b="1" dirty="0">
                          <a:effectLst/>
                        </a:rPr>
                        <a:t>struktur v úložné zóně HÚ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  <a:tr h="3914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00" b="1" dirty="0" smtClean="0"/>
                        <a:t>Zabránit/omezit vzniku preferenčních cest v důsledku poškození horniny (EDZ)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smtClean="0">
                          <a:effectLst/>
                        </a:rPr>
                        <a:t>Rozsah porušení </a:t>
                      </a:r>
                      <a:r>
                        <a:rPr lang="cs-CZ" sz="1000" b="1" dirty="0">
                          <a:effectLst/>
                        </a:rPr>
                        <a:t>či poškození horniny v důsledku hloubících prací</a:t>
                      </a:r>
                      <a:endParaRPr lang="cs-CZ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554" marR="45554" marT="0" marB="0"/>
                </a:tc>
              </a:tr>
            </a:tbl>
          </a:graphicData>
        </a:graphic>
      </p:graphicFrame>
      <p:cxnSp>
        <p:nvCxnSpPr>
          <p:cNvPr id="16" name="Přímá spojnice se šipkou 15"/>
          <p:cNvCxnSpPr>
            <a:stCxn id="10" idx="3"/>
            <a:endCxn id="9" idx="1"/>
          </p:cNvCxnSpPr>
          <p:nvPr/>
        </p:nvCxnSpPr>
        <p:spPr>
          <a:xfrm>
            <a:off x="1543793" y="3939373"/>
            <a:ext cx="534388" cy="3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6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707662"/>
              </p:ext>
            </p:extLst>
          </p:nvPr>
        </p:nvGraphicFramePr>
        <p:xfrm>
          <a:off x="2636322" y="1989983"/>
          <a:ext cx="8668988" cy="35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12"/>
                <a:gridCol w="3837517"/>
                <a:gridCol w="2678559"/>
              </a:tblGrid>
              <a:tr h="278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</a:rPr>
                        <a:t>Komponenta</a:t>
                      </a:r>
                      <a:endParaRPr lang="cs-CZ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</a:rPr>
                        <a:t>Bezpečnostní funkce</a:t>
                      </a:r>
                      <a:endParaRPr lang="cs-CZ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</a:rPr>
                        <a:t>Kategorie požadavků</a:t>
                      </a:r>
                      <a:endParaRPr lang="cs-CZ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cs-CZ" sz="1400" b="1" dirty="0"/>
                    </a:p>
                  </a:txBody>
                  <a:tcPr/>
                </a:tc>
              </a:tr>
              <a:tr h="267516">
                <a:tc rowSpan="1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effectLst/>
                        </a:rPr>
                        <a:t>Horninové prostředí</a:t>
                      </a:r>
                      <a:endParaRPr lang="cs-CZ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cs-CZ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cs-CZ" sz="1100" b="1" dirty="0" smtClean="0"/>
                        <a:t>Zajistit fyzickou ochranu odpadů před externími vlivy (</a:t>
                      </a:r>
                      <a:r>
                        <a:rPr lang="cs-CZ" sz="1100" b="1" dirty="0" err="1" smtClean="0"/>
                        <a:t>seismo</a:t>
                      </a:r>
                      <a:r>
                        <a:rPr lang="cs-CZ" sz="1100" b="1" dirty="0" smtClean="0"/>
                        <a:t>-tektonické vlivy, klimatické vlivy a eroze)</a:t>
                      </a:r>
                    </a:p>
                    <a:p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 smtClean="0">
                          <a:effectLst/>
                        </a:rPr>
                        <a:t>Seismo</a:t>
                      </a:r>
                      <a:r>
                        <a:rPr lang="cs-CZ" sz="1100" b="1" dirty="0" smtClean="0">
                          <a:effectLst/>
                        </a:rPr>
                        <a:t>-tektonické vlivy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3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Klimatické</a:t>
                      </a:r>
                      <a:r>
                        <a:rPr lang="cs-CZ" sz="1100" b="1" baseline="0" dirty="0" smtClean="0">
                          <a:effectLst/>
                        </a:rPr>
                        <a:t> vlivy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3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Eroze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8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Malá pravděpodobnost využívání lokality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375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sz="1100" b="1" dirty="0" smtClean="0"/>
                        <a:t>Zpomalit migraci a akumulaci uvolněných radionuklidů na přípustnou míru do zvodnělých struktur </a:t>
                      </a:r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Geologické charakteristiky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756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Hydrogeologické charakteristiky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3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Transportní charakteristiky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3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>
                          <a:effectLst/>
                        </a:rPr>
                        <a:t>Zajistit příznivé podmínky pro bezpečnostní funkce inženýrských bariér</a:t>
                      </a:r>
                      <a:endParaRPr lang="cs-CZ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cs-CZ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Tepelné </a:t>
                      </a:r>
                      <a:r>
                        <a:rPr lang="cs-CZ" sz="1100" b="1" dirty="0" smtClean="0">
                          <a:effectLst/>
                        </a:rPr>
                        <a:t>vlivy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3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</a:rPr>
                        <a:t>Hydraulické vlivy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8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Mechanické </a:t>
                      </a:r>
                      <a:r>
                        <a:rPr lang="cs-CZ" sz="1100" b="1" dirty="0" smtClean="0">
                          <a:effectLst/>
                        </a:rPr>
                        <a:t>vlivy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88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Chemické </a:t>
                      </a:r>
                      <a:r>
                        <a:rPr lang="cs-CZ" sz="1100" b="1" dirty="0" smtClean="0">
                          <a:effectLst/>
                        </a:rPr>
                        <a:t>vlivy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3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Mikrobiologické </a:t>
                      </a:r>
                      <a:r>
                        <a:rPr lang="cs-CZ" sz="1100" b="1" dirty="0" smtClean="0">
                          <a:effectLst/>
                        </a:rPr>
                        <a:t>vlivy</a:t>
                      </a:r>
                      <a:r>
                        <a:rPr lang="cs-CZ" sz="1100" b="1" baseline="0" dirty="0" smtClean="0">
                          <a:effectLst/>
                        </a:rPr>
                        <a:t> 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63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Sdružené vlivy (THMC)</a:t>
                      </a:r>
                      <a:endParaRPr lang="cs-CZ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4448462" cy="365125"/>
          </a:xfrm>
        </p:spPr>
        <p:txBody>
          <a:bodyPr/>
          <a:lstStyle/>
          <a:p>
            <a:r>
              <a:rPr lang="cs-CZ" dirty="0" smtClean="0"/>
              <a:t>TVIP 2018 – Radioaktivní odpady; Hustopeče 7. 3. 2018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7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" name="Zástupný symbol pro obsah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77711"/>
              </p:ext>
            </p:extLst>
          </p:nvPr>
        </p:nvGraphicFramePr>
        <p:xfrm>
          <a:off x="795648" y="3384469"/>
          <a:ext cx="1199408" cy="771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08"/>
              </a:tblGrid>
              <a:tr h="771896">
                <a:tc>
                  <a:txBody>
                    <a:bodyPr/>
                    <a:lstStyle/>
                    <a:p>
                      <a:r>
                        <a:rPr lang="cs-CZ" dirty="0" smtClean="0"/>
                        <a:t>Databáze </a:t>
                      </a:r>
                      <a:r>
                        <a:rPr lang="cs-CZ" dirty="0" err="1" smtClean="0"/>
                        <a:t>FEPs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Přímá spojnice se šipkou 9"/>
          <p:cNvCxnSpPr>
            <a:stCxn id="8" idx="3"/>
            <a:endCxn id="7" idx="1"/>
          </p:cNvCxnSpPr>
          <p:nvPr/>
        </p:nvCxnSpPr>
        <p:spPr>
          <a:xfrm>
            <a:off x="1995056" y="3770417"/>
            <a:ext cx="641266" cy="10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5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0" dirty="0"/>
              <a:t>Výzkum přenosu radionuklidů z úložiště na člověka - biosféra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1543793"/>
            <a:ext cx="11511586" cy="4633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006635"/>
                </a:solidFill>
              </a:rPr>
              <a:t>Získání dat a výpočty</a:t>
            </a:r>
          </a:p>
          <a:p>
            <a:pPr marL="285750" indent="-285750"/>
            <a:r>
              <a:rPr lang="cs-CZ" sz="1600" dirty="0"/>
              <a:t>3 D popisné modely lokalit</a:t>
            </a:r>
          </a:p>
          <a:p>
            <a:pPr marL="742950" lvl="1" indent="-285750"/>
            <a:r>
              <a:rPr lang="cs-CZ" sz="1600" dirty="0"/>
              <a:t>Topografie</a:t>
            </a:r>
          </a:p>
          <a:p>
            <a:pPr marL="742950" lvl="1" indent="-285750"/>
            <a:r>
              <a:rPr lang="cs-CZ" sz="1600" dirty="0"/>
              <a:t>Morfologie</a:t>
            </a:r>
          </a:p>
          <a:p>
            <a:pPr marL="742950" lvl="1" indent="-285750"/>
            <a:r>
              <a:rPr lang="cs-CZ" sz="1600" dirty="0"/>
              <a:t>Půda, vody</a:t>
            </a:r>
          </a:p>
          <a:p>
            <a:pPr marL="285750" indent="-285750"/>
            <a:r>
              <a:rPr lang="cs-CZ" sz="1600" dirty="0"/>
              <a:t>Příprava „stylizovaných“ scénářů</a:t>
            </a:r>
          </a:p>
          <a:p>
            <a:pPr marL="285750" indent="-285750"/>
            <a:r>
              <a:rPr lang="cs-CZ" sz="1600" dirty="0"/>
              <a:t>Výběr reprezentativní osoby</a:t>
            </a:r>
          </a:p>
          <a:p>
            <a:pPr marL="285750" indent="-285750"/>
            <a:r>
              <a:rPr lang="cs-CZ" sz="1600" dirty="0"/>
              <a:t>Spotřební koše reprezentativní osoby (spotřeba vody, rostlin, </a:t>
            </a:r>
            <a:endParaRPr lang="cs-CZ" sz="1600" dirty="0" smtClean="0"/>
          </a:p>
          <a:p>
            <a:pPr marL="285750" indent="-285750"/>
            <a:r>
              <a:rPr lang="cs-CZ" sz="1600" dirty="0" smtClean="0"/>
              <a:t>živočišných </a:t>
            </a:r>
            <a:r>
              <a:rPr lang="cs-CZ" sz="1600" dirty="0"/>
              <a:t>produktů)</a:t>
            </a:r>
          </a:p>
          <a:p>
            <a:pPr marL="285750" indent="-285750"/>
            <a:r>
              <a:rPr lang="cs-CZ" sz="1600" dirty="0"/>
              <a:t>Koeficienty přenosu radionuklidů z vody na rostliny a živočišné produkty</a:t>
            </a:r>
          </a:p>
          <a:p>
            <a:pPr marL="285750" indent="-285750"/>
            <a:r>
              <a:rPr lang="cs-CZ" sz="1600" dirty="0"/>
              <a:t>Ozáření z plynných produktů - inhalace</a:t>
            </a:r>
          </a:p>
          <a:p>
            <a:pPr marL="285750" indent="-285750"/>
            <a:r>
              <a:rPr lang="cs-CZ" sz="1600" dirty="0"/>
              <a:t>Koeficienty loužení radionuklidy z kontaminované půdy </a:t>
            </a:r>
          </a:p>
          <a:p>
            <a:pPr marL="285750" indent="-285750"/>
            <a:r>
              <a:rPr lang="cs-CZ" sz="1600" dirty="0"/>
              <a:t>Zevní ozáření z kontaminované půdy</a:t>
            </a:r>
          </a:p>
          <a:p>
            <a:pPr marL="285750" indent="-285750"/>
            <a:r>
              <a:rPr lang="cs-CZ" sz="1600" dirty="0"/>
              <a:t>Koeficienty úbytku radionuklidů z rostlin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4" y="6356350"/>
            <a:ext cx="4828472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8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0646"/>
              </p:ext>
            </p:extLst>
          </p:nvPr>
        </p:nvGraphicFramePr>
        <p:xfrm>
          <a:off x="7267699" y="1389413"/>
          <a:ext cx="4702628" cy="467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icture" r:id="rId4" imgW="6310489" imgH="4831644" progId="Word.Picture.8">
                  <p:embed/>
                </p:oleObj>
              </mc:Choice>
              <mc:Fallback>
                <p:oleObj name="Picture" r:id="rId4" imgW="6310489" imgH="4831644" progId="Word.Picture.8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699" y="1389413"/>
                        <a:ext cx="4702628" cy="4678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2) Projektová podpora pro bezpečnostní hodnocení HÚ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841" y="2066306"/>
            <a:ext cx="11511586" cy="411065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ZL 1 – SWOT PVP Bukov</a:t>
            </a:r>
          </a:p>
          <a:p>
            <a:r>
              <a:rPr lang="cs-CZ" dirty="0" smtClean="0"/>
              <a:t>ZL 2 – Návrh monitorovacího plánu</a:t>
            </a:r>
          </a:p>
          <a:p>
            <a:r>
              <a:rPr lang="cs-CZ" dirty="0" smtClean="0"/>
              <a:t>ZL 3 – Studie </a:t>
            </a:r>
            <a:r>
              <a:rPr lang="cs-CZ" dirty="0" err="1" smtClean="0"/>
              <a:t>umístitelnosti</a:t>
            </a:r>
            <a:r>
              <a:rPr lang="cs-CZ" dirty="0" smtClean="0"/>
              <a:t> (7 lokalit)</a:t>
            </a:r>
          </a:p>
          <a:p>
            <a:r>
              <a:rPr lang="cs-CZ" dirty="0" smtClean="0"/>
              <a:t>ZL 4 – Optimalizace podzemí HÚ (7 lokalit)</a:t>
            </a:r>
          </a:p>
          <a:p>
            <a:r>
              <a:rPr lang="cs-CZ" dirty="0" smtClean="0"/>
              <a:t>ZL 5 – Provozní bezpečnost (7 lokalit)</a:t>
            </a:r>
          </a:p>
          <a:p>
            <a:r>
              <a:rPr lang="cs-CZ" dirty="0" smtClean="0"/>
              <a:t>ZL 6 – </a:t>
            </a:r>
            <a:r>
              <a:rPr lang="cs-CZ"/>
              <a:t>O</a:t>
            </a:r>
            <a:r>
              <a:rPr lang="cs-CZ" smtClean="0"/>
              <a:t>ptimalizace vzdáleností UOS </a:t>
            </a:r>
            <a:r>
              <a:rPr lang="cs-CZ" dirty="0" smtClean="0"/>
              <a:t>(7 lokalit)</a:t>
            </a:r>
          </a:p>
          <a:p>
            <a:r>
              <a:rPr lang="cs-CZ" dirty="0" smtClean="0"/>
              <a:t>ZL 7 – Geotechnická rizika</a:t>
            </a:r>
          </a:p>
          <a:p>
            <a:r>
              <a:rPr lang="cs-CZ" dirty="0" smtClean="0"/>
              <a:t>ZL 8 – Technicko-ekonomická studie PVP Bukov</a:t>
            </a:r>
          </a:p>
          <a:p>
            <a:r>
              <a:rPr lang="cs-CZ" dirty="0" smtClean="0"/>
              <a:t>ZL 9 – Účelové inženýrskogeologické mapy (7 lokalit)</a:t>
            </a:r>
          </a:p>
          <a:p>
            <a:r>
              <a:rPr lang="cs-CZ" dirty="0" smtClean="0"/>
              <a:t>ZL 10 – </a:t>
            </a:r>
            <a:r>
              <a:rPr lang="cs-CZ" dirty="0" err="1" smtClean="0"/>
              <a:t>Peletovaný</a:t>
            </a:r>
            <a:r>
              <a:rPr lang="cs-CZ" dirty="0" smtClean="0"/>
              <a:t> bentonit</a:t>
            </a:r>
          </a:p>
          <a:p>
            <a:r>
              <a:rPr lang="cs-CZ" dirty="0" smtClean="0"/>
              <a:t>ZL 11 – Studie experimentálního plánu PVP Bukov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37293" y="6356350"/>
            <a:ext cx="4282207" cy="365125"/>
          </a:xfrm>
        </p:spPr>
        <p:txBody>
          <a:bodyPr/>
          <a:lstStyle/>
          <a:p>
            <a:r>
              <a:rPr lang="cs-CZ" dirty="0"/>
              <a:t>TVIP 2018 – Radioaktivní odpady; Hustopeče 7. 3. 2018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6024-F53A-4C92-89B9-782D6B204E76}" type="slidenum">
              <a:rPr lang="cs-CZ" smtClean="0"/>
              <a:t>9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6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VIP Hustopeče- Kroulíková">
  <a:themeElements>
    <a:clrScheme name="Surao">
      <a:dk1>
        <a:srgbClr val="000000"/>
      </a:dk1>
      <a:lt1>
        <a:srgbClr val="FFFFFF"/>
      </a:lt1>
      <a:dk2>
        <a:srgbClr val="006635"/>
      </a:dk2>
      <a:lt2>
        <a:srgbClr val="E7E6E6"/>
      </a:lt2>
      <a:accent1>
        <a:srgbClr val="80C342"/>
      </a:accent1>
      <a:accent2>
        <a:srgbClr val="5E9270"/>
      </a:accent2>
      <a:accent3>
        <a:srgbClr val="BFBFBF"/>
      </a:accent3>
      <a:accent4>
        <a:srgbClr val="B1D78A"/>
      </a:accent4>
      <a:accent5>
        <a:srgbClr val="FFBB00"/>
      </a:accent5>
      <a:accent6>
        <a:srgbClr val="BD008E"/>
      </a:accent6>
      <a:hlink>
        <a:srgbClr val="FFBB00"/>
      </a:hlink>
      <a:folHlink>
        <a:srgbClr val="80C342"/>
      </a:folHlink>
    </a:clrScheme>
    <a:fontScheme name="sura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TVIP Hustopeče- Kroulíková</Template>
  <TotalTime>539</TotalTime>
  <Words>1797</Words>
  <Application>Microsoft Office PowerPoint</Application>
  <PresentationFormat>Vlastní</PresentationFormat>
  <Paragraphs>310</Paragraphs>
  <Slides>28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0" baseType="lpstr">
      <vt:lpstr>TVIP Hustopeče- Kroulíková</vt:lpstr>
      <vt:lpstr>Picture</vt:lpstr>
      <vt:lpstr>Bezpečnost hlubinného úložiště</vt:lpstr>
      <vt:lpstr>Vizualizace HÚ</vt:lpstr>
      <vt:lpstr>1) Výzkumná podpora pro bezpečnostní     hodnocení HÚ</vt:lpstr>
      <vt:lpstr>Prezentace aplikace PowerPoint</vt:lpstr>
      <vt:lpstr>Databáze jevů, procesů a událostí (FEPs – Features, Events, Processes)</vt:lpstr>
      <vt:lpstr>Bezpečnostní funkce pole blízkých interakcí</vt:lpstr>
      <vt:lpstr>Prezentace aplikace PowerPoint</vt:lpstr>
      <vt:lpstr>Výzkum přenosu radionuklidů z úložiště na člověka - biosféra</vt:lpstr>
      <vt:lpstr>2) Projektová podpora pro bezpečnostní hodnocení HÚ</vt:lpstr>
      <vt:lpstr>3) Výzkum a vývoj UOS do stádia reálného vzorku</vt:lpstr>
      <vt:lpstr>Prezentace aplikace PowerPoint</vt:lpstr>
      <vt:lpstr>Prezentace aplikace PowerPoint</vt:lpstr>
      <vt:lpstr>Prezentace aplikace PowerPoint</vt:lpstr>
      <vt:lpstr>Koncepční návrh </vt:lpstr>
      <vt:lpstr>Experimentální plán</vt:lpstr>
      <vt:lpstr>Prezentace aplikace PowerPoint</vt:lpstr>
      <vt:lpstr>Prezentace aplikace PowerPoint</vt:lpstr>
      <vt:lpstr>Projektové činnosti</vt:lpstr>
      <vt:lpstr>Plánované výzkumné a vývojové práce</vt:lpstr>
      <vt:lpstr>Kritéria</vt:lpstr>
      <vt:lpstr>         Projektová kritéria</vt:lpstr>
      <vt:lpstr>Bezpečnostní kritéria – Geologické charakteristiky</vt:lpstr>
      <vt:lpstr>Bezpečnostní kritéria – Hydrogeologické charakteristiky</vt:lpstr>
      <vt:lpstr>Bezpečnostní kritéria - Charakteristiky zvyšující pravděpodobnost narušení úložiště</vt:lpstr>
      <vt:lpstr>Bezpečnostní kritéria – Přírodní jevy (povrchové jaderné zařízení) - § 3, odst. 1. písm. a)</vt:lpstr>
      <vt:lpstr>Environmentální kritéria</vt:lpstr>
      <vt:lpstr>Závěr – příprava hlubinného úložiště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hlubinného úložiště</dc:title>
  <dc:creator>Kroulíková Iveta</dc:creator>
  <cp:lastModifiedBy>Holánová Iveta</cp:lastModifiedBy>
  <cp:revision>64</cp:revision>
  <dcterms:created xsi:type="dcterms:W3CDTF">2018-02-28T08:04:28Z</dcterms:created>
  <dcterms:modified xsi:type="dcterms:W3CDTF">2018-03-06T10:58:18Z</dcterms:modified>
</cp:coreProperties>
</file>