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5" r:id="rId2"/>
    <p:sldId id="289"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2" r:id="rId18"/>
    <p:sldId id="311" r:id="rId19"/>
    <p:sldId id="314" r:id="rId20"/>
    <p:sldId id="313" r:id="rId21"/>
    <p:sldId id="315" r:id="rId22"/>
    <p:sldId id="317" r:id="rId23"/>
    <p:sldId id="319" r:id="rId24"/>
    <p:sldId id="318" r:id="rId25"/>
    <p:sldId id="286" r:id="rId2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AB794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redný štýl 4 - zvýrazneni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8053" autoAdjust="0"/>
  </p:normalViewPr>
  <p:slideViewPr>
    <p:cSldViewPr>
      <p:cViewPr varScale="1">
        <p:scale>
          <a:sx n="69" d="100"/>
          <a:sy n="69" d="100"/>
        </p:scale>
        <p:origin x="2248" y="192"/>
      </p:cViewPr>
      <p:guideLst>
        <p:guide orient="horz" pos="2160"/>
        <p:guide pos="2880"/>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A3113-E392-4916-90E0-469CE0E1EE5D}" type="datetimeFigureOut">
              <a:rPr lang="sk-SK" smtClean="0"/>
              <a:t>8.3.18</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88BE8-0689-4531-9EC6-40B29128D3B1}" type="slidenum">
              <a:rPr lang="sk-SK" smtClean="0"/>
              <a:t>‹#›</a:t>
            </a:fld>
            <a:endParaRPr lang="sk-SK"/>
          </a:p>
        </p:txBody>
      </p:sp>
    </p:spTree>
    <p:extLst>
      <p:ext uri="{BB962C8B-B14F-4D97-AF65-F5344CB8AC3E}">
        <p14:creationId xmlns:p14="http://schemas.microsoft.com/office/powerpoint/2010/main" val="146229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3. novembra 2015 vstúpila do platnosti novela Vyhlášky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ktorou sa ustanovujú požiadavky na kvalitu palív a vedenie prevádzkovej evidencie o palivách. Táto novela (č. 367/2015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nadobudla účinnosť k 1.1.2016 (niektoré ustanovenia mali účinnosť odloženú až do 1.1.2017) a okrem iného, ustanovuje podrobné požiadavky na stav konca odpadu pre palivá vyrobené z odpadových materiálov.</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2</a:t>
            </a:fld>
            <a:endParaRPr lang="sk-SK"/>
          </a:p>
        </p:txBody>
      </p:sp>
    </p:spTree>
    <p:extLst>
      <p:ext uri="{BB962C8B-B14F-4D97-AF65-F5344CB8AC3E}">
        <p14:creationId xmlns:p14="http://schemas.microsoft.com/office/powerpoint/2010/main" val="75371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O niečo odlišná situácia platí pre nové pripravované technológie na báze alternatívnych termických metód, pre ktoré okrem toho, že sú povinné preukázať súlad kvapalnej aj plynnej zložky s požiadavkami citovanej vyhlášky, sa navyše v súčasnosti štandardne vyžaduje preukázanie tohto súladu v čo najväčšom možnom rozsahu už v štádiu EIA, teda pred tým ako sú predmetné zariadenia povolené a uvedené do prevádzky. Preukázanie plnenia týchto požiadaviek v štádiu EIA sa vyžaduje na vhodnom referenčnom zariadení, v prípade že takéto existuje a je to v možnostiach navrhovateľa.</a:t>
            </a:r>
          </a:p>
          <a:p>
            <a:r>
              <a:rPr lang="sk-SK" sz="1200" kern="1200" dirty="0">
                <a:solidFill>
                  <a:schemeClr val="tx1"/>
                </a:solidFill>
                <a:effectLst/>
                <a:latin typeface="+mn-lt"/>
                <a:ea typeface="+mn-ea"/>
                <a:cs typeface="+mn-cs"/>
              </a:rPr>
              <a:t>S prihliadnutím na túto požiadavku povoľujúcich orgánov sú teda už v súčasnosti k dispozícii rozbory pre niektoré pripravované (a ešte neprevádzkované)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technológie v rozsahu ako pre kvapalnú tak aj pre plynnú zložku. Prehľad navrhovaných </a:t>
            </a:r>
            <a:r>
              <a:rPr lang="sk-SK" sz="1200" kern="1200" dirty="0" err="1">
                <a:solidFill>
                  <a:schemeClr val="tx1"/>
                </a:solidFill>
                <a:effectLst/>
                <a:latin typeface="+mn-lt"/>
                <a:ea typeface="+mn-ea"/>
                <a:cs typeface="+mn-cs"/>
              </a:rPr>
              <a:t>pyrolýznych</a:t>
            </a:r>
            <a:r>
              <a:rPr lang="sk-SK" sz="1200" kern="1200" dirty="0">
                <a:solidFill>
                  <a:schemeClr val="tx1"/>
                </a:solidFill>
                <a:effectLst/>
                <a:latin typeface="+mn-lt"/>
                <a:ea typeface="+mn-ea"/>
                <a:cs typeface="+mn-cs"/>
              </a:rPr>
              <a:t> technológií, pre ktoré sú k dispozícii tieto rozbory, uvádzame nižšie:</a:t>
            </a:r>
          </a:p>
          <a:p>
            <a:pPr lvl="0"/>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Leitner</a:t>
            </a:r>
            <a:r>
              <a:rPr lang="sk-SK" sz="1200" kern="1200" dirty="0">
                <a:solidFill>
                  <a:schemeClr val="tx1"/>
                </a:solidFill>
                <a:effectLst/>
                <a:latin typeface="+mn-lt"/>
                <a:ea typeface="+mn-ea"/>
                <a:cs typeface="+mn-cs"/>
              </a:rPr>
              <a:t> Technologies, </a:t>
            </a:r>
            <a:r>
              <a:rPr lang="sk-SK" sz="1200" kern="1200" dirty="0" err="1">
                <a:solidFill>
                  <a:schemeClr val="tx1"/>
                </a:solidFill>
                <a:effectLst/>
                <a:latin typeface="+mn-lt"/>
                <a:ea typeface="+mn-ea"/>
                <a:cs typeface="+mn-cs"/>
              </a:rPr>
              <a:t>s.r.o</a:t>
            </a:r>
            <a:r>
              <a:rPr lang="sk-SK" sz="1200" kern="1200" dirty="0">
                <a:solidFill>
                  <a:schemeClr val="tx1"/>
                </a:solidFill>
                <a:effectLst/>
                <a:latin typeface="+mn-lt"/>
                <a:ea typeface="+mn-ea"/>
                <a:cs typeface="+mn-cs"/>
              </a:rPr>
              <a:t>.</a:t>
            </a:r>
          </a:p>
          <a:p>
            <a:r>
              <a:rPr lang="sk-SK" sz="1200" kern="1200" dirty="0">
                <a:solidFill>
                  <a:schemeClr val="tx1"/>
                </a:solidFill>
                <a:effectLst/>
                <a:latin typeface="+mn-lt"/>
                <a:ea typeface="+mn-ea"/>
                <a:cs typeface="+mn-cs"/>
              </a:rPr>
              <a:t>Spoločnosť so sídlom v Novom Meste nad Váhom vyvíja zariadenie na </a:t>
            </a:r>
            <a:r>
              <a:rPr lang="sk-SK" sz="1200" kern="1200" dirty="0" err="1">
                <a:solidFill>
                  <a:schemeClr val="tx1"/>
                </a:solidFill>
                <a:effectLst/>
                <a:latin typeface="+mn-lt"/>
                <a:ea typeface="+mn-ea"/>
                <a:cs typeface="+mn-cs"/>
              </a:rPr>
              <a:t>depolymerizáciu</a:t>
            </a:r>
            <a:r>
              <a:rPr lang="sk-SK" sz="1200" kern="1200" dirty="0">
                <a:solidFill>
                  <a:schemeClr val="tx1"/>
                </a:solidFill>
                <a:effectLst/>
                <a:latin typeface="+mn-lt"/>
                <a:ea typeface="+mn-ea"/>
                <a:cs typeface="+mn-cs"/>
              </a:rPr>
              <a:t> plastov, postavenú na </a:t>
            </a:r>
            <a:r>
              <a:rPr lang="sk-SK" sz="1200" kern="1200" dirty="0" err="1">
                <a:solidFill>
                  <a:schemeClr val="tx1"/>
                </a:solidFill>
                <a:effectLst/>
                <a:latin typeface="+mn-lt"/>
                <a:ea typeface="+mn-ea"/>
                <a:cs typeface="+mn-cs"/>
              </a:rPr>
              <a:t>pyrolýznom</a:t>
            </a:r>
            <a:r>
              <a:rPr lang="sk-SK" sz="1200" kern="1200" dirty="0">
                <a:solidFill>
                  <a:schemeClr val="tx1"/>
                </a:solidFill>
                <a:effectLst/>
                <a:latin typeface="+mn-lt"/>
                <a:ea typeface="+mn-ea"/>
                <a:cs typeface="+mn-cs"/>
              </a:rPr>
              <a:t> princípe, bez použitia katalyzátora.  Jedná sa o dvojstupňovú termálnu degradáciu bez použitia katalyzátora, s prvým stupňom operujúcim pri teplotách do 300°C a druhým stupňom v tepelnom rozmedzí 300 – 420°C [5].</a:t>
            </a:r>
          </a:p>
          <a:p>
            <a:r>
              <a:rPr lang="sk-SK" sz="1200" kern="1200" dirty="0">
                <a:solidFill>
                  <a:schemeClr val="tx1"/>
                </a:solidFill>
                <a:effectLst/>
                <a:latin typeface="+mn-lt"/>
                <a:ea typeface="+mn-ea"/>
                <a:cs typeface="+mn-cs"/>
              </a:rPr>
              <a:t>- WP </a:t>
            </a:r>
            <a:r>
              <a:rPr lang="sk-SK" sz="1200" kern="1200" dirty="0" err="1">
                <a:solidFill>
                  <a:schemeClr val="tx1"/>
                </a:solidFill>
                <a:effectLst/>
                <a:latin typeface="+mn-lt"/>
                <a:ea typeface="+mn-ea"/>
                <a:cs typeface="+mn-cs"/>
              </a:rPr>
              <a:t>Tech</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s.r.o</a:t>
            </a:r>
            <a:r>
              <a:rPr lang="sk-SK" sz="1200" kern="1200" dirty="0">
                <a:solidFill>
                  <a:schemeClr val="tx1"/>
                </a:solidFill>
                <a:effectLst/>
                <a:latin typeface="+mn-lt"/>
                <a:ea typeface="+mn-ea"/>
                <a:cs typeface="+mn-cs"/>
              </a:rPr>
              <a:t>.</a:t>
            </a:r>
          </a:p>
          <a:p>
            <a:r>
              <a:rPr lang="sk-SK" sz="1200" kern="1200" dirty="0">
                <a:solidFill>
                  <a:schemeClr val="tx1"/>
                </a:solidFill>
                <a:effectLst/>
                <a:latin typeface="+mn-lt"/>
                <a:ea typeface="+mn-ea"/>
                <a:cs typeface="+mn-cs"/>
              </a:rPr>
              <a:t>Spoločnosť od roku 2015 prevádzkuje v obci Iža pri Komárne výskumné a testovacie zariadenie na </a:t>
            </a:r>
            <a:r>
              <a:rPr lang="sk-SK" sz="1200" kern="1200" dirty="0" err="1">
                <a:solidFill>
                  <a:schemeClr val="tx1"/>
                </a:solidFill>
                <a:effectLst/>
                <a:latin typeface="+mn-lt"/>
                <a:ea typeface="+mn-ea"/>
                <a:cs typeface="+mn-cs"/>
              </a:rPr>
              <a:t>pyrolýzu</a:t>
            </a:r>
            <a:r>
              <a:rPr lang="sk-SK" sz="1200" kern="1200" dirty="0">
                <a:solidFill>
                  <a:schemeClr val="tx1"/>
                </a:solidFill>
                <a:effectLst/>
                <a:latin typeface="+mn-lt"/>
                <a:ea typeface="+mn-ea"/>
                <a:cs typeface="+mn-cs"/>
              </a:rPr>
              <a:t> rôznych druhov odpadov s typovým označením WP. Jedná sa o dvojstupňovú katalytickú </a:t>
            </a:r>
            <a:r>
              <a:rPr lang="sk-SK" sz="1200" kern="1200" dirty="0" err="1">
                <a:solidFill>
                  <a:schemeClr val="tx1"/>
                </a:solidFill>
                <a:effectLst/>
                <a:latin typeface="+mn-lt"/>
                <a:ea typeface="+mn-ea"/>
                <a:cs typeface="+mn-cs"/>
              </a:rPr>
              <a:t>depolymerizáciu</a:t>
            </a:r>
            <a:r>
              <a:rPr lang="sk-SK" sz="1200" kern="1200" dirty="0">
                <a:solidFill>
                  <a:schemeClr val="tx1"/>
                </a:solidFill>
                <a:effectLst/>
                <a:latin typeface="+mn-lt"/>
                <a:ea typeface="+mn-ea"/>
                <a:cs typeface="+mn-cs"/>
              </a:rPr>
              <a:t>, s prvým reaktorovým stupňom operujúcim v tepelnom rozmedzí 200 – 300 °C a slúžiacim na odstránenie prchavých, predovšetkým halogénových zlúčenín</a:t>
            </a:r>
            <a:r>
              <a:rPr lang="sk-SK" dirty="0">
                <a:effectLst/>
              </a:rPr>
              <a:t> </a:t>
            </a:r>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11</a:t>
            </a:fld>
            <a:endParaRPr lang="sk-SK"/>
          </a:p>
        </p:txBody>
      </p:sp>
    </p:spTree>
    <p:extLst>
      <p:ext uri="{BB962C8B-B14F-4D97-AF65-F5344CB8AC3E}">
        <p14:creationId xmlns:p14="http://schemas.microsoft.com/office/powerpoint/2010/main" val="419810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Prehľad navrhovaných </a:t>
            </a:r>
            <a:r>
              <a:rPr lang="sk-SK" sz="1200" kern="1200" dirty="0" err="1">
                <a:solidFill>
                  <a:schemeClr val="tx1"/>
                </a:solidFill>
                <a:effectLst/>
                <a:latin typeface="+mn-lt"/>
                <a:ea typeface="+mn-ea"/>
                <a:cs typeface="+mn-cs"/>
              </a:rPr>
              <a:t>pyrolýznych</a:t>
            </a:r>
            <a:r>
              <a:rPr lang="sk-SK" sz="1200" kern="1200" dirty="0">
                <a:solidFill>
                  <a:schemeClr val="tx1"/>
                </a:solidFill>
                <a:effectLst/>
                <a:latin typeface="+mn-lt"/>
                <a:ea typeface="+mn-ea"/>
                <a:cs typeface="+mn-cs"/>
              </a:rPr>
              <a:t> technológií, pre ktoré sú k dispozícii tieto rozbory, uvádzame nižšie:</a:t>
            </a:r>
          </a:p>
          <a:p>
            <a:pPr lvl="0"/>
            <a:r>
              <a:rPr lang="sk-SK" sz="1200" kern="1200" dirty="0">
                <a:solidFill>
                  <a:schemeClr val="tx1"/>
                </a:solidFill>
                <a:effectLst/>
                <a:latin typeface="+mn-lt"/>
                <a:ea typeface="+mn-ea"/>
                <a:cs typeface="+mn-cs"/>
              </a:rPr>
              <a:t> - </a:t>
            </a:r>
            <a:r>
              <a:rPr lang="sk-SK" sz="1200" kern="1200" dirty="0" err="1">
                <a:solidFill>
                  <a:schemeClr val="tx1"/>
                </a:solidFill>
                <a:effectLst/>
                <a:latin typeface="+mn-lt"/>
                <a:ea typeface="+mn-ea"/>
                <a:cs typeface="+mn-cs"/>
              </a:rPr>
              <a:t>Leitner</a:t>
            </a:r>
            <a:r>
              <a:rPr lang="sk-SK" sz="1200" kern="1200" dirty="0">
                <a:solidFill>
                  <a:schemeClr val="tx1"/>
                </a:solidFill>
                <a:effectLst/>
                <a:latin typeface="+mn-lt"/>
                <a:ea typeface="+mn-ea"/>
                <a:cs typeface="+mn-cs"/>
              </a:rPr>
              <a:t> Technologies, </a:t>
            </a:r>
            <a:r>
              <a:rPr lang="sk-SK" sz="1200" kern="1200" dirty="0" err="1">
                <a:solidFill>
                  <a:schemeClr val="tx1"/>
                </a:solidFill>
                <a:effectLst/>
                <a:latin typeface="+mn-lt"/>
                <a:ea typeface="+mn-ea"/>
                <a:cs typeface="+mn-cs"/>
              </a:rPr>
              <a:t>s.r.o</a:t>
            </a:r>
            <a:r>
              <a:rPr lang="sk-SK" sz="1200" kern="1200" dirty="0">
                <a:solidFill>
                  <a:schemeClr val="tx1"/>
                </a:solidFill>
                <a:effectLst/>
                <a:latin typeface="+mn-lt"/>
                <a:ea typeface="+mn-ea"/>
                <a:cs typeface="+mn-cs"/>
              </a:rPr>
              <a:t>.</a:t>
            </a:r>
          </a:p>
          <a:p>
            <a:r>
              <a:rPr lang="sk-SK" sz="1200" kern="1200" dirty="0">
                <a:solidFill>
                  <a:schemeClr val="tx1"/>
                </a:solidFill>
                <a:effectLst/>
                <a:latin typeface="+mn-lt"/>
                <a:ea typeface="+mn-ea"/>
                <a:cs typeface="+mn-cs"/>
              </a:rPr>
              <a:t>Spoločnosť so sídlom v Novom Meste nad Váhom vyvíja zariadenie na </a:t>
            </a:r>
            <a:r>
              <a:rPr lang="sk-SK" sz="1200" kern="1200" dirty="0" err="1">
                <a:solidFill>
                  <a:schemeClr val="tx1"/>
                </a:solidFill>
                <a:effectLst/>
                <a:latin typeface="+mn-lt"/>
                <a:ea typeface="+mn-ea"/>
                <a:cs typeface="+mn-cs"/>
              </a:rPr>
              <a:t>depolymerizáciu</a:t>
            </a:r>
            <a:r>
              <a:rPr lang="sk-SK" sz="1200" kern="1200" dirty="0">
                <a:solidFill>
                  <a:schemeClr val="tx1"/>
                </a:solidFill>
                <a:effectLst/>
                <a:latin typeface="+mn-lt"/>
                <a:ea typeface="+mn-ea"/>
                <a:cs typeface="+mn-cs"/>
              </a:rPr>
              <a:t> plastov, postavenú na </a:t>
            </a:r>
            <a:r>
              <a:rPr lang="sk-SK" sz="1200" kern="1200" dirty="0" err="1">
                <a:solidFill>
                  <a:schemeClr val="tx1"/>
                </a:solidFill>
                <a:effectLst/>
                <a:latin typeface="+mn-lt"/>
                <a:ea typeface="+mn-ea"/>
                <a:cs typeface="+mn-cs"/>
              </a:rPr>
              <a:t>pyrolýznom</a:t>
            </a:r>
            <a:r>
              <a:rPr lang="sk-SK" sz="1200" kern="1200" dirty="0">
                <a:solidFill>
                  <a:schemeClr val="tx1"/>
                </a:solidFill>
                <a:effectLst/>
                <a:latin typeface="+mn-lt"/>
                <a:ea typeface="+mn-ea"/>
                <a:cs typeface="+mn-cs"/>
              </a:rPr>
              <a:t> princípe, bez použitia katalyzátora.  Jedná sa o dvojstupňovú termálnu degradáciu bez použitia katalyzátora, s prvým stupňom operujúcim pri teplotách do 300°C a druhým stupňom v tepelnom rozmedzí 300 – 420°C [5].</a:t>
            </a:r>
          </a:p>
          <a:p>
            <a:r>
              <a:rPr lang="sk-SK" sz="1200" kern="1200" dirty="0">
                <a:solidFill>
                  <a:schemeClr val="tx1"/>
                </a:solidFill>
                <a:effectLst/>
                <a:latin typeface="+mn-lt"/>
                <a:ea typeface="+mn-ea"/>
                <a:cs typeface="+mn-cs"/>
              </a:rPr>
              <a:t>- WP </a:t>
            </a:r>
            <a:r>
              <a:rPr lang="sk-SK" sz="1200" kern="1200" dirty="0" err="1">
                <a:solidFill>
                  <a:schemeClr val="tx1"/>
                </a:solidFill>
                <a:effectLst/>
                <a:latin typeface="+mn-lt"/>
                <a:ea typeface="+mn-ea"/>
                <a:cs typeface="+mn-cs"/>
              </a:rPr>
              <a:t>Tech</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s.r.o</a:t>
            </a:r>
            <a:r>
              <a:rPr lang="sk-SK" sz="1200" kern="1200" dirty="0">
                <a:solidFill>
                  <a:schemeClr val="tx1"/>
                </a:solidFill>
                <a:effectLst/>
                <a:latin typeface="+mn-lt"/>
                <a:ea typeface="+mn-ea"/>
                <a:cs typeface="+mn-cs"/>
              </a:rPr>
              <a:t>.</a:t>
            </a:r>
          </a:p>
          <a:p>
            <a:r>
              <a:rPr lang="sk-SK" sz="1200" kern="1200" dirty="0">
                <a:solidFill>
                  <a:schemeClr val="tx1"/>
                </a:solidFill>
                <a:effectLst/>
                <a:latin typeface="+mn-lt"/>
                <a:ea typeface="+mn-ea"/>
                <a:cs typeface="+mn-cs"/>
              </a:rPr>
              <a:t>Spoločnosť od roku 2015 prevádzkuje v obci Iža pri Komárne výskumné a testovacie zariadenie na </a:t>
            </a:r>
            <a:r>
              <a:rPr lang="sk-SK" sz="1200" kern="1200" dirty="0" err="1">
                <a:solidFill>
                  <a:schemeClr val="tx1"/>
                </a:solidFill>
                <a:effectLst/>
                <a:latin typeface="+mn-lt"/>
                <a:ea typeface="+mn-ea"/>
                <a:cs typeface="+mn-cs"/>
              </a:rPr>
              <a:t>pyrolýzu</a:t>
            </a:r>
            <a:r>
              <a:rPr lang="sk-SK" sz="1200" kern="1200" dirty="0">
                <a:solidFill>
                  <a:schemeClr val="tx1"/>
                </a:solidFill>
                <a:effectLst/>
                <a:latin typeface="+mn-lt"/>
                <a:ea typeface="+mn-ea"/>
                <a:cs typeface="+mn-cs"/>
              </a:rPr>
              <a:t> rôznych druhov odpadov s typovým označením WP. Jedná sa o dvojstupňovú katalytickú </a:t>
            </a:r>
            <a:r>
              <a:rPr lang="sk-SK" sz="1200" kern="1200" dirty="0" err="1">
                <a:solidFill>
                  <a:schemeClr val="tx1"/>
                </a:solidFill>
                <a:effectLst/>
                <a:latin typeface="+mn-lt"/>
                <a:ea typeface="+mn-ea"/>
                <a:cs typeface="+mn-cs"/>
              </a:rPr>
              <a:t>depolymerizáciu</a:t>
            </a:r>
            <a:r>
              <a:rPr lang="sk-SK" sz="1200" kern="1200" dirty="0">
                <a:solidFill>
                  <a:schemeClr val="tx1"/>
                </a:solidFill>
                <a:effectLst/>
                <a:latin typeface="+mn-lt"/>
                <a:ea typeface="+mn-ea"/>
                <a:cs typeface="+mn-cs"/>
              </a:rPr>
              <a:t>, s prvým reaktorovým stupňom operujúcim v tepelnom rozmedzí 200 – 300 °C a slúžiacim na odstránenie prchavých, predovšetkým halogénových zlúčenín [5].</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12</a:t>
            </a:fld>
            <a:endParaRPr lang="sk-SK"/>
          </a:p>
        </p:txBody>
      </p:sp>
    </p:spTree>
    <p:extLst>
      <p:ext uri="{BB962C8B-B14F-4D97-AF65-F5344CB8AC3E}">
        <p14:creationId xmlns:p14="http://schemas.microsoft.com/office/powerpoint/2010/main" val="266433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V tabuľke 5 sú súhrnne uvedené dostupné údaje o skutočných hodnotách parametrov definujúcich stav konca odpadu pre kvapalné druhotné palivá vyrobené z odpadu pre vybrané jestvujúce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zariadenia v rámci SR, spolu s ich porovnaním s definovanými hraničnými hodnotami.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Tabuľka 5  Skutočné hodnoty parametrov definujúcich stav konca odpadu kvapalných druhotných palív pre vybrané jestvujúce pyrolýzne zariadenia</a:t>
            </a:r>
            <a:endParaRPr lang="sk-SK" sz="1200" kern="1200" dirty="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13</a:t>
            </a:fld>
            <a:endParaRPr lang="sk-SK"/>
          </a:p>
        </p:txBody>
      </p:sp>
    </p:spTree>
    <p:extLst>
      <p:ext uri="{BB962C8B-B14F-4D97-AF65-F5344CB8AC3E}">
        <p14:creationId xmlns:p14="http://schemas.microsoft.com/office/powerpoint/2010/main" val="417013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Tabuľka 6  Skutočné hodnoty parametrov definujúcich stav konca odpadu kvapalných druhotných palív pre vybrané pripravované pyrolýzne zariadenia  </a:t>
            </a:r>
            <a:endParaRPr lang="sk-SK" sz="1200" kern="1200" dirty="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14</a:t>
            </a:fld>
            <a:endParaRPr lang="sk-SK"/>
          </a:p>
        </p:txBody>
      </p:sp>
    </p:spTree>
    <p:extLst>
      <p:ext uri="{BB962C8B-B14F-4D97-AF65-F5344CB8AC3E}">
        <p14:creationId xmlns:p14="http://schemas.microsoft.com/office/powerpoint/2010/main" val="4032960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b="1" kern="1200" dirty="0">
                <a:solidFill>
                  <a:schemeClr val="tx1"/>
                </a:solidFill>
                <a:effectLst/>
                <a:latin typeface="+mn-lt"/>
                <a:ea typeface="+mn-ea"/>
                <a:cs typeface="+mn-cs"/>
              </a:rPr>
              <a:t>Tabuľka 7  Skutočné hodnoty parametrov definujúcich stav konca odpadu plynných druhotných palív pre vybrané pripravované</a:t>
            </a:r>
            <a:r>
              <a:rPr lang="sl-SI" sz="1200" b="1" kern="1200" dirty="0">
                <a:solidFill>
                  <a:schemeClr val="tx1"/>
                </a:solidFill>
                <a:effectLst/>
                <a:latin typeface="+mn-lt"/>
                <a:ea typeface="+mn-ea"/>
                <a:cs typeface="+mn-cs"/>
              </a:rPr>
              <a:t> pyrolýzne zariadenia</a:t>
            </a:r>
            <a:endParaRPr lang="sk-SK" sz="1200" b="1" kern="1200" dirty="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15</a:t>
            </a:fld>
            <a:endParaRPr lang="sk-SK"/>
          </a:p>
        </p:txBody>
      </p:sp>
    </p:spTree>
    <p:extLst>
      <p:ext uri="{BB962C8B-B14F-4D97-AF65-F5344CB8AC3E}">
        <p14:creationId xmlns:p14="http://schemas.microsoft.com/office/powerpoint/2010/main" val="101078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i="1" kern="1200" dirty="0">
                <a:solidFill>
                  <a:schemeClr val="tx1"/>
                </a:solidFill>
                <a:effectLst/>
                <a:latin typeface="+mn-lt"/>
                <a:ea typeface="+mn-ea"/>
                <a:cs typeface="+mn-cs"/>
              </a:rPr>
              <a:t>Problematické parametre pre kvapalné druhotné palivá</a:t>
            </a:r>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Z dostupných rozborov preukazujúcich mieru plnenia hraničných hodnôt kvapalných druhotných palív z odpadu sú zrejmé problémy s plnením nasledovných parametrov:</a:t>
            </a:r>
          </a:p>
          <a:p>
            <a:pPr lvl="0"/>
            <a:r>
              <a:rPr lang="sk-SK" sz="1200" kern="1200" dirty="0" err="1">
                <a:solidFill>
                  <a:schemeClr val="tx1"/>
                </a:solidFill>
                <a:effectLst/>
                <a:latin typeface="+mn-lt"/>
                <a:ea typeface="+mn-ea"/>
                <a:cs typeface="+mn-cs"/>
              </a:rPr>
              <a:t>polycyklické</a:t>
            </a:r>
            <a:r>
              <a:rPr lang="sk-SK" sz="1200" kern="1200" dirty="0">
                <a:solidFill>
                  <a:schemeClr val="tx1"/>
                </a:solidFill>
                <a:effectLst/>
                <a:latin typeface="+mn-lt"/>
                <a:ea typeface="+mn-ea"/>
                <a:cs typeface="+mn-cs"/>
              </a:rPr>
              <a:t> uhľovodíky</a:t>
            </a:r>
          </a:p>
          <a:p>
            <a:pPr lvl="0"/>
            <a:r>
              <a:rPr lang="sk-SK" sz="1200" kern="1200" dirty="0">
                <a:solidFill>
                  <a:schemeClr val="tx1"/>
                </a:solidFill>
                <a:effectLst/>
                <a:latin typeface="+mn-lt"/>
                <a:ea typeface="+mn-ea"/>
                <a:cs typeface="+mn-cs"/>
              </a:rPr>
              <a:t>celkový obsah síry vyjadrený ako hm.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dirty="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16</a:t>
            </a:fld>
            <a:endParaRPr lang="sk-SK"/>
          </a:p>
        </p:txBody>
      </p:sp>
    </p:spTree>
    <p:extLst>
      <p:ext uri="{BB962C8B-B14F-4D97-AF65-F5344CB8AC3E}">
        <p14:creationId xmlns:p14="http://schemas.microsoft.com/office/powerpoint/2010/main" val="110989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i="1" kern="1200" dirty="0">
                <a:solidFill>
                  <a:schemeClr val="tx1"/>
                </a:solidFill>
                <a:effectLst/>
                <a:latin typeface="+mn-lt"/>
                <a:ea typeface="+mn-ea"/>
                <a:cs typeface="+mn-cs"/>
              </a:rPr>
              <a:t>4.1.1  </a:t>
            </a:r>
            <a:r>
              <a:rPr lang="sk-SK" sz="1200" b="1" i="1" kern="1200" dirty="0" err="1">
                <a:solidFill>
                  <a:schemeClr val="tx1"/>
                </a:solidFill>
                <a:effectLst/>
                <a:latin typeface="+mn-lt"/>
                <a:ea typeface="+mn-ea"/>
                <a:cs typeface="+mn-cs"/>
              </a:rPr>
              <a:t>Polycyklické</a:t>
            </a:r>
            <a:r>
              <a:rPr lang="sk-SK" sz="1200" b="1" i="1" kern="1200" dirty="0">
                <a:solidFill>
                  <a:schemeClr val="tx1"/>
                </a:solidFill>
                <a:effectLst/>
                <a:latin typeface="+mn-lt"/>
                <a:ea typeface="+mn-ea"/>
                <a:cs typeface="+mn-cs"/>
              </a:rPr>
              <a:t> uhľovodíky</a:t>
            </a:r>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Parameter, ustanovujúci maximálny povolený obsah </a:t>
            </a:r>
            <a:r>
              <a:rPr lang="sk-SK" sz="1200" kern="1200" dirty="0" err="1">
                <a:solidFill>
                  <a:schemeClr val="tx1"/>
                </a:solidFill>
                <a:effectLst/>
                <a:latin typeface="+mn-lt"/>
                <a:ea typeface="+mn-ea"/>
                <a:cs typeface="+mn-cs"/>
              </a:rPr>
              <a:t>polycyklických</a:t>
            </a:r>
            <a:r>
              <a:rPr lang="sk-SK" sz="1200" kern="1200" dirty="0">
                <a:solidFill>
                  <a:schemeClr val="tx1"/>
                </a:solidFill>
                <a:effectLst/>
                <a:latin typeface="+mn-lt"/>
                <a:ea typeface="+mn-ea"/>
                <a:cs typeface="+mn-cs"/>
              </a:rPr>
              <a:t> aromatických zlúčenín (</a:t>
            </a:r>
            <a:r>
              <a:rPr lang="sk-SK" sz="1200" kern="1200" dirty="0" err="1">
                <a:solidFill>
                  <a:schemeClr val="tx1"/>
                </a:solidFill>
                <a:effectLst/>
                <a:latin typeface="+mn-lt"/>
                <a:ea typeface="+mn-ea"/>
                <a:cs typeface="+mn-cs"/>
              </a:rPr>
              <a:t>diaromáty</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triaromáty</a:t>
            </a:r>
            <a:r>
              <a:rPr lang="sk-SK" sz="1200" kern="1200" dirty="0">
                <a:solidFill>
                  <a:schemeClr val="tx1"/>
                </a:solidFill>
                <a:effectLst/>
                <a:latin typeface="+mn-lt"/>
                <a:ea typeface="+mn-ea"/>
                <a:cs typeface="+mn-cs"/>
              </a:rPr>
              <a:t> a vyššie </a:t>
            </a:r>
            <a:r>
              <a:rPr lang="sk-SK" sz="1200" kern="1200" dirty="0" err="1">
                <a:solidFill>
                  <a:schemeClr val="tx1"/>
                </a:solidFill>
                <a:effectLst/>
                <a:latin typeface="+mn-lt"/>
                <a:ea typeface="+mn-ea"/>
                <a:cs typeface="+mn-cs"/>
              </a:rPr>
              <a:t>aromáty</a:t>
            </a:r>
            <a:r>
              <a:rPr lang="sk-SK" sz="1200" kern="1200" dirty="0">
                <a:solidFill>
                  <a:schemeClr val="tx1"/>
                </a:solidFill>
                <a:effectLst/>
                <a:latin typeface="+mn-lt"/>
                <a:ea typeface="+mn-ea"/>
                <a:cs typeface="+mn-cs"/>
              </a:rPr>
              <a:t>) v kvapalnom druhotnom palive. Hraničná hodnota je vyhláškou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určená na úrovni 1,5 mg.MJ</a:t>
            </a:r>
            <a:r>
              <a:rPr lang="sk-SK" sz="1200" kern="1200" baseline="30000" dirty="0">
                <a:solidFill>
                  <a:schemeClr val="tx1"/>
                </a:solidFill>
                <a:effectLst/>
                <a:latin typeface="+mn-lt"/>
                <a:ea typeface="+mn-ea"/>
                <a:cs typeface="+mn-cs"/>
              </a:rPr>
              <a:t>-1</a:t>
            </a:r>
            <a:r>
              <a:rPr lang="sk-SK" sz="1200" kern="1200" dirty="0">
                <a:solidFill>
                  <a:schemeClr val="tx1"/>
                </a:solidFill>
                <a:effectLst/>
                <a:latin typeface="+mn-lt"/>
                <a:ea typeface="+mn-ea"/>
                <a:cs typeface="+mn-cs"/>
              </a:rPr>
              <a:t> (medián) a 2,5 mg.MJ</a:t>
            </a:r>
            <a:r>
              <a:rPr lang="sk-SK" sz="1200" kern="1200" baseline="30000" dirty="0">
                <a:solidFill>
                  <a:schemeClr val="tx1"/>
                </a:solidFill>
                <a:effectLst/>
                <a:latin typeface="+mn-lt"/>
                <a:ea typeface="+mn-ea"/>
                <a:cs typeface="+mn-cs"/>
              </a:rPr>
              <a:t>-1</a:t>
            </a:r>
            <a:r>
              <a:rPr lang="sk-SK" sz="1200" kern="1200" dirty="0">
                <a:solidFill>
                  <a:schemeClr val="tx1"/>
                </a:solidFill>
                <a:effectLst/>
                <a:latin typeface="+mn-lt"/>
                <a:ea typeface="+mn-ea"/>
                <a:cs typeface="+mn-cs"/>
              </a:rPr>
              <a:t> (80-ty </a:t>
            </a:r>
            <a:r>
              <a:rPr lang="sk-SK" sz="1200" kern="1200" dirty="0" err="1">
                <a:solidFill>
                  <a:schemeClr val="tx1"/>
                </a:solidFill>
                <a:effectLst/>
                <a:latin typeface="+mn-lt"/>
                <a:ea typeface="+mn-ea"/>
                <a:cs typeface="+mn-cs"/>
              </a:rPr>
              <a:t>percentil</a:t>
            </a:r>
            <a:r>
              <a:rPr lang="sk-SK" sz="1200" kern="1200" dirty="0">
                <a:solidFill>
                  <a:schemeClr val="tx1"/>
                </a:solidFill>
                <a:effectLst/>
                <a:latin typeface="+mn-lt"/>
                <a:ea typeface="+mn-ea"/>
                <a:cs typeface="+mn-cs"/>
              </a:rPr>
              <a:t>). Odhliadnuc od problematickej definície v podobe mediánu a 80-teho </a:t>
            </a:r>
            <a:r>
              <a:rPr lang="sk-SK" sz="1200" kern="1200" dirty="0" err="1">
                <a:solidFill>
                  <a:schemeClr val="tx1"/>
                </a:solidFill>
                <a:effectLst/>
                <a:latin typeface="+mn-lt"/>
                <a:ea typeface="+mn-ea"/>
                <a:cs typeface="+mn-cs"/>
              </a:rPr>
              <a:t>percentilu</a:t>
            </a:r>
            <a:r>
              <a:rPr lang="sk-SK" sz="1200" kern="1200" dirty="0">
                <a:solidFill>
                  <a:schemeClr val="tx1"/>
                </a:solidFill>
                <a:effectLst/>
                <a:latin typeface="+mn-lt"/>
                <a:ea typeface="+mn-ea"/>
                <a:cs typeface="+mn-cs"/>
              </a:rPr>
              <a:t> (ako je o tom pojednané v kapitole 1.2.1 tohto článku), je z dostupných skutočných hodnôt tohto parametra, uvedených v tabuľke 5 zrejmé, že hraničné hodnoty sú výrazným spôsobom prekročené vo všetkých prípadoch.  </a:t>
            </a:r>
          </a:p>
          <a:p>
            <a:r>
              <a:rPr lang="sk-SK" sz="1200" kern="1200" dirty="0">
                <a:solidFill>
                  <a:schemeClr val="tx1"/>
                </a:solidFill>
                <a:effectLst/>
                <a:latin typeface="+mn-lt"/>
                <a:ea typeface="+mn-ea"/>
                <a:cs typeface="+mn-cs"/>
              </a:rPr>
              <a:t>K uvedeným prekročeniam je ale potrebné poznamenať, že hraničná hodnota toho istého parametra je pre motorovú naftu ustanovená na úrovni 8 hm.% (v zmysle prílohy č. 2 vyhlášky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a:t>
            </a:r>
          </a:p>
          <a:p>
            <a:r>
              <a:rPr lang="sk-SK" sz="1200" kern="1200" dirty="0">
                <a:solidFill>
                  <a:schemeClr val="tx1"/>
                </a:solidFill>
                <a:effectLst/>
                <a:latin typeface="+mn-lt"/>
                <a:ea typeface="+mn-ea"/>
                <a:cs typeface="+mn-cs"/>
              </a:rPr>
              <a:t>Ak prepočítame skutočné hodnoty pre druhotné palivá na hmotnostné percentá, tak aby boli porovnateľné s hraničnou hodnotou stanovenou pre motorovú naftu dostaneme nasledujúcu tabuľku 8.</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17</a:t>
            </a:fld>
            <a:endParaRPr lang="sk-SK"/>
          </a:p>
        </p:txBody>
      </p:sp>
    </p:spTree>
    <p:extLst>
      <p:ext uri="{BB962C8B-B14F-4D97-AF65-F5344CB8AC3E}">
        <p14:creationId xmlns:p14="http://schemas.microsoft.com/office/powerpoint/2010/main" val="203347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kern="1200" dirty="0">
                <a:solidFill>
                  <a:schemeClr val="tx1"/>
                </a:solidFill>
                <a:effectLst/>
                <a:latin typeface="+mn-lt"/>
                <a:ea typeface="+mn-ea"/>
                <a:cs typeface="+mn-cs"/>
              </a:rPr>
              <a:t>Tabuľka 8  Porovnanie nameraných hodnôt parametra PAH s platnou hraničnou hodnotou pre motorovú naftu</a:t>
            </a:r>
          </a:p>
          <a:p>
            <a:endParaRPr lang="sk-SK" sz="1200" b="1"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K uvedeným prekročeniam je ale potrebné poznamenať, že hraničná hodnota toho istého parametra je pre motorovú naftu ustanovená na úrovni 8 hm.% (v zmysle prílohy č. 2 vyhlášky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a:t>
            </a:r>
          </a:p>
          <a:p>
            <a:r>
              <a:rPr lang="sk-SK" sz="1200" kern="1200" dirty="0">
                <a:solidFill>
                  <a:schemeClr val="tx1"/>
                </a:solidFill>
                <a:effectLst/>
                <a:latin typeface="+mn-lt"/>
                <a:ea typeface="+mn-ea"/>
                <a:cs typeface="+mn-cs"/>
              </a:rPr>
              <a:t>Ak prepočítame skutočné hodnoty pre druhotné palivá na hmotnostné percentá, tak aby boli porovnateľné s hraničnou hodnotou stanovenou pre motorovú naftu dostaneme nasledujúcu tabuľku 8.</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Z hodnôt v tabuľke 8 je zrejmé, že hraničné hodnoty pre kvapalné druhotné palivo vyrobené z odpadu sú v porovnaní s obdobnou hraničnou hodnotou pre naftu ustanovené na viac ako 1 000 násobne prísnejšej úrovni. Z Tabuľky je tiež zrejmé, že skutočné hodnoty tohto parametra pre jednotlivé kvapalné druhotné palivá sú, s jedinou výnimkou týkajúcou sa kvapalného druhotného paliva vyrobeného z odpadových pneumatík) hlboko pod hraničnou hodnotou pre naftu.</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Keďže testované kvapalné druhotné palivá z odpadu sú jednotlivými prevádzkovateľmi zámerne produkované a upravované takým spôsobom, aby sa svojimi vlastnosťami priblížili práve vlastnostiam motorovej nafty, máme za to, že takto nastavená hraničná hodnota parametra PAU nie je adekvátna a je potrebné ju, pri najbližšej novelizácii dotknutej Vyhlášky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upraviť na úroveň ktorá bude zohľadňovať skutočný charakter produkovaných kvapalných druhotných palív (hlavne ich príbuznosť s klasickými palivami na báze nafty).</a:t>
            </a:r>
          </a:p>
          <a:p>
            <a:endParaRPr lang="sk-SK" sz="1200" kern="1200" dirty="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18</a:t>
            </a:fld>
            <a:endParaRPr lang="sk-SK"/>
          </a:p>
        </p:txBody>
      </p:sp>
    </p:spTree>
    <p:extLst>
      <p:ext uri="{BB962C8B-B14F-4D97-AF65-F5344CB8AC3E}">
        <p14:creationId xmlns:p14="http://schemas.microsoft.com/office/powerpoint/2010/main" val="399530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Parameter, ktorého hraničná hodnota pre kvapalné druhotné palivá z odpadu je definovaná v troch triedach (trieda A s celkovým obsahom síry pod 0,1 hm.%, trieda B s celkovým obsahom síry od 0,1 hm.% do 1 hm. % a trieda C s celkovým obsahom síry nad 1 hm. %), pričom obmedzenia vzťahujúce sa na použitie palív triedy B a C sú v plnom súlade so všeobecnými obmedzeniami pre palivá v zmysle § 6 Vyhlášky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a Vyhlášky č. 410/2012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19</a:t>
            </a:fld>
            <a:endParaRPr lang="sk-SK"/>
          </a:p>
        </p:txBody>
      </p:sp>
    </p:spTree>
    <p:extLst>
      <p:ext uri="{BB962C8B-B14F-4D97-AF65-F5344CB8AC3E}">
        <p14:creationId xmlns:p14="http://schemas.microsoft.com/office/powerpoint/2010/main" val="379218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Konkrétne sa jedná o nasledujúce obmedzenia:</a:t>
            </a:r>
          </a:p>
          <a:p>
            <a:pPr lvl="0"/>
            <a:r>
              <a:rPr lang="sk-SK" sz="1200" kern="1200" dirty="0">
                <a:solidFill>
                  <a:schemeClr val="tx1"/>
                </a:solidFill>
                <a:effectLst/>
                <a:latin typeface="+mn-lt"/>
                <a:ea typeface="+mn-ea"/>
                <a:cs typeface="+mn-cs"/>
              </a:rPr>
              <a:t>Trieda A – V zmysle Vyhlášky č. 410/2012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Prílohy č.4, častí III.5.1.2, IV.4.1.2 a V.5.1.2 je možné v stacionárnych spaľovacích motoroch spaľovať len plynné palivá a kvapalné palivá s obsahom síry ≤ 0,1 % hmotnosti.</a:t>
            </a:r>
          </a:p>
          <a:p>
            <a:pPr lvl="0"/>
            <a:r>
              <a:rPr lang="sk-SK" sz="1200" kern="1200" dirty="0">
                <a:solidFill>
                  <a:schemeClr val="tx1"/>
                </a:solidFill>
                <a:effectLst/>
                <a:latin typeface="+mn-lt"/>
                <a:ea typeface="+mn-ea"/>
                <a:cs typeface="+mn-cs"/>
              </a:rPr>
              <a:t>Trieda B – Pre ostatné stredne veľké a stredné spaľovacie zariadenia (iné ako plynové turbíny a piestové spaľovacie motory), platí v zmysle Vyhlášky č. 410/2012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Prílohy č.4, častí IV.2.1.3 a V.2.1.2  obmedzenie na maximálny obsah síry  na úrovni 1 % hmotnosti.</a:t>
            </a:r>
          </a:p>
          <a:p>
            <a:pPr lvl="0"/>
            <a:r>
              <a:rPr lang="sk-SK" sz="1200" kern="1200" dirty="0">
                <a:solidFill>
                  <a:schemeClr val="tx1"/>
                </a:solidFill>
                <a:effectLst/>
                <a:latin typeface="+mn-lt"/>
                <a:ea typeface="+mn-ea"/>
                <a:cs typeface="+mn-cs"/>
              </a:rPr>
              <a:t>Trieda C – Hraničnú hodnota 1 hm. % pre parameter Celkový obsah síry je v zmysle Vyhlášky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povolené prekročiť len pri ťažkom vykurovacom oleji a lodných palivách [5].</a:t>
            </a:r>
          </a:p>
          <a:p>
            <a:pPr lvl="0"/>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Z tabuľky 5 a 6 je zrejmé, že z hľadiska plnenia ustanovenej hraničnej hodnoty sú problematické najmä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zariadenia využívajúce na výrobu kvapalného druhotného paliva odpadové pneumatiky a odpadovú gumu, kde je, vzhľadom na vysoký obsah síry vo vstupnom materiály vysoký obsah síry v neupravenom kvapalnom produkte prirodzený. </a:t>
            </a:r>
          </a:p>
          <a:p>
            <a:r>
              <a:rPr lang="sk-SK" sz="1200" kern="1200" dirty="0">
                <a:solidFill>
                  <a:schemeClr val="tx1"/>
                </a:solidFill>
                <a:effectLst/>
                <a:latin typeface="+mn-lt"/>
                <a:ea typeface="+mn-ea"/>
                <a:cs typeface="+mn-cs"/>
              </a:rPr>
              <a:t>Vzhľadom na skutočnosť, že kvapalné druhotné palivá vyrábané v </a:t>
            </a:r>
            <a:r>
              <a:rPr lang="sk-SK" sz="1200" kern="1200" dirty="0" err="1">
                <a:solidFill>
                  <a:schemeClr val="tx1"/>
                </a:solidFill>
                <a:effectLst/>
                <a:latin typeface="+mn-lt"/>
                <a:ea typeface="+mn-ea"/>
                <a:cs typeface="+mn-cs"/>
              </a:rPr>
              <a:t>pyrolýznych</a:t>
            </a:r>
            <a:r>
              <a:rPr lang="sk-SK" sz="1200" kern="1200" dirty="0">
                <a:solidFill>
                  <a:schemeClr val="tx1"/>
                </a:solidFill>
                <a:effectLst/>
                <a:latin typeface="+mn-lt"/>
                <a:ea typeface="+mn-ea"/>
                <a:cs typeface="+mn-cs"/>
              </a:rPr>
              <a:t> zariadeniach v rámci Slovenskej republiky sú v našich podmienkach využívané prakticky výlučne na spaľovanie v </a:t>
            </a:r>
            <a:r>
              <a:rPr lang="sk-SK" sz="1200" kern="1200" dirty="0" err="1">
                <a:solidFill>
                  <a:schemeClr val="tx1"/>
                </a:solidFill>
                <a:effectLst/>
                <a:latin typeface="+mn-lt"/>
                <a:ea typeface="+mn-ea"/>
                <a:cs typeface="+mn-cs"/>
              </a:rPr>
              <a:t>kogeneračných</a:t>
            </a:r>
            <a:r>
              <a:rPr lang="sk-SK" sz="1200" kern="1200" dirty="0">
                <a:solidFill>
                  <a:schemeClr val="tx1"/>
                </a:solidFill>
                <a:effectLst/>
                <a:latin typeface="+mn-lt"/>
                <a:ea typeface="+mn-ea"/>
                <a:cs typeface="+mn-cs"/>
              </a:rPr>
              <a:t> jednotkách (</a:t>
            </a:r>
            <a:r>
              <a:rPr lang="sk-SK" sz="1200" kern="1200" dirty="0" err="1">
                <a:solidFill>
                  <a:schemeClr val="tx1"/>
                </a:solidFill>
                <a:effectLst/>
                <a:latin typeface="+mn-lt"/>
                <a:ea typeface="+mn-ea"/>
                <a:cs typeface="+mn-cs"/>
              </a:rPr>
              <a:t>t.j</a:t>
            </a:r>
            <a:r>
              <a:rPr lang="sk-SK" sz="1200" kern="1200" dirty="0">
                <a:solidFill>
                  <a:schemeClr val="tx1"/>
                </a:solidFill>
                <a:effectLst/>
                <a:latin typeface="+mn-lt"/>
                <a:ea typeface="+mn-ea"/>
                <a:cs typeface="+mn-cs"/>
              </a:rPr>
              <a:t>. piestových spaľovacích motoroch), je energetické využitie palív z výroby odpadových pneumatík a gumy, v rámci slovenského trhu, bez aplikácie vhodného spôsobu čistenia prakticky vylúčené.</a:t>
            </a:r>
          </a:p>
          <a:p>
            <a:r>
              <a:rPr lang="sk-SK" sz="1200" kern="1200" dirty="0">
                <a:solidFill>
                  <a:schemeClr val="tx1"/>
                </a:solidFill>
                <a:effectLst/>
                <a:latin typeface="+mn-lt"/>
                <a:ea typeface="+mn-ea"/>
                <a:cs typeface="+mn-cs"/>
              </a:rPr>
              <a:t> </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20</a:t>
            </a:fld>
            <a:endParaRPr lang="sk-SK"/>
          </a:p>
        </p:txBody>
      </p:sp>
    </p:spTree>
    <p:extLst>
      <p:ext uri="{BB962C8B-B14F-4D97-AF65-F5344CB8AC3E}">
        <p14:creationId xmlns:p14="http://schemas.microsoft.com/office/powerpoint/2010/main" val="140043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V zmysle § 2 písm. t) novelizovanej Vyhlášky bol do slovenskej environmentálnej legislatívy zavedený pojem „druhotné palivo“. Ide o palivo vyrobené z odpadu, ktoré spĺňa požiadavky § 6b a 9 ods. 11 písm. c), dosiahlo stav konca odpadu podľa osobitného predpisu (zákon č. 79/2015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o odpadoch) a ďalej sa nebude považovať za odpad, ale za látku, zmes alebo výrobok a na spaľovanie druhotných palív platia požiadavky pre spaľovacie zariadenia.</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3</a:t>
            </a:fld>
            <a:endParaRPr lang="sk-SK"/>
          </a:p>
        </p:txBody>
      </p:sp>
    </p:spTree>
    <p:extLst>
      <p:ext uri="{BB962C8B-B14F-4D97-AF65-F5344CB8AC3E}">
        <p14:creationId xmlns:p14="http://schemas.microsoft.com/office/powerpoint/2010/main" val="2931133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Vzhľadom na skutočnosť, že prevažná väčšina jestvujúcich aj pripravovaných </a:t>
            </a:r>
            <a:r>
              <a:rPr lang="sk-SK" sz="1200" kern="1200" dirty="0" err="1">
                <a:solidFill>
                  <a:schemeClr val="tx1"/>
                </a:solidFill>
                <a:effectLst/>
                <a:latin typeface="+mn-lt"/>
                <a:ea typeface="+mn-ea"/>
                <a:cs typeface="+mn-cs"/>
              </a:rPr>
              <a:t>pyrolýznych</a:t>
            </a:r>
            <a:r>
              <a:rPr lang="sk-SK" sz="1200" kern="1200" dirty="0">
                <a:solidFill>
                  <a:schemeClr val="tx1"/>
                </a:solidFill>
                <a:effectLst/>
                <a:latin typeface="+mn-lt"/>
                <a:ea typeface="+mn-ea"/>
                <a:cs typeface="+mn-cs"/>
              </a:rPr>
              <a:t> zariadení v rámci SR spracúva alebo uvažuje so spracovaním odpadových plastov s rôznym stupňom separácie a čistoty je oprávnený predpoklad, že prítomnosť významného množstva chlóru vo vstupnom odpade bude skôr pravidlom ako výnimkou.</a:t>
            </a:r>
          </a:p>
          <a:p>
            <a:r>
              <a:rPr lang="sk-SK" sz="1200" kern="1200" dirty="0">
                <a:solidFill>
                  <a:schemeClr val="tx1"/>
                </a:solidFill>
                <a:effectLst/>
                <a:latin typeface="+mn-lt"/>
                <a:ea typeface="+mn-ea"/>
                <a:cs typeface="+mn-cs"/>
              </a:rPr>
              <a:t>V nadväznosti na uvedené, ako aj vzhľadom na skutočnosť, že </a:t>
            </a:r>
          </a:p>
          <a:p>
            <a:pPr lvl="0"/>
            <a:r>
              <a:rPr lang="sk-SK" sz="1200" kern="1200" dirty="0">
                <a:solidFill>
                  <a:schemeClr val="tx1"/>
                </a:solidFill>
                <a:effectLst/>
                <a:latin typeface="+mn-lt"/>
                <a:ea typeface="+mn-ea"/>
                <a:cs typeface="+mn-cs"/>
              </a:rPr>
              <a:t>v </a:t>
            </a:r>
            <a:r>
              <a:rPr lang="sk-SK" sz="1200" kern="1200" dirty="0" err="1">
                <a:solidFill>
                  <a:schemeClr val="tx1"/>
                </a:solidFill>
                <a:effectLst/>
                <a:latin typeface="+mn-lt"/>
                <a:ea typeface="+mn-ea"/>
                <a:cs typeface="+mn-cs"/>
              </a:rPr>
              <a:t>pyrolýznom</a:t>
            </a:r>
            <a:r>
              <a:rPr lang="sk-SK" sz="1200" kern="1200" dirty="0">
                <a:solidFill>
                  <a:schemeClr val="tx1"/>
                </a:solidFill>
                <a:effectLst/>
                <a:latin typeface="+mn-lt"/>
                <a:ea typeface="+mn-ea"/>
                <a:cs typeface="+mn-cs"/>
              </a:rPr>
              <a:t> procese prechádza väčšina chlóru prítomného v plastovom odpade do plynnej fázy (prevažne v podobe </a:t>
            </a:r>
            <a:r>
              <a:rPr lang="sk-SK" sz="1200" kern="1200" dirty="0" err="1">
                <a:solidFill>
                  <a:schemeClr val="tx1"/>
                </a:solidFill>
                <a:effectLst/>
                <a:latin typeface="+mn-lt"/>
                <a:ea typeface="+mn-ea"/>
                <a:cs typeface="+mn-cs"/>
              </a:rPr>
              <a:t>HCl</a:t>
            </a:r>
            <a:r>
              <a:rPr lang="sk-SK" sz="1200" kern="1200" dirty="0">
                <a:solidFill>
                  <a:schemeClr val="tx1"/>
                </a:solidFill>
                <a:effectLst/>
                <a:latin typeface="+mn-lt"/>
                <a:ea typeface="+mn-ea"/>
                <a:cs typeface="+mn-cs"/>
              </a:rPr>
              <a:t>) [6],</a:t>
            </a:r>
          </a:p>
          <a:p>
            <a:pPr lvl="0"/>
            <a:r>
              <a:rPr lang="sk-SK" sz="1200" kern="1200" dirty="0">
                <a:solidFill>
                  <a:schemeClr val="tx1"/>
                </a:solidFill>
                <a:effectLst/>
                <a:latin typeface="+mn-lt"/>
                <a:ea typeface="+mn-ea"/>
                <a:cs typeface="+mn-cs"/>
              </a:rPr>
              <a:t>chlór v plynnom druhotnom palive zvyšuje riziko výskytu znečisťujúcich látok na báze PCDD/PCDF vo vypúšťaných spalinách a prispieva k zvýšenej miere korozívneho opotrebovania používaných spaľovacích zariadení,</a:t>
            </a:r>
          </a:p>
          <a:p>
            <a:pPr lvl="0"/>
            <a:r>
              <a:rPr lang="sk-SK" sz="1200" kern="1200" dirty="0">
                <a:solidFill>
                  <a:schemeClr val="tx1"/>
                </a:solidFill>
                <a:effectLst/>
                <a:latin typeface="+mn-lt"/>
                <a:ea typeface="+mn-ea"/>
                <a:cs typeface="+mn-cs"/>
              </a:rPr>
              <a:t>hraničná hodnota pre tento parameter je v duchu princípu „znečistenie na úrovni zemného plynu“ nastavená na extrémne prísnej úrovni,</a:t>
            </a:r>
          </a:p>
          <a:p>
            <a:r>
              <a:rPr lang="sk-SK" sz="1200" kern="1200" dirty="0">
                <a:solidFill>
                  <a:schemeClr val="tx1"/>
                </a:solidFill>
                <a:effectLst/>
                <a:latin typeface="+mn-lt"/>
                <a:ea typeface="+mn-ea"/>
                <a:cs typeface="+mn-cs"/>
              </a:rPr>
              <a:t>je plnenie parametra „Zlúčeniny Cl vyjadrené ako </a:t>
            </a:r>
            <a:r>
              <a:rPr lang="sk-SK" sz="1200" kern="1200" dirty="0" err="1">
                <a:solidFill>
                  <a:schemeClr val="tx1"/>
                </a:solidFill>
                <a:effectLst/>
                <a:latin typeface="+mn-lt"/>
                <a:ea typeface="+mn-ea"/>
                <a:cs typeface="+mn-cs"/>
              </a:rPr>
              <a:t>HCl</a:t>
            </a:r>
            <a:r>
              <a:rPr lang="sk-SK" sz="1200" kern="1200" dirty="0">
                <a:solidFill>
                  <a:schemeClr val="tx1"/>
                </a:solidFill>
                <a:effectLst/>
                <a:latin typeface="+mn-lt"/>
                <a:ea typeface="+mn-ea"/>
                <a:cs typeface="+mn-cs"/>
              </a:rPr>
              <a:t>“ jedným z najdôležitejších problémov, ktorým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zariadenia na Slovensku, od platnosti legislatívy upravujúcej stav konca odpadu pre druhotné palivá čelia.</a:t>
            </a:r>
          </a:p>
          <a:p>
            <a:r>
              <a:rPr lang="sk-SK" sz="1200" kern="1200" dirty="0">
                <a:solidFill>
                  <a:schemeClr val="tx1"/>
                </a:solidFill>
                <a:effectLst/>
                <a:latin typeface="+mn-lt"/>
                <a:ea typeface="+mn-ea"/>
                <a:cs typeface="+mn-cs"/>
              </a:rPr>
              <a:t>Z údajov uvedených v tabuľke 7 je zrejmé, že všetky dostupné rozbory plynného druhotného paliva vyrobeného z plastových odpadov bez výnimky výrazne prekračujú ustanovenú hraničnú hodnotu. Na zmiernenie závažnosti tejto skutočnosti je možné uviesť, že v obidvoch dostupných prípadoch sa jedná o testovacie, referenčné zariadenia, ktoré nedisponujú adekvátnym spôsobom čistenia vznikajúceho plynu, zameraným na odstraňovanie halogénových zložiek, ako aj skutočnosť, že (vzhľadom na skutočnosť, že Cl v plynnom druhotnom palive by sa mal nachádzať prakticky výlučne vo forme </a:t>
            </a:r>
            <a:r>
              <a:rPr lang="sk-SK" sz="1200" kern="1200" dirty="0" err="1">
                <a:solidFill>
                  <a:schemeClr val="tx1"/>
                </a:solidFill>
                <a:effectLst/>
                <a:latin typeface="+mn-lt"/>
                <a:ea typeface="+mn-ea"/>
                <a:cs typeface="+mn-cs"/>
              </a:rPr>
              <a:t>HCl</a:t>
            </a:r>
            <a:r>
              <a:rPr lang="sk-SK" sz="1200" kern="1200" dirty="0">
                <a:solidFill>
                  <a:schemeClr val="tx1"/>
                </a:solidFill>
                <a:effectLst/>
                <a:latin typeface="+mn-lt"/>
                <a:ea typeface="+mn-ea"/>
                <a:cs typeface="+mn-cs"/>
              </a:rPr>
              <a:t>) odstraňovanie anorganického Cl v plynnej fáze je relatívne bezproblémovou záležitosťou</a:t>
            </a:r>
          </a:p>
          <a:p>
            <a:endParaRPr lang="sk-SK" sz="1200" b="1" i="1" kern="1200" dirty="0">
              <a:solidFill>
                <a:schemeClr val="tx1"/>
              </a:solidFill>
              <a:effectLst/>
              <a:latin typeface="+mn-lt"/>
              <a:ea typeface="+mn-ea"/>
              <a:cs typeface="+mn-cs"/>
            </a:endParaRPr>
          </a:p>
          <a:p>
            <a:r>
              <a:rPr lang="sk-SK" sz="1200" b="1" i="1" kern="1200" dirty="0">
                <a:solidFill>
                  <a:schemeClr val="tx1"/>
                </a:solidFill>
                <a:effectLst/>
                <a:latin typeface="+mn-lt"/>
                <a:ea typeface="+mn-ea"/>
                <a:cs typeface="+mn-cs"/>
              </a:rPr>
              <a:t>4.2	Problematické parametre pre plynné druhotné palivá</a:t>
            </a:r>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Z dostupných rozborov preukazujúcich mieru plnenia hraničných hodnôt plynných druhotných palív z odpadu sú zrejmé problémy prakticky len s plnením parametra „Zlúčeniny Cl vyjadrené ako </a:t>
            </a:r>
            <a:r>
              <a:rPr lang="sk-SK" sz="1200" kern="1200" dirty="0" err="1">
                <a:solidFill>
                  <a:schemeClr val="tx1"/>
                </a:solidFill>
                <a:effectLst/>
                <a:latin typeface="+mn-lt"/>
                <a:ea typeface="+mn-ea"/>
                <a:cs typeface="+mn-cs"/>
              </a:rPr>
              <a:t>HCl</a:t>
            </a:r>
            <a:r>
              <a:rPr lang="sk-SK" sz="1200" kern="1200" dirty="0">
                <a:solidFill>
                  <a:schemeClr val="tx1"/>
                </a:solidFill>
                <a:effectLst/>
                <a:latin typeface="+mn-lt"/>
                <a:ea typeface="+mn-ea"/>
                <a:cs typeface="+mn-cs"/>
              </a:rPr>
              <a:t>“.</a:t>
            </a:r>
          </a:p>
          <a:p>
            <a:r>
              <a:rPr lang="sk-SK" sz="1200" kern="1200" dirty="0">
                <a:solidFill>
                  <a:schemeClr val="tx1"/>
                </a:solidFill>
                <a:effectLst/>
                <a:latin typeface="+mn-lt"/>
                <a:ea typeface="+mn-ea"/>
                <a:cs typeface="+mn-cs"/>
              </a:rPr>
              <a:t>V prípade jedného identifikovaného prekročenia parametra „Zlúčeniny F vyjadrené ako HF sa s veľkou pravdepodobnosťou jednalo o kontamináciu testovacieho zariadenia predchádzajúcimi testovanými dávkami odpadov, nakoľko dotknutý testovaný vstupný materiál neobsahoval fluór v detekovateľnom množstve.</a:t>
            </a:r>
          </a:p>
          <a:p>
            <a:r>
              <a:rPr lang="sk-SK" sz="1200" kern="1200" dirty="0">
                <a:solidFill>
                  <a:schemeClr val="tx1"/>
                </a:solidFill>
                <a:effectLst/>
                <a:latin typeface="+mn-lt"/>
                <a:ea typeface="+mn-ea"/>
                <a:cs typeface="+mn-cs"/>
              </a:rPr>
              <a:t>V prípade jedného identifikovaného prekročenia parametrov „celková síra“, „H</a:t>
            </a:r>
            <a:r>
              <a:rPr lang="sk-SK" sz="1200" kern="1200" baseline="-25000" dirty="0">
                <a:solidFill>
                  <a:schemeClr val="tx1"/>
                </a:solidFill>
                <a:effectLst/>
                <a:latin typeface="+mn-lt"/>
                <a:ea typeface="+mn-ea"/>
                <a:cs typeface="+mn-cs"/>
              </a:rPr>
              <a:t>2</a:t>
            </a:r>
            <a:r>
              <a:rPr lang="sk-SK" sz="1200" kern="1200" dirty="0">
                <a:solidFill>
                  <a:schemeClr val="tx1"/>
                </a:solidFill>
                <a:effectLst/>
                <a:latin typeface="+mn-lt"/>
                <a:ea typeface="+mn-ea"/>
                <a:cs typeface="+mn-cs"/>
              </a:rPr>
              <a:t>S“ a „COS“ sa zasa jedná výlučne o špecifikum testovaného nemocničného odpadu a štandardné plastové odpady pochádzajúce z komunálneho odpadu (resp. plastové odpady príbuzného pôvodu) s prekračovaním hraničných hodnôt pre uvedené parametre problém nemajú.</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21</a:t>
            </a:fld>
            <a:endParaRPr lang="sk-SK"/>
          </a:p>
        </p:txBody>
      </p:sp>
    </p:spTree>
    <p:extLst>
      <p:ext uri="{BB962C8B-B14F-4D97-AF65-F5344CB8AC3E}">
        <p14:creationId xmlns:p14="http://schemas.microsoft.com/office/powerpoint/2010/main" val="1941849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Aj napriek skutočnosti, že súčasná „oficiálna“ línia Slovenskej environmentálnej politiky na úseku odpadového hospodárstva podporuje akékoľvek projekty na energetické zhodnocovanie odpadov len veľmi opatrne, ostáva energetické zhodnocovanie odpadov neoddeliteľnou a významnou súčasťou akéhokoľvek trvalo udržateľného a ekonomicky zmysluplného systému odpadového hospodárstva. V situácii, keď akékoľvek projekty energetického zhodnocovania odpadov v tzv. „klasických spaľovniach“ (ako pravdepodobne environmentálne aj ekonomicky najúčinnejších spôsobov energetického zhodnotenia odpadu) sú v podmienkach Slovenskej republiky prakticky nepriechodné, je oprávnené považovať projekty na báze alternatívnych termických metód úpravy odpady (a teda aj projekty na báze </a:t>
            </a:r>
            <a:r>
              <a:rPr lang="sk-SK" sz="1200" kern="1200" dirty="0" err="1">
                <a:solidFill>
                  <a:schemeClr val="tx1"/>
                </a:solidFill>
                <a:effectLst/>
                <a:latin typeface="+mn-lt"/>
                <a:ea typeface="+mn-ea"/>
                <a:cs typeface="+mn-cs"/>
              </a:rPr>
              <a:t>pyrolýznych</a:t>
            </a:r>
            <a:r>
              <a:rPr lang="sk-SK" sz="1200" kern="1200" dirty="0">
                <a:solidFill>
                  <a:schemeClr val="tx1"/>
                </a:solidFill>
                <a:effectLst/>
                <a:latin typeface="+mn-lt"/>
                <a:ea typeface="+mn-ea"/>
                <a:cs typeface="+mn-cs"/>
              </a:rPr>
              <a:t> procesov) za potenciálne zaujímavú a významnú súčasť hierarchie odpadového hospodárstva. S ohľadom na registrované environmentálne aj technické problémy jestvujúcich prevádzok tohto typu je ale uvedený potenciál možné naplniť len pod podmienkou, že zariadenia jestvujúce, ako aj pripravované zariadenia novej generácie sa dokážu úspešne vysporiadať s najdôležitejšími environmentálnymi problémami, ktorým v súčasnosti čelia.</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22</a:t>
            </a:fld>
            <a:endParaRPr lang="sk-SK"/>
          </a:p>
        </p:txBody>
      </p:sp>
    </p:spTree>
    <p:extLst>
      <p:ext uri="{BB962C8B-B14F-4D97-AF65-F5344CB8AC3E}">
        <p14:creationId xmlns:p14="http://schemas.microsoft.com/office/powerpoint/2010/main" val="1131924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23</a:t>
            </a:fld>
            <a:endParaRPr lang="sk-SK"/>
          </a:p>
        </p:txBody>
      </p:sp>
    </p:spTree>
    <p:extLst>
      <p:ext uri="{BB962C8B-B14F-4D97-AF65-F5344CB8AC3E}">
        <p14:creationId xmlns:p14="http://schemas.microsoft.com/office/powerpoint/2010/main" val="3761307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Preukázanie plnenia týchto požiadaviek pre jestvujúce ako aj pre všetky pripravované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technológie sa tak stáva jednou z prioritných problémov, s ktorým sa musia prevádzkovatelia jestvujúcich a dodávatelia nových technológií vysporiadať.</a:t>
            </a:r>
          </a:p>
          <a:p>
            <a:r>
              <a:rPr lang="sk-SK" sz="1200" kern="1200" dirty="0">
                <a:solidFill>
                  <a:schemeClr val="tx1"/>
                </a:solidFill>
                <a:effectLst/>
                <a:latin typeface="+mn-lt"/>
                <a:ea typeface="+mn-ea"/>
                <a:cs typeface="+mn-cs"/>
              </a:rPr>
              <a:t>V tomto duchu bolo hlavným cieľom tejto práce identifikovať najproblémovejšie parametre stavu konca odpadu pre plynné a kvapalné palivá produkované </a:t>
            </a:r>
            <a:r>
              <a:rPr lang="sk-SK" sz="1200" kern="1200" dirty="0" err="1">
                <a:solidFill>
                  <a:schemeClr val="tx1"/>
                </a:solidFill>
                <a:effectLst/>
                <a:latin typeface="+mn-lt"/>
                <a:ea typeface="+mn-ea"/>
                <a:cs typeface="+mn-cs"/>
              </a:rPr>
              <a:t>pyrolýznymi</a:t>
            </a:r>
            <a:r>
              <a:rPr lang="sk-SK" sz="1200" kern="1200" dirty="0">
                <a:solidFill>
                  <a:schemeClr val="tx1"/>
                </a:solidFill>
                <a:effectLst/>
                <a:latin typeface="+mn-lt"/>
                <a:ea typeface="+mn-ea"/>
                <a:cs typeface="+mn-cs"/>
              </a:rPr>
              <a:t> technológiami v rámci SR.</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24</a:t>
            </a:fld>
            <a:endParaRPr lang="sk-SK"/>
          </a:p>
        </p:txBody>
      </p:sp>
    </p:spTree>
    <p:extLst>
      <p:ext uri="{BB962C8B-B14F-4D97-AF65-F5344CB8AC3E}">
        <p14:creationId xmlns:p14="http://schemas.microsoft.com/office/powerpoint/2010/main" val="377030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Pre dosiahnutie stavu konca odpadu pre kvapalné výstupy, ktoré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zariadenia v rámci SR produkujú za účelom ich komerčného umiestňovania na trh s </a:t>
            </a:r>
            <a:r>
              <a:rPr lang="sk-SK" sz="1200" kern="1200" dirty="0" err="1">
                <a:solidFill>
                  <a:schemeClr val="tx1"/>
                </a:solidFill>
                <a:effectLst/>
                <a:latin typeface="+mn-lt"/>
                <a:ea typeface="+mn-ea"/>
                <a:cs typeface="+mn-cs"/>
              </a:rPr>
              <a:t>energonosičmi</a:t>
            </a:r>
            <a:r>
              <a:rPr lang="sk-SK" sz="1200" kern="1200" dirty="0">
                <a:solidFill>
                  <a:schemeClr val="tx1"/>
                </a:solidFill>
                <a:effectLst/>
                <a:latin typeface="+mn-lt"/>
                <a:ea typeface="+mn-ea"/>
                <a:cs typeface="+mn-cs"/>
              </a:rPr>
              <a:t>, musia tieto spĺňať legislatívne stanovené požiadavky, vyjadrené ako hraničné hodnoty obsahu ZL, ktoré sú uvedené v bode č. 2, časti I, Prílohy č. 3 vyhlášky MŽP SR č. 228/2014 Z. z. (viď tab. 1).</a:t>
            </a:r>
          </a:p>
          <a:p>
            <a:r>
              <a:rPr lang="sk-SK" sz="1200" b="1" kern="1200" dirty="0">
                <a:solidFill>
                  <a:schemeClr val="tx1"/>
                </a:solidFill>
                <a:effectLst/>
                <a:latin typeface="+mn-lt"/>
                <a:ea typeface="+mn-ea"/>
                <a:cs typeface="+mn-cs"/>
              </a:rPr>
              <a:t>Tabuľka 1  Požiadavky na tuhé druhotné palivá alebo kvapalné druhotné palivá (hraničné hodnoty) [1]</a:t>
            </a:r>
            <a:r>
              <a:rPr lang="sk-SK" dirty="0">
                <a:effectLst/>
              </a:rPr>
              <a:t> </a:t>
            </a:r>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V prípade ak niektorá z hodnôt ZL v kvapalnom druhotnom palive je v rozpore s požiadavkou § 6b ods. 6 písm. b) uplatňuje sa § 6b ods. 8 vyhlášky MŽP SR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v ktorom sa uvádza:</a:t>
            </a:r>
          </a:p>
          <a:p>
            <a:r>
              <a:rPr lang="sk-SK" sz="1200" i="1" kern="1200" dirty="0">
                <a:solidFill>
                  <a:schemeClr val="tx1"/>
                </a:solidFill>
                <a:effectLst/>
                <a:latin typeface="+mn-lt"/>
                <a:ea typeface="+mn-ea"/>
                <a:cs typeface="+mn-cs"/>
              </a:rPr>
              <a:t>„Palivo vyrobené z odpadov, ktoré nespĺňa požiadavky podľa odsekov 1 až 6, zostáva odpadom a nesmie sa miešať s vyhovujúcim druhotným palivom. Na jeho spaľovanie platia požiadavky platné pre spaľovne odpadov alebo pre zariadenia na spoluspaľovanie odpadov.“</a:t>
            </a:r>
          </a:p>
          <a:p>
            <a:endParaRPr lang="sk-SK" sz="1200" i="1" kern="1200" dirty="0">
              <a:solidFill>
                <a:schemeClr val="tx1"/>
              </a:solidFill>
              <a:effectLst/>
              <a:latin typeface="+mn-lt"/>
              <a:ea typeface="+mn-ea"/>
              <a:cs typeface="+mn-cs"/>
            </a:endParaRPr>
          </a:p>
          <a:p>
            <a:r>
              <a:rPr lang="sk-SK" sz="1200" kern="1200" baseline="30000" dirty="0">
                <a:solidFill>
                  <a:schemeClr val="tx1"/>
                </a:solidFill>
                <a:effectLst/>
                <a:latin typeface="+mn-lt"/>
                <a:ea typeface="+mn-ea"/>
                <a:cs typeface="+mn-cs"/>
              </a:rPr>
              <a:t>1)</a:t>
            </a:r>
            <a:r>
              <a:rPr lang="sk-SK" sz="1200" kern="1200" dirty="0">
                <a:solidFill>
                  <a:schemeClr val="tx1"/>
                </a:solidFill>
                <a:effectLst/>
                <a:latin typeface="+mn-lt"/>
                <a:ea typeface="+mn-ea"/>
                <a:cs typeface="+mn-cs"/>
              </a:rPr>
              <a:t> Hraničné hodnoty sú vztiahnuté k výhrevnosti vyrobeného druhotného paliva.</a:t>
            </a:r>
          </a:p>
          <a:p>
            <a:r>
              <a:rPr lang="sk-SK" sz="1200" kern="1200" baseline="30000" dirty="0">
                <a:solidFill>
                  <a:schemeClr val="tx1"/>
                </a:solidFill>
                <a:effectLst/>
                <a:latin typeface="+mn-lt"/>
                <a:ea typeface="+mn-ea"/>
                <a:cs typeface="+mn-cs"/>
              </a:rPr>
              <a:t>2)</a:t>
            </a:r>
            <a:r>
              <a:rPr lang="sk-SK" sz="1200" kern="1200" dirty="0">
                <a:solidFill>
                  <a:schemeClr val="tx1"/>
                </a:solidFill>
                <a:effectLst/>
                <a:latin typeface="+mn-lt"/>
                <a:ea typeface="+mn-ea"/>
                <a:cs typeface="+mn-cs"/>
              </a:rPr>
              <a:t> Predmetné palivo má obmedzené použitie podľa § 6 ods. 2.vyhl.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a:t>
            </a:r>
          </a:p>
          <a:p>
            <a:endParaRPr lang="sk-SK" sz="1200" kern="1200" dirty="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4</a:t>
            </a:fld>
            <a:endParaRPr lang="sk-SK"/>
          </a:p>
        </p:txBody>
      </p:sp>
    </p:spTree>
    <p:extLst>
      <p:ext uri="{BB962C8B-B14F-4D97-AF65-F5344CB8AC3E}">
        <p14:creationId xmlns:p14="http://schemas.microsoft.com/office/powerpoint/2010/main" val="147248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Za účelom dosiahnutia stavu konca odpadu pre plynné výstupy ktoré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prevádzky v rámci SR štandardne využívajú ako zdroj tepla pre potreby </a:t>
            </a:r>
            <a:r>
              <a:rPr lang="sk-SK" sz="1200" kern="1200" dirty="0" err="1">
                <a:solidFill>
                  <a:schemeClr val="tx1"/>
                </a:solidFill>
                <a:effectLst/>
                <a:latin typeface="+mn-lt"/>
                <a:ea typeface="+mn-ea"/>
                <a:cs typeface="+mn-cs"/>
              </a:rPr>
              <a:t>pyrolýzneho</a:t>
            </a:r>
            <a:r>
              <a:rPr lang="sk-SK" sz="1200" kern="1200" dirty="0">
                <a:solidFill>
                  <a:schemeClr val="tx1"/>
                </a:solidFill>
                <a:effectLst/>
                <a:latin typeface="+mn-lt"/>
                <a:ea typeface="+mn-ea"/>
                <a:cs typeface="+mn-cs"/>
              </a:rPr>
              <a:t> procesu, musia tieto spĺňať legislatívne stanovené požiadavky, vyjadrené ako hraničné hodnoty obsahu znečisťujúcich látok, ktoré sú uvedené v bode č. 3, časti I, Prílohy č.3 vyhlášky MŽP SR č. 228/2014 Z. z. (viď tab. 2).</a:t>
            </a:r>
          </a:p>
          <a:p>
            <a:r>
              <a:rPr lang="sk-SK" sz="1200" b="1" kern="1200" dirty="0">
                <a:solidFill>
                  <a:schemeClr val="tx1"/>
                </a:solidFill>
                <a:effectLst/>
                <a:latin typeface="+mn-lt"/>
                <a:ea typeface="+mn-ea"/>
                <a:cs typeface="+mn-cs"/>
              </a:rPr>
              <a:t>Tabuľka 2  Požiadavky v zmysle prílohy č. 3a, časť I, vyhl. 228/2014 </a:t>
            </a:r>
            <a:r>
              <a:rPr lang="sk-SK" sz="1200" b="1" kern="1200" dirty="0" err="1">
                <a:solidFill>
                  <a:schemeClr val="tx1"/>
                </a:solidFill>
                <a:effectLst/>
                <a:latin typeface="+mn-lt"/>
                <a:ea typeface="+mn-ea"/>
                <a:cs typeface="+mn-cs"/>
              </a:rPr>
              <a:t>Z.z</a:t>
            </a:r>
            <a:r>
              <a:rPr lang="sk-SK" sz="1200" b="1" kern="1200" dirty="0">
                <a:solidFill>
                  <a:schemeClr val="tx1"/>
                </a:solidFill>
                <a:effectLst/>
                <a:latin typeface="+mn-lt"/>
                <a:ea typeface="+mn-ea"/>
                <a:cs typeface="+mn-cs"/>
              </a:rPr>
              <a:t>. na plynné druhotné palivá (hraničné hodnoty) [1]</a:t>
            </a:r>
            <a:endParaRPr lang="sk-SK" sz="1200" kern="1200" dirty="0">
              <a:solidFill>
                <a:schemeClr val="tx1"/>
              </a:solidFill>
              <a:effectLst/>
              <a:latin typeface="+mn-lt"/>
              <a:ea typeface="+mn-ea"/>
              <a:cs typeface="+mn-cs"/>
            </a:endParaRPr>
          </a:p>
          <a:p>
            <a:endParaRPr lang="sk-SK" dirty="0"/>
          </a:p>
          <a:p>
            <a:r>
              <a:rPr lang="sk-SK" sz="1200" kern="1200" dirty="0">
                <a:solidFill>
                  <a:schemeClr val="tx1"/>
                </a:solidFill>
                <a:effectLst/>
                <a:latin typeface="+mn-lt"/>
                <a:ea typeface="+mn-ea"/>
                <a:cs typeface="+mn-cs"/>
              </a:rPr>
              <a:t>V prípade ak niektorá z hodnôt </a:t>
            </a:r>
            <a:r>
              <a:rPr lang="sk-SK" sz="1200" kern="1200" dirty="0" err="1">
                <a:solidFill>
                  <a:schemeClr val="tx1"/>
                </a:solidFill>
                <a:effectLst/>
                <a:latin typeface="+mn-lt"/>
                <a:ea typeface="+mn-ea"/>
                <a:cs typeface="+mn-cs"/>
              </a:rPr>
              <a:t>ZLv</a:t>
            </a:r>
            <a:r>
              <a:rPr lang="sk-SK" sz="1200" kern="1200" dirty="0">
                <a:solidFill>
                  <a:schemeClr val="tx1"/>
                </a:solidFill>
                <a:effectLst/>
                <a:latin typeface="+mn-lt"/>
                <a:ea typeface="+mn-ea"/>
                <a:cs typeface="+mn-cs"/>
              </a:rPr>
              <a:t> plynnom druhotnom palive je v rozpore s požiadavkou § 6b ods. 6 písm. b) uplatňuje sa §6b ods. 8 vyhlášky MŽP SR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v ktorom sa uvádza:</a:t>
            </a:r>
          </a:p>
          <a:p>
            <a:r>
              <a:rPr lang="sk-SK" sz="1200" i="1" kern="1200" dirty="0">
                <a:solidFill>
                  <a:schemeClr val="tx1"/>
                </a:solidFill>
                <a:effectLst/>
                <a:latin typeface="+mn-lt"/>
                <a:ea typeface="+mn-ea"/>
                <a:cs typeface="+mn-cs"/>
              </a:rPr>
              <a:t>„Palivo vyrobené z odpadov, ktoré nespĺňa požiadavky podľa odsekov 1 až 6, zostáva odpadom a nesmie sa miešať s vyhovujúcim druhotným palivom. Na jeho spaľovanie platia požiadavky platné pre spaľovne odpadov alebo pre zariadenia na spoluspaľovanie odpadov“ [2].</a:t>
            </a:r>
            <a:endParaRPr lang="sk-SK" sz="1200" kern="1200" dirty="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5</a:t>
            </a:fld>
            <a:endParaRPr lang="sk-SK"/>
          </a:p>
        </p:txBody>
      </p:sp>
    </p:spTree>
    <p:extLst>
      <p:ext uri="{BB962C8B-B14F-4D97-AF65-F5344CB8AC3E}">
        <p14:creationId xmlns:p14="http://schemas.microsoft.com/office/powerpoint/2010/main" val="313591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Hraničné hodnoty pre maximálne prípustné koncentrácie ZL v kvapalných druhotných palivách sú, s výnimkou síry, ustanovené ako medián a 80-ty </a:t>
            </a:r>
            <a:r>
              <a:rPr lang="sk-SK" sz="1200" kern="1200" dirty="0" err="1">
                <a:solidFill>
                  <a:schemeClr val="tx1"/>
                </a:solidFill>
                <a:effectLst/>
                <a:latin typeface="+mn-lt"/>
                <a:ea typeface="+mn-ea"/>
                <a:cs typeface="+mn-cs"/>
              </a:rPr>
              <a:t>percentil</a:t>
            </a:r>
            <a:r>
              <a:rPr lang="sk-SK" sz="1200" kern="1200" dirty="0">
                <a:solidFill>
                  <a:schemeClr val="tx1"/>
                </a:solidFill>
                <a:effectLst/>
                <a:latin typeface="+mn-lt"/>
                <a:ea typeface="+mn-ea"/>
                <a:cs typeface="+mn-cs"/>
              </a:rPr>
              <a:t>. Jedná sa o formuláciu totožnú so spôsobom akým sú hraničné hodnoty pre palivo z odpadu navrhnuté v rakúskej vyhláške č. 389/2002 o spaľovaní odpadu (</a:t>
            </a:r>
            <a:r>
              <a:rPr lang="sk-SK" sz="1200" kern="1200" dirty="0" err="1">
                <a:solidFill>
                  <a:schemeClr val="tx1"/>
                </a:solidFill>
                <a:effectLst/>
                <a:latin typeface="+mn-lt"/>
                <a:ea typeface="+mn-ea"/>
                <a:cs typeface="+mn-cs"/>
              </a:rPr>
              <a:t>Verordnung</a:t>
            </a:r>
            <a:r>
              <a:rPr lang="sk-SK" sz="1200" kern="1200" dirty="0">
                <a:solidFill>
                  <a:schemeClr val="tx1"/>
                </a:solidFill>
                <a:effectLst/>
                <a:latin typeface="+mn-lt"/>
                <a:ea typeface="+mn-ea"/>
                <a:cs typeface="+mn-cs"/>
              </a:rPr>
              <a:t> des </a:t>
            </a:r>
            <a:r>
              <a:rPr lang="sk-SK" sz="1200" kern="1200" dirty="0" err="1">
                <a:solidFill>
                  <a:schemeClr val="tx1"/>
                </a:solidFill>
                <a:effectLst/>
                <a:latin typeface="+mn-lt"/>
                <a:ea typeface="+mn-ea"/>
                <a:cs typeface="+mn-cs"/>
              </a:rPr>
              <a:t>Bundesministers</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für</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Land</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und</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Forstwirtschaft</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Umwelt</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und</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Wasserwirtschaft</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und</a:t>
            </a:r>
            <a:r>
              <a:rPr lang="sk-SK" sz="1200" kern="1200" dirty="0">
                <a:solidFill>
                  <a:schemeClr val="tx1"/>
                </a:solidFill>
                <a:effectLst/>
                <a:latin typeface="+mn-lt"/>
                <a:ea typeface="+mn-ea"/>
                <a:cs typeface="+mn-cs"/>
              </a:rPr>
              <a:t> des </a:t>
            </a:r>
            <a:r>
              <a:rPr lang="sk-SK" sz="1200" kern="1200" dirty="0" err="1">
                <a:solidFill>
                  <a:schemeClr val="tx1"/>
                </a:solidFill>
                <a:effectLst/>
                <a:latin typeface="+mn-lt"/>
                <a:ea typeface="+mn-ea"/>
                <a:cs typeface="+mn-cs"/>
              </a:rPr>
              <a:t>Bundesministers</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für</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Wirtschaft</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Familie</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und</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Jugend</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über</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die</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Verbrennung</a:t>
            </a:r>
            <a:r>
              <a:rPr lang="sk-SK" sz="1200" kern="1200" dirty="0">
                <a:solidFill>
                  <a:schemeClr val="tx1"/>
                </a:solidFill>
                <a:effectLst/>
                <a:latin typeface="+mn-lt"/>
                <a:ea typeface="+mn-ea"/>
                <a:cs typeface="+mn-cs"/>
              </a:rPr>
              <a:t> von </a:t>
            </a:r>
            <a:r>
              <a:rPr lang="sk-SK" sz="1200" kern="1200" dirty="0" err="1">
                <a:solidFill>
                  <a:schemeClr val="tx1"/>
                </a:solidFill>
                <a:effectLst/>
                <a:latin typeface="+mn-lt"/>
                <a:ea typeface="+mn-ea"/>
                <a:cs typeface="+mn-cs"/>
              </a:rPr>
              <a:t>Abfällen</a:t>
            </a:r>
            <a:r>
              <a:rPr lang="sk-SK" sz="1200" kern="1200" dirty="0">
                <a:solidFill>
                  <a:schemeClr val="tx1"/>
                </a:solidFill>
                <a:effectLst/>
                <a:latin typeface="+mn-lt"/>
                <a:ea typeface="+mn-ea"/>
                <a:cs typeface="+mn-cs"/>
              </a:rPr>
              <a:t>, AVV </a:t>
            </a:r>
            <a:r>
              <a:rPr lang="sk-SK" sz="1200" kern="1200" dirty="0" err="1">
                <a:solidFill>
                  <a:schemeClr val="tx1"/>
                </a:solidFill>
                <a:effectLst/>
                <a:latin typeface="+mn-lt"/>
                <a:ea typeface="+mn-ea"/>
                <a:cs typeface="+mn-cs"/>
              </a:rPr>
              <a:t>StF</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BGBl</a:t>
            </a:r>
            <a:r>
              <a:rPr lang="sk-SK" sz="1200" kern="1200" dirty="0">
                <a:solidFill>
                  <a:schemeClr val="tx1"/>
                </a:solidFill>
                <a:effectLst/>
                <a:latin typeface="+mn-lt"/>
                <a:ea typeface="+mn-ea"/>
                <a:cs typeface="+mn-cs"/>
              </a:rPr>
              <a:t>. II </a:t>
            </a:r>
            <a:r>
              <a:rPr lang="sk-SK" sz="1200" kern="1200" dirty="0" err="1">
                <a:solidFill>
                  <a:schemeClr val="tx1"/>
                </a:solidFill>
                <a:effectLst/>
                <a:latin typeface="+mn-lt"/>
                <a:ea typeface="+mn-ea"/>
                <a:cs typeface="+mn-cs"/>
              </a:rPr>
              <a:t>Nr</a:t>
            </a:r>
            <a:r>
              <a:rPr lang="sk-SK" sz="1200" kern="1200" dirty="0">
                <a:solidFill>
                  <a:schemeClr val="tx1"/>
                </a:solidFill>
                <a:effectLst/>
                <a:latin typeface="+mn-lt"/>
                <a:ea typeface="+mn-ea"/>
                <a:cs typeface="+mn-cs"/>
              </a:rPr>
              <a:t>. 389/2002), z ktorej slovenská legislatívna norma čiastočne vychádza [3]. Slovenská norma definuje hraničné hodnoty celkovo pre 9 parametrov (viď Tab.1).</a:t>
            </a:r>
          </a:p>
          <a:p>
            <a:r>
              <a:rPr lang="sk-SK" sz="1200" kern="1200" dirty="0">
                <a:solidFill>
                  <a:schemeClr val="tx1"/>
                </a:solidFill>
                <a:effectLst/>
                <a:latin typeface="+mn-lt"/>
                <a:ea typeface="+mn-ea"/>
                <a:cs typeface="+mn-cs"/>
              </a:rPr>
              <a:t>Príslušné časti vyhlášky ďalej ustanovujú, že „hraničná hodnota obsahu ZL“ sa považuje za dodržanú ak žiadna hodnota mediánu a žiadna hodnota 80.percentilu zo série výsledkov meraní reprezentatívnych vzoriek z piatich po sebe nasledujúcich priebežne hodnotených šarží neprekročí ustanovenú hodnotu“ [1].</a:t>
            </a:r>
          </a:p>
          <a:p>
            <a:r>
              <a:rPr lang="sk-SK" sz="1200" kern="1200" dirty="0">
                <a:solidFill>
                  <a:schemeClr val="tx1"/>
                </a:solidFill>
                <a:effectLst/>
                <a:latin typeface="+mn-lt"/>
                <a:ea typeface="+mn-ea"/>
                <a:cs typeface="+mn-cs"/>
              </a:rPr>
              <a:t>Uvedená formulácia je zmätočná z nasledujúcich dôvodov:</a:t>
            </a:r>
          </a:p>
          <a:p>
            <a:pPr lvl="0"/>
            <a:r>
              <a:rPr lang="sk-SK" sz="1200" kern="1200" dirty="0">
                <a:solidFill>
                  <a:schemeClr val="tx1"/>
                </a:solidFill>
                <a:effectLst/>
                <a:latin typeface="+mn-lt"/>
                <a:ea typeface="+mn-ea"/>
                <a:cs typeface="+mn-cs"/>
              </a:rPr>
              <a:t>v prípade že sa hodnota mediánu a 80-teho </a:t>
            </a:r>
            <a:r>
              <a:rPr lang="sk-SK" sz="1200" kern="1200" dirty="0" err="1">
                <a:solidFill>
                  <a:schemeClr val="tx1"/>
                </a:solidFill>
                <a:effectLst/>
                <a:latin typeface="+mn-lt"/>
                <a:ea typeface="+mn-ea"/>
                <a:cs typeface="+mn-cs"/>
              </a:rPr>
              <a:t>percentilu</a:t>
            </a:r>
            <a:r>
              <a:rPr lang="sk-SK" sz="1200" kern="1200" dirty="0">
                <a:solidFill>
                  <a:schemeClr val="tx1"/>
                </a:solidFill>
                <a:effectLst/>
                <a:latin typeface="+mn-lt"/>
                <a:ea typeface="+mn-ea"/>
                <a:cs typeface="+mn-cs"/>
              </a:rPr>
              <a:t> vzťahujú na súbor výsledkov meraní piatich po sebe nasledujúcich priebežne hodnotených šarží, je výsledkom jedna hodnota mediánu a jedna hodnota 80-teho </a:t>
            </a:r>
            <a:r>
              <a:rPr lang="sk-SK" sz="1200" kern="1200" dirty="0" err="1">
                <a:solidFill>
                  <a:schemeClr val="tx1"/>
                </a:solidFill>
                <a:effectLst/>
                <a:latin typeface="+mn-lt"/>
                <a:ea typeface="+mn-ea"/>
                <a:cs typeface="+mn-cs"/>
              </a:rPr>
              <a:t>percentilu</a:t>
            </a:r>
            <a:r>
              <a:rPr lang="sk-SK" sz="1200" kern="1200" dirty="0">
                <a:solidFill>
                  <a:schemeClr val="tx1"/>
                </a:solidFill>
                <a:effectLst/>
                <a:latin typeface="+mn-lt"/>
                <a:ea typeface="+mn-ea"/>
                <a:cs typeface="+mn-cs"/>
              </a:rPr>
              <a:t>, pričom formulácia používa pojem medián a 80-ty </a:t>
            </a:r>
            <a:r>
              <a:rPr lang="sk-SK" sz="1200" kern="1200" dirty="0" err="1">
                <a:solidFill>
                  <a:schemeClr val="tx1"/>
                </a:solidFill>
                <a:effectLst/>
                <a:latin typeface="+mn-lt"/>
                <a:ea typeface="+mn-ea"/>
                <a:cs typeface="+mn-cs"/>
              </a:rPr>
              <a:t>percentil</a:t>
            </a:r>
            <a:r>
              <a:rPr lang="sk-SK" sz="1200" kern="1200" dirty="0">
                <a:solidFill>
                  <a:schemeClr val="tx1"/>
                </a:solidFill>
                <a:effectLst/>
                <a:latin typeface="+mn-lt"/>
                <a:ea typeface="+mn-ea"/>
                <a:cs typeface="+mn-cs"/>
              </a:rPr>
              <a:t> v množnom čísle,</a:t>
            </a:r>
          </a:p>
          <a:p>
            <a:pPr lvl="0"/>
            <a:r>
              <a:rPr lang="sk-SK" sz="1200" kern="1200" dirty="0">
                <a:solidFill>
                  <a:schemeClr val="tx1"/>
                </a:solidFill>
                <a:effectLst/>
                <a:latin typeface="+mn-lt"/>
                <a:ea typeface="+mn-ea"/>
                <a:cs typeface="+mn-cs"/>
              </a:rPr>
              <a:t>v prípade, že sa hodnota mediánu a 80-teho </a:t>
            </a:r>
            <a:r>
              <a:rPr lang="sk-SK" sz="1200" kern="1200" dirty="0" err="1">
                <a:solidFill>
                  <a:schemeClr val="tx1"/>
                </a:solidFill>
                <a:effectLst/>
                <a:latin typeface="+mn-lt"/>
                <a:ea typeface="+mn-ea"/>
                <a:cs typeface="+mn-cs"/>
              </a:rPr>
              <a:t>percentilu</a:t>
            </a:r>
            <a:r>
              <a:rPr lang="sk-SK" sz="1200" kern="1200" dirty="0">
                <a:solidFill>
                  <a:schemeClr val="tx1"/>
                </a:solidFill>
                <a:effectLst/>
                <a:latin typeface="+mn-lt"/>
                <a:ea typeface="+mn-ea"/>
                <a:cs typeface="+mn-cs"/>
              </a:rPr>
              <a:t> vzťahujú na výsledok merania každej jednej šarže (len v takom prípade je možné použiť formuláciu „žiadna hodnota mediánu a 80-teho </a:t>
            </a:r>
            <a:r>
              <a:rPr lang="sk-SK" sz="1200" kern="1200" dirty="0" err="1">
                <a:solidFill>
                  <a:schemeClr val="tx1"/>
                </a:solidFill>
                <a:effectLst/>
                <a:latin typeface="+mn-lt"/>
                <a:ea typeface="+mn-ea"/>
                <a:cs typeface="+mn-cs"/>
              </a:rPr>
              <a:t>percentilu</a:t>
            </a:r>
            <a:r>
              <a:rPr lang="sk-SK" sz="1200" kern="1200" dirty="0">
                <a:solidFill>
                  <a:schemeClr val="tx1"/>
                </a:solidFill>
                <a:effectLst/>
                <a:latin typeface="+mn-lt"/>
                <a:ea typeface="+mn-ea"/>
                <a:cs typeface="+mn-cs"/>
              </a:rPr>
              <a:t>“), musí výsledok merania každej reprezentatívnej vzorky mať podobu súboru výsledkov, z ktorých je následne možné odvodiť medián a 80-ty </a:t>
            </a:r>
            <a:r>
              <a:rPr lang="sk-SK" sz="1200" kern="1200" dirty="0" err="1">
                <a:solidFill>
                  <a:schemeClr val="tx1"/>
                </a:solidFill>
                <a:effectLst/>
                <a:latin typeface="+mn-lt"/>
                <a:ea typeface="+mn-ea"/>
                <a:cs typeface="+mn-cs"/>
              </a:rPr>
              <a:t>percentil</a:t>
            </a:r>
            <a:r>
              <a:rPr lang="sk-SK" sz="1200" kern="1200" dirty="0">
                <a:solidFill>
                  <a:schemeClr val="tx1"/>
                </a:solidFill>
                <a:effectLst/>
                <a:latin typeface="+mn-lt"/>
                <a:ea typeface="+mn-ea"/>
                <a:cs typeface="+mn-cs"/>
              </a:rPr>
              <a:t> pre danú reprezentatívnu vzorku. V tomto prípade ale vyhláška nestanovuje početnosť týchto súborov (podotýkame, že špecifikácie tohto typu rovnako nedefinujú ani relevantné normy).</a:t>
            </a:r>
          </a:p>
          <a:p>
            <a:r>
              <a:rPr lang="sk-SK" sz="1200" kern="1200" dirty="0">
                <a:solidFill>
                  <a:schemeClr val="tx1"/>
                </a:solidFill>
                <a:effectLst/>
                <a:latin typeface="+mn-lt"/>
                <a:ea typeface="+mn-ea"/>
                <a:cs typeface="+mn-cs"/>
              </a:rPr>
              <a:t>Zatiaľ čo parametre pre stav konca odpadu pre kvapalné druhotné palivá vyrobené z odpadu majú definované hraničné hodnoty v plnom rozsahu, tri parametre pre stav konca odpadu pre plynné druhotné palivá vyrobené z odpadu sú definované nasledovne:</a:t>
            </a:r>
          </a:p>
          <a:p>
            <a:r>
              <a:rPr lang="sk-SK" sz="1200" b="1" kern="1200" dirty="0">
                <a:solidFill>
                  <a:schemeClr val="tx1"/>
                </a:solidFill>
                <a:effectLst/>
                <a:latin typeface="+mn-lt"/>
                <a:ea typeface="+mn-ea"/>
                <a:cs typeface="+mn-cs"/>
              </a:rPr>
              <a:t>Tabuľka 3  Parametre definujúce stav konca odpadu pre plynné druhotné palivá s explicitne neuvedenými hraničnými hodnotami</a:t>
            </a:r>
          </a:p>
          <a:p>
            <a:r>
              <a:rPr lang="sk-SK" sz="1200" kern="1200" baseline="30000" dirty="0">
                <a:solidFill>
                  <a:schemeClr val="tx1"/>
                </a:solidFill>
                <a:effectLst/>
                <a:latin typeface="+mn-lt"/>
                <a:ea typeface="+mn-ea"/>
                <a:cs typeface="+mn-cs"/>
              </a:rPr>
              <a:t>2)</a:t>
            </a:r>
            <a:r>
              <a:rPr lang="sk-SK" sz="1200" kern="1200" dirty="0">
                <a:solidFill>
                  <a:schemeClr val="tx1"/>
                </a:solidFill>
                <a:effectLst/>
                <a:latin typeface="+mn-lt"/>
                <a:ea typeface="+mn-ea"/>
                <a:cs typeface="+mn-cs"/>
              </a:rPr>
              <a:t> Ak výsledok merania je ≤ LOD, uviesť metodiku a medzu stanoviteľnosti (LOD); štandardné technické normy pre analýzu čistoty plynov pre vykurovacie plyny, technické plyny, technické normy pre analýzu ovzdušia v pracovnom prostredí alebo oprávnené metodiky pre meranie emisií podľa § 20 ods. 13 zákona o ovzduší (137/2010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a:t>
            </a:r>
          </a:p>
          <a:p>
            <a:r>
              <a:rPr lang="sk-SK" sz="1200" kern="1200" dirty="0">
                <a:solidFill>
                  <a:schemeClr val="tx1"/>
                </a:solidFill>
                <a:effectLst/>
                <a:latin typeface="+mn-lt"/>
                <a:ea typeface="+mn-ea"/>
                <a:cs typeface="+mn-cs"/>
              </a:rPr>
              <a:t>Z uvedenej formulácie nie je zrejmé či sa má za hraničnú hodnotu považovať LOD (v zmysle poznámky </a:t>
            </a:r>
            <a:r>
              <a:rPr lang="sk-SK" sz="1200" kern="1200" baseline="30000" dirty="0">
                <a:solidFill>
                  <a:schemeClr val="tx1"/>
                </a:solidFill>
                <a:effectLst/>
                <a:latin typeface="+mn-lt"/>
                <a:ea typeface="+mn-ea"/>
                <a:cs typeface="+mn-cs"/>
              </a:rPr>
              <a:t>2)</a:t>
            </a:r>
            <a:r>
              <a:rPr lang="sk-SK" sz="1200" kern="1200" dirty="0">
                <a:solidFill>
                  <a:schemeClr val="tx1"/>
                </a:solidFill>
                <a:effectLst/>
                <a:latin typeface="+mn-lt"/>
                <a:ea typeface="+mn-ea"/>
                <a:cs typeface="+mn-cs"/>
              </a:rPr>
              <a:t> pod tabuľkou), v prípade parametra „</a:t>
            </a:r>
            <a:r>
              <a:rPr lang="sk-SK" sz="1200" i="1" kern="1200" dirty="0">
                <a:solidFill>
                  <a:schemeClr val="tx1"/>
                </a:solidFill>
                <a:effectLst/>
                <a:latin typeface="+mn-lt"/>
                <a:ea typeface="+mn-ea"/>
                <a:cs typeface="+mn-cs"/>
              </a:rPr>
              <a:t>Iné kovy a ich zlúčeniny</a:t>
            </a:r>
            <a:r>
              <a:rPr lang="sk-SK" sz="1200" kern="1200" dirty="0">
                <a:solidFill>
                  <a:schemeClr val="tx1"/>
                </a:solidFill>
                <a:effectLst/>
                <a:latin typeface="+mn-lt"/>
                <a:ea typeface="+mn-ea"/>
                <a:cs typeface="+mn-cs"/>
              </a:rPr>
              <a:t>“ dokonca nie je ani explicitne zrejmé v akom rozsahu sa má tento parameter stanovovať (</a:t>
            </a:r>
            <a:r>
              <a:rPr lang="sk-SK" sz="1200" kern="1200" dirty="0" err="1">
                <a:solidFill>
                  <a:schemeClr val="tx1"/>
                </a:solidFill>
                <a:effectLst/>
                <a:latin typeface="+mn-lt"/>
                <a:ea typeface="+mn-ea"/>
                <a:cs typeface="+mn-cs"/>
              </a:rPr>
              <a:t>t.j</a:t>
            </a:r>
            <a:r>
              <a:rPr lang="sk-SK" sz="1200" kern="1200" dirty="0">
                <a:solidFill>
                  <a:schemeClr val="tx1"/>
                </a:solidFill>
                <a:effectLst/>
                <a:latin typeface="+mn-lt"/>
                <a:ea typeface="+mn-ea"/>
                <a:cs typeface="+mn-cs"/>
              </a:rPr>
              <a:t>. ktoré konkrétne kovy a ich zlúčeniny) rovnako ani to, či sa jedná o skupinovú formu stanovenia (a ak áno v akých skupinách).</a:t>
            </a:r>
          </a:p>
          <a:p>
            <a:endParaRPr lang="sk-SK" sz="1200" kern="1200" dirty="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6</a:t>
            </a:fld>
            <a:endParaRPr lang="sk-SK"/>
          </a:p>
        </p:txBody>
      </p:sp>
    </p:spTree>
    <p:extLst>
      <p:ext uri="{BB962C8B-B14F-4D97-AF65-F5344CB8AC3E}">
        <p14:creationId xmlns:p14="http://schemas.microsoft.com/office/powerpoint/2010/main" val="424342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V rámci Slovenskej republiky sa projekty, uvažujúce s využitím tzv. alternatívnych termických metód a zariadení (medzi ktoré sa riadia aj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technológie, ktorým sa venuje tento článok), začali objavovať zhruba pred 10 rokmi, pričom záujem o tieto technológie odvtedy významne narástol. Historicky, s platnosťou pre územie celej SR platí, že z celkového počtu 32 takýchto projektov, ktoré </a:t>
            </a:r>
            <a:r>
              <a:rPr lang="sk-SK" sz="1200" kern="1200" dirty="0" err="1">
                <a:solidFill>
                  <a:schemeClr val="tx1"/>
                </a:solidFill>
                <a:effectLst/>
                <a:latin typeface="+mn-lt"/>
                <a:ea typeface="+mn-ea"/>
                <a:cs typeface="+mn-cs"/>
              </a:rPr>
              <a:t>obdržali</a:t>
            </a:r>
            <a:r>
              <a:rPr lang="sk-SK" sz="1200" kern="1200" dirty="0">
                <a:solidFill>
                  <a:schemeClr val="tx1"/>
                </a:solidFill>
                <a:effectLst/>
                <a:latin typeface="+mn-lt"/>
                <a:ea typeface="+mn-ea"/>
                <a:cs typeface="+mn-cs"/>
              </a:rPr>
              <a:t> súhlasné Záverečné stanovisko z procesu EIA, len 7 z nich získalo povolenie na prevádzku (skúšobnú, </a:t>
            </a:r>
            <a:r>
              <a:rPr lang="sk-SK" sz="1200" kern="1200" dirty="0" err="1">
                <a:solidFill>
                  <a:schemeClr val="tx1"/>
                </a:solidFill>
                <a:effectLst/>
                <a:latin typeface="+mn-lt"/>
                <a:ea typeface="+mn-ea"/>
                <a:cs typeface="+mn-cs"/>
              </a:rPr>
              <a:t>t.j</a:t>
            </a:r>
            <a:r>
              <a:rPr lang="sk-SK" sz="1200" kern="1200" dirty="0">
                <a:solidFill>
                  <a:schemeClr val="tx1"/>
                </a:solidFill>
                <a:effectLst/>
                <a:latin typeface="+mn-lt"/>
                <a:ea typeface="+mn-ea"/>
                <a:cs typeface="+mn-cs"/>
              </a:rPr>
              <a:t>. s časovým obmedzením alebo trvalú, bez časového obmedzenia). </a:t>
            </a:r>
          </a:p>
          <a:p>
            <a:r>
              <a:rPr lang="sk-SK" sz="1200" kern="1200" dirty="0">
                <a:solidFill>
                  <a:schemeClr val="tx1"/>
                </a:solidFill>
                <a:effectLst/>
                <a:latin typeface="+mn-lt"/>
                <a:ea typeface="+mn-ea"/>
                <a:cs typeface="+mn-cs"/>
              </a:rPr>
              <a:t>Z uvedených 7 prevádzok sú v súčasnosti prevádzkované len zariadenia uvedené v nasledujúcej tabuľke 4.</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7</a:t>
            </a:fld>
            <a:endParaRPr lang="sk-SK"/>
          </a:p>
        </p:txBody>
      </p:sp>
    </p:spTree>
    <p:extLst>
      <p:ext uri="{BB962C8B-B14F-4D97-AF65-F5344CB8AC3E}">
        <p14:creationId xmlns:p14="http://schemas.microsoft.com/office/powerpoint/2010/main" val="244987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8</a:t>
            </a:fld>
            <a:endParaRPr lang="sk-SK"/>
          </a:p>
        </p:txBody>
      </p:sp>
    </p:spTree>
    <p:extLst>
      <p:ext uri="{BB962C8B-B14F-4D97-AF65-F5344CB8AC3E}">
        <p14:creationId xmlns:p14="http://schemas.microsoft.com/office/powerpoint/2010/main" val="90270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Berúc do úvahy požiadavky, ustanovené v citovanej Vyhláške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majú prevádzkovatelia týchto jestvujúcich zariadení k dispozícii dva možné módy prevádzky:</a:t>
            </a:r>
          </a:p>
          <a:p>
            <a:pPr lvl="0"/>
            <a:r>
              <a:rPr lang="sk-SK" sz="1200" kern="1200" dirty="0">
                <a:solidFill>
                  <a:schemeClr val="tx1"/>
                </a:solidFill>
                <a:effectLst/>
                <a:latin typeface="+mn-lt"/>
                <a:ea typeface="+mn-ea"/>
                <a:cs typeface="+mn-cs"/>
              </a:rPr>
              <a:t>- zariadenie produkuje palivo z odpadu, ktoré preukázateľne dosahuje parametre pre stav konca odpadu. Na použitie takéhoto paliva v následných spaľovacích zariadeniach sa vzťahujú rovnaké environmentálne požiadavky ako na použitie štandardného paliva (najmä s dôrazom na rozsah ustanovených emisných limitov aplikovaných na takéto spaľovacie zariadenie, s určitými obmedzeniami vo vzťahu k ich menovitému tepelnému príkonu),</a:t>
            </a:r>
          </a:p>
          <a:p>
            <a:pPr lvl="0"/>
            <a:r>
              <a:rPr lang="sk-SK" sz="1200" kern="1200" dirty="0">
                <a:solidFill>
                  <a:schemeClr val="tx1"/>
                </a:solidFill>
                <a:effectLst/>
                <a:latin typeface="+mn-lt"/>
                <a:ea typeface="+mn-ea"/>
                <a:cs typeface="+mn-cs"/>
              </a:rPr>
              <a:t>- zariadenie produkuje „palivo“, ktoré nedosahuje parametre pre stav konca odpadu. Takýto výstupný „produkt“ ostáva odpadom a na jeho následné využitie v spaľovacích zariadeniach sa vzťahujú rovnaké požiadavky ako na spaľovne odpadu.</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9</a:t>
            </a:fld>
            <a:endParaRPr lang="sk-SK"/>
          </a:p>
        </p:txBody>
      </p:sp>
    </p:spTree>
    <p:extLst>
      <p:ext uri="{BB962C8B-B14F-4D97-AF65-F5344CB8AC3E}">
        <p14:creationId xmlns:p14="http://schemas.microsoft.com/office/powerpoint/2010/main" val="262739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Výnimkou z tohto pravidla je použitie plynnej fázy na ohrev vlastných reaktorov u prakticky všetkých v súčasnosti povolených </a:t>
            </a:r>
            <a:r>
              <a:rPr lang="sk-SK" sz="1200" kern="1200" dirty="0" err="1">
                <a:solidFill>
                  <a:schemeClr val="tx1"/>
                </a:solidFill>
                <a:effectLst/>
                <a:latin typeface="+mn-lt"/>
                <a:ea typeface="+mn-ea"/>
                <a:cs typeface="+mn-cs"/>
              </a:rPr>
              <a:t>pyrolýznych</a:t>
            </a:r>
            <a:r>
              <a:rPr lang="sk-SK" sz="1200" kern="1200" dirty="0">
                <a:solidFill>
                  <a:schemeClr val="tx1"/>
                </a:solidFill>
                <a:effectLst/>
                <a:latin typeface="+mn-lt"/>
                <a:ea typeface="+mn-ea"/>
                <a:cs typeface="+mn-cs"/>
              </a:rPr>
              <a:t> prevádzok, keďže boli uvedené do prevádzky ešte pred tým, ako vstúpili do platnosti požiadavky na kvalitu druhotného paliva v zmysle vyhlášky č. 228/2014 </a:t>
            </a:r>
            <a:r>
              <a:rPr lang="sk-SK" sz="1200" kern="1200" dirty="0" err="1">
                <a:solidFill>
                  <a:schemeClr val="tx1"/>
                </a:solidFill>
                <a:effectLst/>
                <a:latin typeface="+mn-lt"/>
                <a:ea typeface="+mn-ea"/>
                <a:cs typeface="+mn-cs"/>
              </a:rPr>
              <a:t>Z.z</a:t>
            </a:r>
            <a:r>
              <a:rPr lang="sk-SK" sz="1200" kern="1200" dirty="0">
                <a:solidFill>
                  <a:schemeClr val="tx1"/>
                </a:solidFill>
                <a:effectLst/>
                <a:latin typeface="+mn-lt"/>
                <a:ea typeface="+mn-ea"/>
                <a:cs typeface="+mn-cs"/>
              </a:rPr>
              <a:t>.  Každá z nich má v platnom, udelenom súhlase na prevádzku zdroja znečistenia ovzdušia pre spaľovanie plynnej fázy ustanovenú kombináciu emisných limitov pre spaľovanie „štandardného“ paliva (najčastejšie pre </a:t>
            </a:r>
            <a:r>
              <a:rPr lang="sk-SK" sz="1200" kern="1200" dirty="0" err="1">
                <a:solidFill>
                  <a:schemeClr val="tx1"/>
                </a:solidFill>
                <a:effectLst/>
                <a:latin typeface="+mn-lt"/>
                <a:ea typeface="+mn-ea"/>
                <a:cs typeface="+mn-cs"/>
              </a:rPr>
              <a:t>NO</a:t>
            </a:r>
            <a:r>
              <a:rPr lang="sk-SK" sz="1200" kern="1200" baseline="-25000" dirty="0" err="1">
                <a:solidFill>
                  <a:schemeClr val="tx1"/>
                </a:solidFill>
                <a:effectLst/>
                <a:latin typeface="+mn-lt"/>
                <a:ea typeface="+mn-ea"/>
                <a:cs typeface="+mn-cs"/>
              </a:rPr>
              <a:t>x</a:t>
            </a:r>
            <a:r>
              <a:rPr lang="sk-SK" sz="1200" kern="1200" dirty="0">
                <a:solidFill>
                  <a:schemeClr val="tx1"/>
                </a:solidFill>
                <a:effectLst/>
                <a:latin typeface="+mn-lt"/>
                <a:ea typeface="+mn-ea"/>
                <a:cs typeface="+mn-cs"/>
              </a:rPr>
              <a:t> a CO) a emisných limitov pre spaľovanie odpadu (zvyšné znečisťujúce látky vrátane ťažkých kovov, PCDD/DF, </a:t>
            </a:r>
            <a:r>
              <a:rPr lang="sk-SK" sz="1200" kern="1200" dirty="0" err="1">
                <a:solidFill>
                  <a:schemeClr val="tx1"/>
                </a:solidFill>
                <a:effectLst/>
                <a:latin typeface="+mn-lt"/>
                <a:ea typeface="+mn-ea"/>
                <a:cs typeface="+mn-cs"/>
              </a:rPr>
              <a:t>HCl</a:t>
            </a:r>
            <a:r>
              <a:rPr lang="sk-SK" sz="1200" kern="1200" dirty="0">
                <a:solidFill>
                  <a:schemeClr val="tx1"/>
                </a:solidFill>
                <a:effectLst/>
                <a:latin typeface="+mn-lt"/>
                <a:ea typeface="+mn-ea"/>
                <a:cs typeface="+mn-cs"/>
              </a:rPr>
              <a:t>, HF </a:t>
            </a:r>
            <a:r>
              <a:rPr lang="sk-SK" sz="1200" kern="1200" dirty="0" err="1">
                <a:solidFill>
                  <a:schemeClr val="tx1"/>
                </a:solidFill>
                <a:effectLst/>
                <a:latin typeface="+mn-lt"/>
                <a:ea typeface="+mn-ea"/>
                <a:cs typeface="+mn-cs"/>
              </a:rPr>
              <a:t>ai</a:t>
            </a:r>
            <a:r>
              <a:rPr lang="sk-SK" sz="1200" kern="1200" dirty="0">
                <a:solidFill>
                  <a:schemeClr val="tx1"/>
                </a:solidFill>
                <a:effectLst/>
                <a:latin typeface="+mn-lt"/>
                <a:ea typeface="+mn-ea"/>
                <a:cs typeface="+mn-cs"/>
              </a:rPr>
              <a:t>), bez toho aby bola prevádzke uložená povinnosť na preukazovanie kvality plynnej fázy ako druhotného paliva. V odbornej obci momentálne prevláda názor, že až do momentu, kedy uvedené súhlasy nezmenia miestne príslušné Okresné úrady (ako orgány štátnej správy na úseku ochrany ovzdušia) z vlastného podnetu, nevzťahuje sa na tieto prevádzky povinnosť preukazovať stav konca odpadu pre plynnú fázu (využívanú na ohrev vlastných zariadení).</a:t>
            </a:r>
            <a:r>
              <a:rPr lang="sk-SK" dirty="0">
                <a:effectLst/>
              </a:rPr>
              <a:t> </a:t>
            </a:r>
            <a:r>
              <a:rPr lang="sk-SK" sz="1200" kern="1200" dirty="0">
                <a:solidFill>
                  <a:schemeClr val="tx1"/>
                </a:solidFill>
                <a:effectLst/>
                <a:latin typeface="+mn-lt"/>
                <a:ea typeface="+mn-ea"/>
                <a:cs typeface="+mn-cs"/>
              </a:rPr>
              <a:t>Z uvedeného dôvodu žiadne jestvujúce a prevádzkované </a:t>
            </a:r>
            <a:r>
              <a:rPr lang="sk-SK" sz="1200" kern="1200" dirty="0" err="1">
                <a:solidFill>
                  <a:schemeClr val="tx1"/>
                </a:solidFill>
                <a:effectLst/>
                <a:latin typeface="+mn-lt"/>
                <a:ea typeface="+mn-ea"/>
                <a:cs typeface="+mn-cs"/>
              </a:rPr>
              <a:t>pyrolýzne</a:t>
            </a:r>
            <a:r>
              <a:rPr lang="sk-SK" sz="1200" kern="1200" dirty="0">
                <a:solidFill>
                  <a:schemeClr val="tx1"/>
                </a:solidFill>
                <a:effectLst/>
                <a:latin typeface="+mn-lt"/>
                <a:ea typeface="+mn-ea"/>
                <a:cs typeface="+mn-cs"/>
              </a:rPr>
              <a:t> zariadenie zatiaľ v praxi nepreukazovalo splnenie hraničných hodnôt pre kvalitu plynného druhotného paliva z odpadu.</a:t>
            </a:r>
          </a:p>
          <a:p>
            <a:endParaRPr lang="sk-SK" dirty="0"/>
          </a:p>
        </p:txBody>
      </p:sp>
      <p:sp>
        <p:nvSpPr>
          <p:cNvPr id="4" name="Zástupný objekt pre číslo snímky 3"/>
          <p:cNvSpPr>
            <a:spLocks noGrp="1"/>
          </p:cNvSpPr>
          <p:nvPr>
            <p:ph type="sldNum" sz="quarter" idx="10"/>
          </p:nvPr>
        </p:nvSpPr>
        <p:spPr/>
        <p:txBody>
          <a:bodyPr/>
          <a:lstStyle/>
          <a:p>
            <a:fld id="{36A88BE8-0689-4531-9EC6-40B29128D3B1}" type="slidenum">
              <a:rPr lang="sk-SK" smtClean="0"/>
              <a:t>10</a:t>
            </a:fld>
            <a:endParaRPr lang="sk-SK"/>
          </a:p>
        </p:txBody>
      </p:sp>
    </p:spTree>
    <p:extLst>
      <p:ext uri="{BB962C8B-B14F-4D97-AF65-F5344CB8AC3E}">
        <p14:creationId xmlns:p14="http://schemas.microsoft.com/office/powerpoint/2010/main" val="280475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Upravte štýly predlohy textu</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Upravte štýl predlohy podnadpisov</a:t>
            </a:r>
          </a:p>
        </p:txBody>
      </p:sp>
      <p:sp>
        <p:nvSpPr>
          <p:cNvPr id="4" name="Zástupný symbol dátumu 3"/>
          <p:cNvSpPr>
            <a:spLocks noGrp="1"/>
          </p:cNvSpPr>
          <p:nvPr>
            <p:ph type="dt" sz="half" idx="10"/>
          </p:nvPr>
        </p:nvSpPr>
        <p:spPr/>
        <p:txBody>
          <a:bodyPr/>
          <a:lstStyle/>
          <a:p>
            <a:fld id="{EC86E12E-A8C6-4521-AF68-E324D741DD5E}" type="datetimeFigureOut">
              <a:rPr lang="sk-SK" smtClean="0"/>
              <a:t>8.3.18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45584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EC86E12E-A8C6-4521-AF68-E324D741DD5E}" type="datetimeFigureOut">
              <a:rPr lang="sk-SK" smtClean="0"/>
              <a:t>8.3.18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348763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Upravte štýly predlohy textu</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EC86E12E-A8C6-4521-AF68-E324D741DD5E}" type="datetimeFigureOut">
              <a:rPr lang="sk-SK" smtClean="0"/>
              <a:t>8.3.18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88764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EC86E12E-A8C6-4521-AF68-E324D741DD5E}" type="datetimeFigureOut">
              <a:rPr lang="sk-SK" smtClean="0"/>
              <a:t>8.3.18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356965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Upravte štýly predlohy textu</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fld id="{EC86E12E-A8C6-4521-AF68-E324D741DD5E}" type="datetimeFigureOut">
              <a:rPr lang="sk-SK" smtClean="0"/>
              <a:t>8.3.18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371683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EC86E12E-A8C6-4521-AF68-E324D741DD5E}" type="datetimeFigureOut">
              <a:rPr lang="sk-SK" smtClean="0"/>
              <a:t>8.3.18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420419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Upravte štýly predlohy textu</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EC86E12E-A8C6-4521-AF68-E324D741DD5E}" type="datetimeFigureOut">
              <a:rPr lang="sk-SK" smtClean="0"/>
              <a:t>8.3.18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186156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dátumu 2"/>
          <p:cNvSpPr>
            <a:spLocks noGrp="1"/>
          </p:cNvSpPr>
          <p:nvPr>
            <p:ph type="dt" sz="half" idx="10"/>
          </p:nvPr>
        </p:nvSpPr>
        <p:spPr/>
        <p:txBody>
          <a:bodyPr/>
          <a:lstStyle/>
          <a:p>
            <a:fld id="{EC86E12E-A8C6-4521-AF68-E324D741DD5E}" type="datetimeFigureOut">
              <a:rPr lang="sk-SK" smtClean="0"/>
              <a:t>8.3.18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344796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EC86E12E-A8C6-4521-AF68-E324D741DD5E}" type="datetimeFigureOut">
              <a:rPr lang="sk-SK" smtClean="0"/>
              <a:t>8.3.18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99299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Upravte štýly predlohy textu</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Zástupný symbol dátumu 4"/>
          <p:cNvSpPr>
            <a:spLocks noGrp="1"/>
          </p:cNvSpPr>
          <p:nvPr>
            <p:ph type="dt" sz="half" idx="10"/>
          </p:nvPr>
        </p:nvSpPr>
        <p:spPr/>
        <p:txBody>
          <a:bodyPr/>
          <a:lstStyle/>
          <a:p>
            <a:fld id="{EC86E12E-A8C6-4521-AF68-E324D741DD5E}" type="datetimeFigureOut">
              <a:rPr lang="sk-SK" smtClean="0"/>
              <a:t>8.3.18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67430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Upravte štýly predlohy textu</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Zástupný symbol dátumu 4"/>
          <p:cNvSpPr>
            <a:spLocks noGrp="1"/>
          </p:cNvSpPr>
          <p:nvPr>
            <p:ph type="dt" sz="half" idx="10"/>
          </p:nvPr>
        </p:nvSpPr>
        <p:spPr/>
        <p:txBody>
          <a:bodyPr/>
          <a:lstStyle/>
          <a:p>
            <a:fld id="{EC86E12E-A8C6-4521-AF68-E324D741DD5E}" type="datetimeFigureOut">
              <a:rPr lang="sk-SK" smtClean="0"/>
              <a:t>8.3.18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0A2FAB2-231D-41BD-BFA6-66134FC54070}" type="slidenum">
              <a:rPr lang="sk-SK" smtClean="0"/>
              <a:t>‹#›</a:t>
            </a:fld>
            <a:endParaRPr lang="sk-SK"/>
          </a:p>
        </p:txBody>
      </p:sp>
    </p:spTree>
    <p:extLst>
      <p:ext uri="{BB962C8B-B14F-4D97-AF65-F5344CB8AC3E}">
        <p14:creationId xmlns:p14="http://schemas.microsoft.com/office/powerpoint/2010/main" val="297199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Upravte štýly predlohy textu</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6E12E-A8C6-4521-AF68-E324D741DD5E}" type="datetimeFigureOut">
              <a:rPr lang="sk-SK" smtClean="0"/>
              <a:t>8.3.18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2FAB2-231D-41BD-BFA6-66134FC54070}" type="slidenum">
              <a:rPr lang="sk-SK" smtClean="0"/>
              <a:t>‹#›</a:t>
            </a:fld>
            <a:endParaRPr lang="sk-SK"/>
          </a:p>
        </p:txBody>
      </p:sp>
    </p:spTree>
    <p:extLst>
      <p:ext uri="{BB962C8B-B14F-4D97-AF65-F5344CB8AC3E}">
        <p14:creationId xmlns:p14="http://schemas.microsoft.com/office/powerpoint/2010/main" val="272320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hyperlink" Target="mailto:emilia.hroncova@umb.s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usiljuraj@gmail.com" TargetMode="External"/><Relationship Id="rId2" Type="http://schemas.openxmlformats.org/officeDocument/2006/relationships/hyperlink" Target="mailto:emilia.hroncova@umb.com" TargetMode="External"/><Relationship Id="rId1" Type="http://schemas.openxmlformats.org/officeDocument/2006/relationships/slideLayout" Target="../slideLayouts/slideLayout2.xml"/><Relationship Id="rId4" Type="http://schemas.openxmlformats.org/officeDocument/2006/relationships/hyperlink" Target="mailto:juraj.ladomersky@umb.s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C1420AE5-5966-2E4A-A146-9A0F240B8E25}"/>
              </a:ext>
            </a:extLst>
          </p:cNvPr>
          <p:cNvPicPr>
            <a:picLocks noChangeAspect="1"/>
          </p:cNvPicPr>
          <p:nvPr/>
        </p:nvPicPr>
        <p:blipFill>
          <a:blip r:embed="rId2"/>
          <a:stretch>
            <a:fillRect/>
          </a:stretch>
        </p:blipFill>
        <p:spPr>
          <a:xfrm>
            <a:off x="169428" y="4796642"/>
            <a:ext cx="1911702" cy="1890577"/>
          </a:xfrm>
          <a:prstGeom prst="rect">
            <a:avLst/>
          </a:prstGeom>
        </p:spPr>
      </p:pic>
      <p:pic>
        <p:nvPicPr>
          <p:cNvPr id="8" name="Obrázok 7">
            <a:extLst>
              <a:ext uri="{FF2B5EF4-FFF2-40B4-BE49-F238E27FC236}">
                <a16:creationId xmlns:a16="http://schemas.microsoft.com/office/drawing/2014/main" id="{0C782180-7DB9-2143-8D32-8A195061BCFC}"/>
              </a:ext>
            </a:extLst>
          </p:cNvPr>
          <p:cNvPicPr>
            <a:picLocks noChangeAspect="1"/>
          </p:cNvPicPr>
          <p:nvPr/>
        </p:nvPicPr>
        <p:blipFill>
          <a:blip r:embed="rId3"/>
          <a:stretch>
            <a:fillRect/>
          </a:stretch>
        </p:blipFill>
        <p:spPr>
          <a:xfrm>
            <a:off x="7108166" y="4817372"/>
            <a:ext cx="1911077" cy="1889360"/>
          </a:xfrm>
          <a:prstGeom prst="rect">
            <a:avLst/>
          </a:prstGeom>
        </p:spPr>
      </p:pic>
      <p:sp>
        <p:nvSpPr>
          <p:cNvPr id="3" name="Podnadpis 2"/>
          <p:cNvSpPr>
            <a:spLocks noGrp="1"/>
          </p:cNvSpPr>
          <p:nvPr>
            <p:ph type="subTitle" idx="1"/>
          </p:nvPr>
        </p:nvSpPr>
        <p:spPr>
          <a:xfrm>
            <a:off x="-8776" y="3352771"/>
            <a:ext cx="9144000" cy="1258527"/>
          </a:xfrm>
          <a:solidFill>
            <a:schemeClr val="bg2"/>
          </a:solidFill>
        </p:spPr>
        <p:txBody>
          <a:bodyPr anchor="ctr">
            <a:normAutofit/>
          </a:bodyPr>
          <a:lstStyle/>
          <a:p>
            <a:r>
              <a:rPr lang="sk-SK" sz="2200" dirty="0">
                <a:solidFill>
                  <a:srgbClr val="FF0000"/>
                </a:solidFill>
                <a:latin typeface="Comic Sans MS" panose="030F0702030302020204" pitchFamily="66" charset="0"/>
              </a:rPr>
              <a:t>Juraj </a:t>
            </a:r>
            <a:r>
              <a:rPr lang="sk-SK" sz="2200" b="1" dirty="0">
                <a:solidFill>
                  <a:srgbClr val="FF0000"/>
                </a:solidFill>
                <a:latin typeface="Comic Sans MS" panose="030F0702030302020204" pitchFamily="66" charset="0"/>
              </a:rPr>
              <a:t>MUSIL</a:t>
            </a:r>
          </a:p>
          <a:p>
            <a:r>
              <a:rPr lang="sk-SK" sz="2200" dirty="0">
                <a:solidFill>
                  <a:srgbClr val="FF0000"/>
                </a:solidFill>
                <a:latin typeface="Comic Sans MS" panose="030F0702030302020204" pitchFamily="66" charset="0"/>
              </a:rPr>
              <a:t>Emília</a:t>
            </a:r>
            <a:r>
              <a:rPr lang="sk-SK" sz="2200" b="1" dirty="0">
                <a:solidFill>
                  <a:srgbClr val="FF0000"/>
                </a:solidFill>
                <a:latin typeface="Comic Sans MS" panose="030F0702030302020204" pitchFamily="66" charset="0"/>
              </a:rPr>
              <a:t> HRONCOVÁ</a:t>
            </a:r>
          </a:p>
          <a:p>
            <a:r>
              <a:rPr lang="sk-SK" sz="2200" dirty="0">
                <a:solidFill>
                  <a:srgbClr val="FF0000"/>
                </a:solidFill>
                <a:latin typeface="Comic Sans MS" panose="030F0702030302020204" pitchFamily="66" charset="0"/>
              </a:rPr>
              <a:t>Juraj</a:t>
            </a:r>
            <a:r>
              <a:rPr lang="sk-SK" sz="2200" b="1" dirty="0">
                <a:solidFill>
                  <a:srgbClr val="FF0000"/>
                </a:solidFill>
                <a:latin typeface="Comic Sans MS" panose="030F0702030302020204" pitchFamily="66" charset="0"/>
              </a:rPr>
              <a:t> LADOMERSKÝ</a:t>
            </a:r>
          </a:p>
        </p:txBody>
      </p:sp>
      <p:sp>
        <p:nvSpPr>
          <p:cNvPr id="6" name="Textové pole 5"/>
          <p:cNvSpPr txBox="1"/>
          <p:nvPr/>
        </p:nvSpPr>
        <p:spPr>
          <a:xfrm>
            <a:off x="1960360" y="4845481"/>
            <a:ext cx="5147806" cy="19666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sk-SK" sz="1600" dirty="0">
                <a:solidFill>
                  <a:schemeClr val="tx1"/>
                </a:solidFill>
                <a:latin typeface="Comic Sans MS" panose="030F0702030302020204" pitchFamily="66" charset="0"/>
                <a:ea typeface="Times New Roman" panose="02020603050405020304" pitchFamily="18" charset="0"/>
              </a:rPr>
              <a:t>Fakulta prírodných vied</a:t>
            </a:r>
          </a:p>
          <a:p>
            <a:pPr algn="ctr">
              <a:spcAft>
                <a:spcPts val="0"/>
              </a:spcAft>
            </a:pPr>
            <a:r>
              <a:rPr lang="sk-SK" sz="1600" dirty="0">
                <a:solidFill>
                  <a:schemeClr val="tx1"/>
                </a:solidFill>
                <a:effectLst/>
                <a:latin typeface="Comic Sans MS" panose="030F0702030302020204" pitchFamily="66" charset="0"/>
                <a:ea typeface="Times New Roman" panose="02020603050405020304" pitchFamily="18" charset="0"/>
              </a:rPr>
              <a:t>Univerzita Mateja Bela v Banskej Bystrici</a:t>
            </a:r>
          </a:p>
          <a:p>
            <a:pPr algn="ctr">
              <a:spcAft>
                <a:spcPts val="0"/>
              </a:spcAft>
            </a:pPr>
            <a:r>
              <a:rPr lang="sk-SK" sz="1600" dirty="0">
                <a:solidFill>
                  <a:schemeClr val="tx1"/>
                </a:solidFill>
                <a:effectLst/>
                <a:latin typeface="Comic Sans MS" panose="030F0702030302020204" pitchFamily="66" charset="0"/>
                <a:ea typeface="Times New Roman" panose="02020603050405020304" pitchFamily="18" charset="0"/>
              </a:rPr>
              <a:t>Tajovského 40, 974 01 Banská Bystrica, Slovensko</a:t>
            </a:r>
          </a:p>
          <a:p>
            <a:pPr algn="ctr">
              <a:spcAft>
                <a:spcPts val="0"/>
              </a:spcAft>
              <a:tabLst>
                <a:tab pos="270510" algn="l"/>
              </a:tabLst>
            </a:pPr>
            <a:r>
              <a:rPr lang="sk-SK" sz="1600" dirty="0">
                <a:solidFill>
                  <a:schemeClr val="tx1"/>
                </a:solidFill>
                <a:effectLst/>
                <a:latin typeface="Comic Sans MS" panose="030F0702030302020204" pitchFamily="66" charset="0"/>
                <a:ea typeface="Times New Roman" panose="02020603050405020304" pitchFamily="18" charset="0"/>
              </a:rPr>
              <a:t> tel.:   +421 48 446 5809</a:t>
            </a:r>
          </a:p>
          <a:p>
            <a:pPr algn="ctr">
              <a:spcAft>
                <a:spcPts val="0"/>
              </a:spcAft>
            </a:pPr>
            <a:r>
              <a:rPr lang="sk-SK" sz="1600" dirty="0">
                <a:solidFill>
                  <a:schemeClr val="tx1"/>
                </a:solidFill>
                <a:effectLst/>
                <a:latin typeface="Comic Sans MS" panose="030F0702030302020204" pitchFamily="66" charset="0"/>
                <a:ea typeface="Times New Roman" panose="02020603050405020304" pitchFamily="18" charset="0"/>
              </a:rPr>
              <a:t> fax.:  +421 48 446 7000</a:t>
            </a:r>
          </a:p>
          <a:p>
            <a:pPr algn="ctr">
              <a:spcAft>
                <a:spcPts val="0"/>
              </a:spcAft>
            </a:pPr>
            <a:r>
              <a:rPr lang="sk-SK" sz="1600" dirty="0">
                <a:solidFill>
                  <a:schemeClr val="tx1"/>
                </a:solidFill>
                <a:effectLst/>
                <a:latin typeface="Comic Sans MS" panose="030F0702030302020204" pitchFamily="66" charset="0"/>
                <a:ea typeface="Times New Roman" panose="02020603050405020304" pitchFamily="18" charset="0"/>
              </a:rPr>
              <a:t> e-mail: </a:t>
            </a:r>
            <a:r>
              <a:rPr lang="sk-SK" sz="1600" dirty="0" err="1">
                <a:solidFill>
                  <a:schemeClr val="tx1"/>
                </a:solidFill>
                <a:effectLst/>
                <a:latin typeface="Comic Sans MS" panose="030F0702030302020204" pitchFamily="66" charset="0"/>
                <a:ea typeface="Times New Roman" panose="02020603050405020304" pitchFamily="18" charset="0"/>
                <a:hlinkClick r:id="rId4"/>
              </a:rPr>
              <a:t>emilia.hroncova@umb.sk</a:t>
            </a:r>
            <a:endParaRPr lang="sk-SK" sz="1600" dirty="0">
              <a:solidFill>
                <a:schemeClr val="tx1"/>
              </a:solidFill>
              <a:effectLst/>
              <a:latin typeface="Comic Sans MS" panose="030F0702030302020204" pitchFamily="66" charset="0"/>
              <a:ea typeface="Times New Roman" panose="02020603050405020304" pitchFamily="18" charset="0"/>
            </a:endParaRPr>
          </a:p>
          <a:p>
            <a:pPr algn="ctr"/>
            <a:r>
              <a:rPr lang="sk-SK" sz="2000" b="1" dirty="0">
                <a:solidFill>
                  <a:schemeClr val="tx1"/>
                </a:solidFill>
                <a:latin typeface="Comic Sans MS" panose="030F0702030302020204" pitchFamily="66" charset="0"/>
                <a:ea typeface="Times New Roman" panose="02020603050405020304" pitchFamily="18" charset="0"/>
              </a:rPr>
              <a:t>Katedra životného prostredia</a:t>
            </a:r>
            <a:endParaRPr lang="sk-SK" sz="2000" b="1" dirty="0">
              <a:solidFill>
                <a:schemeClr val="tx1"/>
              </a:solidFill>
              <a:effectLst/>
              <a:latin typeface="Comic Sans MS" panose="030F0702030302020204" pitchFamily="66" charset="0"/>
              <a:ea typeface="Times New Roman" panose="02020603050405020304" pitchFamily="18" charset="0"/>
            </a:endParaRPr>
          </a:p>
          <a:p>
            <a:pPr algn="ctr">
              <a:spcAft>
                <a:spcPts val="0"/>
              </a:spcAft>
            </a:pPr>
            <a:r>
              <a:rPr lang="sk-SK" sz="1000" dirty="0">
                <a:solidFill>
                  <a:schemeClr val="tx1"/>
                </a:solidFill>
                <a:effectLst/>
                <a:latin typeface="Comic Sans MS" panose="030F0702030302020204" pitchFamily="66" charset="0"/>
                <a:ea typeface="Times New Roman" panose="02020603050405020304" pitchFamily="18" charset="0"/>
              </a:rPr>
              <a:t> </a:t>
            </a:r>
            <a:endParaRPr lang="sk-SK" sz="1200" dirty="0">
              <a:solidFill>
                <a:schemeClr val="tx1"/>
              </a:solidFill>
              <a:effectLst/>
              <a:latin typeface="Comic Sans MS" panose="030F0702030302020204" pitchFamily="66" charset="0"/>
              <a:ea typeface="Times New Roman" panose="02020603050405020304" pitchFamily="18" charset="0"/>
            </a:endParaRPr>
          </a:p>
        </p:txBody>
      </p:sp>
      <p:sp>
        <p:nvSpPr>
          <p:cNvPr id="7" name="Obdĺžnik 6"/>
          <p:cNvSpPr/>
          <p:nvPr/>
        </p:nvSpPr>
        <p:spPr>
          <a:xfrm>
            <a:off x="107504" y="116632"/>
            <a:ext cx="8928992" cy="6624736"/>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5" name="Obrázok 4">
            <a:extLst>
              <a:ext uri="{FF2B5EF4-FFF2-40B4-BE49-F238E27FC236}">
                <a16:creationId xmlns:a16="http://schemas.microsoft.com/office/drawing/2014/main" id="{1E5CDED6-1EFE-3648-AFE0-BEC98D368423}"/>
              </a:ext>
            </a:extLst>
          </p:cNvPr>
          <p:cNvPicPr>
            <a:picLocks noChangeAspect="1"/>
          </p:cNvPicPr>
          <p:nvPr/>
        </p:nvPicPr>
        <p:blipFill>
          <a:blip r:embed="rId5"/>
          <a:stretch>
            <a:fillRect/>
          </a:stretch>
        </p:blipFill>
        <p:spPr>
          <a:xfrm>
            <a:off x="685800" y="203399"/>
            <a:ext cx="7658100" cy="1498600"/>
          </a:xfrm>
          <a:prstGeom prst="rect">
            <a:avLst/>
          </a:prstGeom>
        </p:spPr>
      </p:pic>
      <p:sp>
        <p:nvSpPr>
          <p:cNvPr id="10" name="Nadpis 9">
            <a:extLst>
              <a:ext uri="{FF2B5EF4-FFF2-40B4-BE49-F238E27FC236}">
                <a16:creationId xmlns:a16="http://schemas.microsoft.com/office/drawing/2014/main" id="{164C187E-1322-C747-91B7-D34759B8B29D}"/>
              </a:ext>
            </a:extLst>
          </p:cNvPr>
          <p:cNvSpPr>
            <a:spLocks noGrp="1"/>
          </p:cNvSpPr>
          <p:nvPr>
            <p:ph type="ctrTitle"/>
          </p:nvPr>
        </p:nvSpPr>
        <p:spPr>
          <a:xfrm>
            <a:off x="406537" y="1833907"/>
            <a:ext cx="8330926" cy="1470025"/>
          </a:xfrm>
        </p:spPr>
        <p:txBody>
          <a:bodyPr>
            <a:noAutofit/>
          </a:bodyPr>
          <a:lstStyle/>
          <a:p>
            <a:pPr>
              <a:lnSpc>
                <a:spcPct val="130000"/>
              </a:lnSpc>
            </a:pPr>
            <a:r>
              <a:rPr lang="sk-SK" sz="2800" b="1" dirty="0">
                <a:ln>
                  <a:solidFill>
                    <a:schemeClr val="bg2">
                      <a:lumMod val="25000"/>
                    </a:schemeClr>
                  </a:solidFill>
                </a:ln>
                <a:solidFill>
                  <a:schemeClr val="bg2">
                    <a:lumMod val="90000"/>
                  </a:schemeClr>
                </a:solidFill>
                <a:latin typeface="Comic Sans MS" panose="030F0702030302020204" pitchFamily="66" charset="0"/>
                <a:ea typeface="+mn-ea"/>
                <a:cs typeface="+mn-cs"/>
              </a:rPr>
              <a:t>Prehľad problematických požiadaviek na kvalitu druhotného paliva z </a:t>
            </a:r>
            <a:r>
              <a:rPr lang="sk-SK" sz="2800" b="1" noProof="1">
                <a:ln>
                  <a:solidFill>
                    <a:schemeClr val="bg2">
                      <a:lumMod val="25000"/>
                    </a:schemeClr>
                  </a:solidFill>
                </a:ln>
                <a:solidFill>
                  <a:schemeClr val="bg2">
                    <a:lumMod val="90000"/>
                  </a:schemeClr>
                </a:solidFill>
                <a:latin typeface="Comic Sans MS" panose="030F0702030302020204" pitchFamily="66" charset="0"/>
                <a:ea typeface="+mn-ea"/>
                <a:cs typeface="+mn-cs"/>
              </a:rPr>
              <a:t>pyrolýznych</a:t>
            </a:r>
            <a:r>
              <a:rPr lang="sk-SK" sz="2800" b="1" dirty="0">
                <a:ln>
                  <a:solidFill>
                    <a:schemeClr val="bg2">
                      <a:lumMod val="25000"/>
                    </a:schemeClr>
                  </a:solidFill>
                </a:ln>
                <a:solidFill>
                  <a:schemeClr val="bg2">
                    <a:lumMod val="90000"/>
                  </a:schemeClr>
                </a:solidFill>
                <a:latin typeface="Comic Sans MS" panose="030F0702030302020204" pitchFamily="66" charset="0"/>
                <a:ea typeface="+mn-ea"/>
                <a:cs typeface="+mn-cs"/>
              </a:rPr>
              <a:t> technológií </a:t>
            </a:r>
          </a:p>
        </p:txBody>
      </p:sp>
      <p:cxnSp>
        <p:nvCxnSpPr>
          <p:cNvPr id="12" name="Priama spojnica 11">
            <a:extLst>
              <a:ext uri="{FF2B5EF4-FFF2-40B4-BE49-F238E27FC236}">
                <a16:creationId xmlns:a16="http://schemas.microsoft.com/office/drawing/2014/main" id="{AAD873A4-3F32-6D42-9CD7-3AF417C819A2}"/>
              </a:ext>
            </a:extLst>
          </p:cNvPr>
          <p:cNvCxnSpPr/>
          <p:nvPr/>
        </p:nvCxnSpPr>
        <p:spPr>
          <a:xfrm flipV="1">
            <a:off x="107504" y="1750838"/>
            <a:ext cx="8928992" cy="2892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12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7A1296B-B8BD-C648-A527-461836771021}"/>
              </a:ext>
            </a:extLst>
          </p:cNvPr>
          <p:cNvSpPr>
            <a:spLocks noGrp="1"/>
          </p:cNvSpPr>
          <p:nvPr>
            <p:ph idx="1"/>
          </p:nvPr>
        </p:nvSpPr>
        <p:spPr>
          <a:xfrm>
            <a:off x="395536" y="260648"/>
            <a:ext cx="8507288" cy="6453336"/>
          </a:xfrm>
        </p:spPr>
        <p:txBody>
          <a:bodyPr>
            <a:noAutofit/>
          </a:bodyPr>
          <a:lstStyle/>
          <a:p>
            <a:pPr marL="0" indent="0">
              <a:spcBef>
                <a:spcPts val="300"/>
              </a:spcBef>
              <a:buNone/>
            </a:pPr>
            <a:r>
              <a:rPr lang="sk-SK" sz="2200" b="1" dirty="0">
                <a:solidFill>
                  <a:schemeClr val="accent6">
                    <a:lumMod val="75000"/>
                  </a:schemeClr>
                </a:solidFill>
              </a:rPr>
              <a:t>Výnimka</a:t>
            </a:r>
          </a:p>
          <a:p>
            <a:pPr>
              <a:spcBef>
                <a:spcPts val="300"/>
              </a:spcBef>
            </a:pPr>
            <a:r>
              <a:rPr lang="sk-SK" sz="2200" dirty="0"/>
              <a:t>použitie plynnej fázy na ohrev vlastných reaktorov </a:t>
            </a:r>
          </a:p>
          <a:p>
            <a:pPr>
              <a:spcBef>
                <a:spcPts val="300"/>
              </a:spcBef>
            </a:pPr>
            <a:r>
              <a:rPr lang="sk-SK" sz="2200" dirty="0"/>
              <a:t>u prakticky všetkých v súčasnosti povolených </a:t>
            </a:r>
            <a:r>
              <a:rPr lang="sk-SK" sz="2200" dirty="0" err="1"/>
              <a:t>pyrolýznych</a:t>
            </a:r>
            <a:r>
              <a:rPr lang="sk-SK" sz="2200" dirty="0"/>
              <a:t> prevádzok,</a:t>
            </a:r>
          </a:p>
          <a:p>
            <a:pPr marL="0" indent="0">
              <a:spcBef>
                <a:spcPts val="300"/>
              </a:spcBef>
              <a:buNone/>
              <a:tabLst>
                <a:tab pos="307975" algn="l"/>
              </a:tabLst>
            </a:pPr>
            <a:r>
              <a:rPr lang="sk-SK" sz="2200" dirty="0"/>
              <a:t>	keďže boli uvedené do prevádzky ešte pred tým, </a:t>
            </a:r>
          </a:p>
          <a:p>
            <a:pPr marL="0" indent="0">
              <a:spcBef>
                <a:spcPts val="300"/>
              </a:spcBef>
              <a:buNone/>
              <a:tabLst>
                <a:tab pos="307975" algn="l"/>
              </a:tabLst>
            </a:pPr>
            <a:r>
              <a:rPr lang="sk-SK" sz="2200" dirty="0"/>
              <a:t>	ako vstúpili do platnosti požiadavky na kvalitu druhotného paliva</a:t>
            </a:r>
          </a:p>
          <a:p>
            <a:pPr marL="0" indent="0">
              <a:spcBef>
                <a:spcPts val="300"/>
              </a:spcBef>
              <a:buNone/>
              <a:tabLst>
                <a:tab pos="307975" algn="l"/>
              </a:tabLst>
            </a:pPr>
            <a:r>
              <a:rPr lang="sk-SK" sz="2200" dirty="0"/>
              <a:t>	v zmysle vyhlášky č. 228/2014 </a:t>
            </a:r>
            <a:r>
              <a:rPr lang="sk-SK" sz="2200" dirty="0" err="1"/>
              <a:t>Z.z</a:t>
            </a:r>
            <a:r>
              <a:rPr lang="sk-SK" sz="2200" dirty="0"/>
              <a:t>.  </a:t>
            </a:r>
          </a:p>
          <a:p>
            <a:pPr marL="0" indent="0">
              <a:buNone/>
            </a:pPr>
            <a:endParaRPr lang="sk-SK" sz="800" dirty="0"/>
          </a:p>
          <a:p>
            <a:pPr marL="0" indent="0">
              <a:spcBef>
                <a:spcPts val="300"/>
              </a:spcBef>
              <a:buNone/>
            </a:pPr>
            <a:r>
              <a:rPr lang="sk-SK" sz="2200" dirty="0"/>
              <a:t>Súhlasy na prevádzku ZZO pre spaľovanie plynnej fázy </a:t>
            </a:r>
          </a:p>
          <a:p>
            <a:pPr>
              <a:spcBef>
                <a:spcPts val="300"/>
              </a:spcBef>
            </a:pPr>
            <a:r>
              <a:rPr lang="sk-SK" sz="2200" dirty="0"/>
              <a:t>ustanovenú kombináciu </a:t>
            </a:r>
          </a:p>
          <a:p>
            <a:pPr marL="0" indent="0">
              <a:buNone/>
            </a:pPr>
            <a:r>
              <a:rPr lang="sk-SK" sz="2200" dirty="0"/>
              <a:t>EL ⇢ pre spaľovanie „štandardného“ paliva (najčastejšie pre </a:t>
            </a:r>
            <a:r>
              <a:rPr lang="sk-SK" sz="2200" dirty="0" err="1"/>
              <a:t>NO</a:t>
            </a:r>
            <a:r>
              <a:rPr lang="sk-SK" sz="2200" baseline="-25000" dirty="0" err="1"/>
              <a:t>x</a:t>
            </a:r>
            <a:r>
              <a:rPr lang="sk-SK" sz="2200" dirty="0"/>
              <a:t> a CO) a </a:t>
            </a:r>
          </a:p>
          <a:p>
            <a:pPr marL="0" indent="0">
              <a:buNone/>
              <a:tabLst>
                <a:tab pos="606425" algn="l"/>
              </a:tabLst>
            </a:pPr>
            <a:r>
              <a:rPr lang="sk-SK" sz="2200" dirty="0"/>
              <a:t>EL ⇢ pre spaľovanie odpadu (zvyšné ZL vrátane ťažkých kovov, PCDD/DF, 	</a:t>
            </a:r>
            <a:r>
              <a:rPr lang="sk-SK" sz="2200" dirty="0" err="1"/>
              <a:t>HCl</a:t>
            </a:r>
            <a:r>
              <a:rPr lang="sk-SK" sz="2200" dirty="0"/>
              <a:t>, HF </a:t>
            </a:r>
            <a:r>
              <a:rPr lang="sk-SK" sz="2200" dirty="0" err="1"/>
              <a:t>ai</a:t>
            </a:r>
            <a:r>
              <a:rPr lang="sk-SK" sz="2200" dirty="0"/>
              <a:t>), bez toho aby bola prevádzke uložená povinnosť na 	preukazovanie kvality plynnej fázy ako druhotného paliva. </a:t>
            </a:r>
          </a:p>
          <a:p>
            <a:pPr marL="0" indent="0">
              <a:buNone/>
              <a:tabLst>
                <a:tab pos="606425" algn="l"/>
              </a:tabLst>
            </a:pPr>
            <a:r>
              <a:rPr lang="sk-SK" sz="2200" dirty="0"/>
              <a:t>V odbornej obci momentálne prevláda názor, že až do momentu, </a:t>
            </a:r>
            <a:br>
              <a:rPr lang="sk-SK" sz="2200" dirty="0"/>
            </a:br>
            <a:r>
              <a:rPr lang="sk-SK" sz="2200" dirty="0"/>
              <a:t>kedy uvedené súhlasy nezmenia miestne príslušné OÚ </a:t>
            </a:r>
            <a:br>
              <a:rPr lang="sk-SK" sz="2200" dirty="0"/>
            </a:br>
            <a:r>
              <a:rPr lang="sk-SK" sz="2200" dirty="0"/>
              <a:t>(ako OŠS na úseku OOV) z vlastného podnetu, </a:t>
            </a:r>
            <a:br>
              <a:rPr lang="sk-SK" sz="2200" dirty="0"/>
            </a:br>
            <a:r>
              <a:rPr lang="sk-SK" sz="2200" dirty="0"/>
              <a:t>nevzťahuje sa na tieto prevádzky povinnosť preukazovať stav konca odpadu pre plynnú fázu (využívanú na ohrev vlastných zariadení). </a:t>
            </a:r>
          </a:p>
        </p:txBody>
      </p:sp>
      <p:sp>
        <p:nvSpPr>
          <p:cNvPr id="4" name="Obdĺžnik 3">
            <a:extLst>
              <a:ext uri="{FF2B5EF4-FFF2-40B4-BE49-F238E27FC236}">
                <a16:creationId xmlns:a16="http://schemas.microsoft.com/office/drawing/2014/main" id="{6747F3FD-3ACA-364C-A568-26A4CDBC3147}"/>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44227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5EDB04A-5FDD-A049-A29E-BD414D2CCE75}"/>
              </a:ext>
            </a:extLst>
          </p:cNvPr>
          <p:cNvSpPr>
            <a:spLocks noGrp="1"/>
          </p:cNvSpPr>
          <p:nvPr>
            <p:ph idx="1"/>
          </p:nvPr>
        </p:nvSpPr>
        <p:spPr>
          <a:xfrm>
            <a:off x="395536" y="476672"/>
            <a:ext cx="8229600" cy="6120680"/>
          </a:xfrm>
        </p:spPr>
        <p:txBody>
          <a:bodyPr>
            <a:noAutofit/>
          </a:bodyPr>
          <a:lstStyle/>
          <a:p>
            <a:pPr marL="0" indent="0">
              <a:buNone/>
            </a:pPr>
            <a:r>
              <a:rPr lang="sk-SK" sz="2400" b="1" dirty="0">
                <a:solidFill>
                  <a:schemeClr val="accent6">
                    <a:lumMod val="75000"/>
                  </a:schemeClr>
                </a:solidFill>
              </a:rPr>
              <a:t>Odlišná situácia </a:t>
            </a:r>
          </a:p>
          <a:p>
            <a:r>
              <a:rPr lang="sk-SK" sz="2400" dirty="0"/>
              <a:t>nové pripravované technológie na báze alternatívnych termických metód</a:t>
            </a:r>
          </a:p>
          <a:p>
            <a:r>
              <a:rPr lang="sk-SK" sz="2400" dirty="0"/>
              <a:t>povinné preukázať súlad kvapalnej aj plynnej zložky s požiadavkami vyhlášky </a:t>
            </a:r>
          </a:p>
          <a:p>
            <a:r>
              <a:rPr lang="sk-SK" sz="2400" dirty="0"/>
              <a:t>preukázanie tohto súladu v čo najväčšom možnom rozsahu sa vyžaduje už v štádiu EIA, </a:t>
            </a:r>
          </a:p>
          <a:p>
            <a:pPr marL="0" indent="0">
              <a:buNone/>
              <a:tabLst>
                <a:tab pos="307975" algn="l"/>
              </a:tabLst>
            </a:pPr>
            <a:r>
              <a:rPr lang="sk-SK" sz="2400" dirty="0"/>
              <a:t>	teda pred tým ako sú predmetné zariadenia povolené 	a uvedené do prevádzky. </a:t>
            </a:r>
          </a:p>
          <a:p>
            <a:pPr marL="0" indent="0">
              <a:buNone/>
              <a:tabLst>
                <a:tab pos="307975" algn="l"/>
              </a:tabLst>
            </a:pPr>
            <a:r>
              <a:rPr lang="sk-SK" sz="2400" dirty="0"/>
              <a:t>	Preukázanie plnenia týchto požiadaviek v štádiu EIA sa 	vyžaduje na vhodnom referenčnom zariadení, v prípade že 	takéto existuje a je to v možnostiach navrhovateľa.</a:t>
            </a:r>
          </a:p>
          <a:p>
            <a:pPr marL="0" indent="0">
              <a:buNone/>
              <a:tabLst>
                <a:tab pos="342900" algn="l"/>
              </a:tabLst>
            </a:pPr>
            <a:r>
              <a:rPr lang="sk-SK" sz="2400" dirty="0"/>
              <a:t>	V súčasnosti sú k dispozícii rozbory pre niektoré pripravované </a:t>
            </a:r>
            <a:br>
              <a:rPr lang="sk-SK" sz="2400" dirty="0"/>
            </a:br>
            <a:r>
              <a:rPr lang="sk-SK" sz="2400" dirty="0"/>
              <a:t>	(a ešte neprevádzkované) </a:t>
            </a:r>
            <a:r>
              <a:rPr lang="sk-SK" sz="2400" dirty="0" err="1"/>
              <a:t>pyrolýzne</a:t>
            </a:r>
            <a:r>
              <a:rPr lang="sk-SK" sz="2400" dirty="0"/>
              <a:t> technológie v rozsahu ako 	pre kvapalnú tak aj pre plynnú zložku. </a:t>
            </a:r>
          </a:p>
        </p:txBody>
      </p:sp>
      <p:sp>
        <p:nvSpPr>
          <p:cNvPr id="4" name="Obdĺžnik 3">
            <a:extLst>
              <a:ext uri="{FF2B5EF4-FFF2-40B4-BE49-F238E27FC236}">
                <a16:creationId xmlns:a16="http://schemas.microsoft.com/office/drawing/2014/main" id="{58D56304-3374-B744-86C7-17F0C609E853}"/>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11447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1B26E5D-AECA-554E-B7A9-ABC68237BF50}"/>
              </a:ext>
            </a:extLst>
          </p:cNvPr>
          <p:cNvSpPr>
            <a:spLocks noGrp="1"/>
          </p:cNvSpPr>
          <p:nvPr>
            <p:ph idx="1"/>
          </p:nvPr>
        </p:nvSpPr>
        <p:spPr>
          <a:xfrm>
            <a:off x="430427" y="360040"/>
            <a:ext cx="8579296" cy="6309320"/>
          </a:xfrm>
        </p:spPr>
        <p:txBody>
          <a:bodyPr>
            <a:noAutofit/>
          </a:bodyPr>
          <a:lstStyle/>
          <a:p>
            <a:pPr marL="0" indent="0">
              <a:spcBef>
                <a:spcPts val="0"/>
              </a:spcBef>
              <a:buNone/>
            </a:pPr>
            <a:r>
              <a:rPr lang="sk-SK" sz="2400" dirty="0">
                <a:solidFill>
                  <a:schemeClr val="accent6">
                    <a:lumMod val="75000"/>
                  </a:schemeClr>
                </a:solidFill>
              </a:rPr>
              <a:t>Prehľad navrhovaných </a:t>
            </a:r>
            <a:r>
              <a:rPr lang="sk-SK" sz="2400" dirty="0" err="1">
                <a:solidFill>
                  <a:schemeClr val="accent6">
                    <a:lumMod val="75000"/>
                  </a:schemeClr>
                </a:solidFill>
              </a:rPr>
              <a:t>pyrolýznych</a:t>
            </a:r>
            <a:r>
              <a:rPr lang="sk-SK" sz="2400" dirty="0">
                <a:solidFill>
                  <a:schemeClr val="accent6">
                    <a:lumMod val="75000"/>
                  </a:schemeClr>
                </a:solidFill>
              </a:rPr>
              <a:t> technológií, pre ktoré sú k dispozícii tieto rozbory, uvádzame nižšie:</a:t>
            </a:r>
          </a:p>
          <a:p>
            <a:pPr lvl="0">
              <a:spcBef>
                <a:spcPts val="0"/>
              </a:spcBef>
            </a:pPr>
            <a:r>
              <a:rPr lang="sk-SK" sz="2400" b="1" dirty="0">
                <a:solidFill>
                  <a:srgbClr val="0096FF"/>
                </a:solidFill>
              </a:rPr>
              <a:t> </a:t>
            </a:r>
            <a:r>
              <a:rPr lang="sk-SK" sz="2400" b="1" dirty="0" err="1">
                <a:solidFill>
                  <a:srgbClr val="0096FF"/>
                </a:solidFill>
              </a:rPr>
              <a:t>Leitner</a:t>
            </a:r>
            <a:r>
              <a:rPr lang="sk-SK" sz="2400" b="1" dirty="0">
                <a:solidFill>
                  <a:srgbClr val="0096FF"/>
                </a:solidFill>
              </a:rPr>
              <a:t> Technologies, </a:t>
            </a:r>
            <a:r>
              <a:rPr lang="sk-SK" sz="2400" b="1" dirty="0" err="1">
                <a:solidFill>
                  <a:srgbClr val="0096FF"/>
                </a:solidFill>
              </a:rPr>
              <a:t>s.r.o</a:t>
            </a:r>
            <a:r>
              <a:rPr lang="sk-SK" sz="2400" b="1" dirty="0">
                <a:solidFill>
                  <a:srgbClr val="0096FF"/>
                </a:solidFill>
              </a:rPr>
              <a:t>.</a:t>
            </a:r>
          </a:p>
          <a:p>
            <a:pPr marL="0" indent="0">
              <a:spcBef>
                <a:spcPts val="0"/>
              </a:spcBef>
              <a:buNone/>
              <a:tabLst>
                <a:tab pos="385763" algn="l"/>
              </a:tabLst>
            </a:pPr>
            <a:r>
              <a:rPr lang="sk-SK" sz="2400" dirty="0"/>
              <a:t>	Spoločnosť so sídlom v Novom Meste nad Váhom vyvíja 	zariadenie na </a:t>
            </a:r>
            <a:r>
              <a:rPr lang="sk-SK" sz="2400" dirty="0" err="1"/>
              <a:t>depolymerizáciu</a:t>
            </a:r>
            <a:r>
              <a:rPr lang="sk-SK" sz="2400" dirty="0"/>
              <a:t> plastov, postavenú na 	</a:t>
            </a:r>
            <a:r>
              <a:rPr lang="sk-SK" sz="2400" dirty="0" err="1"/>
              <a:t>pyrolýznom</a:t>
            </a:r>
            <a:r>
              <a:rPr lang="sk-SK" sz="2400" dirty="0"/>
              <a:t> princípe, bez použitia katalyzátora.  </a:t>
            </a:r>
          </a:p>
          <a:p>
            <a:pPr marL="0" indent="0">
              <a:spcBef>
                <a:spcPts val="0"/>
              </a:spcBef>
              <a:buNone/>
              <a:tabLst>
                <a:tab pos="385763" algn="l"/>
              </a:tabLst>
            </a:pPr>
            <a:r>
              <a:rPr lang="sk-SK" sz="2400" dirty="0"/>
              <a:t>	Jedná sa o dvojstupňovú termálnu degradáciu bez použitia 	katalyzátora, s prvým stupňom operujúcim pri teplotách do 	300°C a druhým stupňom v tepelnom rozmedzí 300 – 420°C.</a:t>
            </a:r>
          </a:p>
          <a:p>
            <a:pPr>
              <a:spcBef>
                <a:spcPts val="0"/>
              </a:spcBef>
            </a:pPr>
            <a:r>
              <a:rPr lang="sk-SK" sz="2400" b="1" dirty="0">
                <a:solidFill>
                  <a:srgbClr val="0096FF"/>
                </a:solidFill>
              </a:rPr>
              <a:t>WP </a:t>
            </a:r>
            <a:r>
              <a:rPr lang="sk-SK" sz="2400" b="1" dirty="0" err="1">
                <a:solidFill>
                  <a:srgbClr val="0096FF"/>
                </a:solidFill>
              </a:rPr>
              <a:t>Tech</a:t>
            </a:r>
            <a:r>
              <a:rPr lang="sk-SK" sz="2400" b="1" dirty="0">
                <a:solidFill>
                  <a:srgbClr val="0096FF"/>
                </a:solidFill>
              </a:rPr>
              <a:t>, </a:t>
            </a:r>
            <a:r>
              <a:rPr lang="sk-SK" sz="2400" b="1" dirty="0" err="1">
                <a:solidFill>
                  <a:srgbClr val="0096FF"/>
                </a:solidFill>
              </a:rPr>
              <a:t>s.r.o</a:t>
            </a:r>
            <a:r>
              <a:rPr lang="sk-SK" sz="2400" b="1" dirty="0">
                <a:solidFill>
                  <a:srgbClr val="0096FF"/>
                </a:solidFill>
              </a:rPr>
              <a:t>.</a:t>
            </a:r>
          </a:p>
          <a:p>
            <a:pPr marL="0" indent="404813">
              <a:spcBef>
                <a:spcPts val="0"/>
              </a:spcBef>
              <a:buNone/>
              <a:tabLst>
                <a:tab pos="385763" algn="l"/>
              </a:tabLst>
            </a:pPr>
            <a:r>
              <a:rPr lang="sk-SK" sz="2400" dirty="0"/>
              <a:t>Spoločnosť od roku 2015 prevádzkuje v obci Iža pri Komárne 	výskumné a testovacie zariadenie na </a:t>
            </a:r>
            <a:r>
              <a:rPr lang="sk-SK" sz="2400" dirty="0" err="1"/>
              <a:t>pyrolýzu</a:t>
            </a:r>
            <a:r>
              <a:rPr lang="sk-SK" sz="2400" dirty="0"/>
              <a:t> rôznych druhov 	odpadov s typovým označením WP. Jedná sa o dvojstupňovú 	katalytickú </a:t>
            </a:r>
            <a:r>
              <a:rPr lang="sk-SK" sz="2400" dirty="0" err="1"/>
              <a:t>depolymerizáciu</a:t>
            </a:r>
            <a:r>
              <a:rPr lang="sk-SK" sz="2400" dirty="0"/>
              <a:t>, s prvým reaktorovým stupňom 	operujúcim v tepelnom rozmedzí 200 – 300 °C a slúžiacim na 	odstránenie prchavých, predovšetkým halogénových zlúčenín. </a:t>
            </a:r>
          </a:p>
        </p:txBody>
      </p:sp>
      <p:sp>
        <p:nvSpPr>
          <p:cNvPr id="4" name="Obdĺžnik 3">
            <a:extLst>
              <a:ext uri="{FF2B5EF4-FFF2-40B4-BE49-F238E27FC236}">
                <a16:creationId xmlns:a16="http://schemas.microsoft.com/office/drawing/2014/main" id="{3F2790C7-49D5-3149-AE08-2FDB3B5F964A}"/>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40488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a:extLst>
              <a:ext uri="{FF2B5EF4-FFF2-40B4-BE49-F238E27FC236}">
                <a16:creationId xmlns:a16="http://schemas.microsoft.com/office/drawing/2014/main" id="{14B332EE-5A44-CF4C-8567-E6B8DA879FB6}"/>
              </a:ext>
            </a:extLst>
          </p:cNvPr>
          <p:cNvSpPr txBox="1">
            <a:spLocks/>
          </p:cNvSpPr>
          <p:nvPr/>
        </p:nvSpPr>
        <p:spPr>
          <a:xfrm>
            <a:off x="-25356" y="0"/>
            <a:ext cx="9144000" cy="764704"/>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Prehľad dostupných údajov o plnení parametrov</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5" name="Tabuľka 4">
            <a:extLst>
              <a:ext uri="{FF2B5EF4-FFF2-40B4-BE49-F238E27FC236}">
                <a16:creationId xmlns:a16="http://schemas.microsoft.com/office/drawing/2014/main" id="{BEE324A2-2CE9-0A45-AB38-F2BCBB19D125}"/>
              </a:ext>
            </a:extLst>
          </p:cNvPr>
          <p:cNvGraphicFramePr>
            <a:graphicFrameLocks noGrp="1"/>
          </p:cNvGraphicFramePr>
          <p:nvPr>
            <p:extLst>
              <p:ext uri="{D42A27DB-BD31-4B8C-83A1-F6EECF244321}">
                <p14:modId xmlns:p14="http://schemas.microsoft.com/office/powerpoint/2010/main" val="2749274773"/>
              </p:ext>
            </p:extLst>
          </p:nvPr>
        </p:nvGraphicFramePr>
        <p:xfrm>
          <a:off x="190160" y="1238943"/>
          <a:ext cx="8712968" cy="5341607"/>
        </p:xfrm>
        <a:graphic>
          <a:graphicData uri="http://schemas.openxmlformats.org/drawingml/2006/table">
            <a:tbl>
              <a:tblPr firstRow="1" firstCol="1" bandRow="1">
                <a:tableStyleId>{5C22544A-7EE6-4342-B048-85BDC9FD1C3A}</a:tableStyleId>
              </a:tblPr>
              <a:tblGrid>
                <a:gridCol w="637424">
                  <a:extLst>
                    <a:ext uri="{9D8B030D-6E8A-4147-A177-3AD203B41FA5}">
                      <a16:colId xmlns:a16="http://schemas.microsoft.com/office/drawing/2014/main" val="3340900012"/>
                    </a:ext>
                  </a:extLst>
                </a:gridCol>
                <a:gridCol w="2016224">
                  <a:extLst>
                    <a:ext uri="{9D8B030D-6E8A-4147-A177-3AD203B41FA5}">
                      <a16:colId xmlns:a16="http://schemas.microsoft.com/office/drawing/2014/main" val="3805696711"/>
                    </a:ext>
                  </a:extLst>
                </a:gridCol>
                <a:gridCol w="1080120">
                  <a:extLst>
                    <a:ext uri="{9D8B030D-6E8A-4147-A177-3AD203B41FA5}">
                      <a16:colId xmlns:a16="http://schemas.microsoft.com/office/drawing/2014/main" val="4090897814"/>
                    </a:ext>
                  </a:extLst>
                </a:gridCol>
                <a:gridCol w="1244800">
                  <a:extLst>
                    <a:ext uri="{9D8B030D-6E8A-4147-A177-3AD203B41FA5}">
                      <a16:colId xmlns:a16="http://schemas.microsoft.com/office/drawing/2014/main" val="3847043095"/>
                    </a:ext>
                  </a:extLst>
                </a:gridCol>
                <a:gridCol w="1244800">
                  <a:extLst>
                    <a:ext uri="{9D8B030D-6E8A-4147-A177-3AD203B41FA5}">
                      <a16:colId xmlns:a16="http://schemas.microsoft.com/office/drawing/2014/main" val="1896971250"/>
                    </a:ext>
                  </a:extLst>
                </a:gridCol>
                <a:gridCol w="1244800">
                  <a:extLst>
                    <a:ext uri="{9D8B030D-6E8A-4147-A177-3AD203B41FA5}">
                      <a16:colId xmlns:a16="http://schemas.microsoft.com/office/drawing/2014/main" val="2474841288"/>
                    </a:ext>
                  </a:extLst>
                </a:gridCol>
                <a:gridCol w="1244800">
                  <a:extLst>
                    <a:ext uri="{9D8B030D-6E8A-4147-A177-3AD203B41FA5}">
                      <a16:colId xmlns:a16="http://schemas.microsoft.com/office/drawing/2014/main" val="1700441566"/>
                    </a:ext>
                  </a:extLst>
                </a:gridCol>
              </a:tblGrid>
              <a:tr h="360620">
                <a:tc rowSpan="2">
                  <a:txBody>
                    <a:bodyPr/>
                    <a:lstStyle/>
                    <a:p>
                      <a:pPr algn="ctr">
                        <a:spcAft>
                          <a:spcPts val="0"/>
                        </a:spcAft>
                      </a:pPr>
                      <a:r>
                        <a:rPr lang="sk-SK" sz="1600" dirty="0">
                          <a:effectLst/>
                        </a:rPr>
                        <a:t>ZL</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gridSpan="2">
                  <a:txBody>
                    <a:bodyPr/>
                    <a:lstStyle/>
                    <a:p>
                      <a:pPr algn="ctr">
                        <a:spcAft>
                          <a:spcPts val="0"/>
                        </a:spcAft>
                      </a:pPr>
                      <a:r>
                        <a:rPr lang="sk-SK" sz="1600" dirty="0">
                          <a:effectLst/>
                        </a:rPr>
                        <a:t>Hraničné hodnoty pre obsah ZL</a:t>
                      </a:r>
                    </a:p>
                    <a:p>
                      <a:pPr algn="ctr">
                        <a:spcAft>
                          <a:spcPts val="0"/>
                        </a:spcAft>
                      </a:pPr>
                      <a:r>
                        <a:rPr lang="sk-SK" sz="1600" dirty="0">
                          <a:effectLst/>
                        </a:rPr>
                        <a:t>[mg/MJ]</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hMerge="1">
                  <a:txBody>
                    <a:bodyPr/>
                    <a:lstStyle/>
                    <a:p>
                      <a:endParaRPr lang="sk-SK"/>
                    </a:p>
                  </a:txBody>
                  <a:tcPr/>
                </a:tc>
                <a:tc rowSpan="2">
                  <a:txBody>
                    <a:bodyPr/>
                    <a:lstStyle/>
                    <a:p>
                      <a:pPr algn="ctr">
                        <a:spcAft>
                          <a:spcPts val="0"/>
                        </a:spcAft>
                      </a:pPr>
                      <a:r>
                        <a:rPr lang="sk-SK" sz="1600" dirty="0">
                          <a:effectLst/>
                        </a:rPr>
                        <a:t>Zariadenie č.1</a:t>
                      </a:r>
                    </a:p>
                    <a:p>
                      <a:pPr algn="ctr">
                        <a:spcAft>
                          <a:spcPts val="0"/>
                        </a:spcAft>
                      </a:pPr>
                      <a:r>
                        <a:rPr lang="sk-SK" sz="1600" dirty="0">
                          <a:effectLst/>
                        </a:rPr>
                        <a:t>Analýza 11/2014</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rowSpan="2">
                  <a:txBody>
                    <a:bodyPr/>
                    <a:lstStyle/>
                    <a:p>
                      <a:pPr algn="ctr">
                        <a:spcAft>
                          <a:spcPts val="0"/>
                        </a:spcAft>
                      </a:pPr>
                      <a:r>
                        <a:rPr lang="sk-SK" sz="1600" dirty="0">
                          <a:effectLst/>
                        </a:rPr>
                        <a:t>Zariadenie č.1</a:t>
                      </a:r>
                    </a:p>
                    <a:p>
                      <a:pPr algn="ctr">
                        <a:spcAft>
                          <a:spcPts val="0"/>
                        </a:spcAft>
                      </a:pPr>
                      <a:r>
                        <a:rPr lang="sk-SK" sz="1600" dirty="0">
                          <a:effectLst/>
                        </a:rPr>
                        <a:t>Analýza 03/2015</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rowSpan="2">
                  <a:txBody>
                    <a:bodyPr/>
                    <a:lstStyle/>
                    <a:p>
                      <a:pPr algn="ctr">
                        <a:spcAft>
                          <a:spcPts val="0"/>
                        </a:spcAft>
                      </a:pPr>
                      <a:r>
                        <a:rPr lang="sk-SK" sz="1600" dirty="0">
                          <a:effectLst/>
                        </a:rPr>
                        <a:t>Zariadenie č.2</a:t>
                      </a:r>
                    </a:p>
                    <a:p>
                      <a:pPr algn="ctr">
                        <a:spcAft>
                          <a:spcPts val="0"/>
                        </a:spcAft>
                      </a:pPr>
                      <a:r>
                        <a:rPr lang="sk-SK" sz="1600" dirty="0">
                          <a:effectLst/>
                        </a:rPr>
                        <a:t>Analýza 02/2016</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rowSpan="2">
                  <a:txBody>
                    <a:bodyPr/>
                    <a:lstStyle/>
                    <a:p>
                      <a:pPr algn="ctr">
                        <a:spcAft>
                          <a:spcPts val="0"/>
                        </a:spcAft>
                      </a:pPr>
                      <a:r>
                        <a:rPr lang="sk-SK" sz="1600">
                          <a:effectLst/>
                        </a:rPr>
                        <a:t>Zariadenie č.5</a:t>
                      </a:r>
                    </a:p>
                    <a:p>
                      <a:pPr algn="ctr">
                        <a:spcAft>
                          <a:spcPts val="0"/>
                        </a:spcAft>
                      </a:pPr>
                      <a:r>
                        <a:rPr lang="sk-SK" sz="1600">
                          <a:effectLst/>
                        </a:rPr>
                        <a:t>Analýza 02/2017</a:t>
                      </a:r>
                      <a:endParaRPr lang="sk-SK" sz="160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extLst>
                  <a:ext uri="{0D108BD9-81ED-4DB2-BD59-A6C34878D82A}">
                    <a16:rowId xmlns:a16="http://schemas.microsoft.com/office/drawing/2014/main" val="3742993065"/>
                  </a:ext>
                </a:extLst>
              </a:tr>
              <a:tr h="321835">
                <a:tc vMerge="1">
                  <a:txBody>
                    <a:bodyPr/>
                    <a:lstStyle/>
                    <a:p>
                      <a:endParaRPr lang="sk-SK"/>
                    </a:p>
                  </a:txBody>
                  <a:tcPr/>
                </a:tc>
                <a:tc>
                  <a:txBody>
                    <a:bodyPr/>
                    <a:lstStyle/>
                    <a:p>
                      <a:pPr algn="ctr">
                        <a:spcAft>
                          <a:spcPts val="0"/>
                        </a:spcAft>
                      </a:pPr>
                      <a:r>
                        <a:rPr lang="sk-SK" sz="1600" dirty="0">
                          <a:solidFill>
                            <a:schemeClr val="bg1"/>
                          </a:solidFill>
                          <a:effectLst/>
                        </a:rPr>
                        <a:t>Medián</a:t>
                      </a:r>
                      <a:endParaRPr lang="sk-SK" sz="16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dirty="0">
                          <a:solidFill>
                            <a:schemeClr val="bg1"/>
                          </a:solidFill>
                          <a:effectLst/>
                        </a:rPr>
                        <a:t>80. </a:t>
                      </a:r>
                      <a:r>
                        <a:rPr lang="sk-SK" sz="1600" dirty="0" err="1">
                          <a:solidFill>
                            <a:schemeClr val="bg1"/>
                          </a:solidFill>
                          <a:effectLst/>
                        </a:rPr>
                        <a:t>percentil</a:t>
                      </a:r>
                      <a:endParaRPr lang="sk-SK" sz="16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vMerge="1">
                  <a:txBody>
                    <a:bodyPr/>
                    <a:lstStyle/>
                    <a:p>
                      <a:endParaRPr lang="sk-SK"/>
                    </a:p>
                  </a:txBody>
                  <a:tcPr/>
                </a:tc>
                <a:tc vMerge="1">
                  <a:txBody>
                    <a:bodyPr/>
                    <a:lstStyle/>
                    <a:p>
                      <a:endParaRPr lang="sk-SK"/>
                    </a:p>
                  </a:txBody>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3106049772"/>
                  </a:ext>
                </a:extLst>
              </a:tr>
              <a:tr h="219019">
                <a:tc>
                  <a:txBody>
                    <a:bodyPr/>
                    <a:lstStyle/>
                    <a:p>
                      <a:pPr algn="ctr">
                        <a:spcAft>
                          <a:spcPts val="0"/>
                        </a:spcAft>
                      </a:pPr>
                      <a:r>
                        <a:rPr lang="sk-SK" sz="1600" dirty="0" err="1">
                          <a:effectLst/>
                        </a:rPr>
                        <a:t>Sb</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dirty="0">
                          <a:solidFill>
                            <a:srgbClr val="FF0000"/>
                          </a:solidFill>
                          <a:effectLst/>
                        </a:rPr>
                        <a:t>0,5</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solidFill>
                            <a:srgbClr val="0096FF"/>
                          </a:solidFill>
                          <a:effectLst/>
                        </a:rPr>
                        <a:t>0,75</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0,0263</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0,3997</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&lt;0,0120</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dirty="0">
                          <a:effectLst/>
                        </a:rPr>
                        <a:t>&lt;0,012</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075375630"/>
                  </a:ext>
                </a:extLst>
              </a:tr>
              <a:tr h="219019">
                <a:tc>
                  <a:txBody>
                    <a:bodyPr/>
                    <a:lstStyle/>
                    <a:p>
                      <a:pPr algn="ctr">
                        <a:spcAft>
                          <a:spcPts val="0"/>
                        </a:spcAft>
                      </a:pPr>
                      <a:r>
                        <a:rPr lang="sk-SK" sz="1600" dirty="0">
                          <a:effectLst/>
                        </a:rPr>
                        <a:t>As</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dirty="0">
                          <a:solidFill>
                            <a:srgbClr val="FF0000"/>
                          </a:solidFill>
                          <a:effectLst/>
                        </a:rPr>
                        <a:t>0,8</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solidFill>
                            <a:srgbClr val="0096FF"/>
                          </a:solidFill>
                          <a:effectLst/>
                        </a:rPr>
                        <a:t>1,2</a:t>
                      </a:r>
                      <a:endParaRPr lang="sk-SK" sz="160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effectLst/>
                        </a:rPr>
                        <a:t>-</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effectLst/>
                        </a:rPr>
                        <a:t>&lt;0,0240</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dirty="0">
                          <a:effectLst/>
                        </a:rPr>
                        <a:t>&lt;0,0073</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37420000"/>
                  </a:ext>
                </a:extLst>
              </a:tr>
              <a:tr h="219019">
                <a:tc>
                  <a:txBody>
                    <a:bodyPr/>
                    <a:lstStyle/>
                    <a:p>
                      <a:pPr algn="ctr">
                        <a:spcAft>
                          <a:spcPts val="0"/>
                        </a:spcAft>
                      </a:pPr>
                      <a:r>
                        <a:rPr lang="sk-SK" sz="1600" dirty="0">
                          <a:effectLst/>
                        </a:rPr>
                        <a:t>Pb</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a:solidFill>
                            <a:srgbClr val="FF0000"/>
                          </a:solidFill>
                          <a:effectLst/>
                        </a:rPr>
                        <a:t>4</a:t>
                      </a:r>
                      <a:endParaRPr lang="sk-SK" sz="160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solidFill>
                            <a:srgbClr val="0096FF"/>
                          </a:solidFill>
                          <a:effectLst/>
                        </a:rPr>
                        <a:t>6</a:t>
                      </a:r>
                      <a:endParaRPr lang="sk-SK" sz="160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0,0525</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0,0014</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&lt;0,0014</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dirty="0">
                          <a:effectLst/>
                        </a:rPr>
                        <a:t>&lt;0,073</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560196593"/>
                  </a:ext>
                </a:extLst>
              </a:tr>
              <a:tr h="219019">
                <a:tc>
                  <a:txBody>
                    <a:bodyPr/>
                    <a:lstStyle/>
                    <a:p>
                      <a:pPr algn="ctr">
                        <a:spcAft>
                          <a:spcPts val="0"/>
                        </a:spcAft>
                      </a:pPr>
                      <a:r>
                        <a:rPr lang="sk-SK" sz="1600" dirty="0">
                          <a:effectLst/>
                        </a:rPr>
                        <a:t>Cd</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a:solidFill>
                            <a:srgbClr val="FF0000"/>
                          </a:solidFill>
                          <a:effectLst/>
                        </a:rPr>
                        <a:t>0,05</a:t>
                      </a:r>
                      <a:endParaRPr lang="sk-SK" sz="160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solidFill>
                            <a:srgbClr val="0096FF"/>
                          </a:solidFill>
                          <a:effectLst/>
                        </a:rPr>
                        <a:t>0,075</a:t>
                      </a:r>
                      <a:endParaRPr lang="sk-SK" sz="160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0,0158</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0,0000</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&lt;0,0007</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a:effectLst/>
                        </a:rPr>
                        <a:t>&lt;0,012</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30658258"/>
                  </a:ext>
                </a:extLst>
              </a:tr>
              <a:tr h="219019">
                <a:tc>
                  <a:txBody>
                    <a:bodyPr/>
                    <a:lstStyle/>
                    <a:p>
                      <a:pPr algn="ctr">
                        <a:spcAft>
                          <a:spcPts val="0"/>
                        </a:spcAft>
                      </a:pPr>
                      <a:r>
                        <a:rPr lang="sk-SK" sz="1600" dirty="0">
                          <a:effectLst/>
                        </a:rPr>
                        <a:t>Cr</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a:solidFill>
                            <a:srgbClr val="FF0000"/>
                          </a:solidFill>
                          <a:effectLst/>
                        </a:rPr>
                        <a:t>1,4</a:t>
                      </a:r>
                      <a:endParaRPr lang="sk-SK" sz="160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solidFill>
                            <a:srgbClr val="0096FF"/>
                          </a:solidFill>
                          <a:effectLst/>
                        </a:rPr>
                        <a:t>2,1</a:t>
                      </a:r>
                      <a:endParaRPr lang="sk-SK" sz="160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0,0788</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0,0680</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&lt;0,0014</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a:effectLst/>
                        </a:rPr>
                        <a:t>&lt;0,049</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855463625"/>
                  </a:ext>
                </a:extLst>
              </a:tr>
              <a:tr h="219019">
                <a:tc>
                  <a:txBody>
                    <a:bodyPr/>
                    <a:lstStyle/>
                    <a:p>
                      <a:pPr algn="ctr">
                        <a:spcAft>
                          <a:spcPts val="0"/>
                        </a:spcAft>
                      </a:pPr>
                      <a:r>
                        <a:rPr lang="sk-SK" sz="1600">
                          <a:effectLst/>
                        </a:rPr>
                        <a:t>Co</a:t>
                      </a:r>
                      <a:endParaRPr lang="sk-SK" sz="160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a:solidFill>
                            <a:srgbClr val="FF0000"/>
                          </a:solidFill>
                          <a:effectLst/>
                        </a:rPr>
                        <a:t>0,7</a:t>
                      </a:r>
                      <a:endParaRPr lang="sk-SK" sz="160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solidFill>
                            <a:srgbClr val="0096FF"/>
                          </a:solidFill>
                          <a:effectLst/>
                        </a:rPr>
                        <a:t>1,05</a:t>
                      </a:r>
                      <a:endParaRPr lang="sk-SK" sz="160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&lt;0,0014</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a:effectLst/>
                        </a:rPr>
                        <a:t>&lt;0,073</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984583358"/>
                  </a:ext>
                </a:extLst>
              </a:tr>
              <a:tr h="219019">
                <a:tc>
                  <a:txBody>
                    <a:bodyPr/>
                    <a:lstStyle/>
                    <a:p>
                      <a:pPr algn="ctr">
                        <a:spcAft>
                          <a:spcPts val="0"/>
                        </a:spcAft>
                      </a:pPr>
                      <a:r>
                        <a:rPr lang="sk-SK" sz="1600" dirty="0">
                          <a:effectLst/>
                        </a:rPr>
                        <a:t>Ni</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a:solidFill>
                            <a:srgbClr val="FF0000"/>
                          </a:solidFill>
                          <a:effectLst/>
                        </a:rPr>
                        <a:t>1,6</a:t>
                      </a:r>
                      <a:endParaRPr lang="sk-SK" sz="160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solidFill>
                            <a:srgbClr val="0096FF"/>
                          </a:solidFill>
                          <a:effectLst/>
                        </a:rPr>
                        <a:t>2,4</a:t>
                      </a:r>
                      <a:endParaRPr lang="sk-SK" sz="160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&lt;0,0014</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a:effectLst/>
                        </a:rPr>
                        <a:t>&lt;0,12</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517189920"/>
                  </a:ext>
                </a:extLst>
              </a:tr>
              <a:tr h="535300">
                <a:tc>
                  <a:txBody>
                    <a:bodyPr/>
                    <a:lstStyle/>
                    <a:p>
                      <a:pPr algn="ctr">
                        <a:spcAft>
                          <a:spcPts val="0"/>
                        </a:spcAft>
                      </a:pPr>
                      <a:r>
                        <a:rPr lang="sk-SK" sz="1600" dirty="0">
                          <a:effectLst/>
                        </a:rPr>
                        <a:t>Hg</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dirty="0">
                          <a:solidFill>
                            <a:srgbClr val="FF0000"/>
                          </a:solidFill>
                          <a:effectLst/>
                        </a:rPr>
                        <a:t>0,02</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solidFill>
                            <a:srgbClr val="0096FF"/>
                          </a:solidFill>
                          <a:effectLst/>
                        </a:rPr>
                        <a:t>0,03</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effectLst/>
                        </a:rPr>
                        <a:t>-</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0,0001</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a:effectLst/>
                        </a:rPr>
                        <a:t>0,0003</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865243133"/>
                  </a:ext>
                </a:extLst>
              </a:tr>
              <a:tr h="398337">
                <a:tc>
                  <a:txBody>
                    <a:bodyPr/>
                    <a:lstStyle/>
                    <a:p>
                      <a:pPr algn="ctr">
                        <a:spcAft>
                          <a:spcPts val="0"/>
                        </a:spcAft>
                      </a:pPr>
                      <a:r>
                        <a:rPr lang="sk-SK" sz="1600" dirty="0">
                          <a:effectLst/>
                        </a:rPr>
                        <a:t>PAH</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dirty="0">
                          <a:solidFill>
                            <a:srgbClr val="FF0000"/>
                          </a:solidFill>
                          <a:effectLst/>
                        </a:rPr>
                        <a:t>1,5</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solidFill>
                            <a:srgbClr val="0096FF"/>
                          </a:solidFill>
                          <a:effectLst/>
                        </a:rPr>
                        <a:t>2,5</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528,73</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dirty="0">
                          <a:effectLst/>
                        </a:rPr>
                        <a:t>3 202</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87002028"/>
                  </a:ext>
                </a:extLst>
              </a:tr>
              <a:tr h="262690">
                <a:tc>
                  <a:txBody>
                    <a:bodyPr/>
                    <a:lstStyle/>
                    <a:p>
                      <a:pPr algn="ctr">
                        <a:spcAft>
                          <a:spcPts val="0"/>
                        </a:spcAft>
                      </a:pPr>
                      <a:r>
                        <a:rPr lang="sk-SK" sz="1600" dirty="0">
                          <a:effectLst/>
                        </a:rPr>
                        <a:t>Cl</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dirty="0">
                          <a:solidFill>
                            <a:srgbClr val="FF0000"/>
                          </a:solidFill>
                          <a:effectLst/>
                        </a:rPr>
                        <a:t>100</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solidFill>
                            <a:srgbClr val="0096FF"/>
                          </a:solidFill>
                          <a:effectLst/>
                        </a:rPr>
                        <a:t>150</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2,63</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&lt;2,27</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a:effectLst/>
                        </a:rPr>
                        <a:t>1,56</a:t>
                      </a:r>
                      <a:endParaRPr lang="sk-SK"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dirty="0">
                          <a:effectLst/>
                        </a:rPr>
                        <a:t>2,50</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68360881"/>
                  </a:ext>
                </a:extLst>
              </a:tr>
              <a:tr h="586256">
                <a:tc>
                  <a:txBody>
                    <a:bodyPr/>
                    <a:lstStyle/>
                    <a:p>
                      <a:pPr algn="ctr">
                        <a:spcAft>
                          <a:spcPts val="0"/>
                        </a:spcAft>
                      </a:pPr>
                      <a:r>
                        <a:rPr lang="sk-SK" sz="1600" dirty="0">
                          <a:effectLst/>
                        </a:rPr>
                        <a:t>S</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rgbClr val="00B050"/>
                    </a:solidFill>
                  </a:tcPr>
                </a:tc>
                <a:tc>
                  <a:txBody>
                    <a:bodyPr/>
                    <a:lstStyle/>
                    <a:p>
                      <a:pPr algn="ctr">
                        <a:spcAft>
                          <a:spcPts val="0"/>
                        </a:spcAft>
                      </a:pPr>
                      <a:r>
                        <a:rPr lang="sk-SK" sz="1600" dirty="0">
                          <a:solidFill>
                            <a:srgbClr val="FF0000"/>
                          </a:solidFill>
                          <a:effectLst/>
                        </a:rPr>
                        <a:t>&lt; 0,1 % hm.</a:t>
                      </a:r>
                    </a:p>
                    <a:p>
                      <a:pPr algn="ctr">
                        <a:spcAft>
                          <a:spcPts val="0"/>
                        </a:spcAft>
                      </a:pPr>
                      <a:r>
                        <a:rPr lang="sk-SK" sz="1600" dirty="0">
                          <a:solidFill>
                            <a:srgbClr val="FF0000"/>
                          </a:solidFill>
                          <a:effectLst/>
                        </a:rPr>
                        <a:t>≥ 0,1 % a &lt; 1 % hm.</a:t>
                      </a:r>
                    </a:p>
                    <a:p>
                      <a:pPr algn="ctr">
                        <a:spcAft>
                          <a:spcPts val="0"/>
                        </a:spcAft>
                      </a:pPr>
                      <a:r>
                        <a:rPr lang="sk-SK" sz="1600" dirty="0">
                          <a:solidFill>
                            <a:srgbClr val="FF0000"/>
                          </a:solidFill>
                          <a:effectLst/>
                        </a:rPr>
                        <a:t>≥ 1 % a &lt; 3 % hm.</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solidFill>
                            <a:srgbClr val="0096FF"/>
                          </a:solidFill>
                          <a:effectLst/>
                        </a:rPr>
                        <a:t>-</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k-SK" sz="1600" dirty="0">
                          <a:effectLst/>
                        </a:rPr>
                        <a:t>0,78 hm.%</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2">
                        <a:lumMod val="40000"/>
                        <a:lumOff val="60000"/>
                      </a:schemeClr>
                    </a:solidFill>
                  </a:tcPr>
                </a:tc>
                <a:tc>
                  <a:txBody>
                    <a:bodyPr/>
                    <a:lstStyle/>
                    <a:p>
                      <a:pPr algn="ctr">
                        <a:spcAft>
                          <a:spcPts val="0"/>
                        </a:spcAft>
                      </a:pPr>
                      <a:r>
                        <a:rPr lang="sk-SK" sz="1600" dirty="0">
                          <a:effectLst/>
                        </a:rPr>
                        <a:t>0,42 hm.%</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2">
                        <a:lumMod val="40000"/>
                        <a:lumOff val="60000"/>
                      </a:schemeClr>
                    </a:solidFill>
                  </a:tcPr>
                </a:tc>
                <a:tc>
                  <a:txBody>
                    <a:bodyPr/>
                    <a:lstStyle/>
                    <a:p>
                      <a:pPr algn="ctr">
                        <a:spcAft>
                          <a:spcPts val="0"/>
                        </a:spcAft>
                      </a:pPr>
                      <a:r>
                        <a:rPr lang="sk-SK" sz="1600" dirty="0">
                          <a:effectLst/>
                        </a:rPr>
                        <a:t>0,0054 hm.%</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1600" dirty="0">
                          <a:effectLst/>
                        </a:rPr>
                        <a:t>0,83 hm.%</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69818767"/>
                  </a:ext>
                </a:extLst>
              </a:tr>
              <a:tr h="557142">
                <a:tc gridSpan="3">
                  <a:txBody>
                    <a:bodyPr/>
                    <a:lstStyle/>
                    <a:p>
                      <a:pPr algn="ctr">
                        <a:spcAft>
                          <a:spcPts val="0"/>
                        </a:spcAft>
                      </a:pPr>
                      <a:r>
                        <a:rPr lang="sk-SK" sz="1600" dirty="0">
                          <a:effectLst/>
                        </a:rPr>
                        <a:t>Vstupný materiál</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50000"/>
                      </a:schemeClr>
                    </a:solidFill>
                  </a:tcPr>
                </a:tc>
                <a:tc hMerge="1">
                  <a:txBody>
                    <a:bodyPr/>
                    <a:lstStyle/>
                    <a:p>
                      <a:endParaRPr lang="sk-SK"/>
                    </a:p>
                  </a:txBody>
                  <a:tcPr/>
                </a:tc>
                <a:tc hMerge="1">
                  <a:txBody>
                    <a:bodyPr/>
                    <a:lstStyle/>
                    <a:p>
                      <a:endParaRPr lang="sk-SK"/>
                    </a:p>
                  </a:txBody>
                  <a:tcPr/>
                </a:tc>
                <a:tc>
                  <a:txBody>
                    <a:bodyPr/>
                    <a:lstStyle/>
                    <a:p>
                      <a:pPr algn="ctr">
                        <a:spcAft>
                          <a:spcPts val="0"/>
                        </a:spcAft>
                      </a:pPr>
                      <a:r>
                        <a:rPr lang="sk-SK" sz="1600" dirty="0">
                          <a:effectLst/>
                        </a:rPr>
                        <a:t>odpadové</a:t>
                      </a:r>
                    </a:p>
                    <a:p>
                      <a:pPr algn="ctr">
                        <a:spcAft>
                          <a:spcPts val="0"/>
                        </a:spcAft>
                      </a:pPr>
                      <a:r>
                        <a:rPr lang="sk-SK" sz="1600" dirty="0">
                          <a:effectLst/>
                        </a:rPr>
                        <a:t>pneumatiky</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spcAft>
                          <a:spcPts val="0"/>
                        </a:spcAft>
                      </a:pPr>
                      <a:r>
                        <a:rPr lang="sk-SK" sz="1600" dirty="0">
                          <a:effectLst/>
                        </a:rPr>
                        <a:t>odpadové</a:t>
                      </a:r>
                    </a:p>
                    <a:p>
                      <a:pPr algn="ctr">
                        <a:spcAft>
                          <a:spcPts val="0"/>
                        </a:spcAft>
                      </a:pPr>
                      <a:r>
                        <a:rPr lang="sk-SK" sz="1600" dirty="0">
                          <a:effectLst/>
                        </a:rPr>
                        <a:t>pneumatiky</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spcAft>
                          <a:spcPts val="0"/>
                        </a:spcAft>
                      </a:pPr>
                      <a:r>
                        <a:rPr lang="sk-SK" sz="1600" dirty="0">
                          <a:effectLst/>
                        </a:rPr>
                        <a:t>neurčený plastový odpad</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spcAft>
                          <a:spcPts val="0"/>
                        </a:spcAft>
                      </a:pPr>
                      <a:r>
                        <a:rPr lang="sk-SK" sz="1600" dirty="0">
                          <a:effectLst/>
                        </a:rPr>
                        <a:t>odpadové</a:t>
                      </a:r>
                    </a:p>
                    <a:p>
                      <a:pPr algn="ctr">
                        <a:spcAft>
                          <a:spcPts val="0"/>
                        </a:spcAft>
                      </a:pPr>
                      <a:r>
                        <a:rPr lang="sk-SK" sz="1600" dirty="0">
                          <a:effectLst/>
                        </a:rPr>
                        <a:t>pneumatiky</a:t>
                      </a:r>
                      <a:endParaRPr lang="sk-SK"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40000"/>
                        <a:lumOff val="60000"/>
                      </a:schemeClr>
                    </a:solidFill>
                  </a:tcPr>
                </a:tc>
                <a:extLst>
                  <a:ext uri="{0D108BD9-81ED-4DB2-BD59-A6C34878D82A}">
                    <a16:rowId xmlns:a16="http://schemas.microsoft.com/office/drawing/2014/main" val="425307034"/>
                  </a:ext>
                </a:extLst>
              </a:tr>
            </a:tbl>
          </a:graphicData>
        </a:graphic>
      </p:graphicFrame>
      <p:sp>
        <p:nvSpPr>
          <p:cNvPr id="6" name="Obdĺžnik 5">
            <a:extLst>
              <a:ext uri="{FF2B5EF4-FFF2-40B4-BE49-F238E27FC236}">
                <a16:creationId xmlns:a16="http://schemas.microsoft.com/office/drawing/2014/main" id="{7B792523-7086-0040-B395-A18A32D23F58}"/>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Obdĺžnik 1">
            <a:extLst>
              <a:ext uri="{FF2B5EF4-FFF2-40B4-BE49-F238E27FC236}">
                <a16:creationId xmlns:a16="http://schemas.microsoft.com/office/drawing/2014/main" id="{DCA9E705-954C-A44F-B8DC-C888762B7784}"/>
              </a:ext>
            </a:extLst>
          </p:cNvPr>
          <p:cNvSpPr/>
          <p:nvPr/>
        </p:nvSpPr>
        <p:spPr>
          <a:xfrm>
            <a:off x="190335" y="753031"/>
            <a:ext cx="3443635" cy="461665"/>
          </a:xfrm>
          <a:prstGeom prst="rect">
            <a:avLst/>
          </a:prstGeom>
        </p:spPr>
        <p:txBody>
          <a:bodyPr wrap="none">
            <a:spAutoFit/>
          </a:bodyPr>
          <a:lstStyle/>
          <a:p>
            <a:r>
              <a:rPr lang="sl-SI" sz="2400" b="1" dirty="0"/>
              <a:t>Kvapalné druhotné palivá</a:t>
            </a:r>
            <a:endParaRPr lang="sk-SK" sz="2400" dirty="0"/>
          </a:p>
        </p:txBody>
      </p:sp>
    </p:spTree>
    <p:extLst>
      <p:ext uri="{BB962C8B-B14F-4D97-AF65-F5344CB8AC3E}">
        <p14:creationId xmlns:p14="http://schemas.microsoft.com/office/powerpoint/2010/main" val="32710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ľka 3">
            <a:extLst>
              <a:ext uri="{FF2B5EF4-FFF2-40B4-BE49-F238E27FC236}">
                <a16:creationId xmlns:a16="http://schemas.microsoft.com/office/drawing/2014/main" id="{423E7448-1CD5-8B40-A69C-85C0BDAB5120}"/>
              </a:ext>
            </a:extLst>
          </p:cNvPr>
          <p:cNvGraphicFramePr>
            <a:graphicFrameLocks noGrp="1"/>
          </p:cNvGraphicFramePr>
          <p:nvPr>
            <p:extLst>
              <p:ext uri="{D42A27DB-BD31-4B8C-83A1-F6EECF244321}">
                <p14:modId xmlns:p14="http://schemas.microsoft.com/office/powerpoint/2010/main" val="1784229418"/>
              </p:ext>
            </p:extLst>
          </p:nvPr>
        </p:nvGraphicFramePr>
        <p:xfrm>
          <a:off x="128042" y="1431651"/>
          <a:ext cx="8834370" cy="5107745"/>
        </p:xfrm>
        <a:graphic>
          <a:graphicData uri="http://schemas.openxmlformats.org/drawingml/2006/table">
            <a:tbl>
              <a:tblPr firstRow="1" firstCol="1" bandRow="1">
                <a:tableStyleId>{5C22544A-7EE6-4342-B048-85BDC9FD1C3A}</a:tableStyleId>
              </a:tblPr>
              <a:tblGrid>
                <a:gridCol w="706800">
                  <a:extLst>
                    <a:ext uri="{9D8B030D-6E8A-4147-A177-3AD203B41FA5}">
                      <a16:colId xmlns:a16="http://schemas.microsoft.com/office/drawing/2014/main" val="2518718645"/>
                    </a:ext>
                  </a:extLst>
                </a:gridCol>
                <a:gridCol w="2117654">
                  <a:extLst>
                    <a:ext uri="{9D8B030D-6E8A-4147-A177-3AD203B41FA5}">
                      <a16:colId xmlns:a16="http://schemas.microsoft.com/office/drawing/2014/main" val="2016788961"/>
                    </a:ext>
                  </a:extLst>
                </a:gridCol>
                <a:gridCol w="794962">
                  <a:extLst>
                    <a:ext uri="{9D8B030D-6E8A-4147-A177-3AD203B41FA5}">
                      <a16:colId xmlns:a16="http://schemas.microsoft.com/office/drawing/2014/main" val="1225967455"/>
                    </a:ext>
                  </a:extLst>
                </a:gridCol>
                <a:gridCol w="869159">
                  <a:extLst>
                    <a:ext uri="{9D8B030D-6E8A-4147-A177-3AD203B41FA5}">
                      <a16:colId xmlns:a16="http://schemas.microsoft.com/office/drawing/2014/main" val="7256646"/>
                    </a:ext>
                  </a:extLst>
                </a:gridCol>
                <a:gridCol w="869159">
                  <a:extLst>
                    <a:ext uri="{9D8B030D-6E8A-4147-A177-3AD203B41FA5}">
                      <a16:colId xmlns:a16="http://schemas.microsoft.com/office/drawing/2014/main" val="2256802226"/>
                    </a:ext>
                  </a:extLst>
                </a:gridCol>
                <a:gridCol w="869159">
                  <a:extLst>
                    <a:ext uri="{9D8B030D-6E8A-4147-A177-3AD203B41FA5}">
                      <a16:colId xmlns:a16="http://schemas.microsoft.com/office/drawing/2014/main" val="1954086610"/>
                    </a:ext>
                  </a:extLst>
                </a:gridCol>
                <a:gridCol w="869159">
                  <a:extLst>
                    <a:ext uri="{9D8B030D-6E8A-4147-A177-3AD203B41FA5}">
                      <a16:colId xmlns:a16="http://schemas.microsoft.com/office/drawing/2014/main" val="3444642347"/>
                    </a:ext>
                  </a:extLst>
                </a:gridCol>
                <a:gridCol w="869159">
                  <a:extLst>
                    <a:ext uri="{9D8B030D-6E8A-4147-A177-3AD203B41FA5}">
                      <a16:colId xmlns:a16="http://schemas.microsoft.com/office/drawing/2014/main" val="3100427168"/>
                    </a:ext>
                  </a:extLst>
                </a:gridCol>
                <a:gridCol w="869159">
                  <a:extLst>
                    <a:ext uri="{9D8B030D-6E8A-4147-A177-3AD203B41FA5}">
                      <a16:colId xmlns:a16="http://schemas.microsoft.com/office/drawing/2014/main" val="372383761"/>
                    </a:ext>
                  </a:extLst>
                </a:gridCol>
              </a:tblGrid>
              <a:tr h="419100">
                <a:tc rowSpan="2">
                  <a:txBody>
                    <a:bodyPr/>
                    <a:lstStyle/>
                    <a:p>
                      <a:pPr algn="ctr">
                        <a:spcAft>
                          <a:spcPts val="0"/>
                        </a:spcAft>
                      </a:pPr>
                      <a:r>
                        <a:rPr lang="sk-SK" sz="1600" dirty="0">
                          <a:effectLst/>
                        </a:rPr>
                        <a:t>ZL</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gridSpan="2">
                  <a:txBody>
                    <a:bodyPr/>
                    <a:lstStyle/>
                    <a:p>
                      <a:pPr algn="ctr">
                        <a:spcAft>
                          <a:spcPts val="0"/>
                        </a:spcAft>
                      </a:pPr>
                      <a:r>
                        <a:rPr lang="sk-SK" sz="1600" dirty="0">
                          <a:effectLst/>
                        </a:rPr>
                        <a:t>Hraničné hodnoty pre obsah ZL</a:t>
                      </a:r>
                    </a:p>
                    <a:p>
                      <a:pPr algn="ctr">
                        <a:spcAft>
                          <a:spcPts val="0"/>
                        </a:spcAft>
                      </a:pPr>
                      <a:r>
                        <a:rPr lang="sk-SK" sz="1600" dirty="0">
                          <a:effectLst/>
                        </a:rPr>
                        <a:t>[mg/MJ]</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hMerge="1">
                  <a:txBody>
                    <a:bodyPr/>
                    <a:lstStyle/>
                    <a:p>
                      <a:endParaRPr lang="sk-SK"/>
                    </a:p>
                  </a:txBody>
                  <a:tcPr/>
                </a:tc>
                <a:tc rowSpan="2">
                  <a:txBody>
                    <a:bodyPr/>
                    <a:lstStyle/>
                    <a:p>
                      <a:pPr algn="ctr">
                        <a:spcAft>
                          <a:spcPts val="0"/>
                        </a:spcAft>
                      </a:pPr>
                      <a:r>
                        <a:rPr lang="sk-SK" sz="1600" dirty="0" err="1">
                          <a:effectLst/>
                        </a:rPr>
                        <a:t>Zariad</a:t>
                      </a:r>
                      <a:r>
                        <a:rPr lang="sk-SK" sz="1600" dirty="0">
                          <a:effectLst/>
                        </a:rPr>
                        <a:t> č.3</a:t>
                      </a:r>
                    </a:p>
                    <a:p>
                      <a:pPr algn="ctr">
                        <a:spcAft>
                          <a:spcPts val="0"/>
                        </a:spcAft>
                      </a:pPr>
                      <a:r>
                        <a:rPr lang="sk-SK" sz="1600" dirty="0">
                          <a:effectLst/>
                        </a:rPr>
                        <a:t>Analýza 05/2015</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rowSpan="2">
                  <a:txBody>
                    <a:bodyPr/>
                    <a:lstStyle/>
                    <a:p>
                      <a:pPr algn="ctr">
                        <a:spcAft>
                          <a:spcPts val="0"/>
                        </a:spcAft>
                      </a:pPr>
                      <a:r>
                        <a:rPr lang="sk-SK" sz="1600" dirty="0" err="1">
                          <a:effectLst/>
                        </a:rPr>
                        <a:t>Zariad</a:t>
                      </a:r>
                      <a:r>
                        <a:rPr lang="sk-SK" sz="1600" dirty="0">
                          <a:effectLst/>
                        </a:rPr>
                        <a:t> č.3</a:t>
                      </a:r>
                    </a:p>
                    <a:p>
                      <a:pPr algn="ctr">
                        <a:spcAft>
                          <a:spcPts val="0"/>
                        </a:spcAft>
                      </a:pPr>
                      <a:r>
                        <a:rPr lang="sk-SK" sz="1600" dirty="0">
                          <a:effectLst/>
                        </a:rPr>
                        <a:t>Analýza 09/2015</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rowSpan="2">
                  <a:txBody>
                    <a:bodyPr/>
                    <a:lstStyle/>
                    <a:p>
                      <a:pPr algn="ctr">
                        <a:spcAft>
                          <a:spcPts val="0"/>
                        </a:spcAft>
                      </a:pPr>
                      <a:r>
                        <a:rPr lang="sk-SK" sz="1600" dirty="0" err="1">
                          <a:effectLst/>
                        </a:rPr>
                        <a:t>Zariad</a:t>
                      </a:r>
                      <a:r>
                        <a:rPr lang="sk-SK" sz="1600" dirty="0">
                          <a:effectLst/>
                        </a:rPr>
                        <a:t> č.3</a:t>
                      </a:r>
                    </a:p>
                    <a:p>
                      <a:pPr algn="ctr">
                        <a:spcAft>
                          <a:spcPts val="0"/>
                        </a:spcAft>
                      </a:pPr>
                      <a:r>
                        <a:rPr lang="sk-SK" sz="1600" dirty="0">
                          <a:effectLst/>
                        </a:rPr>
                        <a:t>Analýza 10/2015</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rowSpan="2">
                  <a:txBody>
                    <a:bodyPr/>
                    <a:lstStyle/>
                    <a:p>
                      <a:pPr algn="ctr">
                        <a:spcAft>
                          <a:spcPts val="0"/>
                        </a:spcAft>
                      </a:pPr>
                      <a:r>
                        <a:rPr lang="sk-SK" sz="1600" dirty="0" err="1">
                          <a:effectLst/>
                        </a:rPr>
                        <a:t>Zariad</a:t>
                      </a:r>
                      <a:r>
                        <a:rPr lang="sk-SK" sz="1600" dirty="0">
                          <a:effectLst/>
                        </a:rPr>
                        <a:t> č.3</a:t>
                      </a:r>
                    </a:p>
                    <a:p>
                      <a:pPr algn="ctr">
                        <a:spcAft>
                          <a:spcPts val="0"/>
                        </a:spcAft>
                      </a:pPr>
                      <a:r>
                        <a:rPr lang="sk-SK" sz="1600" dirty="0">
                          <a:effectLst/>
                        </a:rPr>
                        <a:t>Analýza 4/2017</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rowSpan="2">
                  <a:txBody>
                    <a:bodyPr/>
                    <a:lstStyle/>
                    <a:p>
                      <a:pPr algn="ctr">
                        <a:spcAft>
                          <a:spcPts val="0"/>
                        </a:spcAft>
                      </a:pPr>
                      <a:r>
                        <a:rPr lang="sk-SK" sz="1600" dirty="0" err="1">
                          <a:effectLst/>
                        </a:rPr>
                        <a:t>Zariad</a:t>
                      </a:r>
                      <a:r>
                        <a:rPr lang="sk-SK" sz="1600" dirty="0">
                          <a:effectLst/>
                        </a:rPr>
                        <a:t> č.4</a:t>
                      </a:r>
                    </a:p>
                    <a:p>
                      <a:pPr algn="ctr">
                        <a:spcAft>
                          <a:spcPts val="0"/>
                        </a:spcAft>
                      </a:pPr>
                      <a:r>
                        <a:rPr lang="sk-SK" sz="1600" dirty="0">
                          <a:effectLst/>
                        </a:rPr>
                        <a:t>Analýza 02/2017</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rowSpan="2">
                  <a:txBody>
                    <a:bodyPr/>
                    <a:lstStyle/>
                    <a:p>
                      <a:pPr algn="ctr">
                        <a:spcAft>
                          <a:spcPts val="0"/>
                        </a:spcAft>
                      </a:pPr>
                      <a:r>
                        <a:rPr lang="sk-SK" sz="1600" dirty="0" err="1">
                          <a:effectLst/>
                        </a:rPr>
                        <a:t>Zariad</a:t>
                      </a:r>
                      <a:r>
                        <a:rPr lang="sk-SK" sz="1600" dirty="0">
                          <a:effectLst/>
                        </a:rPr>
                        <a:t> č.4</a:t>
                      </a:r>
                    </a:p>
                    <a:p>
                      <a:pPr algn="ctr">
                        <a:spcAft>
                          <a:spcPts val="0"/>
                        </a:spcAft>
                      </a:pPr>
                      <a:r>
                        <a:rPr lang="sk-SK" sz="1600" dirty="0">
                          <a:effectLst/>
                        </a:rPr>
                        <a:t>Analýza 04/2017</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extLst>
                  <a:ext uri="{0D108BD9-81ED-4DB2-BD59-A6C34878D82A}">
                    <a16:rowId xmlns:a16="http://schemas.microsoft.com/office/drawing/2014/main" val="3960414378"/>
                  </a:ext>
                </a:extLst>
              </a:tr>
              <a:tr h="281354">
                <a:tc vMerge="1">
                  <a:txBody>
                    <a:bodyPr/>
                    <a:lstStyle/>
                    <a:p>
                      <a:endParaRPr lang="sk-SK"/>
                    </a:p>
                  </a:txBody>
                  <a:tcPr/>
                </a:tc>
                <a:tc>
                  <a:txBody>
                    <a:bodyPr/>
                    <a:lstStyle/>
                    <a:p>
                      <a:pPr algn="ctr">
                        <a:spcAft>
                          <a:spcPts val="0"/>
                        </a:spcAft>
                      </a:pPr>
                      <a:r>
                        <a:rPr lang="sk-SK" sz="1600" dirty="0">
                          <a:solidFill>
                            <a:schemeClr val="bg1"/>
                          </a:solidFill>
                          <a:effectLst/>
                        </a:rPr>
                        <a:t>Medián</a:t>
                      </a:r>
                      <a:endParaRPr lang="sk-SK" sz="1600" dirty="0">
                        <a:solidFill>
                          <a:schemeClr val="bg1"/>
                        </a:solidFill>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dirty="0">
                          <a:solidFill>
                            <a:schemeClr val="bg1"/>
                          </a:solidFill>
                          <a:effectLst/>
                        </a:rPr>
                        <a:t>80. </a:t>
                      </a:r>
                      <a:r>
                        <a:rPr lang="sk-SK" sz="1200" dirty="0" err="1">
                          <a:solidFill>
                            <a:schemeClr val="bg1"/>
                          </a:solidFill>
                          <a:effectLst/>
                        </a:rPr>
                        <a:t>percentil</a:t>
                      </a:r>
                      <a:endParaRPr lang="sk-SK" sz="1200" dirty="0">
                        <a:solidFill>
                          <a:schemeClr val="bg1"/>
                        </a:solidFill>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vMerge="1">
                  <a:txBody>
                    <a:bodyPr/>
                    <a:lstStyle/>
                    <a:p>
                      <a:endParaRPr lang="sk-SK"/>
                    </a:p>
                  </a:txBody>
                  <a:tcPr/>
                </a:tc>
                <a:tc vMerge="1">
                  <a:txBody>
                    <a:bodyPr/>
                    <a:lstStyle/>
                    <a:p>
                      <a:endParaRPr lang="sk-SK"/>
                    </a:p>
                  </a:txBody>
                  <a:tcPr/>
                </a:tc>
                <a:tc vMerge="1">
                  <a:txBody>
                    <a:bodyPr/>
                    <a:lstStyle/>
                    <a:p>
                      <a:endParaRPr lang="sk-SK"/>
                    </a:p>
                  </a:txBody>
                  <a:tcPr/>
                </a:tc>
                <a:tc vMerge="1">
                  <a:txBody>
                    <a:bodyPr/>
                    <a:lstStyle/>
                    <a:p>
                      <a:endParaRPr lang="sk-SK"/>
                    </a:p>
                  </a:txBody>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4271857557"/>
                  </a:ext>
                </a:extLst>
              </a:tr>
              <a:tr h="215118">
                <a:tc>
                  <a:txBody>
                    <a:bodyPr/>
                    <a:lstStyle/>
                    <a:p>
                      <a:pPr algn="ctr">
                        <a:spcAft>
                          <a:spcPts val="0"/>
                        </a:spcAft>
                      </a:pPr>
                      <a:r>
                        <a:rPr lang="sk-SK" sz="1600" dirty="0" err="1">
                          <a:effectLst/>
                        </a:rPr>
                        <a:t>Sb</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dirty="0">
                          <a:solidFill>
                            <a:srgbClr val="FF0000"/>
                          </a:solidFill>
                          <a:effectLst/>
                        </a:rPr>
                        <a:t>0,5</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dirty="0">
                          <a:solidFill>
                            <a:srgbClr val="0096FF"/>
                          </a:solidFill>
                          <a:effectLst/>
                        </a:rPr>
                        <a:t>0,75</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&lt;0,2</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3471578722"/>
                  </a:ext>
                </a:extLst>
              </a:tr>
              <a:tr h="215118">
                <a:tc>
                  <a:txBody>
                    <a:bodyPr/>
                    <a:lstStyle/>
                    <a:p>
                      <a:pPr algn="ctr">
                        <a:spcAft>
                          <a:spcPts val="0"/>
                        </a:spcAft>
                      </a:pPr>
                      <a:r>
                        <a:rPr lang="sk-SK" sz="1600">
                          <a:effectLst/>
                        </a:rPr>
                        <a:t>As</a:t>
                      </a:r>
                      <a:endParaRPr lang="sk-SK" sz="160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a:solidFill>
                            <a:srgbClr val="FF0000"/>
                          </a:solidFill>
                          <a:effectLst/>
                        </a:rPr>
                        <a:t>0,8</a:t>
                      </a:r>
                      <a:endParaRPr lang="sk-SK" sz="160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solidFill>
                            <a:srgbClr val="0096FF"/>
                          </a:solidFill>
                          <a:effectLst/>
                        </a:rPr>
                        <a:t>1,2</a:t>
                      </a:r>
                      <a:endParaRPr lang="sk-SK" sz="160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2451639050"/>
                  </a:ext>
                </a:extLst>
              </a:tr>
              <a:tr h="215118">
                <a:tc>
                  <a:txBody>
                    <a:bodyPr/>
                    <a:lstStyle/>
                    <a:p>
                      <a:pPr algn="ctr">
                        <a:spcAft>
                          <a:spcPts val="0"/>
                        </a:spcAft>
                      </a:pPr>
                      <a:r>
                        <a:rPr lang="sk-SK" sz="1600">
                          <a:effectLst/>
                        </a:rPr>
                        <a:t>Pb</a:t>
                      </a:r>
                      <a:endParaRPr lang="sk-SK" sz="160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a:solidFill>
                            <a:srgbClr val="FF0000"/>
                          </a:solidFill>
                          <a:effectLst/>
                        </a:rPr>
                        <a:t>4</a:t>
                      </a:r>
                      <a:endParaRPr lang="sk-SK" sz="160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solidFill>
                            <a:srgbClr val="0096FF"/>
                          </a:solidFill>
                          <a:effectLst/>
                        </a:rPr>
                        <a:t>6</a:t>
                      </a:r>
                      <a:endParaRPr lang="sk-SK" sz="160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1674040552"/>
                  </a:ext>
                </a:extLst>
              </a:tr>
              <a:tr h="215118">
                <a:tc>
                  <a:txBody>
                    <a:bodyPr/>
                    <a:lstStyle/>
                    <a:p>
                      <a:pPr algn="ctr">
                        <a:spcAft>
                          <a:spcPts val="0"/>
                        </a:spcAft>
                      </a:pPr>
                      <a:r>
                        <a:rPr lang="sk-SK" sz="1600">
                          <a:effectLst/>
                        </a:rPr>
                        <a:t>Cd</a:t>
                      </a:r>
                      <a:endParaRPr lang="sk-SK" sz="160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a:solidFill>
                            <a:srgbClr val="FF0000"/>
                          </a:solidFill>
                          <a:effectLst/>
                        </a:rPr>
                        <a:t>0,05</a:t>
                      </a:r>
                      <a:endParaRPr lang="sk-SK" sz="160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solidFill>
                            <a:srgbClr val="0096FF"/>
                          </a:solidFill>
                          <a:effectLst/>
                        </a:rPr>
                        <a:t>0,075</a:t>
                      </a:r>
                      <a:endParaRPr lang="sk-SK" sz="160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2035318804"/>
                  </a:ext>
                </a:extLst>
              </a:tr>
              <a:tr h="215118">
                <a:tc>
                  <a:txBody>
                    <a:bodyPr/>
                    <a:lstStyle/>
                    <a:p>
                      <a:pPr algn="ctr">
                        <a:spcAft>
                          <a:spcPts val="0"/>
                        </a:spcAft>
                      </a:pPr>
                      <a:r>
                        <a:rPr lang="sk-SK" sz="1600">
                          <a:effectLst/>
                        </a:rPr>
                        <a:t>Cr</a:t>
                      </a:r>
                      <a:endParaRPr lang="sk-SK" sz="160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dirty="0">
                          <a:solidFill>
                            <a:srgbClr val="FF0000"/>
                          </a:solidFill>
                          <a:effectLst/>
                        </a:rPr>
                        <a:t>1,4</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dirty="0">
                          <a:solidFill>
                            <a:srgbClr val="0096FF"/>
                          </a:solidFill>
                          <a:effectLst/>
                        </a:rPr>
                        <a:t>2,1</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&lt;0,02</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&lt;0,02</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&lt;0,02</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311230136"/>
                  </a:ext>
                </a:extLst>
              </a:tr>
              <a:tr h="215118">
                <a:tc>
                  <a:txBody>
                    <a:bodyPr/>
                    <a:lstStyle/>
                    <a:p>
                      <a:pPr algn="ctr">
                        <a:spcAft>
                          <a:spcPts val="0"/>
                        </a:spcAft>
                      </a:pPr>
                      <a:r>
                        <a:rPr lang="sk-SK" sz="1600">
                          <a:effectLst/>
                        </a:rPr>
                        <a:t>Co</a:t>
                      </a:r>
                      <a:endParaRPr lang="sk-SK" sz="160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a:solidFill>
                            <a:srgbClr val="FF0000"/>
                          </a:solidFill>
                          <a:effectLst/>
                        </a:rPr>
                        <a:t>0,7</a:t>
                      </a:r>
                      <a:endParaRPr lang="sk-SK" sz="160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dirty="0">
                          <a:solidFill>
                            <a:srgbClr val="0096FF"/>
                          </a:solidFill>
                          <a:effectLst/>
                        </a:rPr>
                        <a:t>1,05</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0,05</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964639437"/>
                  </a:ext>
                </a:extLst>
              </a:tr>
              <a:tr h="215118">
                <a:tc>
                  <a:txBody>
                    <a:bodyPr/>
                    <a:lstStyle/>
                    <a:p>
                      <a:pPr algn="ctr">
                        <a:spcAft>
                          <a:spcPts val="0"/>
                        </a:spcAft>
                      </a:pPr>
                      <a:r>
                        <a:rPr lang="sk-SK" sz="1600">
                          <a:effectLst/>
                        </a:rPr>
                        <a:t>Ni</a:t>
                      </a:r>
                      <a:endParaRPr lang="sk-SK" sz="160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a:solidFill>
                            <a:srgbClr val="FF0000"/>
                          </a:solidFill>
                          <a:effectLst/>
                        </a:rPr>
                        <a:t>1,6</a:t>
                      </a:r>
                      <a:endParaRPr lang="sk-SK" sz="160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solidFill>
                            <a:srgbClr val="0096FF"/>
                          </a:solidFill>
                          <a:effectLst/>
                        </a:rPr>
                        <a:t>2,4</a:t>
                      </a:r>
                      <a:endParaRPr lang="sk-SK" sz="160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&lt;0,08</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&lt;0,08</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&lt;0,08</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793358153"/>
                  </a:ext>
                </a:extLst>
              </a:tr>
              <a:tr h="215118">
                <a:tc>
                  <a:txBody>
                    <a:bodyPr/>
                    <a:lstStyle/>
                    <a:p>
                      <a:pPr algn="ctr">
                        <a:spcAft>
                          <a:spcPts val="0"/>
                        </a:spcAft>
                      </a:pPr>
                      <a:r>
                        <a:rPr lang="sk-SK" sz="1600">
                          <a:effectLst/>
                        </a:rPr>
                        <a:t>Hg</a:t>
                      </a:r>
                      <a:endParaRPr lang="sk-SK" sz="160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a:solidFill>
                            <a:srgbClr val="FF0000"/>
                          </a:solidFill>
                          <a:effectLst/>
                        </a:rPr>
                        <a:t>0,02</a:t>
                      </a:r>
                      <a:endParaRPr lang="sk-SK" sz="160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dirty="0">
                          <a:solidFill>
                            <a:srgbClr val="0096FF"/>
                          </a:solidFill>
                          <a:effectLst/>
                        </a:rPr>
                        <a:t>0,03</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&lt;0,03</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&lt;0,01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&lt;0,01</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3904999458"/>
                  </a:ext>
                </a:extLst>
              </a:tr>
              <a:tr h="352865">
                <a:tc>
                  <a:txBody>
                    <a:bodyPr/>
                    <a:lstStyle/>
                    <a:p>
                      <a:pPr algn="ctr">
                        <a:spcAft>
                          <a:spcPts val="0"/>
                        </a:spcAft>
                      </a:pPr>
                      <a:r>
                        <a:rPr lang="sk-SK" sz="1600" dirty="0">
                          <a:effectLst/>
                        </a:rPr>
                        <a:t>PAH</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dirty="0">
                          <a:solidFill>
                            <a:srgbClr val="FF0000"/>
                          </a:solidFill>
                          <a:effectLst/>
                        </a:rPr>
                        <a:t>1,5</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dirty="0">
                          <a:solidFill>
                            <a:srgbClr val="0096FF"/>
                          </a:solidFill>
                          <a:effectLst/>
                        </a:rPr>
                        <a:t>2,5</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dirty="0">
                          <a:effectLst/>
                        </a:rPr>
                        <a:t>20</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2">
                        <a:lumMod val="40000"/>
                        <a:lumOff val="60000"/>
                      </a:schemeClr>
                    </a:solidFill>
                  </a:tcPr>
                </a:tc>
                <a:tc>
                  <a:txBody>
                    <a:bodyPr/>
                    <a:lstStyle/>
                    <a:p>
                      <a:pPr algn="ctr">
                        <a:spcAft>
                          <a:spcPts val="0"/>
                        </a:spcAft>
                      </a:pPr>
                      <a:r>
                        <a:rPr lang="cs-CZ" sz="1600" dirty="0">
                          <a:effectLst/>
                        </a:rPr>
                        <a:t>29,28</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2">
                        <a:lumMod val="40000"/>
                        <a:lumOff val="60000"/>
                      </a:schemeClr>
                    </a:solidFill>
                  </a:tcPr>
                </a:tc>
                <a:tc>
                  <a:txBody>
                    <a:bodyPr/>
                    <a:lstStyle/>
                    <a:p>
                      <a:pPr algn="ctr">
                        <a:spcAft>
                          <a:spcPts val="0"/>
                        </a:spcAft>
                      </a:pPr>
                      <a:r>
                        <a:rPr lang="cs-CZ" sz="1600" dirty="0">
                          <a:effectLst/>
                        </a:rPr>
                        <a:t>19,51</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2">
                        <a:lumMod val="40000"/>
                        <a:lumOff val="60000"/>
                      </a:schemeClr>
                    </a:solidFill>
                  </a:tcPr>
                </a:tc>
                <a:extLst>
                  <a:ext uri="{0D108BD9-81ED-4DB2-BD59-A6C34878D82A}">
                    <a16:rowId xmlns:a16="http://schemas.microsoft.com/office/drawing/2014/main" val="3644569633"/>
                  </a:ext>
                </a:extLst>
              </a:tr>
              <a:tr h="232703">
                <a:tc>
                  <a:txBody>
                    <a:bodyPr/>
                    <a:lstStyle/>
                    <a:p>
                      <a:pPr algn="ctr">
                        <a:spcAft>
                          <a:spcPts val="0"/>
                        </a:spcAft>
                      </a:pPr>
                      <a:r>
                        <a:rPr lang="sk-SK" sz="1600" dirty="0">
                          <a:effectLst/>
                        </a:rPr>
                        <a:t>Cl</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dirty="0">
                          <a:solidFill>
                            <a:srgbClr val="FF0000"/>
                          </a:solidFill>
                          <a:effectLst/>
                        </a:rPr>
                        <a:t>100</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solidFill>
                            <a:srgbClr val="0096FF"/>
                          </a:solidFill>
                          <a:effectLst/>
                        </a:rPr>
                        <a:t>150</a:t>
                      </a:r>
                      <a:endParaRPr lang="sk-SK" sz="160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28</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&lt;1,42</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4</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3,7</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&lt;1,0</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2496775242"/>
                  </a:ext>
                </a:extLst>
              </a:tr>
              <a:tr h="519332">
                <a:tc>
                  <a:txBody>
                    <a:bodyPr/>
                    <a:lstStyle/>
                    <a:p>
                      <a:pPr algn="ctr">
                        <a:spcAft>
                          <a:spcPts val="0"/>
                        </a:spcAft>
                      </a:pPr>
                      <a:r>
                        <a:rPr lang="sk-SK" sz="1600" dirty="0">
                          <a:effectLst/>
                        </a:rPr>
                        <a:t>S</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rgbClr val="00B050"/>
                    </a:solidFill>
                  </a:tcPr>
                </a:tc>
                <a:tc>
                  <a:txBody>
                    <a:bodyPr/>
                    <a:lstStyle/>
                    <a:p>
                      <a:pPr algn="ctr">
                        <a:spcAft>
                          <a:spcPts val="0"/>
                        </a:spcAft>
                      </a:pPr>
                      <a:r>
                        <a:rPr lang="sk-SK" sz="1600" dirty="0">
                          <a:solidFill>
                            <a:srgbClr val="FF0000"/>
                          </a:solidFill>
                          <a:effectLst/>
                        </a:rPr>
                        <a:t>&lt; 0,1 % hm.</a:t>
                      </a:r>
                    </a:p>
                    <a:p>
                      <a:pPr algn="ctr">
                        <a:spcAft>
                          <a:spcPts val="0"/>
                        </a:spcAft>
                      </a:pPr>
                      <a:r>
                        <a:rPr lang="sk-SK" sz="1600" dirty="0">
                          <a:solidFill>
                            <a:srgbClr val="FF0000"/>
                          </a:solidFill>
                          <a:effectLst/>
                        </a:rPr>
                        <a:t>≥ 0,1 % a &lt; 1 % hm.</a:t>
                      </a:r>
                    </a:p>
                    <a:p>
                      <a:pPr algn="ctr">
                        <a:spcAft>
                          <a:spcPts val="0"/>
                        </a:spcAft>
                      </a:pPr>
                      <a:r>
                        <a:rPr lang="sk-SK" sz="1600" dirty="0">
                          <a:solidFill>
                            <a:srgbClr val="FF0000"/>
                          </a:solidFill>
                          <a:effectLst/>
                        </a:rPr>
                        <a:t>≥ 1 % a &lt; 3 % hm.</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dirty="0">
                          <a:solidFill>
                            <a:srgbClr val="0096FF"/>
                          </a:solidFill>
                          <a:effectLst/>
                        </a:rPr>
                        <a:t>-</a:t>
                      </a:r>
                      <a:endParaRPr lang="sk-SK" sz="1600" dirty="0">
                        <a:solidFill>
                          <a:srgbClr val="0096FF"/>
                        </a:solidFill>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0,0003 hm.%</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0,0061 hm.%</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0,0012 hm.%</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sk-SK" sz="1600">
                          <a:effectLst/>
                        </a:rPr>
                        <a:t>0,022 hm.%</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0,014 hm.%</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tc>
                  <a:txBody>
                    <a:bodyPr/>
                    <a:lstStyle/>
                    <a:p>
                      <a:pPr algn="ctr">
                        <a:spcAft>
                          <a:spcPts val="0"/>
                        </a:spcAft>
                      </a:pPr>
                      <a:r>
                        <a:rPr lang="cs-CZ" sz="1600">
                          <a:effectLst/>
                        </a:rPr>
                        <a:t>0,018 hm.%</a:t>
                      </a:r>
                      <a:endParaRPr lang="sk-SK" sz="1600">
                        <a:effectLst/>
                        <a:latin typeface="Times New Roman" panose="02020603050405020304" pitchFamily="18" charset="0"/>
                        <a:ea typeface="Times New Roman" panose="02020603050405020304" pitchFamily="18" charset="0"/>
                      </a:endParaRPr>
                    </a:p>
                  </a:txBody>
                  <a:tcPr marL="41031" marR="41031" marT="0" marB="0" anchor="ctr"/>
                </a:tc>
                <a:extLst>
                  <a:ext uri="{0D108BD9-81ED-4DB2-BD59-A6C34878D82A}">
                    <a16:rowId xmlns:a16="http://schemas.microsoft.com/office/drawing/2014/main" val="824285848"/>
                  </a:ext>
                </a:extLst>
              </a:tr>
              <a:tr h="579706">
                <a:tc gridSpan="3">
                  <a:txBody>
                    <a:bodyPr/>
                    <a:lstStyle/>
                    <a:p>
                      <a:pPr algn="ctr">
                        <a:spcAft>
                          <a:spcPts val="0"/>
                        </a:spcAft>
                      </a:pPr>
                      <a:r>
                        <a:rPr lang="sk-SK" sz="1600" dirty="0">
                          <a:effectLst/>
                        </a:rPr>
                        <a:t>Vstupný materiál</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3">
                        <a:lumMod val="50000"/>
                      </a:schemeClr>
                    </a:solidFill>
                  </a:tcPr>
                </a:tc>
                <a:tc hMerge="1">
                  <a:txBody>
                    <a:bodyPr/>
                    <a:lstStyle/>
                    <a:p>
                      <a:endParaRPr lang="sk-SK"/>
                    </a:p>
                  </a:txBody>
                  <a:tcPr/>
                </a:tc>
                <a:tc hMerge="1">
                  <a:txBody>
                    <a:bodyPr/>
                    <a:lstStyle/>
                    <a:p>
                      <a:endParaRPr lang="sk-SK"/>
                    </a:p>
                  </a:txBody>
                  <a:tcPr/>
                </a:tc>
                <a:tc>
                  <a:txBody>
                    <a:bodyPr/>
                    <a:lstStyle/>
                    <a:p>
                      <a:pPr algn="ctr">
                        <a:spcAft>
                          <a:spcPts val="0"/>
                        </a:spcAft>
                      </a:pPr>
                      <a:r>
                        <a:rPr lang="sk-SK" sz="1600" dirty="0">
                          <a:effectLst/>
                        </a:rPr>
                        <a:t>RDF</a:t>
                      </a:r>
                      <a:endParaRPr lang="sk-SK" sz="16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3">
                        <a:lumMod val="40000"/>
                        <a:lumOff val="60000"/>
                      </a:schemeClr>
                    </a:solidFill>
                  </a:tcPr>
                </a:tc>
                <a:tc>
                  <a:txBody>
                    <a:bodyPr/>
                    <a:lstStyle/>
                    <a:p>
                      <a:pPr algn="ctr">
                        <a:spcAft>
                          <a:spcPts val="0"/>
                        </a:spcAft>
                      </a:pPr>
                      <a:r>
                        <a:rPr lang="sk-SK" sz="1400" dirty="0">
                          <a:effectLst/>
                        </a:rPr>
                        <a:t>neurčený plastový odpad</a:t>
                      </a:r>
                      <a:endParaRPr lang="sk-SK" sz="14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3">
                        <a:lumMod val="40000"/>
                        <a:lumOff val="60000"/>
                      </a:schemeClr>
                    </a:solidFill>
                  </a:tcPr>
                </a:tc>
                <a:tc>
                  <a:txBody>
                    <a:bodyPr/>
                    <a:lstStyle/>
                    <a:p>
                      <a:pPr algn="ctr">
                        <a:spcAft>
                          <a:spcPts val="0"/>
                        </a:spcAft>
                      </a:pPr>
                      <a:r>
                        <a:rPr lang="sk-SK" sz="1400">
                          <a:effectLst/>
                        </a:rPr>
                        <a:t>sterilizovaný nemocničný odpad</a:t>
                      </a:r>
                      <a:endParaRPr lang="sk-SK" sz="1400">
                        <a:effectLst/>
                        <a:latin typeface="Times New Roman" panose="02020603050405020304" pitchFamily="18" charset="0"/>
                        <a:ea typeface="Times New Roman" panose="02020603050405020304" pitchFamily="18" charset="0"/>
                      </a:endParaRPr>
                    </a:p>
                  </a:txBody>
                  <a:tcPr marL="41031" marR="41031" marT="0" marB="0" anchor="ctr">
                    <a:solidFill>
                      <a:schemeClr val="accent3">
                        <a:lumMod val="40000"/>
                        <a:lumOff val="60000"/>
                      </a:schemeClr>
                    </a:solidFill>
                  </a:tcPr>
                </a:tc>
                <a:tc>
                  <a:txBody>
                    <a:bodyPr/>
                    <a:lstStyle/>
                    <a:p>
                      <a:pPr algn="ctr">
                        <a:spcAft>
                          <a:spcPts val="0"/>
                        </a:spcAft>
                      </a:pPr>
                      <a:r>
                        <a:rPr lang="sk-SK" sz="1400" dirty="0">
                          <a:effectLst/>
                        </a:rPr>
                        <a:t>odpadový plast</a:t>
                      </a:r>
                    </a:p>
                    <a:p>
                      <a:pPr algn="ctr">
                        <a:spcAft>
                          <a:spcPts val="0"/>
                        </a:spcAft>
                      </a:pPr>
                      <a:r>
                        <a:rPr lang="sk-SK" sz="1400" dirty="0">
                          <a:effectLst/>
                        </a:rPr>
                        <a:t>(zmes HDPE+PP)</a:t>
                      </a:r>
                      <a:endParaRPr lang="sk-SK" sz="14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3">
                        <a:lumMod val="40000"/>
                        <a:lumOff val="60000"/>
                      </a:schemeClr>
                    </a:solidFill>
                  </a:tcPr>
                </a:tc>
                <a:tc>
                  <a:txBody>
                    <a:bodyPr/>
                    <a:lstStyle/>
                    <a:p>
                      <a:pPr algn="ctr">
                        <a:spcAft>
                          <a:spcPts val="0"/>
                        </a:spcAft>
                      </a:pPr>
                      <a:r>
                        <a:rPr lang="sk-SK" sz="1400" dirty="0">
                          <a:effectLst/>
                        </a:rPr>
                        <a:t>sterilizovaný nemocničný odpad</a:t>
                      </a:r>
                      <a:endParaRPr lang="sk-SK" sz="14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3">
                        <a:lumMod val="40000"/>
                        <a:lumOff val="60000"/>
                      </a:schemeClr>
                    </a:solidFill>
                  </a:tcPr>
                </a:tc>
                <a:tc>
                  <a:txBody>
                    <a:bodyPr/>
                    <a:lstStyle/>
                    <a:p>
                      <a:pPr algn="ctr">
                        <a:spcAft>
                          <a:spcPts val="0"/>
                        </a:spcAft>
                      </a:pPr>
                      <a:r>
                        <a:rPr lang="sk-SK" sz="1400" dirty="0">
                          <a:effectLst/>
                        </a:rPr>
                        <a:t>odpadový plast</a:t>
                      </a:r>
                    </a:p>
                    <a:p>
                      <a:pPr algn="ctr">
                        <a:spcAft>
                          <a:spcPts val="0"/>
                        </a:spcAft>
                      </a:pPr>
                      <a:r>
                        <a:rPr lang="sk-SK" sz="1400" dirty="0">
                          <a:effectLst/>
                        </a:rPr>
                        <a:t>(zmes PE+PP)</a:t>
                      </a:r>
                      <a:endParaRPr lang="sk-SK" sz="1400" dirty="0">
                        <a:effectLst/>
                        <a:latin typeface="Times New Roman" panose="02020603050405020304" pitchFamily="18" charset="0"/>
                        <a:ea typeface="Times New Roman" panose="02020603050405020304" pitchFamily="18" charset="0"/>
                      </a:endParaRPr>
                    </a:p>
                  </a:txBody>
                  <a:tcPr marL="41031" marR="41031" marT="0" marB="0" anchor="ctr">
                    <a:solidFill>
                      <a:schemeClr val="accent3">
                        <a:lumMod val="40000"/>
                        <a:lumOff val="60000"/>
                      </a:schemeClr>
                    </a:solidFill>
                  </a:tcPr>
                </a:tc>
                <a:extLst>
                  <a:ext uri="{0D108BD9-81ED-4DB2-BD59-A6C34878D82A}">
                    <a16:rowId xmlns:a16="http://schemas.microsoft.com/office/drawing/2014/main" val="640459492"/>
                  </a:ext>
                </a:extLst>
              </a:tr>
            </a:tbl>
          </a:graphicData>
        </a:graphic>
      </p:graphicFrame>
      <p:sp>
        <p:nvSpPr>
          <p:cNvPr id="3" name="Obdĺžnik 2">
            <a:extLst>
              <a:ext uri="{FF2B5EF4-FFF2-40B4-BE49-F238E27FC236}">
                <a16:creationId xmlns:a16="http://schemas.microsoft.com/office/drawing/2014/main" id="{6BCE6BE8-1C81-4849-94E0-3F640045672D}"/>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4">
            <a:extLst>
              <a:ext uri="{FF2B5EF4-FFF2-40B4-BE49-F238E27FC236}">
                <a16:creationId xmlns:a16="http://schemas.microsoft.com/office/drawing/2014/main" id="{4B2935AD-F975-BC49-9B60-CA16655CBE02}"/>
              </a:ext>
            </a:extLst>
          </p:cNvPr>
          <p:cNvSpPr/>
          <p:nvPr/>
        </p:nvSpPr>
        <p:spPr>
          <a:xfrm>
            <a:off x="130487" y="867345"/>
            <a:ext cx="3443635" cy="461665"/>
          </a:xfrm>
          <a:prstGeom prst="rect">
            <a:avLst/>
          </a:prstGeom>
        </p:spPr>
        <p:txBody>
          <a:bodyPr wrap="none">
            <a:spAutoFit/>
          </a:bodyPr>
          <a:lstStyle/>
          <a:p>
            <a:r>
              <a:rPr lang="sl-SI" sz="2400" b="1" dirty="0"/>
              <a:t>Kvapalné druhotné palivá</a:t>
            </a:r>
            <a:endParaRPr lang="sk-SK" sz="2400" dirty="0"/>
          </a:p>
        </p:txBody>
      </p:sp>
      <p:sp>
        <p:nvSpPr>
          <p:cNvPr id="7" name="Zástupný symbol obsahu 2">
            <a:extLst>
              <a:ext uri="{FF2B5EF4-FFF2-40B4-BE49-F238E27FC236}">
                <a16:creationId xmlns:a16="http://schemas.microsoft.com/office/drawing/2014/main" id="{51613C6A-D9D2-8842-A6CF-94BC36532DE6}"/>
              </a:ext>
            </a:extLst>
          </p:cNvPr>
          <p:cNvSpPr txBox="1">
            <a:spLocks/>
          </p:cNvSpPr>
          <p:nvPr/>
        </p:nvSpPr>
        <p:spPr>
          <a:xfrm>
            <a:off x="-25356" y="0"/>
            <a:ext cx="9144000" cy="764704"/>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Prehľad dostupných údajov o plnení parametrov</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894205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ľka 3">
            <a:extLst>
              <a:ext uri="{FF2B5EF4-FFF2-40B4-BE49-F238E27FC236}">
                <a16:creationId xmlns:a16="http://schemas.microsoft.com/office/drawing/2014/main" id="{04FE15BE-A10B-FA40-88DD-E37CFCBBEE37}"/>
              </a:ext>
            </a:extLst>
          </p:cNvPr>
          <p:cNvGraphicFramePr>
            <a:graphicFrameLocks noGrp="1"/>
          </p:cNvGraphicFramePr>
          <p:nvPr>
            <p:extLst>
              <p:ext uri="{D42A27DB-BD31-4B8C-83A1-F6EECF244321}">
                <p14:modId xmlns:p14="http://schemas.microsoft.com/office/powerpoint/2010/main" val="2263168577"/>
              </p:ext>
            </p:extLst>
          </p:nvPr>
        </p:nvGraphicFramePr>
        <p:xfrm>
          <a:off x="172528" y="650948"/>
          <a:ext cx="8837195" cy="6096000"/>
        </p:xfrm>
        <a:graphic>
          <a:graphicData uri="http://schemas.openxmlformats.org/drawingml/2006/table">
            <a:tbl>
              <a:tblPr firstRow="1" firstCol="1" bandRow="1">
                <a:tableStyleId>{5C22544A-7EE6-4342-B048-85BDC9FD1C3A}</a:tableStyleId>
              </a:tblPr>
              <a:tblGrid>
                <a:gridCol w="2284976">
                  <a:extLst>
                    <a:ext uri="{9D8B030D-6E8A-4147-A177-3AD203B41FA5}">
                      <a16:colId xmlns:a16="http://schemas.microsoft.com/office/drawing/2014/main" val="4028766322"/>
                    </a:ext>
                  </a:extLst>
                </a:gridCol>
                <a:gridCol w="1384657">
                  <a:extLst>
                    <a:ext uri="{9D8B030D-6E8A-4147-A177-3AD203B41FA5}">
                      <a16:colId xmlns:a16="http://schemas.microsoft.com/office/drawing/2014/main" val="2773144203"/>
                    </a:ext>
                  </a:extLst>
                </a:gridCol>
                <a:gridCol w="1291565">
                  <a:extLst>
                    <a:ext uri="{9D8B030D-6E8A-4147-A177-3AD203B41FA5}">
                      <a16:colId xmlns:a16="http://schemas.microsoft.com/office/drawing/2014/main" val="1844467720"/>
                    </a:ext>
                  </a:extLst>
                </a:gridCol>
                <a:gridCol w="1292216">
                  <a:extLst>
                    <a:ext uri="{9D8B030D-6E8A-4147-A177-3AD203B41FA5}">
                      <a16:colId xmlns:a16="http://schemas.microsoft.com/office/drawing/2014/main" val="3554798730"/>
                    </a:ext>
                  </a:extLst>
                </a:gridCol>
                <a:gridCol w="1291565">
                  <a:extLst>
                    <a:ext uri="{9D8B030D-6E8A-4147-A177-3AD203B41FA5}">
                      <a16:colId xmlns:a16="http://schemas.microsoft.com/office/drawing/2014/main" val="4243387556"/>
                    </a:ext>
                  </a:extLst>
                </a:gridCol>
                <a:gridCol w="1292216">
                  <a:extLst>
                    <a:ext uri="{9D8B030D-6E8A-4147-A177-3AD203B41FA5}">
                      <a16:colId xmlns:a16="http://schemas.microsoft.com/office/drawing/2014/main" val="1290008349"/>
                    </a:ext>
                  </a:extLst>
                </a:gridCol>
              </a:tblGrid>
              <a:tr h="436487">
                <a:tc>
                  <a:txBody>
                    <a:bodyPr/>
                    <a:lstStyle/>
                    <a:p>
                      <a:pPr>
                        <a:spcAft>
                          <a:spcPts val="0"/>
                        </a:spcAft>
                      </a:pPr>
                      <a:r>
                        <a:rPr lang="sk-SK" sz="1600" dirty="0">
                          <a:effectLst/>
                        </a:rPr>
                        <a:t>Znečisťujúca látka</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effectLst/>
                        </a:rPr>
                        <a:t>Hraničné hodnoty pre obsah ZL [mg/m</a:t>
                      </a:r>
                      <a:r>
                        <a:rPr lang="sk-SK" sz="1600" baseline="30000" dirty="0">
                          <a:effectLst/>
                        </a:rPr>
                        <a:t>3</a:t>
                      </a:r>
                      <a:r>
                        <a:rPr lang="sk-SK" sz="1600" dirty="0">
                          <a:effectLst/>
                        </a:rPr>
                        <a:t>]</a:t>
                      </a:r>
                      <a:r>
                        <a:rPr lang="sk-SK" sz="1600" baseline="30000" dirty="0">
                          <a:effectLst/>
                        </a:rPr>
                        <a:t>1)</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effectLst/>
                        </a:rPr>
                        <a:t>Zariadenie č.3</a:t>
                      </a:r>
                    </a:p>
                    <a:p>
                      <a:pPr algn="ctr">
                        <a:spcAft>
                          <a:spcPts val="0"/>
                        </a:spcAft>
                      </a:pPr>
                      <a:r>
                        <a:rPr lang="sk-SK" sz="1600" dirty="0">
                          <a:effectLst/>
                        </a:rPr>
                        <a:t>Analýza 05/2015</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effectLst/>
                        </a:rPr>
                        <a:t>Zariadenie č.3</a:t>
                      </a:r>
                    </a:p>
                    <a:p>
                      <a:pPr algn="ctr">
                        <a:spcAft>
                          <a:spcPts val="0"/>
                        </a:spcAft>
                      </a:pPr>
                      <a:r>
                        <a:rPr lang="sk-SK" sz="1600" dirty="0">
                          <a:effectLst/>
                        </a:rPr>
                        <a:t>Analýza 4/2017</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effectLst/>
                        </a:rPr>
                        <a:t>Zariadenie č.4</a:t>
                      </a:r>
                    </a:p>
                    <a:p>
                      <a:pPr algn="ctr">
                        <a:spcAft>
                          <a:spcPts val="0"/>
                        </a:spcAft>
                      </a:pPr>
                      <a:r>
                        <a:rPr lang="sk-SK" sz="1600" dirty="0">
                          <a:effectLst/>
                        </a:rPr>
                        <a:t>Analýza 04/2017</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effectLst/>
                        </a:rPr>
                        <a:t>Zariadenie č.4</a:t>
                      </a:r>
                    </a:p>
                    <a:p>
                      <a:pPr algn="ctr">
                        <a:spcAft>
                          <a:spcPts val="0"/>
                        </a:spcAft>
                      </a:pPr>
                      <a:r>
                        <a:rPr lang="sk-SK" sz="1600" dirty="0">
                          <a:effectLst/>
                        </a:rPr>
                        <a:t>Analýza 04/2017</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extLst>
                  <a:ext uri="{0D108BD9-81ED-4DB2-BD59-A6C34878D82A}">
                    <a16:rowId xmlns:a16="http://schemas.microsoft.com/office/drawing/2014/main" val="2393932341"/>
                  </a:ext>
                </a:extLst>
              </a:tr>
              <a:tr h="241280">
                <a:tc>
                  <a:txBody>
                    <a:bodyPr/>
                    <a:lstStyle/>
                    <a:p>
                      <a:pPr>
                        <a:spcAft>
                          <a:spcPts val="0"/>
                        </a:spcAft>
                      </a:pPr>
                      <a:r>
                        <a:rPr lang="sk-SK" sz="1600" dirty="0">
                          <a:effectLst/>
                        </a:rPr>
                        <a:t>Častice/aerosóly</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nestanovená</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1,30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1,90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 1,0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 1,0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730947133"/>
                  </a:ext>
                </a:extLst>
              </a:tr>
              <a:tr h="241280">
                <a:tc>
                  <a:txBody>
                    <a:bodyPr/>
                    <a:lstStyle/>
                    <a:p>
                      <a:pPr>
                        <a:spcAft>
                          <a:spcPts val="0"/>
                        </a:spcAft>
                      </a:pPr>
                      <a:r>
                        <a:rPr lang="sk-SK" sz="1600" dirty="0">
                          <a:effectLst/>
                        </a:rPr>
                        <a:t>Celková síra</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10</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8,70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7,06</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dirty="0">
                          <a:effectLst/>
                        </a:rPr>
                        <a:t>70,27</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2">
                        <a:lumMod val="40000"/>
                        <a:lumOff val="60000"/>
                      </a:schemeClr>
                    </a:solidFill>
                  </a:tcPr>
                </a:tc>
                <a:tc>
                  <a:txBody>
                    <a:bodyPr/>
                    <a:lstStyle/>
                    <a:p>
                      <a:pPr algn="ctr">
                        <a:spcAft>
                          <a:spcPts val="0"/>
                        </a:spcAft>
                      </a:pPr>
                      <a:r>
                        <a:rPr lang="cs-CZ" sz="1600">
                          <a:effectLst/>
                        </a:rPr>
                        <a:t>6,73</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3922683762"/>
                  </a:ext>
                </a:extLst>
              </a:tr>
              <a:tr h="241280">
                <a:tc>
                  <a:txBody>
                    <a:bodyPr/>
                    <a:lstStyle/>
                    <a:p>
                      <a:pPr>
                        <a:spcAft>
                          <a:spcPts val="0"/>
                        </a:spcAft>
                      </a:pPr>
                      <a:r>
                        <a:rPr lang="sk-SK" sz="1600" dirty="0" err="1">
                          <a:effectLst/>
                        </a:rPr>
                        <a:t>Sulfán</a:t>
                      </a:r>
                      <a:r>
                        <a:rPr lang="sk-SK" sz="1600" dirty="0">
                          <a:effectLst/>
                        </a:rPr>
                        <a:t> (H</a:t>
                      </a:r>
                      <a:r>
                        <a:rPr lang="sk-SK" sz="1600" baseline="-25000" dirty="0">
                          <a:effectLst/>
                        </a:rPr>
                        <a:t>2</a:t>
                      </a:r>
                      <a:r>
                        <a:rPr lang="sk-SK" sz="1600" dirty="0">
                          <a:effectLst/>
                        </a:rPr>
                        <a:t>S)</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5</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2,30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1,41</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9,00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0,63</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3660113895"/>
                  </a:ext>
                </a:extLst>
              </a:tr>
              <a:tr h="241280">
                <a:tc>
                  <a:txBody>
                    <a:bodyPr/>
                    <a:lstStyle/>
                    <a:p>
                      <a:pPr>
                        <a:spcAft>
                          <a:spcPts val="0"/>
                        </a:spcAft>
                      </a:pPr>
                      <a:r>
                        <a:rPr lang="sk-SK" sz="1600" dirty="0" err="1">
                          <a:effectLst/>
                        </a:rPr>
                        <a:t>Oxidosulfid</a:t>
                      </a:r>
                      <a:r>
                        <a:rPr lang="sk-SK" sz="1600" dirty="0">
                          <a:effectLst/>
                        </a:rPr>
                        <a:t> uhličitý (COS)</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5</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&lt;1</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100,07</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&lt;1,00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3653012592"/>
                  </a:ext>
                </a:extLst>
              </a:tr>
              <a:tr h="241280">
                <a:tc>
                  <a:txBody>
                    <a:bodyPr/>
                    <a:lstStyle/>
                    <a:p>
                      <a:pPr>
                        <a:spcAft>
                          <a:spcPts val="0"/>
                        </a:spcAft>
                      </a:pPr>
                      <a:r>
                        <a:rPr lang="sk-SK" sz="1600" dirty="0">
                          <a:effectLst/>
                        </a:rPr>
                        <a:t>Zlúčeniny chlóru vyjadrené ako </a:t>
                      </a:r>
                      <a:r>
                        <a:rPr lang="sk-SK" sz="1600" dirty="0" err="1">
                          <a:effectLst/>
                        </a:rPr>
                        <a:t>HCl</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1</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dirty="0">
                          <a:effectLst/>
                        </a:rPr>
                        <a:t>140,86</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2">
                        <a:lumMod val="40000"/>
                        <a:lumOff val="60000"/>
                      </a:schemeClr>
                    </a:solidFill>
                  </a:tcPr>
                </a:tc>
                <a:tc>
                  <a:txBody>
                    <a:bodyPr/>
                    <a:lstStyle/>
                    <a:p>
                      <a:pPr algn="ctr">
                        <a:spcAft>
                          <a:spcPts val="0"/>
                        </a:spcAft>
                      </a:pPr>
                      <a:r>
                        <a:rPr lang="cs-CZ" sz="1600" dirty="0">
                          <a:effectLst/>
                        </a:rPr>
                        <a:t>351,84</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2">
                        <a:lumMod val="40000"/>
                        <a:lumOff val="60000"/>
                      </a:schemeClr>
                    </a:solidFill>
                  </a:tcPr>
                </a:tc>
                <a:tc>
                  <a:txBody>
                    <a:bodyPr/>
                    <a:lstStyle/>
                    <a:p>
                      <a:pPr algn="ctr">
                        <a:spcAft>
                          <a:spcPts val="0"/>
                        </a:spcAft>
                      </a:pPr>
                      <a:r>
                        <a:rPr lang="cs-CZ" sz="1600" dirty="0">
                          <a:effectLst/>
                        </a:rPr>
                        <a:t>536,91</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2">
                        <a:lumMod val="40000"/>
                        <a:lumOff val="60000"/>
                      </a:schemeClr>
                    </a:solidFill>
                  </a:tcPr>
                </a:tc>
                <a:tc>
                  <a:txBody>
                    <a:bodyPr/>
                    <a:lstStyle/>
                    <a:p>
                      <a:pPr algn="ctr">
                        <a:spcAft>
                          <a:spcPts val="0"/>
                        </a:spcAft>
                      </a:pPr>
                      <a:r>
                        <a:rPr lang="cs-CZ" sz="1600" dirty="0">
                          <a:effectLst/>
                        </a:rPr>
                        <a:t>122,21</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2">
                        <a:lumMod val="40000"/>
                        <a:lumOff val="60000"/>
                      </a:schemeClr>
                    </a:solidFill>
                  </a:tcPr>
                </a:tc>
                <a:extLst>
                  <a:ext uri="{0D108BD9-81ED-4DB2-BD59-A6C34878D82A}">
                    <a16:rowId xmlns:a16="http://schemas.microsoft.com/office/drawing/2014/main" val="1429009186"/>
                  </a:ext>
                </a:extLst>
              </a:tr>
              <a:tr h="241280">
                <a:tc>
                  <a:txBody>
                    <a:bodyPr/>
                    <a:lstStyle/>
                    <a:p>
                      <a:pPr>
                        <a:spcAft>
                          <a:spcPts val="0"/>
                        </a:spcAft>
                      </a:pPr>
                      <a:r>
                        <a:rPr lang="sk-SK" sz="1600" dirty="0">
                          <a:effectLst/>
                        </a:rPr>
                        <a:t>Zlúčeniny fluóru vyjadrené ako HF</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1</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dirty="0">
                          <a:effectLst/>
                        </a:rPr>
                        <a:t>1,579</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2">
                        <a:lumMod val="40000"/>
                        <a:lumOff val="60000"/>
                      </a:schemeClr>
                    </a:solidFill>
                  </a:tcPr>
                </a:tc>
                <a:tc>
                  <a:txBody>
                    <a:bodyPr/>
                    <a:lstStyle/>
                    <a:p>
                      <a:pPr algn="ctr">
                        <a:spcAft>
                          <a:spcPts val="0"/>
                        </a:spcAft>
                      </a:pPr>
                      <a:r>
                        <a:rPr lang="cs-CZ" sz="1600">
                          <a:effectLst/>
                        </a:rPr>
                        <a:t>0,105</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0,105</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2414029789"/>
                  </a:ext>
                </a:extLst>
              </a:tr>
              <a:tr h="241280">
                <a:tc>
                  <a:txBody>
                    <a:bodyPr/>
                    <a:lstStyle/>
                    <a:p>
                      <a:pPr>
                        <a:spcAft>
                          <a:spcPts val="0"/>
                        </a:spcAft>
                      </a:pPr>
                      <a:r>
                        <a:rPr lang="sk-SK" sz="1600">
                          <a:effectLst/>
                        </a:rPr>
                        <a:t>Hg a jej zlúčeniny</a:t>
                      </a:r>
                      <a:endParaRPr lang="sk-SK" sz="160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0,05</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&lt;0,001</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&lt;0,001</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&lt;0,001</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3395294455"/>
                  </a:ext>
                </a:extLst>
              </a:tr>
              <a:tr h="241280">
                <a:tc>
                  <a:txBody>
                    <a:bodyPr/>
                    <a:lstStyle/>
                    <a:p>
                      <a:pPr>
                        <a:spcAft>
                          <a:spcPts val="0"/>
                        </a:spcAft>
                      </a:pPr>
                      <a:r>
                        <a:rPr lang="sk-SK" sz="1600" dirty="0">
                          <a:effectLst/>
                        </a:rPr>
                        <a:t>Cd + </a:t>
                      </a:r>
                      <a:r>
                        <a:rPr lang="sk-SK" sz="1600" dirty="0" err="1">
                          <a:effectLst/>
                        </a:rPr>
                        <a:t>Tl</a:t>
                      </a:r>
                      <a:r>
                        <a:rPr lang="sk-SK" sz="1600" dirty="0">
                          <a:effectLst/>
                        </a:rPr>
                        <a:t> a ich zlúčeniny</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0,05</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0,01 + &lt;0,01</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&lt;0,010 + &lt;0,010</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 0,01 + &lt; 0,01</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 0,01 + &lt; 0,01</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215468923"/>
                  </a:ext>
                </a:extLst>
              </a:tr>
              <a:tr h="436487">
                <a:tc>
                  <a:txBody>
                    <a:bodyPr/>
                    <a:lstStyle/>
                    <a:p>
                      <a:pPr>
                        <a:spcAft>
                          <a:spcPts val="0"/>
                        </a:spcAft>
                      </a:pPr>
                      <a:r>
                        <a:rPr lang="sk-SK" sz="1600" dirty="0">
                          <a:effectLst/>
                        </a:rPr>
                        <a:t>Iné kovy a ich zlúčeniny</a:t>
                      </a:r>
                    </a:p>
                    <a:p>
                      <a:pPr>
                        <a:spcAft>
                          <a:spcPts val="0"/>
                        </a:spcAft>
                      </a:pPr>
                      <a:r>
                        <a:rPr lang="sk-SK" sz="1600" dirty="0">
                          <a:effectLst/>
                        </a:rPr>
                        <a:t>(</a:t>
                      </a:r>
                      <a:r>
                        <a:rPr lang="sk-SK" sz="1600" dirty="0" err="1">
                          <a:effectLst/>
                        </a:rPr>
                        <a:t>Sb</a:t>
                      </a:r>
                      <a:r>
                        <a:rPr lang="sk-SK" sz="1600" dirty="0">
                          <a:effectLst/>
                        </a:rPr>
                        <a:t> + As + Pb + Cr + </a:t>
                      </a:r>
                      <a:r>
                        <a:rPr lang="sk-SK" sz="1600" dirty="0" err="1">
                          <a:effectLst/>
                        </a:rPr>
                        <a:t>Co</a:t>
                      </a:r>
                      <a:r>
                        <a:rPr lang="sk-SK" sz="1600" dirty="0">
                          <a:effectLst/>
                        </a:rPr>
                        <a:t> + Cu + Mn + Ni + V)</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nestanovená</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 LOD</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 LOD</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dirty="0">
                          <a:effectLst/>
                        </a:rPr>
                        <a:t>&lt; LOD</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4126126755"/>
                  </a:ext>
                </a:extLst>
              </a:tr>
              <a:tr h="436487">
                <a:tc>
                  <a:txBody>
                    <a:bodyPr/>
                    <a:lstStyle/>
                    <a:p>
                      <a:pPr>
                        <a:spcAft>
                          <a:spcPts val="0"/>
                        </a:spcAft>
                      </a:pPr>
                      <a:r>
                        <a:rPr lang="sk-SK" sz="1600" dirty="0" err="1">
                          <a:effectLst/>
                        </a:rPr>
                        <a:t>Perzistentné</a:t>
                      </a:r>
                      <a:r>
                        <a:rPr lang="sk-SK" sz="1600" dirty="0">
                          <a:effectLst/>
                        </a:rPr>
                        <a:t> organické zlúčeniny (</a:t>
                      </a:r>
                      <a:r>
                        <a:rPr lang="sk-SK" sz="1600" dirty="0" err="1">
                          <a:effectLst/>
                        </a:rPr>
                        <a:t>POP´s</a:t>
                      </a:r>
                      <a:r>
                        <a:rPr lang="sk-SK" sz="1600" dirty="0">
                          <a:effectLst/>
                        </a:rPr>
                        <a:t>)</a:t>
                      </a:r>
                    </a:p>
                    <a:p>
                      <a:pPr>
                        <a:spcAft>
                          <a:spcPts val="0"/>
                        </a:spcAft>
                      </a:pPr>
                      <a:r>
                        <a:rPr lang="sk-SK" sz="1600" dirty="0">
                          <a:effectLst/>
                        </a:rPr>
                        <a:t>(PCDD + PCDF)</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rgbClr val="00B050"/>
                    </a:solidFill>
                  </a:tcPr>
                </a:tc>
                <a:tc>
                  <a:txBody>
                    <a:bodyPr/>
                    <a:lstStyle/>
                    <a:p>
                      <a:pPr algn="ctr">
                        <a:spcAft>
                          <a:spcPts val="0"/>
                        </a:spcAft>
                      </a:pPr>
                      <a:r>
                        <a:rPr lang="sk-SK" sz="1600" dirty="0">
                          <a:solidFill>
                            <a:srgbClr val="FF0000"/>
                          </a:solidFill>
                          <a:effectLst/>
                        </a:rPr>
                        <a:t>nestanovená</a:t>
                      </a:r>
                      <a:endParaRPr lang="sk-SK" sz="1600" dirty="0">
                        <a:solidFill>
                          <a:srgbClr val="FF0000"/>
                        </a:solidFill>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dirty="0">
                          <a:effectLst/>
                        </a:rPr>
                        <a:t>-</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&lt;0,008</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tc>
                  <a:txBody>
                    <a:bodyPr/>
                    <a:lstStyle/>
                    <a:p>
                      <a:pPr algn="ctr">
                        <a:spcAft>
                          <a:spcPts val="0"/>
                        </a:spcAft>
                      </a:pPr>
                      <a:r>
                        <a:rPr lang="cs-CZ" sz="1600">
                          <a:effectLst/>
                        </a:rPr>
                        <a:t>-</a:t>
                      </a:r>
                      <a:endParaRPr lang="sk-SK" sz="1600">
                        <a:effectLst/>
                        <a:latin typeface="Times New Roman" panose="02020603050405020304" pitchFamily="18" charset="0"/>
                        <a:ea typeface="Times New Roman" panose="02020603050405020304" pitchFamily="18" charset="0"/>
                      </a:endParaRPr>
                    </a:p>
                  </a:txBody>
                  <a:tcPr marL="65473" marR="65473" marT="0" marB="0" anchor="ctr"/>
                </a:tc>
                <a:extLst>
                  <a:ext uri="{0D108BD9-81ED-4DB2-BD59-A6C34878D82A}">
                    <a16:rowId xmlns:a16="http://schemas.microsoft.com/office/drawing/2014/main" val="1669905965"/>
                  </a:ext>
                </a:extLst>
              </a:tr>
              <a:tr h="352827">
                <a:tc gridSpan="2">
                  <a:txBody>
                    <a:bodyPr/>
                    <a:lstStyle/>
                    <a:p>
                      <a:pPr>
                        <a:spcAft>
                          <a:spcPts val="0"/>
                        </a:spcAft>
                      </a:pPr>
                      <a:r>
                        <a:rPr lang="sk-SK" sz="1600" dirty="0">
                          <a:effectLst/>
                        </a:rPr>
                        <a:t>Vstupný materiál</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3">
                        <a:lumMod val="50000"/>
                      </a:schemeClr>
                    </a:solidFill>
                  </a:tcPr>
                </a:tc>
                <a:tc hMerge="1">
                  <a:txBody>
                    <a:bodyPr/>
                    <a:lstStyle/>
                    <a:p>
                      <a:endParaRPr lang="sk-SK"/>
                    </a:p>
                  </a:txBody>
                  <a:tcPr/>
                </a:tc>
                <a:tc>
                  <a:txBody>
                    <a:bodyPr/>
                    <a:lstStyle/>
                    <a:p>
                      <a:pPr algn="ctr">
                        <a:spcAft>
                          <a:spcPts val="0"/>
                        </a:spcAft>
                      </a:pPr>
                      <a:r>
                        <a:rPr lang="sk-SK" sz="1600" dirty="0">
                          <a:effectLst/>
                        </a:rPr>
                        <a:t>RDF</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3">
                        <a:lumMod val="60000"/>
                        <a:lumOff val="40000"/>
                      </a:schemeClr>
                    </a:solidFill>
                  </a:tcPr>
                </a:tc>
                <a:tc>
                  <a:txBody>
                    <a:bodyPr/>
                    <a:lstStyle/>
                    <a:p>
                      <a:pPr algn="ctr">
                        <a:spcAft>
                          <a:spcPts val="0"/>
                        </a:spcAft>
                      </a:pPr>
                      <a:r>
                        <a:rPr lang="sk-SK" sz="1600" dirty="0">
                          <a:effectLst/>
                        </a:rPr>
                        <a:t>odpadový plast</a:t>
                      </a:r>
                    </a:p>
                    <a:p>
                      <a:pPr algn="ctr">
                        <a:spcAft>
                          <a:spcPts val="0"/>
                        </a:spcAft>
                      </a:pPr>
                      <a:r>
                        <a:rPr lang="sk-SK" sz="1600" dirty="0">
                          <a:effectLst/>
                        </a:rPr>
                        <a:t>(zmes HDPE+PP)</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3">
                        <a:lumMod val="60000"/>
                        <a:lumOff val="40000"/>
                      </a:schemeClr>
                    </a:solidFill>
                  </a:tcPr>
                </a:tc>
                <a:tc>
                  <a:txBody>
                    <a:bodyPr/>
                    <a:lstStyle/>
                    <a:p>
                      <a:pPr algn="ctr">
                        <a:spcAft>
                          <a:spcPts val="0"/>
                        </a:spcAft>
                      </a:pPr>
                      <a:r>
                        <a:rPr lang="sk-SK" sz="1600" dirty="0">
                          <a:effectLst/>
                        </a:rPr>
                        <a:t>sterilizovaný nemocničný odpad</a:t>
                      </a:r>
                      <a:endParaRPr lang="sk-SK" sz="1600" dirty="0">
                        <a:effectLst/>
                        <a:latin typeface="Times New Roman" panose="02020603050405020304" pitchFamily="18" charset="0"/>
                        <a:ea typeface="Times New Roman" panose="02020603050405020304" pitchFamily="18" charset="0"/>
                      </a:endParaRPr>
                    </a:p>
                  </a:txBody>
                  <a:tcPr marL="65473" marR="65473" marT="0" marB="0" anchor="ctr">
                    <a:solidFill>
                      <a:schemeClr val="accent3">
                        <a:lumMod val="60000"/>
                        <a:lumOff val="40000"/>
                      </a:schemeClr>
                    </a:solidFill>
                  </a:tcPr>
                </a:tc>
                <a:tc>
                  <a:txBody>
                    <a:bodyPr/>
                    <a:lstStyle/>
                    <a:p>
                      <a:pPr algn="ctr">
                        <a:spcAft>
                          <a:spcPts val="0"/>
                        </a:spcAft>
                      </a:pPr>
                      <a:r>
                        <a:rPr lang="sk-SK" sz="1600" dirty="0">
                          <a:effectLst/>
                        </a:rPr>
                        <a:t>odpadový plast </a:t>
                      </a:r>
                    </a:p>
                    <a:p>
                      <a:pPr algn="ctr">
                        <a:spcAft>
                          <a:spcPts val="0"/>
                        </a:spcAft>
                      </a:pPr>
                      <a:r>
                        <a:rPr lang="sk-SK" sz="1600" dirty="0">
                          <a:effectLst/>
                        </a:rPr>
                        <a:t>(zmes PE+PP)</a:t>
                      </a:r>
                      <a:endParaRPr lang="sk-SK" sz="1600" dirty="0">
                        <a:effectLst/>
                        <a:latin typeface="Times New Roman" panose="02020603050405020304" pitchFamily="18" charset="0"/>
                        <a:ea typeface="Times New Roman" panose="02020603050405020304" pitchFamily="18" charset="0"/>
                      </a:endParaRPr>
                    </a:p>
                  </a:txBody>
                  <a:tcPr marL="65473" marR="65473" marT="0" marB="0">
                    <a:solidFill>
                      <a:schemeClr val="accent3">
                        <a:lumMod val="60000"/>
                        <a:lumOff val="40000"/>
                      </a:schemeClr>
                    </a:solidFill>
                  </a:tcPr>
                </a:tc>
                <a:extLst>
                  <a:ext uri="{0D108BD9-81ED-4DB2-BD59-A6C34878D82A}">
                    <a16:rowId xmlns:a16="http://schemas.microsoft.com/office/drawing/2014/main" val="1589056866"/>
                  </a:ext>
                </a:extLst>
              </a:tr>
            </a:tbl>
          </a:graphicData>
        </a:graphic>
      </p:graphicFrame>
      <p:sp>
        <p:nvSpPr>
          <p:cNvPr id="3" name="Obdĺžnik 2">
            <a:extLst>
              <a:ext uri="{FF2B5EF4-FFF2-40B4-BE49-F238E27FC236}">
                <a16:creationId xmlns:a16="http://schemas.microsoft.com/office/drawing/2014/main" id="{052DE28C-127F-0C49-81ED-CD5E8BBEF8E5}"/>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4">
            <a:extLst>
              <a:ext uri="{FF2B5EF4-FFF2-40B4-BE49-F238E27FC236}">
                <a16:creationId xmlns:a16="http://schemas.microsoft.com/office/drawing/2014/main" id="{51DB79DB-0066-C946-83F2-558F5CA9FCF2}"/>
              </a:ext>
            </a:extLst>
          </p:cNvPr>
          <p:cNvSpPr/>
          <p:nvPr/>
        </p:nvSpPr>
        <p:spPr>
          <a:xfrm>
            <a:off x="172528" y="177197"/>
            <a:ext cx="3152145" cy="461665"/>
          </a:xfrm>
          <a:prstGeom prst="rect">
            <a:avLst/>
          </a:prstGeom>
        </p:spPr>
        <p:txBody>
          <a:bodyPr wrap="none">
            <a:spAutoFit/>
          </a:bodyPr>
          <a:lstStyle/>
          <a:p>
            <a:r>
              <a:rPr lang="sl-SI" sz="2400" b="1" dirty="0"/>
              <a:t>Plynné druhotné palivá</a:t>
            </a:r>
            <a:endParaRPr lang="sk-SK" sz="2400" dirty="0"/>
          </a:p>
        </p:txBody>
      </p:sp>
    </p:spTree>
    <p:extLst>
      <p:ext uri="{BB962C8B-B14F-4D97-AF65-F5344CB8AC3E}">
        <p14:creationId xmlns:p14="http://schemas.microsoft.com/office/powerpoint/2010/main" val="290772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C5C9A3B-D09D-824C-8046-E11B1220BA3D}"/>
              </a:ext>
            </a:extLst>
          </p:cNvPr>
          <p:cNvSpPr>
            <a:spLocks noGrp="1"/>
          </p:cNvSpPr>
          <p:nvPr>
            <p:ph idx="1"/>
          </p:nvPr>
        </p:nvSpPr>
        <p:spPr>
          <a:xfrm>
            <a:off x="251520" y="1328368"/>
            <a:ext cx="8229600" cy="4525963"/>
          </a:xfrm>
        </p:spPr>
        <p:txBody>
          <a:bodyPr>
            <a:normAutofit/>
          </a:bodyPr>
          <a:lstStyle/>
          <a:p>
            <a:pPr marL="0" indent="0">
              <a:buNone/>
            </a:pPr>
            <a:r>
              <a:rPr lang="sk-SK" sz="2400" b="1" i="1" dirty="0"/>
              <a:t>A. Problematické parametre pre kvapalné druhotné palivá</a:t>
            </a:r>
            <a:endParaRPr lang="sk-SK" sz="2400" dirty="0"/>
          </a:p>
          <a:p>
            <a:pPr marL="0" indent="0">
              <a:buNone/>
            </a:pPr>
            <a:r>
              <a:rPr lang="sk-SK" sz="2400" dirty="0"/>
              <a:t>Z dostupných rozborov preukazujúcich mieru plnenia hraničných hodnôt kvapalných druhotných palív z odpadu sú zrejmé problémy s plnením nasledovných parametrov:</a:t>
            </a:r>
          </a:p>
          <a:p>
            <a:pPr lvl="0"/>
            <a:r>
              <a:rPr lang="sk-SK" sz="2400" dirty="0" err="1"/>
              <a:t>polycyklické</a:t>
            </a:r>
            <a:r>
              <a:rPr lang="sk-SK" sz="2400" dirty="0"/>
              <a:t> uhľovodíky</a:t>
            </a:r>
          </a:p>
          <a:p>
            <a:pPr lvl="0"/>
            <a:r>
              <a:rPr lang="sk-SK" sz="2400" dirty="0"/>
              <a:t>celkový obsah síry vyjadrený ako hm. %</a:t>
            </a:r>
          </a:p>
          <a:p>
            <a:pPr marL="0" indent="0">
              <a:buNone/>
            </a:pPr>
            <a:endParaRPr lang="sk-SK" sz="2400" dirty="0"/>
          </a:p>
        </p:txBody>
      </p:sp>
      <p:sp>
        <p:nvSpPr>
          <p:cNvPr id="5" name="Zástupný symbol obsahu 2">
            <a:extLst>
              <a:ext uri="{FF2B5EF4-FFF2-40B4-BE49-F238E27FC236}">
                <a16:creationId xmlns:a16="http://schemas.microsoft.com/office/drawing/2014/main" id="{B78FB9D2-4DA0-1C4B-A390-1C84802A945F}"/>
              </a:ext>
            </a:extLst>
          </p:cNvPr>
          <p:cNvSpPr txBox="1">
            <a:spLocks/>
          </p:cNvSpPr>
          <p:nvPr/>
        </p:nvSpPr>
        <p:spPr>
          <a:xfrm>
            <a:off x="0" y="0"/>
            <a:ext cx="9144000" cy="1196752"/>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Zhodnotenie plnenia hraničných hodnôt a zhrnutie problematicky definovaných parametrov</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Obdĺžnik 3">
            <a:extLst>
              <a:ext uri="{FF2B5EF4-FFF2-40B4-BE49-F238E27FC236}">
                <a16:creationId xmlns:a16="http://schemas.microsoft.com/office/drawing/2014/main" id="{B1AD0D93-3428-7D48-9615-4A979087198B}"/>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368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9FE605-2DEE-AD4C-A218-67E51855B365}"/>
              </a:ext>
            </a:extLst>
          </p:cNvPr>
          <p:cNvSpPr>
            <a:spLocks noGrp="1"/>
          </p:cNvSpPr>
          <p:nvPr>
            <p:ph type="title"/>
          </p:nvPr>
        </p:nvSpPr>
        <p:spPr>
          <a:xfrm>
            <a:off x="463300" y="1652889"/>
            <a:ext cx="7133036" cy="542284"/>
          </a:xfrm>
        </p:spPr>
        <p:txBody>
          <a:bodyPr>
            <a:noAutofit/>
          </a:bodyPr>
          <a:lstStyle/>
          <a:p>
            <a:pPr algn="l"/>
            <a:r>
              <a:rPr lang="sk-SK" sz="2400" b="1" dirty="0"/>
              <a:t>PAH   </a:t>
            </a:r>
            <a:r>
              <a:rPr lang="sk-SK" sz="2400" dirty="0"/>
              <a:t>(</a:t>
            </a:r>
            <a:r>
              <a:rPr lang="sk-SK" sz="2400" dirty="0" err="1"/>
              <a:t>diaromáty</a:t>
            </a:r>
            <a:r>
              <a:rPr lang="sk-SK" sz="2400" dirty="0"/>
              <a:t>, </a:t>
            </a:r>
            <a:r>
              <a:rPr lang="sk-SK" sz="2400" dirty="0" err="1"/>
              <a:t>triaromáty</a:t>
            </a:r>
            <a:r>
              <a:rPr lang="sk-SK" sz="2400" dirty="0"/>
              <a:t> a vyššie </a:t>
            </a:r>
            <a:r>
              <a:rPr lang="sk-SK" sz="2400" dirty="0" err="1"/>
              <a:t>aromáty</a:t>
            </a:r>
            <a:r>
              <a:rPr lang="sk-SK" sz="2400" dirty="0"/>
              <a:t>)</a:t>
            </a:r>
            <a:endParaRPr lang="sk-SK" sz="2400" b="1" dirty="0"/>
          </a:p>
        </p:txBody>
      </p:sp>
      <p:sp>
        <p:nvSpPr>
          <p:cNvPr id="3" name="Zástupný obsah 2">
            <a:extLst>
              <a:ext uri="{FF2B5EF4-FFF2-40B4-BE49-F238E27FC236}">
                <a16:creationId xmlns:a16="http://schemas.microsoft.com/office/drawing/2014/main" id="{675629DD-0322-3646-8364-BF2BE488C784}"/>
              </a:ext>
            </a:extLst>
          </p:cNvPr>
          <p:cNvSpPr>
            <a:spLocks noGrp="1"/>
          </p:cNvSpPr>
          <p:nvPr>
            <p:ph idx="1"/>
          </p:nvPr>
        </p:nvSpPr>
        <p:spPr>
          <a:xfrm>
            <a:off x="467199" y="2179742"/>
            <a:ext cx="8229600" cy="4417610"/>
          </a:xfrm>
        </p:spPr>
        <p:txBody>
          <a:bodyPr>
            <a:noAutofit/>
          </a:bodyPr>
          <a:lstStyle/>
          <a:p>
            <a:pPr marL="0" indent="0">
              <a:buNone/>
            </a:pPr>
            <a:r>
              <a:rPr lang="sk-SK" sz="2400" dirty="0"/>
              <a:t>HH = </a:t>
            </a:r>
            <a:r>
              <a:rPr lang="sk-SK" sz="2400" b="1" dirty="0">
                <a:solidFill>
                  <a:srgbClr val="FF0000"/>
                </a:solidFill>
              </a:rPr>
              <a:t>1,5 mg.MJ</a:t>
            </a:r>
            <a:r>
              <a:rPr lang="sk-SK" sz="2400" b="1" baseline="30000" dirty="0">
                <a:solidFill>
                  <a:srgbClr val="FF0000"/>
                </a:solidFill>
              </a:rPr>
              <a:t>-1</a:t>
            </a:r>
            <a:r>
              <a:rPr lang="sk-SK" sz="2400" b="1" dirty="0">
                <a:solidFill>
                  <a:srgbClr val="FF0000"/>
                </a:solidFill>
              </a:rPr>
              <a:t> (medián) </a:t>
            </a:r>
            <a:r>
              <a:rPr lang="sk-SK" sz="2400" dirty="0"/>
              <a:t>a </a:t>
            </a:r>
            <a:r>
              <a:rPr lang="sk-SK" sz="2400" b="1" dirty="0">
                <a:solidFill>
                  <a:srgbClr val="0096FF"/>
                </a:solidFill>
              </a:rPr>
              <a:t>2,5 mg.MJ</a:t>
            </a:r>
            <a:r>
              <a:rPr lang="sk-SK" sz="2400" b="1" baseline="30000" dirty="0">
                <a:solidFill>
                  <a:srgbClr val="0096FF"/>
                </a:solidFill>
              </a:rPr>
              <a:t>-1</a:t>
            </a:r>
            <a:r>
              <a:rPr lang="sk-SK" sz="2400" b="1" dirty="0">
                <a:solidFill>
                  <a:srgbClr val="0096FF"/>
                </a:solidFill>
              </a:rPr>
              <a:t> (80-ty </a:t>
            </a:r>
            <a:r>
              <a:rPr lang="sk-SK" sz="2400" b="1" dirty="0" err="1">
                <a:solidFill>
                  <a:srgbClr val="0096FF"/>
                </a:solidFill>
              </a:rPr>
              <a:t>percentil</a:t>
            </a:r>
            <a:r>
              <a:rPr lang="sk-SK" sz="2400" b="1" dirty="0">
                <a:solidFill>
                  <a:srgbClr val="0096FF"/>
                </a:solidFill>
              </a:rPr>
              <a:t>)</a:t>
            </a:r>
          </a:p>
          <a:p>
            <a:pPr marL="0" indent="0">
              <a:buNone/>
            </a:pPr>
            <a:endParaRPr lang="sk-SK" sz="800" dirty="0"/>
          </a:p>
          <a:p>
            <a:pPr>
              <a:buFontTx/>
              <a:buChar char="-"/>
            </a:pPr>
            <a:r>
              <a:rPr lang="sk-SK" sz="2400" dirty="0"/>
              <a:t>prekročené vo všetkých prípadoch</a:t>
            </a:r>
          </a:p>
          <a:p>
            <a:pPr marL="0" indent="0">
              <a:buNone/>
            </a:pPr>
            <a:endParaRPr lang="sk-SK" sz="800" dirty="0"/>
          </a:p>
          <a:p>
            <a:pPr marL="0" indent="0">
              <a:buNone/>
            </a:pPr>
            <a:r>
              <a:rPr lang="sk-SK" sz="2400" dirty="0"/>
              <a:t>HH – pre motorovú naftu na úrovni 8 hm.% </a:t>
            </a:r>
          </a:p>
          <a:p>
            <a:pPr marL="0" indent="0">
              <a:buNone/>
            </a:pPr>
            <a:endParaRPr lang="sk-SK" sz="800" dirty="0"/>
          </a:p>
          <a:p>
            <a:pPr marL="0" indent="0">
              <a:buNone/>
              <a:tabLst>
                <a:tab pos="650875" algn="l"/>
              </a:tabLst>
            </a:pPr>
            <a:r>
              <a:rPr lang="sk-SK" sz="2400" dirty="0"/>
              <a:t>HH – pre kvapalné druhotné palivo vyrobené z odpadu, </a:t>
            </a:r>
            <a:br>
              <a:rPr lang="sk-SK" sz="2400" dirty="0"/>
            </a:br>
            <a:r>
              <a:rPr lang="sk-SK" sz="2400" dirty="0"/>
              <a:t>	v porovnaní s obdobnou HH pre naftu ustanovené na viac 	ako 1 000 násobne prísnejšej úrovni</a:t>
            </a:r>
          </a:p>
          <a:p>
            <a:pPr marL="0" indent="0">
              <a:buNone/>
              <a:tabLst>
                <a:tab pos="650875" algn="l"/>
              </a:tabLst>
            </a:pPr>
            <a:r>
              <a:rPr lang="sk-SK" sz="2400" dirty="0"/>
              <a:t>Testované kvapalné druhotné palivá z odpadu sú jednotlivými prevádzkovateľmi zámerne produkované a upravované takým spôsobom, aby sa svojimi vlastnosťami priblížili práve vlastnostiam motorovej nafty.</a:t>
            </a:r>
          </a:p>
        </p:txBody>
      </p:sp>
      <p:sp>
        <p:nvSpPr>
          <p:cNvPr id="4" name="Zástupný symbol obsahu 2">
            <a:extLst>
              <a:ext uri="{FF2B5EF4-FFF2-40B4-BE49-F238E27FC236}">
                <a16:creationId xmlns:a16="http://schemas.microsoft.com/office/drawing/2014/main" id="{645C0703-113C-F849-8B9C-0F75B6E7E16E}"/>
              </a:ext>
            </a:extLst>
          </p:cNvPr>
          <p:cNvSpPr txBox="1">
            <a:spLocks/>
          </p:cNvSpPr>
          <p:nvPr/>
        </p:nvSpPr>
        <p:spPr>
          <a:xfrm>
            <a:off x="-18864" y="-93712"/>
            <a:ext cx="9144000" cy="1196752"/>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Zhodnotenie plnenia hraničných hodnôt a zhrnutie problematicky definovaných parametrov</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Zástupný obsah 2">
            <a:extLst>
              <a:ext uri="{FF2B5EF4-FFF2-40B4-BE49-F238E27FC236}">
                <a16:creationId xmlns:a16="http://schemas.microsoft.com/office/drawing/2014/main" id="{41852F3F-1DB1-344B-99ED-D494298D437B}"/>
              </a:ext>
            </a:extLst>
          </p:cNvPr>
          <p:cNvSpPr txBox="1">
            <a:spLocks/>
          </p:cNvSpPr>
          <p:nvPr/>
        </p:nvSpPr>
        <p:spPr>
          <a:xfrm>
            <a:off x="251520" y="1103040"/>
            <a:ext cx="8229600" cy="1169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k-SK" sz="2400" b="1" i="1" dirty="0"/>
              <a:t>A. Problematické parametre pre kvapalné druhotné palivá</a:t>
            </a:r>
            <a:endParaRPr lang="sk-SK" sz="2400" dirty="0"/>
          </a:p>
          <a:p>
            <a:pPr marL="0" indent="0">
              <a:buNone/>
            </a:pPr>
            <a:endParaRPr lang="sk-SK" sz="2400" dirty="0"/>
          </a:p>
        </p:txBody>
      </p:sp>
      <p:sp>
        <p:nvSpPr>
          <p:cNvPr id="6" name="Obdĺžnik 5">
            <a:extLst>
              <a:ext uri="{FF2B5EF4-FFF2-40B4-BE49-F238E27FC236}">
                <a16:creationId xmlns:a16="http://schemas.microsoft.com/office/drawing/2014/main" id="{18F0E8E2-588E-C248-BEFB-103493FC4BBA}"/>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2586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4E60DE2-056A-C04B-A338-02AE1DCA35F5}"/>
              </a:ext>
            </a:extLst>
          </p:cNvPr>
          <p:cNvSpPr>
            <a:spLocks noGrp="1"/>
          </p:cNvSpPr>
          <p:nvPr>
            <p:ph idx="1"/>
          </p:nvPr>
        </p:nvSpPr>
        <p:spPr>
          <a:xfrm>
            <a:off x="251520" y="6007672"/>
            <a:ext cx="8229600" cy="748680"/>
          </a:xfrm>
        </p:spPr>
        <p:txBody>
          <a:bodyPr>
            <a:normAutofit/>
          </a:bodyPr>
          <a:lstStyle/>
          <a:p>
            <a:pPr marL="0" indent="0">
              <a:buNone/>
            </a:pPr>
            <a:r>
              <a:rPr lang="sk-SK" sz="2000" i="1" baseline="30000" dirty="0"/>
              <a:t>*1</a:t>
            </a:r>
            <a:r>
              <a:rPr lang="sk-SK" sz="2000" i="1" dirty="0"/>
              <a:t> uvedenú nameranú hodnotu nebolo možné prepočítať, z dôvodu neuvedenia výhrevnosti druhotného paliva v dostupnom protokole</a:t>
            </a:r>
            <a:endParaRPr lang="sk-SK" sz="2000" dirty="0"/>
          </a:p>
        </p:txBody>
      </p:sp>
      <p:graphicFrame>
        <p:nvGraphicFramePr>
          <p:cNvPr id="4" name="Tabuľka 3">
            <a:extLst>
              <a:ext uri="{FF2B5EF4-FFF2-40B4-BE49-F238E27FC236}">
                <a16:creationId xmlns:a16="http://schemas.microsoft.com/office/drawing/2014/main" id="{A86C7905-6CC8-4A4A-BAA8-1E903DCD014F}"/>
              </a:ext>
            </a:extLst>
          </p:cNvPr>
          <p:cNvGraphicFramePr>
            <a:graphicFrameLocks noGrp="1"/>
          </p:cNvGraphicFramePr>
          <p:nvPr>
            <p:extLst>
              <p:ext uri="{D42A27DB-BD31-4B8C-83A1-F6EECF244321}">
                <p14:modId xmlns:p14="http://schemas.microsoft.com/office/powerpoint/2010/main" val="3405509061"/>
              </p:ext>
            </p:extLst>
          </p:nvPr>
        </p:nvGraphicFramePr>
        <p:xfrm>
          <a:off x="222456" y="620688"/>
          <a:ext cx="8640962" cy="5212080"/>
        </p:xfrm>
        <a:graphic>
          <a:graphicData uri="http://schemas.openxmlformats.org/drawingml/2006/table">
            <a:tbl>
              <a:tblPr firstRow="1" firstCol="1" bandRow="1">
                <a:tableStyleId>{5C22544A-7EE6-4342-B048-85BDC9FD1C3A}</a:tableStyleId>
              </a:tblPr>
              <a:tblGrid>
                <a:gridCol w="1683511">
                  <a:extLst>
                    <a:ext uri="{9D8B030D-6E8A-4147-A177-3AD203B41FA5}">
                      <a16:colId xmlns:a16="http://schemas.microsoft.com/office/drawing/2014/main" val="345118184"/>
                    </a:ext>
                  </a:extLst>
                </a:gridCol>
                <a:gridCol w="1418372">
                  <a:extLst>
                    <a:ext uri="{9D8B030D-6E8A-4147-A177-3AD203B41FA5}">
                      <a16:colId xmlns:a16="http://schemas.microsoft.com/office/drawing/2014/main" val="1026777346"/>
                    </a:ext>
                  </a:extLst>
                </a:gridCol>
                <a:gridCol w="1403233">
                  <a:extLst>
                    <a:ext uri="{9D8B030D-6E8A-4147-A177-3AD203B41FA5}">
                      <a16:colId xmlns:a16="http://schemas.microsoft.com/office/drawing/2014/main" val="3814318821"/>
                    </a:ext>
                  </a:extLst>
                </a:gridCol>
                <a:gridCol w="1846359">
                  <a:extLst>
                    <a:ext uri="{9D8B030D-6E8A-4147-A177-3AD203B41FA5}">
                      <a16:colId xmlns:a16="http://schemas.microsoft.com/office/drawing/2014/main" val="1692165347"/>
                    </a:ext>
                  </a:extLst>
                </a:gridCol>
                <a:gridCol w="2289487">
                  <a:extLst>
                    <a:ext uri="{9D8B030D-6E8A-4147-A177-3AD203B41FA5}">
                      <a16:colId xmlns:a16="http://schemas.microsoft.com/office/drawing/2014/main" val="1667673795"/>
                    </a:ext>
                  </a:extLst>
                </a:gridCol>
              </a:tblGrid>
              <a:tr h="0">
                <a:tc>
                  <a:txBody>
                    <a:bodyPr/>
                    <a:lstStyle/>
                    <a:p>
                      <a:pPr>
                        <a:spcAft>
                          <a:spcPts val="0"/>
                        </a:spcAft>
                      </a:pPr>
                      <a:r>
                        <a:rPr lang="sk-SK" sz="1800" dirty="0">
                          <a:effectLst/>
                        </a:rPr>
                        <a:t>Zariadenie</a:t>
                      </a:r>
                    </a:p>
                    <a:p>
                      <a:pPr>
                        <a:spcAft>
                          <a:spcPts val="0"/>
                        </a:spcAft>
                      </a:pPr>
                      <a:r>
                        <a:rPr lang="sk-SK" sz="1800" dirty="0">
                          <a:effectLst/>
                        </a:rPr>
                        <a:t>Dátum rozboru</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sk-SK" sz="1800">
                          <a:effectLst/>
                        </a:rPr>
                        <a:t>Polycyklické uhľovodíky</a:t>
                      </a:r>
                    </a:p>
                    <a:p>
                      <a:pPr algn="ctr">
                        <a:spcAft>
                          <a:spcPts val="0"/>
                        </a:spcAft>
                      </a:pPr>
                      <a:r>
                        <a:rPr lang="cs-CZ" sz="1800">
                          <a:effectLst/>
                        </a:rPr>
                        <a:t>[mg/MJ]</a:t>
                      </a:r>
                      <a:endParaRPr lang="sk-SK" sz="180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sk-SK" sz="1800" dirty="0" err="1">
                          <a:effectLst/>
                        </a:rPr>
                        <a:t>Polycyklické</a:t>
                      </a:r>
                      <a:r>
                        <a:rPr lang="sk-SK" sz="1800" dirty="0">
                          <a:effectLst/>
                        </a:rPr>
                        <a:t> uhľovodíky  </a:t>
                      </a:r>
                    </a:p>
                    <a:p>
                      <a:pPr algn="ctr">
                        <a:spcAft>
                          <a:spcPts val="0"/>
                        </a:spcAft>
                      </a:pPr>
                      <a:r>
                        <a:rPr lang="cs-CZ" sz="1800" dirty="0">
                          <a:effectLst/>
                        </a:rPr>
                        <a:t>[hm. %]</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sk-SK" sz="1800" dirty="0">
                          <a:effectLst/>
                        </a:rPr>
                        <a:t>Hraničná hodnota pre motorovú naftu</a:t>
                      </a:r>
                    </a:p>
                    <a:p>
                      <a:pPr algn="ctr">
                        <a:spcAft>
                          <a:spcPts val="0"/>
                        </a:spcAft>
                      </a:pPr>
                      <a:r>
                        <a:rPr lang="cs-CZ" sz="1800" dirty="0">
                          <a:effectLst/>
                        </a:rPr>
                        <a:t>[hm. %]</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sk-SK" sz="1800" dirty="0">
                          <a:effectLst/>
                        </a:rPr>
                        <a:t>Hraničná hodnota pre testované kvapalné druhotné palivo – počítané pre medián</a:t>
                      </a:r>
                    </a:p>
                    <a:p>
                      <a:pPr algn="ctr">
                        <a:spcAft>
                          <a:spcPts val="0"/>
                        </a:spcAft>
                      </a:pPr>
                      <a:r>
                        <a:rPr lang="cs-CZ" sz="1800" dirty="0">
                          <a:effectLst/>
                        </a:rPr>
                        <a:t>[hm. %]</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604756437"/>
                  </a:ext>
                </a:extLst>
              </a:tr>
              <a:tr h="0">
                <a:tc>
                  <a:txBody>
                    <a:bodyPr/>
                    <a:lstStyle/>
                    <a:p>
                      <a:pPr>
                        <a:spcAft>
                          <a:spcPts val="0"/>
                        </a:spcAft>
                      </a:pPr>
                      <a:r>
                        <a:rPr lang="sk-SK" sz="1800" dirty="0">
                          <a:effectLst/>
                        </a:rPr>
                        <a:t>Zariadenie č.2</a:t>
                      </a:r>
                    </a:p>
                    <a:p>
                      <a:pPr>
                        <a:spcAft>
                          <a:spcPts val="0"/>
                        </a:spcAft>
                      </a:pPr>
                      <a:r>
                        <a:rPr lang="sk-SK" sz="1800" dirty="0">
                          <a:effectLst/>
                        </a:rPr>
                        <a:t>Analýza 02/2016</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sk-SK" sz="1800">
                          <a:effectLst/>
                        </a:rPr>
                        <a:t>528,73</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2,20</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8</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0,0062</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89970403"/>
                  </a:ext>
                </a:extLst>
              </a:tr>
              <a:tr h="0">
                <a:tc>
                  <a:txBody>
                    <a:bodyPr/>
                    <a:lstStyle/>
                    <a:p>
                      <a:pPr>
                        <a:spcAft>
                          <a:spcPts val="0"/>
                        </a:spcAft>
                      </a:pPr>
                      <a:r>
                        <a:rPr lang="sk-SK" sz="1800" dirty="0">
                          <a:effectLst/>
                        </a:rPr>
                        <a:t>Zariadenie č.3</a:t>
                      </a:r>
                    </a:p>
                    <a:p>
                      <a:pPr>
                        <a:spcAft>
                          <a:spcPts val="0"/>
                        </a:spcAft>
                      </a:pPr>
                      <a:r>
                        <a:rPr lang="sk-SK" sz="1800" dirty="0">
                          <a:effectLst/>
                        </a:rPr>
                        <a:t>Analýza 02/2017</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cs-CZ" sz="1800">
                          <a:effectLst/>
                        </a:rPr>
                        <a:t>3 202</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13,20</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8</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0,0062</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80336149"/>
                  </a:ext>
                </a:extLst>
              </a:tr>
              <a:tr h="0">
                <a:tc>
                  <a:txBody>
                    <a:bodyPr/>
                    <a:lstStyle/>
                    <a:p>
                      <a:pPr>
                        <a:spcAft>
                          <a:spcPts val="0"/>
                        </a:spcAft>
                      </a:pPr>
                      <a:r>
                        <a:rPr lang="sk-SK" sz="1800" dirty="0">
                          <a:effectLst/>
                        </a:rPr>
                        <a:t>Zariadenie č.3</a:t>
                      </a:r>
                    </a:p>
                    <a:p>
                      <a:pPr>
                        <a:spcAft>
                          <a:spcPts val="0"/>
                        </a:spcAft>
                      </a:pPr>
                      <a:r>
                        <a:rPr lang="sk-SK" sz="1800" dirty="0">
                          <a:effectLst/>
                        </a:rPr>
                        <a:t>Analýza 4/2017</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sk-SK" sz="1800">
                          <a:effectLst/>
                        </a:rPr>
                        <a:t>20</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0,08</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8</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0,0057</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19337773"/>
                  </a:ext>
                </a:extLst>
              </a:tr>
              <a:tr h="0">
                <a:tc>
                  <a:txBody>
                    <a:bodyPr/>
                    <a:lstStyle/>
                    <a:p>
                      <a:pPr>
                        <a:spcAft>
                          <a:spcPts val="0"/>
                        </a:spcAft>
                      </a:pPr>
                      <a:r>
                        <a:rPr lang="sk-SK" sz="1800" dirty="0">
                          <a:effectLst/>
                        </a:rPr>
                        <a:t>Zariadenie č.4</a:t>
                      </a:r>
                    </a:p>
                    <a:p>
                      <a:pPr>
                        <a:spcAft>
                          <a:spcPts val="0"/>
                        </a:spcAft>
                      </a:pPr>
                      <a:r>
                        <a:rPr lang="sk-SK" sz="1800" dirty="0">
                          <a:effectLst/>
                        </a:rPr>
                        <a:t>Analýza 02/2017</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cs-CZ" sz="1800">
                          <a:effectLst/>
                        </a:rPr>
                        <a:t>29,28</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a:t>
                      </a:r>
                      <a:r>
                        <a:rPr lang="cs-CZ" sz="1800" baseline="30000">
                          <a:effectLst/>
                        </a:rPr>
                        <a:t>*1</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8</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a:t>
                      </a:r>
                      <a:r>
                        <a:rPr lang="cs-CZ" sz="1800" baseline="30000">
                          <a:effectLst/>
                        </a:rPr>
                        <a:t>*1</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81571506"/>
                  </a:ext>
                </a:extLst>
              </a:tr>
              <a:tr h="0">
                <a:tc>
                  <a:txBody>
                    <a:bodyPr/>
                    <a:lstStyle/>
                    <a:p>
                      <a:pPr>
                        <a:spcAft>
                          <a:spcPts val="0"/>
                        </a:spcAft>
                      </a:pPr>
                      <a:r>
                        <a:rPr lang="sk-SK" sz="1800" dirty="0">
                          <a:effectLst/>
                        </a:rPr>
                        <a:t>Zariadenie č.4</a:t>
                      </a:r>
                    </a:p>
                    <a:p>
                      <a:pPr>
                        <a:spcAft>
                          <a:spcPts val="0"/>
                        </a:spcAft>
                      </a:pPr>
                      <a:r>
                        <a:rPr lang="sk-SK" sz="1800" dirty="0">
                          <a:effectLst/>
                        </a:rPr>
                        <a:t>Analýza 04/2017</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cs-CZ" sz="1800">
                          <a:effectLst/>
                        </a:rPr>
                        <a:t>19,51</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0,09</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a:effectLst/>
                        </a:rPr>
                        <a:t>8</a:t>
                      </a:r>
                      <a:endParaRPr lang="sk-SK"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800" dirty="0">
                          <a:effectLst/>
                        </a:rPr>
                        <a:t>0,0067</a:t>
                      </a:r>
                      <a:endParaRPr lang="sk-SK"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01848249"/>
                  </a:ext>
                </a:extLst>
              </a:tr>
            </a:tbl>
          </a:graphicData>
        </a:graphic>
      </p:graphicFrame>
      <p:sp>
        <p:nvSpPr>
          <p:cNvPr id="5" name="Obdĺžnik 4">
            <a:extLst>
              <a:ext uri="{FF2B5EF4-FFF2-40B4-BE49-F238E27FC236}">
                <a16:creationId xmlns:a16="http://schemas.microsoft.com/office/drawing/2014/main" id="{F7E5F4B2-6699-F74C-B153-290A7D381AAF}"/>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689739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9FE605-2DEE-AD4C-A218-67E51855B365}"/>
              </a:ext>
            </a:extLst>
          </p:cNvPr>
          <p:cNvSpPr>
            <a:spLocks noGrp="1"/>
          </p:cNvSpPr>
          <p:nvPr>
            <p:ph type="title"/>
          </p:nvPr>
        </p:nvSpPr>
        <p:spPr>
          <a:xfrm>
            <a:off x="539552" y="1521261"/>
            <a:ext cx="4925752" cy="665734"/>
          </a:xfrm>
        </p:spPr>
        <p:txBody>
          <a:bodyPr>
            <a:normAutofit/>
          </a:bodyPr>
          <a:lstStyle/>
          <a:p>
            <a:pPr algn="l"/>
            <a:r>
              <a:rPr lang="sk-SK" sz="2400" b="1" dirty="0"/>
              <a:t>Celkový obsah síry</a:t>
            </a:r>
          </a:p>
        </p:txBody>
      </p:sp>
      <p:sp>
        <p:nvSpPr>
          <p:cNvPr id="3" name="Zástupný obsah 2">
            <a:extLst>
              <a:ext uri="{FF2B5EF4-FFF2-40B4-BE49-F238E27FC236}">
                <a16:creationId xmlns:a16="http://schemas.microsoft.com/office/drawing/2014/main" id="{675629DD-0322-3646-8364-BF2BE488C784}"/>
              </a:ext>
            </a:extLst>
          </p:cNvPr>
          <p:cNvSpPr>
            <a:spLocks noGrp="1"/>
          </p:cNvSpPr>
          <p:nvPr>
            <p:ph idx="1"/>
          </p:nvPr>
        </p:nvSpPr>
        <p:spPr>
          <a:xfrm>
            <a:off x="430427" y="2240861"/>
            <a:ext cx="8229600" cy="3780427"/>
          </a:xfrm>
        </p:spPr>
        <p:txBody>
          <a:bodyPr>
            <a:normAutofit/>
          </a:bodyPr>
          <a:lstStyle/>
          <a:p>
            <a:pPr marL="0" indent="0">
              <a:buNone/>
            </a:pPr>
            <a:r>
              <a:rPr lang="sk-SK" sz="2400" dirty="0"/>
              <a:t>HH v troch triedach </a:t>
            </a:r>
          </a:p>
          <a:p>
            <a:r>
              <a:rPr lang="sk-SK" sz="2400" dirty="0"/>
              <a:t>trieda A s celkovým obsahom síry pod 0,1 hm.%</a:t>
            </a:r>
          </a:p>
          <a:p>
            <a:r>
              <a:rPr lang="sk-SK" sz="2400" dirty="0"/>
              <a:t>trieda B s celkovým obsahom síry od 0,1 hm.% do 1 hm. % </a:t>
            </a:r>
          </a:p>
          <a:p>
            <a:r>
              <a:rPr lang="sk-SK" sz="2400" dirty="0"/>
              <a:t>trieda C s celkovým obsahom síry nad 1 hm. %</a:t>
            </a:r>
          </a:p>
          <a:p>
            <a:endParaRPr lang="sk-SK" sz="2400" dirty="0"/>
          </a:p>
          <a:p>
            <a:pPr marL="0" indent="0">
              <a:buNone/>
            </a:pPr>
            <a:r>
              <a:rPr lang="sk-SK" sz="2400" b="1" dirty="0">
                <a:solidFill>
                  <a:schemeClr val="accent6">
                    <a:lumMod val="75000"/>
                  </a:schemeClr>
                </a:solidFill>
              </a:rPr>
              <a:t>Obmedzenia </a:t>
            </a:r>
            <a:r>
              <a:rPr lang="sk-SK" sz="2400" dirty="0"/>
              <a:t>vzťahujúce sa na použitie palív </a:t>
            </a:r>
            <a:br>
              <a:rPr lang="sk-SK" sz="2400" dirty="0"/>
            </a:br>
            <a:r>
              <a:rPr lang="sk-SK" sz="2400" dirty="0"/>
              <a:t>triedy B a C sú v plnom súlade so všeobecnými obmedzeniami pre palivá v zmysle § 6 Vyhlášky č. 228/2014 </a:t>
            </a:r>
            <a:r>
              <a:rPr lang="sk-SK" sz="2400" dirty="0" err="1"/>
              <a:t>Z.z</a:t>
            </a:r>
            <a:r>
              <a:rPr lang="sk-SK" sz="2400" dirty="0"/>
              <a:t>. a Vyhlášky č. 410/2012 </a:t>
            </a:r>
            <a:r>
              <a:rPr lang="sk-SK" sz="2400" dirty="0" err="1"/>
              <a:t>Z.z</a:t>
            </a:r>
            <a:r>
              <a:rPr lang="sk-SK" sz="2400" dirty="0"/>
              <a:t>.</a:t>
            </a:r>
          </a:p>
          <a:p>
            <a:pPr marL="0" indent="0">
              <a:buNone/>
            </a:pPr>
            <a:endParaRPr lang="sk-SK" sz="2400" dirty="0"/>
          </a:p>
          <a:p>
            <a:endParaRPr lang="sk-SK" sz="2400" dirty="0"/>
          </a:p>
        </p:txBody>
      </p:sp>
      <p:sp>
        <p:nvSpPr>
          <p:cNvPr id="4" name="Zástupný symbol obsahu 2">
            <a:extLst>
              <a:ext uri="{FF2B5EF4-FFF2-40B4-BE49-F238E27FC236}">
                <a16:creationId xmlns:a16="http://schemas.microsoft.com/office/drawing/2014/main" id="{645C0703-113C-F849-8B9C-0F75B6E7E16E}"/>
              </a:ext>
            </a:extLst>
          </p:cNvPr>
          <p:cNvSpPr txBox="1">
            <a:spLocks/>
          </p:cNvSpPr>
          <p:nvPr/>
        </p:nvSpPr>
        <p:spPr>
          <a:xfrm>
            <a:off x="-18864" y="-93712"/>
            <a:ext cx="9144000" cy="1196752"/>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Zhodnotenie plnenia hraničných hodnôt a zhrnutie problematicky definovaných parametrov</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Zástupný obsah 2">
            <a:extLst>
              <a:ext uri="{FF2B5EF4-FFF2-40B4-BE49-F238E27FC236}">
                <a16:creationId xmlns:a16="http://schemas.microsoft.com/office/drawing/2014/main" id="{41852F3F-1DB1-344B-99ED-D494298D437B}"/>
              </a:ext>
            </a:extLst>
          </p:cNvPr>
          <p:cNvSpPr txBox="1">
            <a:spLocks/>
          </p:cNvSpPr>
          <p:nvPr/>
        </p:nvSpPr>
        <p:spPr>
          <a:xfrm>
            <a:off x="251520" y="1103040"/>
            <a:ext cx="8229600" cy="525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k-SK" sz="2400" b="1" i="1" dirty="0"/>
              <a:t>A. Problematické parametre pre kvapalné druhotné palivá</a:t>
            </a:r>
            <a:endParaRPr lang="sk-SK" sz="2400" dirty="0"/>
          </a:p>
        </p:txBody>
      </p:sp>
      <p:sp>
        <p:nvSpPr>
          <p:cNvPr id="6" name="Obdĺžnik 5">
            <a:extLst>
              <a:ext uri="{FF2B5EF4-FFF2-40B4-BE49-F238E27FC236}">
                <a16:creationId xmlns:a16="http://schemas.microsoft.com/office/drawing/2014/main" id="{09B5036E-CFDE-1349-9ABE-EB00B1C7B899}"/>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429071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obsahu 2">
            <a:extLst>
              <a:ext uri="{FF2B5EF4-FFF2-40B4-BE49-F238E27FC236}">
                <a16:creationId xmlns:a16="http://schemas.microsoft.com/office/drawing/2014/main" id="{2FAE77D5-F95E-2248-8042-E6F92E49B74F}"/>
              </a:ext>
            </a:extLst>
          </p:cNvPr>
          <p:cNvSpPr txBox="1">
            <a:spLocks/>
          </p:cNvSpPr>
          <p:nvPr/>
        </p:nvSpPr>
        <p:spPr>
          <a:xfrm>
            <a:off x="251520" y="3364733"/>
            <a:ext cx="2304256" cy="936000"/>
          </a:xfrm>
          <a:prstGeom prst="rect">
            <a:avLst/>
          </a:prstGeom>
          <a:solidFill>
            <a:schemeClr val="accent2">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k-SK" sz="2400" dirty="0"/>
              <a:t>Novela</a:t>
            </a:r>
          </a:p>
          <a:p>
            <a:pPr marL="0" indent="0" algn="ctr">
              <a:buFont typeface="Arial" panose="020B0604020202020204" pitchFamily="34" charset="0"/>
              <a:buNone/>
            </a:pPr>
            <a:r>
              <a:rPr lang="sk-SK" sz="2400" b="1" dirty="0">
                <a:solidFill>
                  <a:srgbClr val="FF0000"/>
                </a:solidFill>
              </a:rPr>
              <a:t>č. 367/2015 </a:t>
            </a:r>
            <a:r>
              <a:rPr lang="sk-SK" sz="2400" b="1" dirty="0" err="1">
                <a:solidFill>
                  <a:srgbClr val="FF0000"/>
                </a:solidFill>
              </a:rPr>
              <a:t>Z.z</a:t>
            </a:r>
            <a:r>
              <a:rPr lang="sk-SK" sz="2400" b="1" dirty="0">
                <a:solidFill>
                  <a:srgbClr val="FF0000"/>
                </a:solidFill>
              </a:rPr>
              <a:t>.</a:t>
            </a:r>
            <a:endParaRPr lang="sk-SK" sz="2400" b="1" dirty="0">
              <a:solidFill>
                <a:srgbClr val="FF0000"/>
              </a:solidFill>
              <a:latin typeface="Comic Sans MS" panose="030F0702030302020204" pitchFamily="66" charset="0"/>
            </a:endParaRPr>
          </a:p>
        </p:txBody>
      </p:sp>
      <p:sp>
        <p:nvSpPr>
          <p:cNvPr id="6" name="Zástupný symbol obsahu 2">
            <a:extLst>
              <a:ext uri="{FF2B5EF4-FFF2-40B4-BE49-F238E27FC236}">
                <a16:creationId xmlns:a16="http://schemas.microsoft.com/office/drawing/2014/main" id="{491A7EB4-EDB6-4A49-BC34-408322571959}"/>
              </a:ext>
            </a:extLst>
          </p:cNvPr>
          <p:cNvSpPr txBox="1">
            <a:spLocks/>
          </p:cNvSpPr>
          <p:nvPr/>
        </p:nvSpPr>
        <p:spPr>
          <a:xfrm>
            <a:off x="0" y="0"/>
            <a:ext cx="9144000" cy="1196752"/>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Legislatívny rámec druhotných palív pre </a:t>
            </a:r>
            <a:r>
              <a:rPr lang="sk-SK" sz="2800" b="1" noProof="1">
                <a:solidFill>
                  <a:srgbClr val="FF0000"/>
                </a:solidFill>
                <a:latin typeface="Comic Sans MS" panose="030F0702030302020204" pitchFamily="66" charset="0"/>
              </a:rPr>
              <a:t>pyrolýzne</a:t>
            </a:r>
            <a:r>
              <a:rPr lang="sk-SK" sz="2800" b="1" dirty="0">
                <a:solidFill>
                  <a:srgbClr val="FF0000"/>
                </a:solidFill>
                <a:latin typeface="Comic Sans MS" panose="030F0702030302020204" pitchFamily="66" charset="0"/>
              </a:rPr>
              <a:t> technológie v rámci SR a jeho dôsledky</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7" name="Obdĺžnik 6"/>
          <p:cNvSpPr/>
          <p:nvPr/>
        </p:nvSpPr>
        <p:spPr>
          <a:xfrm>
            <a:off x="107504" y="116632"/>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Zástupný symbol obsahu 2">
            <a:extLst>
              <a:ext uri="{FF2B5EF4-FFF2-40B4-BE49-F238E27FC236}">
                <a16:creationId xmlns:a16="http://schemas.microsoft.com/office/drawing/2014/main" id="{1222A663-4FCE-9D4D-91C8-C3236EBAED0A}"/>
              </a:ext>
            </a:extLst>
          </p:cNvPr>
          <p:cNvSpPr>
            <a:spLocks noGrp="1"/>
          </p:cNvSpPr>
          <p:nvPr>
            <p:ph idx="1"/>
          </p:nvPr>
        </p:nvSpPr>
        <p:spPr>
          <a:xfrm>
            <a:off x="251520" y="1765178"/>
            <a:ext cx="2304256" cy="936104"/>
          </a:xfrm>
          <a:solidFill>
            <a:schemeClr val="accent2">
              <a:lumMod val="40000"/>
              <a:lumOff val="60000"/>
            </a:schemeClr>
          </a:solidFill>
        </p:spPr>
        <p:txBody>
          <a:bodyPr>
            <a:noAutofit/>
          </a:bodyPr>
          <a:lstStyle/>
          <a:p>
            <a:pPr marL="0" indent="0" algn="ctr">
              <a:buNone/>
            </a:pPr>
            <a:r>
              <a:rPr lang="sk-SK" sz="2400" dirty="0"/>
              <a:t>Vyhláška MŽP SR </a:t>
            </a:r>
            <a:r>
              <a:rPr lang="sk-SK" sz="2400" b="1" dirty="0">
                <a:solidFill>
                  <a:srgbClr val="FF0000"/>
                </a:solidFill>
              </a:rPr>
              <a:t>č. 228/2014 </a:t>
            </a:r>
            <a:r>
              <a:rPr lang="sk-SK" sz="2400" b="1" dirty="0" err="1">
                <a:solidFill>
                  <a:srgbClr val="FF0000"/>
                </a:solidFill>
              </a:rPr>
              <a:t>Z.z</a:t>
            </a:r>
            <a:r>
              <a:rPr lang="sk-SK" sz="2400" b="1" dirty="0">
                <a:solidFill>
                  <a:srgbClr val="FF0000"/>
                </a:solidFill>
              </a:rPr>
              <a:t>.</a:t>
            </a:r>
            <a:endParaRPr lang="sk-SK" sz="2400" b="1" dirty="0">
              <a:solidFill>
                <a:srgbClr val="FF0000"/>
              </a:solidFill>
              <a:latin typeface="Comic Sans MS" panose="030F0702030302020204" pitchFamily="66" charset="0"/>
            </a:endParaRPr>
          </a:p>
        </p:txBody>
      </p:sp>
      <p:sp>
        <p:nvSpPr>
          <p:cNvPr id="9" name="Zástupný symbol obsahu 2">
            <a:extLst>
              <a:ext uri="{FF2B5EF4-FFF2-40B4-BE49-F238E27FC236}">
                <a16:creationId xmlns:a16="http://schemas.microsoft.com/office/drawing/2014/main" id="{295AC292-0300-DC47-B346-6BEFC0D5ECBE}"/>
              </a:ext>
            </a:extLst>
          </p:cNvPr>
          <p:cNvSpPr txBox="1">
            <a:spLocks/>
          </p:cNvSpPr>
          <p:nvPr/>
        </p:nvSpPr>
        <p:spPr>
          <a:xfrm>
            <a:off x="2679542" y="1765178"/>
            <a:ext cx="6187798" cy="936104"/>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400" dirty="0"/>
              <a:t>ktorou sa ustanovujú požiadavky na kvalitu palív a vedenie prevádzkovej evidencie o palivách</a:t>
            </a:r>
            <a:endParaRPr lang="sk-SK" sz="2400" b="1" dirty="0">
              <a:solidFill>
                <a:srgbClr val="FF0000"/>
              </a:solidFill>
              <a:latin typeface="Comic Sans MS" panose="030F0702030302020204" pitchFamily="66" charset="0"/>
            </a:endParaRPr>
          </a:p>
        </p:txBody>
      </p:sp>
      <p:sp>
        <p:nvSpPr>
          <p:cNvPr id="11" name="Zástupný symbol obsahu 2">
            <a:extLst>
              <a:ext uri="{FF2B5EF4-FFF2-40B4-BE49-F238E27FC236}">
                <a16:creationId xmlns:a16="http://schemas.microsoft.com/office/drawing/2014/main" id="{92DD2C6A-4B33-F44A-84A7-52A81735981A}"/>
              </a:ext>
            </a:extLst>
          </p:cNvPr>
          <p:cNvSpPr txBox="1">
            <a:spLocks/>
          </p:cNvSpPr>
          <p:nvPr/>
        </p:nvSpPr>
        <p:spPr>
          <a:xfrm>
            <a:off x="2679542" y="3364629"/>
            <a:ext cx="6187799" cy="936104"/>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k-SK" sz="2400" dirty="0"/>
              <a:t>      vstúpila do platnosti 3.11.2015</a:t>
            </a:r>
          </a:p>
          <a:p>
            <a:pPr marL="0" indent="0">
              <a:buNone/>
            </a:pPr>
            <a:r>
              <a:rPr lang="sk-SK" sz="2400" dirty="0"/>
              <a:t>      účinnosť k 1.1.2016 a k 1.1.2017</a:t>
            </a:r>
          </a:p>
        </p:txBody>
      </p:sp>
      <p:sp>
        <p:nvSpPr>
          <p:cNvPr id="13" name="Zástupný symbol obsahu 2">
            <a:extLst>
              <a:ext uri="{FF2B5EF4-FFF2-40B4-BE49-F238E27FC236}">
                <a16:creationId xmlns:a16="http://schemas.microsoft.com/office/drawing/2014/main" id="{8629D56A-3EEE-DC4C-82CE-62EBF9666FF3}"/>
              </a:ext>
            </a:extLst>
          </p:cNvPr>
          <p:cNvSpPr txBox="1">
            <a:spLocks/>
          </p:cNvSpPr>
          <p:nvPr/>
        </p:nvSpPr>
        <p:spPr>
          <a:xfrm>
            <a:off x="539552" y="5060455"/>
            <a:ext cx="8064896"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400" b="1" dirty="0">
                <a:solidFill>
                  <a:srgbClr val="0070C0"/>
                </a:solidFill>
                <a:latin typeface="Comic Sans MS" panose="030F0902030302020204" pitchFamily="66" charset="0"/>
              </a:rPr>
              <a:t>... ustanovuje podrobné požiadavky na stav konca odpadu pre palivá vyrobené z odpadových materiálov ...</a:t>
            </a:r>
          </a:p>
        </p:txBody>
      </p:sp>
      <p:sp>
        <p:nvSpPr>
          <p:cNvPr id="2" name="Šípka doprava 1">
            <a:extLst>
              <a:ext uri="{FF2B5EF4-FFF2-40B4-BE49-F238E27FC236}">
                <a16:creationId xmlns:a16="http://schemas.microsoft.com/office/drawing/2014/main" id="{CA208F4B-3548-5F4B-9953-5C33E0E5AE71}"/>
              </a:ext>
            </a:extLst>
          </p:cNvPr>
          <p:cNvSpPr/>
          <p:nvPr/>
        </p:nvSpPr>
        <p:spPr>
          <a:xfrm>
            <a:off x="2438379" y="2087735"/>
            <a:ext cx="504056" cy="432048"/>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Šípka doprava 11">
            <a:extLst>
              <a:ext uri="{FF2B5EF4-FFF2-40B4-BE49-F238E27FC236}">
                <a16:creationId xmlns:a16="http://schemas.microsoft.com/office/drawing/2014/main" id="{D021234D-C5D8-144D-A5A3-CE8196913004}"/>
              </a:ext>
            </a:extLst>
          </p:cNvPr>
          <p:cNvSpPr/>
          <p:nvPr/>
        </p:nvSpPr>
        <p:spPr>
          <a:xfrm>
            <a:off x="2369065" y="3574095"/>
            <a:ext cx="504056" cy="432048"/>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Šípka doprava 13">
            <a:extLst>
              <a:ext uri="{FF2B5EF4-FFF2-40B4-BE49-F238E27FC236}">
                <a16:creationId xmlns:a16="http://schemas.microsoft.com/office/drawing/2014/main" id="{3201E6B2-C57E-3841-8476-D337D3A4F3BB}"/>
              </a:ext>
            </a:extLst>
          </p:cNvPr>
          <p:cNvSpPr/>
          <p:nvPr/>
        </p:nvSpPr>
        <p:spPr>
          <a:xfrm rot="5400000">
            <a:off x="1016644" y="2800256"/>
            <a:ext cx="663348" cy="465403"/>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293010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DB992B1-BFFE-6A4E-AB3F-9BB3FF07CB64}"/>
              </a:ext>
            </a:extLst>
          </p:cNvPr>
          <p:cNvSpPr>
            <a:spLocks noGrp="1"/>
          </p:cNvSpPr>
          <p:nvPr>
            <p:ph idx="1"/>
          </p:nvPr>
        </p:nvSpPr>
        <p:spPr>
          <a:xfrm>
            <a:off x="430427" y="548680"/>
            <a:ext cx="8229600" cy="5400600"/>
          </a:xfrm>
        </p:spPr>
        <p:txBody>
          <a:bodyPr>
            <a:noAutofit/>
          </a:bodyPr>
          <a:lstStyle/>
          <a:p>
            <a:pPr marL="0" indent="0">
              <a:buNone/>
            </a:pPr>
            <a:r>
              <a:rPr lang="sk-SK" sz="2800" b="1" dirty="0">
                <a:solidFill>
                  <a:schemeClr val="accent6">
                    <a:lumMod val="75000"/>
                  </a:schemeClr>
                </a:solidFill>
              </a:rPr>
              <a:t>Konkrétne obmedzenia:</a:t>
            </a:r>
          </a:p>
          <a:p>
            <a:pPr lvl="0"/>
            <a:r>
              <a:rPr lang="sk-SK" sz="2400" b="1" dirty="0">
                <a:solidFill>
                  <a:srgbClr val="00B050"/>
                </a:solidFill>
              </a:rPr>
              <a:t>Trieda A </a:t>
            </a:r>
            <a:r>
              <a:rPr lang="sk-SK" sz="2400" dirty="0"/>
              <a:t>– V zmysle Vyhlášky č. </a:t>
            </a:r>
            <a:r>
              <a:rPr lang="sk-SK" sz="2400" b="1" dirty="0">
                <a:solidFill>
                  <a:srgbClr val="0096FF"/>
                </a:solidFill>
              </a:rPr>
              <a:t>410/2012</a:t>
            </a:r>
            <a:r>
              <a:rPr lang="sk-SK" sz="2400" dirty="0"/>
              <a:t> </a:t>
            </a:r>
            <a:r>
              <a:rPr lang="sk-SK" sz="2400" dirty="0" err="1"/>
              <a:t>Z.z</a:t>
            </a:r>
            <a:r>
              <a:rPr lang="sk-SK" sz="2400" dirty="0"/>
              <a:t>., Prílohy č.4, častí III.5.1.2, IV.4.1.2 a V.5.1.2 </a:t>
            </a:r>
            <a:r>
              <a:rPr lang="sk-SK" sz="2400" dirty="0">
                <a:solidFill>
                  <a:srgbClr val="0096FF"/>
                </a:solidFill>
              </a:rPr>
              <a:t>je možné v stacionárnych spaľovacích motoroch spaľovať len plynné palivá a kvapalné palivá </a:t>
            </a:r>
            <a:r>
              <a:rPr lang="sk-SK" sz="2400" b="1" dirty="0">
                <a:solidFill>
                  <a:srgbClr val="FF0000"/>
                </a:solidFill>
              </a:rPr>
              <a:t>s obsahom síry ≤ 0,1 % hmotnosti.</a:t>
            </a:r>
          </a:p>
          <a:p>
            <a:pPr lvl="0"/>
            <a:r>
              <a:rPr lang="sk-SK" sz="2400" b="1" dirty="0">
                <a:solidFill>
                  <a:srgbClr val="00B050"/>
                </a:solidFill>
              </a:rPr>
              <a:t>Trieda B </a:t>
            </a:r>
            <a:r>
              <a:rPr lang="sk-SK" sz="2400" dirty="0"/>
              <a:t>– </a:t>
            </a:r>
            <a:r>
              <a:rPr lang="sk-SK" sz="2400" dirty="0">
                <a:solidFill>
                  <a:srgbClr val="0096FF"/>
                </a:solidFill>
              </a:rPr>
              <a:t>Pre ostatné stredne veľké a stredné spaľovacie zariadenia (iné ako plynové turbíny a piestové spaľovacie motory)</a:t>
            </a:r>
            <a:r>
              <a:rPr lang="sk-SK" sz="2400" dirty="0"/>
              <a:t>, platí v zmysle Vyhlášky č. </a:t>
            </a:r>
            <a:r>
              <a:rPr lang="sk-SK" sz="2400" b="1" dirty="0">
                <a:solidFill>
                  <a:srgbClr val="0096FF"/>
                </a:solidFill>
              </a:rPr>
              <a:t>410/2012</a:t>
            </a:r>
            <a:r>
              <a:rPr lang="sk-SK" sz="2400" dirty="0"/>
              <a:t> </a:t>
            </a:r>
            <a:r>
              <a:rPr lang="sk-SK" sz="2400" dirty="0" err="1"/>
              <a:t>Z.z</a:t>
            </a:r>
            <a:r>
              <a:rPr lang="sk-SK" sz="2400" dirty="0"/>
              <a:t>., Prílohy č.4, častí IV.2.1.3 a V.2.1.2  </a:t>
            </a:r>
            <a:r>
              <a:rPr lang="sk-SK" sz="2400" dirty="0">
                <a:solidFill>
                  <a:srgbClr val="0096FF"/>
                </a:solidFill>
              </a:rPr>
              <a:t>obmedzenie</a:t>
            </a:r>
            <a:r>
              <a:rPr lang="sk-SK" sz="2400" dirty="0"/>
              <a:t> </a:t>
            </a:r>
            <a:r>
              <a:rPr lang="sk-SK" sz="2400" dirty="0">
                <a:solidFill>
                  <a:srgbClr val="FF0000"/>
                </a:solidFill>
              </a:rPr>
              <a:t>na maximálny obsah síry  na úrovni 1 % hmotnosti.</a:t>
            </a:r>
          </a:p>
          <a:p>
            <a:pPr lvl="0"/>
            <a:r>
              <a:rPr lang="sk-SK" sz="2400" b="1" dirty="0">
                <a:solidFill>
                  <a:srgbClr val="00B050"/>
                </a:solidFill>
              </a:rPr>
              <a:t>Trieda C </a:t>
            </a:r>
            <a:r>
              <a:rPr lang="sk-SK" sz="2400" dirty="0"/>
              <a:t>–</a:t>
            </a:r>
            <a:r>
              <a:rPr lang="sk-SK" sz="2400" b="1" dirty="0">
                <a:solidFill>
                  <a:srgbClr val="0096FF"/>
                </a:solidFill>
              </a:rPr>
              <a:t> HH </a:t>
            </a:r>
            <a:r>
              <a:rPr lang="sk-SK" sz="2400" b="1" dirty="0">
                <a:solidFill>
                  <a:srgbClr val="FF0000"/>
                </a:solidFill>
              </a:rPr>
              <a:t>1 hm. %</a:t>
            </a:r>
            <a:r>
              <a:rPr lang="sk-SK" sz="2400" dirty="0"/>
              <a:t> pre parameter - celkový obsah síry je v zmysle Vyhlášky č. </a:t>
            </a:r>
            <a:r>
              <a:rPr lang="sk-SK" sz="2400" b="1" dirty="0">
                <a:solidFill>
                  <a:srgbClr val="0096FF"/>
                </a:solidFill>
              </a:rPr>
              <a:t>228/2014</a:t>
            </a:r>
            <a:r>
              <a:rPr lang="sk-SK" sz="2400" dirty="0"/>
              <a:t> </a:t>
            </a:r>
            <a:r>
              <a:rPr lang="sk-SK" sz="2400" dirty="0" err="1"/>
              <a:t>Z.z</a:t>
            </a:r>
            <a:r>
              <a:rPr lang="sk-SK" sz="2400" dirty="0"/>
              <a:t>. </a:t>
            </a:r>
            <a:r>
              <a:rPr lang="sk-SK" sz="2400" dirty="0">
                <a:solidFill>
                  <a:srgbClr val="0096FF"/>
                </a:solidFill>
              </a:rPr>
              <a:t>povolené prekročiť len pri ťažkom vykurovacom oleji a lodných palivách.</a:t>
            </a:r>
          </a:p>
          <a:p>
            <a:pPr marL="0" indent="0">
              <a:buNone/>
            </a:pPr>
            <a:endParaRPr lang="sk-SK" sz="2400" dirty="0"/>
          </a:p>
        </p:txBody>
      </p:sp>
      <p:sp>
        <p:nvSpPr>
          <p:cNvPr id="4" name="Obdĺžnik 3">
            <a:extLst>
              <a:ext uri="{FF2B5EF4-FFF2-40B4-BE49-F238E27FC236}">
                <a16:creationId xmlns:a16="http://schemas.microsoft.com/office/drawing/2014/main" id="{BDBE6B00-378A-C94B-BB76-15EDC78E8B03}"/>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18669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D27D2-B028-D043-AA00-78D08417D9D5}"/>
              </a:ext>
            </a:extLst>
          </p:cNvPr>
          <p:cNvSpPr>
            <a:spLocks noGrp="1"/>
          </p:cNvSpPr>
          <p:nvPr>
            <p:ph type="title"/>
          </p:nvPr>
        </p:nvSpPr>
        <p:spPr>
          <a:xfrm>
            <a:off x="251520" y="1328368"/>
            <a:ext cx="8229600" cy="576064"/>
          </a:xfrm>
        </p:spPr>
        <p:txBody>
          <a:bodyPr>
            <a:normAutofit/>
          </a:bodyPr>
          <a:lstStyle/>
          <a:p>
            <a:pPr algn="l"/>
            <a:r>
              <a:rPr lang="sk-SK" sz="2400" b="1" i="1" dirty="0"/>
              <a:t>B. Problematické parametre pre plynné druhotné palivá</a:t>
            </a:r>
            <a:r>
              <a:rPr lang="sk-SK" sz="2400" dirty="0"/>
              <a:t> </a:t>
            </a:r>
          </a:p>
        </p:txBody>
      </p:sp>
      <p:sp>
        <p:nvSpPr>
          <p:cNvPr id="3" name="Zástupný obsah 2">
            <a:extLst>
              <a:ext uri="{FF2B5EF4-FFF2-40B4-BE49-F238E27FC236}">
                <a16:creationId xmlns:a16="http://schemas.microsoft.com/office/drawing/2014/main" id="{ADD84EA4-785B-1546-A389-812A876D7141}"/>
              </a:ext>
            </a:extLst>
          </p:cNvPr>
          <p:cNvSpPr>
            <a:spLocks noGrp="1"/>
          </p:cNvSpPr>
          <p:nvPr>
            <p:ph idx="1"/>
          </p:nvPr>
        </p:nvSpPr>
        <p:spPr>
          <a:xfrm>
            <a:off x="251519" y="1904432"/>
            <a:ext cx="8758203" cy="3365209"/>
          </a:xfrm>
        </p:spPr>
        <p:txBody>
          <a:bodyPr>
            <a:noAutofit/>
          </a:bodyPr>
          <a:lstStyle/>
          <a:p>
            <a:r>
              <a:rPr lang="sk-SK" sz="2400" dirty="0"/>
              <a:t>plnenie parametra „Zlúčeniny Cl vyjadrené ako </a:t>
            </a:r>
            <a:r>
              <a:rPr lang="sk-SK" sz="2400" dirty="0" err="1"/>
              <a:t>HCl</a:t>
            </a:r>
            <a:r>
              <a:rPr lang="sk-SK" sz="2400" dirty="0"/>
              <a:t>“.</a:t>
            </a:r>
          </a:p>
          <a:p>
            <a:r>
              <a:rPr lang="sk-SK" sz="2400" dirty="0"/>
              <a:t>V prípade jedného identifikovaného prekročenia parametra „Zlúčeniny F vyjadrené ako HF sa s veľkou pravdepodobnosťou jednalo o kontamináciu testovacieho zariadenia predchádzajúcimi testovanými dávkami odpadov, nakoľko dotknutý testovaný vstupný materiál neobsahoval fluór v detekovateľnom množstve.</a:t>
            </a:r>
          </a:p>
          <a:p>
            <a:r>
              <a:rPr lang="sk-SK" sz="2400" dirty="0"/>
              <a:t>V prípade jedného identifikovaného prekročenia parametrov „celková síra“, „H</a:t>
            </a:r>
            <a:r>
              <a:rPr lang="sk-SK" sz="2400" baseline="-25000" dirty="0"/>
              <a:t>2</a:t>
            </a:r>
            <a:r>
              <a:rPr lang="sk-SK" sz="2400" dirty="0"/>
              <a:t>S“ a „COS“ sa zasa jedná výlučne o špecifikum testovaného nemocničného odpadu a štandardné plastové odpady pochádzajúce z komunálneho odpadu (resp. plastové odpady príbuzného pôvodu) s prekračovaním hraničných hodnôt pre uvedené parametre problém nemajú.</a:t>
            </a:r>
          </a:p>
          <a:p>
            <a:endParaRPr lang="sk-SK" sz="2400" dirty="0"/>
          </a:p>
        </p:txBody>
      </p:sp>
      <p:sp>
        <p:nvSpPr>
          <p:cNvPr id="4" name="Zástupný symbol obsahu 2">
            <a:extLst>
              <a:ext uri="{FF2B5EF4-FFF2-40B4-BE49-F238E27FC236}">
                <a16:creationId xmlns:a16="http://schemas.microsoft.com/office/drawing/2014/main" id="{67D2220D-ACF3-EA4C-93AA-999B604500E1}"/>
              </a:ext>
            </a:extLst>
          </p:cNvPr>
          <p:cNvSpPr txBox="1">
            <a:spLocks/>
          </p:cNvSpPr>
          <p:nvPr/>
        </p:nvSpPr>
        <p:spPr>
          <a:xfrm>
            <a:off x="-26773" y="17153"/>
            <a:ext cx="9144000" cy="1196752"/>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Zhodnotenie plnenia hraničných hodnôt a zhrnutie problematicky definovaných parametrov</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Obdĺžnik 4">
            <a:extLst>
              <a:ext uri="{FF2B5EF4-FFF2-40B4-BE49-F238E27FC236}">
                <a16:creationId xmlns:a16="http://schemas.microsoft.com/office/drawing/2014/main" id="{634E3230-5F14-2A43-9AAE-C1A49C3C82DB}"/>
              </a:ext>
            </a:extLst>
          </p:cNvPr>
          <p:cNvSpPr/>
          <p:nvPr/>
        </p:nvSpPr>
        <p:spPr>
          <a:xfrm>
            <a:off x="80731" y="146900"/>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96689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E58E40-697B-E342-8DC4-09E44D6B4271}"/>
              </a:ext>
            </a:extLst>
          </p:cNvPr>
          <p:cNvSpPr>
            <a:spLocks noGrp="1"/>
          </p:cNvSpPr>
          <p:nvPr>
            <p:ph idx="1"/>
          </p:nvPr>
        </p:nvSpPr>
        <p:spPr>
          <a:xfrm>
            <a:off x="260751" y="1196286"/>
            <a:ext cx="8568952" cy="4525963"/>
          </a:xfrm>
        </p:spPr>
        <p:txBody>
          <a:bodyPr>
            <a:noAutofit/>
          </a:bodyPr>
          <a:lstStyle/>
          <a:p>
            <a:pPr marL="0" indent="0">
              <a:buNone/>
            </a:pPr>
            <a:r>
              <a:rPr lang="sk-SK" sz="2400" dirty="0"/>
              <a:t>Medzi kľúčové požiadavky a nedoriešené ENV  problémy patrí práve povinnosť preukázať dosiahnutie stavu konca odpadu pre produkované plynné a kvapalné druhotné palivá. Výsadné postavenie týchto požiadaviek v rámci všetkých ENV požiadaviek a obmedzení vyplýva najmä z nasledovných skutočností:</a:t>
            </a:r>
          </a:p>
          <a:p>
            <a:pPr lvl="0"/>
            <a:r>
              <a:rPr lang="sk-SK" sz="2400" dirty="0"/>
              <a:t>jedná sa o podrobne zadefinované, konkrétne požiadavky vzťahujúce sa na každé ATT zariadenie (so zohľadnením výnimiek uvedených vyššie) automaticky, bez potreby možnosti subjektívneho výkladu a aplikácie ako je to pri zväčša strategických obmedzeniach ustanovených v legislatívnom rámci odpadového hospodárstva,</a:t>
            </a:r>
          </a:p>
          <a:p>
            <a:pPr lvl="0"/>
            <a:r>
              <a:rPr lang="sk-SK" sz="2400" dirty="0"/>
              <a:t>plnenie resp. neplnenie požiadaviek má priamy vplyv na intenzitu negatívneho environmentálneho vplyvu jednotlivých ATT zariadení,</a:t>
            </a:r>
          </a:p>
        </p:txBody>
      </p:sp>
      <p:sp>
        <p:nvSpPr>
          <p:cNvPr id="4" name="Zástupný symbol obsahu 2">
            <a:extLst>
              <a:ext uri="{FF2B5EF4-FFF2-40B4-BE49-F238E27FC236}">
                <a16:creationId xmlns:a16="http://schemas.microsoft.com/office/drawing/2014/main" id="{BAA480FC-DBE3-1C4E-B019-8ECB0921A6A7}"/>
              </a:ext>
            </a:extLst>
          </p:cNvPr>
          <p:cNvSpPr txBox="1">
            <a:spLocks/>
          </p:cNvSpPr>
          <p:nvPr/>
        </p:nvSpPr>
        <p:spPr>
          <a:xfrm>
            <a:off x="-26773" y="19836"/>
            <a:ext cx="9144000" cy="816876"/>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Záver</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Obdĺžnik 4">
            <a:extLst>
              <a:ext uri="{FF2B5EF4-FFF2-40B4-BE49-F238E27FC236}">
                <a16:creationId xmlns:a16="http://schemas.microsoft.com/office/drawing/2014/main" id="{3D09AC42-CE22-B14F-8011-12168A584232}"/>
              </a:ext>
            </a:extLst>
          </p:cNvPr>
          <p:cNvSpPr/>
          <p:nvPr/>
        </p:nvSpPr>
        <p:spPr>
          <a:xfrm>
            <a:off x="80731" y="146900"/>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413839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E58E40-697B-E342-8DC4-09E44D6B4271}"/>
              </a:ext>
            </a:extLst>
          </p:cNvPr>
          <p:cNvSpPr>
            <a:spLocks noGrp="1"/>
          </p:cNvSpPr>
          <p:nvPr>
            <p:ph idx="1"/>
          </p:nvPr>
        </p:nvSpPr>
        <p:spPr>
          <a:xfrm>
            <a:off x="260751" y="1196286"/>
            <a:ext cx="8568952" cy="4525963"/>
          </a:xfrm>
        </p:spPr>
        <p:txBody>
          <a:bodyPr>
            <a:noAutofit/>
          </a:bodyPr>
          <a:lstStyle/>
          <a:p>
            <a:pPr lvl="0"/>
            <a:r>
              <a:rPr lang="sk-SK" sz="2400" dirty="0"/>
              <a:t>požiadavky sú svojou povahou prepojené na inherentné technologické schopnosti jednotlivých ATT technológií a plnia tak čiastočne aj funkciu indikátorov ich celkovej technickej kvality a dlhodobej udržateľnosti,</a:t>
            </a:r>
          </a:p>
          <a:p>
            <a:pPr lvl="0"/>
            <a:r>
              <a:rPr lang="sk-SK" sz="2400" dirty="0"/>
              <a:t>v nadväznosti na predchádzajúci bod, neplnenie týchto požiadaviek implikuje potrebu výrazných technologických zásahov do zariadení a do navrhnutých procesov, v miere ktorá zároveň významne prispieva k celkovej kvalite výstupov konkrétnej technológie.</a:t>
            </a:r>
          </a:p>
          <a:p>
            <a:pPr marL="0" indent="0">
              <a:buNone/>
            </a:pPr>
            <a:endParaRPr lang="sk-SK" sz="2400" dirty="0"/>
          </a:p>
        </p:txBody>
      </p:sp>
      <p:sp>
        <p:nvSpPr>
          <p:cNvPr id="4" name="Zástupný symbol obsahu 2">
            <a:extLst>
              <a:ext uri="{FF2B5EF4-FFF2-40B4-BE49-F238E27FC236}">
                <a16:creationId xmlns:a16="http://schemas.microsoft.com/office/drawing/2014/main" id="{BAA480FC-DBE3-1C4E-B019-8ECB0921A6A7}"/>
              </a:ext>
            </a:extLst>
          </p:cNvPr>
          <p:cNvSpPr txBox="1">
            <a:spLocks/>
          </p:cNvSpPr>
          <p:nvPr/>
        </p:nvSpPr>
        <p:spPr>
          <a:xfrm>
            <a:off x="-26243" y="10846"/>
            <a:ext cx="9144000" cy="897874"/>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Záver</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Obdĺžnik 4">
            <a:extLst>
              <a:ext uri="{FF2B5EF4-FFF2-40B4-BE49-F238E27FC236}">
                <a16:creationId xmlns:a16="http://schemas.microsoft.com/office/drawing/2014/main" id="{3D09AC42-CE22-B14F-8011-12168A584232}"/>
              </a:ext>
            </a:extLst>
          </p:cNvPr>
          <p:cNvSpPr/>
          <p:nvPr/>
        </p:nvSpPr>
        <p:spPr>
          <a:xfrm>
            <a:off x="80731" y="146900"/>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79866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BAB68A8-7451-4642-98E8-4969CE17118E}"/>
              </a:ext>
            </a:extLst>
          </p:cNvPr>
          <p:cNvSpPr>
            <a:spLocks noGrp="1"/>
          </p:cNvSpPr>
          <p:nvPr>
            <p:ph idx="1"/>
          </p:nvPr>
        </p:nvSpPr>
        <p:spPr>
          <a:xfrm>
            <a:off x="80731" y="1196286"/>
            <a:ext cx="8928991" cy="5401066"/>
          </a:xfrm>
        </p:spPr>
        <p:txBody>
          <a:bodyPr>
            <a:noAutofit/>
          </a:bodyPr>
          <a:lstStyle/>
          <a:p>
            <a:pPr marL="0" indent="0">
              <a:buNone/>
            </a:pPr>
            <a:r>
              <a:rPr lang="sk-SK" sz="2400" dirty="0"/>
              <a:t>Následným krokom, ktorému sa chceme venovať v budúcnosti je:</a:t>
            </a:r>
          </a:p>
          <a:p>
            <a:pPr lvl="0"/>
            <a:r>
              <a:rPr lang="sk-SK" sz="2400" dirty="0"/>
              <a:t>návrh konkrétnych HH pre parametre, ktoré v súčasnosti platnej verzii vyhlášky č. 228/2014 </a:t>
            </a:r>
            <a:r>
              <a:rPr lang="sk-SK" sz="2400" dirty="0" err="1"/>
              <a:t>Z.z</a:t>
            </a:r>
            <a:r>
              <a:rPr lang="sk-SK" sz="2400" dirty="0"/>
              <a:t>. nie sú explicitne definované (pri rešpektovaní základných princípov, na ktorých boli parametre stavu konca odpadu pre druhotné palivá navrhnuté),</a:t>
            </a:r>
          </a:p>
          <a:p>
            <a:pPr lvl="0"/>
            <a:r>
              <a:rPr lang="sk-SK" sz="2400" dirty="0"/>
              <a:t>vyčlenenie identifikovaných prekračovaných parametrov, ktorých legislatívne ustanovená HH je nevyhovujúca a mala by (pri najbližšej novelizácii dotknutej Vyhlášky č. 228/2014 </a:t>
            </a:r>
            <a:r>
              <a:rPr lang="sk-SK" sz="2400" dirty="0" err="1"/>
              <a:t>Z.z</a:t>
            </a:r>
            <a:r>
              <a:rPr lang="sk-SK" sz="2400" dirty="0"/>
              <a:t>.) prejsť kritickou úpravou aj s návrhom tejto úpravy tak aby nové HH reflektovali povahu produkovaných druhotných palív,</a:t>
            </a:r>
          </a:p>
          <a:p>
            <a:pPr lvl="0"/>
            <a:r>
              <a:rPr lang="sk-SK" sz="2400" dirty="0"/>
              <a:t>overenie uskutočniteľnosti technologických úprav na jednotlivých </a:t>
            </a:r>
            <a:r>
              <a:rPr lang="sk-SK" sz="2400" dirty="0" err="1"/>
              <a:t>pyrolýznych</a:t>
            </a:r>
            <a:r>
              <a:rPr lang="sk-SK" sz="2400" dirty="0"/>
              <a:t> zariadeniach s cieľom dosiahnuť plnenie HH pre ostatné neplnené parametre identifikované v tejto práci.</a:t>
            </a:r>
          </a:p>
          <a:p>
            <a:pPr marL="0" indent="0">
              <a:buNone/>
            </a:pPr>
            <a:endParaRPr lang="sk-SK" sz="2400" dirty="0"/>
          </a:p>
        </p:txBody>
      </p:sp>
      <p:sp>
        <p:nvSpPr>
          <p:cNvPr id="4" name="Zástupný symbol obsahu 2">
            <a:extLst>
              <a:ext uri="{FF2B5EF4-FFF2-40B4-BE49-F238E27FC236}">
                <a16:creationId xmlns:a16="http://schemas.microsoft.com/office/drawing/2014/main" id="{9693CF33-3FF9-A94D-B2E7-5A14ACE320C2}"/>
              </a:ext>
            </a:extLst>
          </p:cNvPr>
          <p:cNvSpPr txBox="1">
            <a:spLocks/>
          </p:cNvSpPr>
          <p:nvPr/>
        </p:nvSpPr>
        <p:spPr>
          <a:xfrm>
            <a:off x="-26243" y="10846"/>
            <a:ext cx="9144000" cy="897874"/>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Záver</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Obdĺžnik 4">
            <a:extLst>
              <a:ext uri="{FF2B5EF4-FFF2-40B4-BE49-F238E27FC236}">
                <a16:creationId xmlns:a16="http://schemas.microsoft.com/office/drawing/2014/main" id="{9D7A63A1-9314-E346-8A76-066D7F7B3FFD}"/>
              </a:ext>
            </a:extLst>
          </p:cNvPr>
          <p:cNvSpPr/>
          <p:nvPr/>
        </p:nvSpPr>
        <p:spPr>
          <a:xfrm>
            <a:off x="80731" y="146900"/>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370585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p:cNvSpPr txBox="1">
            <a:spLocks/>
          </p:cNvSpPr>
          <p:nvPr/>
        </p:nvSpPr>
        <p:spPr>
          <a:xfrm>
            <a:off x="1619672" y="1484784"/>
            <a:ext cx="6624736" cy="792088"/>
          </a:xfrm>
          <a:prstGeom prst="rect">
            <a:avLst/>
          </a:prstGeom>
        </p:spPr>
        <p:txBody>
          <a:bodyPr spcFirstLastPara="1" vert="horz" lIns="91440" tIns="45720" rIns="91440" bIns="45720" numCol="1" rtlCol="0">
            <a:prstTxWarp prst="textArchDown">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k-SK" sz="4000" b="1" noProof="1">
                <a:ln w="38100">
                  <a:solidFill>
                    <a:srgbClr val="FF0000"/>
                  </a:solidFill>
                </a:ln>
                <a:solidFill>
                  <a:srgbClr val="FFFF00"/>
                </a:solidFill>
                <a:latin typeface="Comic Sans MS" pitchFamily="66" charset="0"/>
              </a:rPr>
              <a:t>ĎAKUJEM ZA POZORNOSŤ </a:t>
            </a:r>
          </a:p>
        </p:txBody>
      </p:sp>
      <p:sp>
        <p:nvSpPr>
          <p:cNvPr id="5" name="Rectangle 172"/>
          <p:cNvSpPr>
            <a:spLocks noChangeArrowheads="1"/>
          </p:cNvSpPr>
          <p:nvPr/>
        </p:nvSpPr>
        <p:spPr bwMode="auto">
          <a:xfrm>
            <a:off x="1968577" y="2880473"/>
            <a:ext cx="5462740" cy="1636415"/>
          </a:xfrm>
          <a:prstGeom prst="rect">
            <a:avLst/>
          </a:prstGeom>
          <a:noFill/>
          <a:ln w="9525">
            <a:noFill/>
            <a:miter lim="800000"/>
            <a:headEnd/>
            <a:tailEnd/>
          </a:ln>
        </p:spPr>
        <p:txBody>
          <a:bodyPr/>
          <a:lstStyle/>
          <a:p>
            <a:pPr algn="ctr">
              <a:spcBef>
                <a:spcPct val="20000"/>
              </a:spcBef>
              <a:buClr>
                <a:schemeClr val="accent1"/>
              </a:buClr>
              <a:buSzPct val="65000"/>
              <a:buFont typeface="Wingdings" pitchFamily="2" charset="2"/>
              <a:buNone/>
            </a:pPr>
            <a:r>
              <a:rPr lang="sk-SK" sz="1500" b="1" noProof="1">
                <a:latin typeface="Comic Sans MS" pitchFamily="66" charset="0"/>
              </a:rPr>
              <a:t>Univerzita Mateja Bela v Banskej Bystrici</a:t>
            </a:r>
          </a:p>
          <a:p>
            <a:pPr algn="ctr">
              <a:spcBef>
                <a:spcPct val="20000"/>
              </a:spcBef>
              <a:buClr>
                <a:schemeClr val="accent1"/>
              </a:buClr>
              <a:buSzPct val="65000"/>
              <a:buFont typeface="Wingdings" pitchFamily="2" charset="2"/>
              <a:buNone/>
            </a:pPr>
            <a:r>
              <a:rPr lang="sk-SK" sz="1500" b="1" noProof="1">
                <a:latin typeface="Comic Sans MS" pitchFamily="66" charset="0"/>
              </a:rPr>
              <a:t>Fakulta prírodných vied</a:t>
            </a:r>
          </a:p>
          <a:p>
            <a:pPr algn="ctr">
              <a:spcBef>
                <a:spcPct val="20000"/>
              </a:spcBef>
              <a:buClr>
                <a:schemeClr val="accent1"/>
              </a:buClr>
              <a:buSzPct val="65000"/>
              <a:buFont typeface="Wingdings" pitchFamily="2" charset="2"/>
              <a:buNone/>
            </a:pPr>
            <a:r>
              <a:rPr lang="sk-SK" sz="1500" b="1" noProof="1">
                <a:latin typeface="Comic Sans MS" pitchFamily="66" charset="0"/>
              </a:rPr>
              <a:t>Katedra životného prostredia</a:t>
            </a:r>
          </a:p>
          <a:p>
            <a:pPr algn="ctr">
              <a:spcBef>
                <a:spcPct val="20000"/>
              </a:spcBef>
              <a:buClr>
                <a:schemeClr val="accent1"/>
              </a:buClr>
              <a:buSzPct val="65000"/>
              <a:buFont typeface="Wingdings" pitchFamily="2" charset="2"/>
              <a:buNone/>
            </a:pPr>
            <a:r>
              <a:rPr lang="sk-SK" sz="1500" b="1" noProof="1">
                <a:latin typeface="Comic Sans MS" pitchFamily="66" charset="0"/>
              </a:rPr>
              <a:t>Tajovského 40, 970 41 Banská Bystrica</a:t>
            </a:r>
          </a:p>
        </p:txBody>
      </p:sp>
      <p:sp>
        <p:nvSpPr>
          <p:cNvPr id="6" name="Obdĺžnik 5"/>
          <p:cNvSpPr/>
          <p:nvPr/>
        </p:nvSpPr>
        <p:spPr>
          <a:xfrm>
            <a:off x="3226627" y="4166022"/>
            <a:ext cx="2946640" cy="1366528"/>
          </a:xfrm>
          <a:prstGeom prst="rect">
            <a:avLst/>
          </a:prstGeom>
        </p:spPr>
        <p:txBody>
          <a:bodyPr wrap="none">
            <a:spAutoFit/>
          </a:bodyPr>
          <a:lstStyle/>
          <a:p>
            <a:pPr algn="ctr">
              <a:spcBef>
                <a:spcPct val="20000"/>
              </a:spcBef>
              <a:buClr>
                <a:schemeClr val="accent1"/>
              </a:buClr>
              <a:buSzPct val="65000"/>
              <a:buFont typeface="Wingdings" pitchFamily="2" charset="2"/>
              <a:buNone/>
            </a:pPr>
            <a:r>
              <a:rPr lang="sk-SK" b="1" noProof="1">
                <a:latin typeface="Comic Sans MS" pitchFamily="66" charset="0"/>
                <a:hlinkClick r:id="rId2"/>
              </a:rPr>
              <a:t>emilia.hroncova@umb.com</a:t>
            </a:r>
            <a:endParaRPr lang="sk-SK" b="1" noProof="1">
              <a:latin typeface="Comic Sans MS" pitchFamily="66" charset="0"/>
            </a:endParaRPr>
          </a:p>
          <a:p>
            <a:pPr algn="ctr">
              <a:spcBef>
                <a:spcPct val="20000"/>
              </a:spcBef>
              <a:buClr>
                <a:schemeClr val="accent1"/>
              </a:buClr>
              <a:buSzPct val="65000"/>
              <a:buFont typeface="Wingdings" pitchFamily="2" charset="2"/>
              <a:buNone/>
            </a:pPr>
            <a:r>
              <a:rPr lang="sk-SK" b="1" noProof="1">
                <a:latin typeface="Comic Sans MS" pitchFamily="66" charset="0"/>
                <a:hlinkClick r:id="rId3"/>
              </a:rPr>
              <a:t>musiljuraj@gmail.com</a:t>
            </a:r>
            <a:endParaRPr lang="sk-SK" b="1" noProof="1">
              <a:latin typeface="Comic Sans MS" pitchFamily="66" charset="0"/>
            </a:endParaRPr>
          </a:p>
          <a:p>
            <a:pPr algn="ctr">
              <a:spcBef>
                <a:spcPct val="20000"/>
              </a:spcBef>
              <a:buClr>
                <a:schemeClr val="accent1"/>
              </a:buClr>
              <a:buSzPct val="65000"/>
              <a:buFont typeface="Wingdings" pitchFamily="2" charset="2"/>
              <a:buNone/>
            </a:pPr>
            <a:r>
              <a:rPr lang="sk-SK" b="1" noProof="1">
                <a:latin typeface="Comic Sans MS" pitchFamily="66" charset="0"/>
                <a:hlinkClick r:id="rId4"/>
              </a:rPr>
              <a:t>juraj.ladomersky@umb.sk</a:t>
            </a:r>
            <a:endParaRPr lang="sk-SK" b="1" noProof="1">
              <a:latin typeface="Comic Sans MS" pitchFamily="66" charset="0"/>
            </a:endParaRPr>
          </a:p>
          <a:p>
            <a:pPr algn="ctr">
              <a:spcBef>
                <a:spcPct val="20000"/>
              </a:spcBef>
              <a:buClr>
                <a:schemeClr val="accent1"/>
              </a:buClr>
              <a:buSzPct val="65000"/>
              <a:buFont typeface="Wingdings" pitchFamily="2" charset="2"/>
              <a:buNone/>
            </a:pPr>
            <a:endParaRPr lang="sk-SK" b="1" noProof="1">
              <a:latin typeface="Comic Sans MS" pitchFamily="66" charset="0"/>
            </a:endParaRPr>
          </a:p>
        </p:txBody>
      </p:sp>
      <p:sp>
        <p:nvSpPr>
          <p:cNvPr id="7" name="Obdĺžnik 6"/>
          <p:cNvSpPr/>
          <p:nvPr/>
        </p:nvSpPr>
        <p:spPr>
          <a:xfrm>
            <a:off x="107504" y="116632"/>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C00000"/>
                </a:solidFill>
              </a:ln>
            </a:endParaRPr>
          </a:p>
        </p:txBody>
      </p:sp>
    </p:spTree>
    <p:extLst>
      <p:ext uri="{BB962C8B-B14F-4D97-AF65-F5344CB8AC3E}">
        <p14:creationId xmlns:p14="http://schemas.microsoft.com/office/powerpoint/2010/main" val="5581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a:extLst>
              <a:ext uri="{FF2B5EF4-FFF2-40B4-BE49-F238E27FC236}">
                <a16:creationId xmlns:a16="http://schemas.microsoft.com/office/drawing/2014/main" id="{491A7EB4-EDB6-4A49-BC34-408322571959}"/>
              </a:ext>
            </a:extLst>
          </p:cNvPr>
          <p:cNvSpPr txBox="1">
            <a:spLocks/>
          </p:cNvSpPr>
          <p:nvPr/>
        </p:nvSpPr>
        <p:spPr>
          <a:xfrm>
            <a:off x="0" y="0"/>
            <a:ext cx="9144000" cy="1196752"/>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Legislatívny rámec druhotných palív pre </a:t>
            </a:r>
            <a:r>
              <a:rPr lang="sk-SK" sz="2800" b="1" noProof="1">
                <a:solidFill>
                  <a:srgbClr val="FF0000"/>
                </a:solidFill>
                <a:latin typeface="Comic Sans MS" panose="030F0702030302020204" pitchFamily="66" charset="0"/>
              </a:rPr>
              <a:t>pyrolýzne</a:t>
            </a:r>
            <a:r>
              <a:rPr lang="sk-SK" sz="2800" b="1" dirty="0">
                <a:solidFill>
                  <a:srgbClr val="FF0000"/>
                </a:solidFill>
                <a:latin typeface="Comic Sans MS" panose="030F0702030302020204" pitchFamily="66" charset="0"/>
              </a:rPr>
              <a:t> technológie v rámci SR a jeho dôsledky</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7" name="Obdĺžnik 6"/>
          <p:cNvSpPr/>
          <p:nvPr/>
        </p:nvSpPr>
        <p:spPr>
          <a:xfrm>
            <a:off x="107504" y="116632"/>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Zástupný symbol obsahu 2">
            <a:extLst>
              <a:ext uri="{FF2B5EF4-FFF2-40B4-BE49-F238E27FC236}">
                <a16:creationId xmlns:a16="http://schemas.microsoft.com/office/drawing/2014/main" id="{57F037DF-4653-8A48-91A0-B63C79D76C6B}"/>
              </a:ext>
            </a:extLst>
          </p:cNvPr>
          <p:cNvSpPr txBox="1">
            <a:spLocks/>
          </p:cNvSpPr>
          <p:nvPr/>
        </p:nvSpPr>
        <p:spPr>
          <a:xfrm>
            <a:off x="323528" y="1313384"/>
            <a:ext cx="1656184" cy="558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400" b="1" dirty="0">
                <a:solidFill>
                  <a:srgbClr val="00B050"/>
                </a:solidFill>
              </a:rPr>
              <a:t>§ 2 písm. t)</a:t>
            </a:r>
            <a:endParaRPr lang="sk-SK" sz="2400" b="1" dirty="0">
              <a:solidFill>
                <a:srgbClr val="00B050"/>
              </a:solidFill>
              <a:latin typeface="Comic Sans MS" panose="030F0702030302020204" pitchFamily="66" charset="0"/>
            </a:endParaRPr>
          </a:p>
        </p:txBody>
      </p:sp>
      <p:sp>
        <p:nvSpPr>
          <p:cNvPr id="14" name="Zástupný symbol obsahu 2">
            <a:extLst>
              <a:ext uri="{FF2B5EF4-FFF2-40B4-BE49-F238E27FC236}">
                <a16:creationId xmlns:a16="http://schemas.microsoft.com/office/drawing/2014/main" id="{151EE306-6151-7D49-A5E4-E2727FAD0E57}"/>
              </a:ext>
            </a:extLst>
          </p:cNvPr>
          <p:cNvSpPr txBox="1">
            <a:spLocks/>
          </p:cNvSpPr>
          <p:nvPr/>
        </p:nvSpPr>
        <p:spPr>
          <a:xfrm>
            <a:off x="215008" y="1332683"/>
            <a:ext cx="8928992" cy="896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400" dirty="0"/>
              <a:t>do SR ENV legislatívy zavedený pojem </a:t>
            </a:r>
          </a:p>
          <a:p>
            <a:pPr marL="0" indent="0" algn="ctr">
              <a:buNone/>
            </a:pPr>
            <a:r>
              <a:rPr lang="sk-SK" sz="2400" b="1" dirty="0">
                <a:solidFill>
                  <a:srgbClr val="00B050"/>
                </a:solidFill>
                <a:latin typeface="Comic Sans MS" panose="030F0902030302020204" pitchFamily="66" charset="0"/>
              </a:rPr>
              <a:t>„druhotné palivo“</a:t>
            </a:r>
          </a:p>
        </p:txBody>
      </p:sp>
      <p:sp>
        <p:nvSpPr>
          <p:cNvPr id="15" name="Zástupný symbol obsahu 2">
            <a:extLst>
              <a:ext uri="{FF2B5EF4-FFF2-40B4-BE49-F238E27FC236}">
                <a16:creationId xmlns:a16="http://schemas.microsoft.com/office/drawing/2014/main" id="{D9B93542-BCA8-A347-96DB-EEA34F250BA5}"/>
              </a:ext>
            </a:extLst>
          </p:cNvPr>
          <p:cNvSpPr txBox="1">
            <a:spLocks/>
          </p:cNvSpPr>
          <p:nvPr/>
        </p:nvSpPr>
        <p:spPr>
          <a:xfrm>
            <a:off x="107504" y="2594900"/>
            <a:ext cx="8928992" cy="40444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400" dirty="0"/>
              <a:t>vyrobené z odpadu</a:t>
            </a:r>
          </a:p>
          <a:p>
            <a:pPr marL="0" indent="0" algn="ctr">
              <a:buNone/>
            </a:pPr>
            <a:r>
              <a:rPr lang="sk-SK" sz="2400" dirty="0"/>
              <a:t>spĺňa požiadavky </a:t>
            </a:r>
            <a:r>
              <a:rPr lang="sk-SK" sz="2400" b="1" dirty="0">
                <a:solidFill>
                  <a:srgbClr val="00B050"/>
                </a:solidFill>
              </a:rPr>
              <a:t>§ 6b a §  9 ods. 11 písm. c)</a:t>
            </a:r>
          </a:p>
          <a:p>
            <a:pPr marL="0" indent="0" algn="ctr">
              <a:buNone/>
            </a:pPr>
            <a:r>
              <a:rPr lang="sk-SK" sz="2400" b="1" dirty="0">
                <a:solidFill>
                  <a:srgbClr val="7030A0"/>
                </a:solidFill>
              </a:rPr>
              <a:t>dosiahlo stav konca odpadu </a:t>
            </a:r>
          </a:p>
          <a:p>
            <a:pPr marL="0" indent="0" algn="ctr">
              <a:buNone/>
            </a:pPr>
            <a:r>
              <a:rPr lang="sk-SK" sz="2400" dirty="0"/>
              <a:t>podľa osobitného predpisu (</a:t>
            </a:r>
            <a:r>
              <a:rPr lang="sk-SK" sz="2400" b="1" dirty="0">
                <a:solidFill>
                  <a:srgbClr val="00B050"/>
                </a:solidFill>
              </a:rPr>
              <a:t>zákon č. 79/2015 </a:t>
            </a:r>
            <a:r>
              <a:rPr lang="sk-SK" sz="2400" b="1" dirty="0" err="1">
                <a:solidFill>
                  <a:srgbClr val="00B050"/>
                </a:solidFill>
              </a:rPr>
              <a:t>Z.z</a:t>
            </a:r>
            <a:r>
              <a:rPr lang="sk-SK" sz="2400" b="1" dirty="0">
                <a:solidFill>
                  <a:srgbClr val="00B050"/>
                </a:solidFill>
              </a:rPr>
              <a:t>. o odpadoch</a:t>
            </a:r>
            <a:r>
              <a:rPr lang="sk-SK" sz="2400" dirty="0"/>
              <a:t>) </a:t>
            </a:r>
          </a:p>
          <a:p>
            <a:pPr marL="0" indent="0" algn="ctr">
              <a:buNone/>
            </a:pPr>
            <a:r>
              <a:rPr lang="sk-SK" sz="2400" dirty="0"/>
              <a:t>ďalej sa nebude považovať za odpad, </a:t>
            </a:r>
          </a:p>
          <a:p>
            <a:pPr marL="0" indent="0" algn="ctr">
              <a:buNone/>
            </a:pPr>
            <a:r>
              <a:rPr lang="sk-SK" sz="2400" dirty="0"/>
              <a:t>ale za látku, zmes alebo výrobok </a:t>
            </a:r>
          </a:p>
          <a:p>
            <a:pPr marL="0" indent="0" algn="ctr">
              <a:buNone/>
            </a:pPr>
            <a:r>
              <a:rPr lang="sk-SK" sz="2400" dirty="0"/>
              <a:t>a na spaľovanie druhotných palív platia požiadavky </a:t>
            </a:r>
          </a:p>
          <a:p>
            <a:pPr marL="0" indent="0" algn="ctr">
              <a:buNone/>
            </a:pPr>
            <a:r>
              <a:rPr lang="sk-SK" sz="2400" dirty="0"/>
              <a:t>pre spaľovacie zariadenia</a:t>
            </a:r>
          </a:p>
        </p:txBody>
      </p:sp>
      <p:sp>
        <p:nvSpPr>
          <p:cNvPr id="8" name="Šípka doprava 7">
            <a:extLst>
              <a:ext uri="{FF2B5EF4-FFF2-40B4-BE49-F238E27FC236}">
                <a16:creationId xmlns:a16="http://schemas.microsoft.com/office/drawing/2014/main" id="{7FD851E8-36EE-1547-9E2A-F530D34191EA}"/>
              </a:ext>
            </a:extLst>
          </p:cNvPr>
          <p:cNvSpPr/>
          <p:nvPr/>
        </p:nvSpPr>
        <p:spPr>
          <a:xfrm rot="5400000">
            <a:off x="4359586" y="2208475"/>
            <a:ext cx="244300" cy="324543"/>
          </a:xfrm>
          <a:prstGeom prst="rightArrow">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Šípka doprava 9">
            <a:extLst>
              <a:ext uri="{FF2B5EF4-FFF2-40B4-BE49-F238E27FC236}">
                <a16:creationId xmlns:a16="http://schemas.microsoft.com/office/drawing/2014/main" id="{B43B52BE-F483-7948-ACC5-69FF6C2C7D2E}"/>
              </a:ext>
            </a:extLst>
          </p:cNvPr>
          <p:cNvSpPr/>
          <p:nvPr/>
        </p:nvSpPr>
        <p:spPr>
          <a:xfrm>
            <a:off x="1940843" y="1446525"/>
            <a:ext cx="312375" cy="273710"/>
          </a:xfrm>
          <a:prstGeom prst="rightArrow">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313703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a:extLst>
              <a:ext uri="{FF2B5EF4-FFF2-40B4-BE49-F238E27FC236}">
                <a16:creationId xmlns:a16="http://schemas.microsoft.com/office/drawing/2014/main" id="{491A7EB4-EDB6-4A49-BC34-408322571959}"/>
              </a:ext>
            </a:extLst>
          </p:cNvPr>
          <p:cNvSpPr txBox="1">
            <a:spLocks/>
          </p:cNvSpPr>
          <p:nvPr/>
        </p:nvSpPr>
        <p:spPr>
          <a:xfrm>
            <a:off x="0" y="0"/>
            <a:ext cx="9144000" cy="692696"/>
          </a:xfrm>
          <a:prstGeom prst="rect">
            <a:avLst/>
          </a:prstGeom>
          <a:solidFill>
            <a:schemeClr val="accent3">
              <a:lumMod val="40000"/>
              <a:lumOff val="60000"/>
            </a:schemeClr>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400" b="1" dirty="0">
                <a:solidFill>
                  <a:srgbClr val="00B050"/>
                </a:solidFill>
                <a:latin typeface="Comic Sans MS" panose="030F0702030302020204" pitchFamily="66" charset="0"/>
              </a:rPr>
              <a:t>Požiadavky na kvalitu kvapalných druhotných palív</a:t>
            </a:r>
            <a:endParaRPr lang="sk-SK" sz="2400" b="1" spc="300"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endParaRPr>
          </a:p>
        </p:txBody>
      </p:sp>
      <p:sp>
        <p:nvSpPr>
          <p:cNvPr id="7" name="Obdĺžnik 6"/>
          <p:cNvSpPr/>
          <p:nvPr/>
        </p:nvSpPr>
        <p:spPr>
          <a:xfrm>
            <a:off x="107504" y="116632"/>
            <a:ext cx="8928992" cy="66247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aphicFrame>
        <p:nvGraphicFramePr>
          <p:cNvPr id="2" name="Tabuľka 1">
            <a:extLst>
              <a:ext uri="{FF2B5EF4-FFF2-40B4-BE49-F238E27FC236}">
                <a16:creationId xmlns:a16="http://schemas.microsoft.com/office/drawing/2014/main" id="{AA86CABE-86ED-4941-B5D5-5E018076E626}"/>
              </a:ext>
            </a:extLst>
          </p:cNvPr>
          <p:cNvGraphicFramePr>
            <a:graphicFrameLocks noGrp="1"/>
          </p:cNvGraphicFramePr>
          <p:nvPr>
            <p:extLst>
              <p:ext uri="{D42A27DB-BD31-4B8C-83A1-F6EECF244321}">
                <p14:modId xmlns:p14="http://schemas.microsoft.com/office/powerpoint/2010/main" val="4176814218"/>
              </p:ext>
            </p:extLst>
          </p:nvPr>
        </p:nvGraphicFramePr>
        <p:xfrm>
          <a:off x="287524" y="980728"/>
          <a:ext cx="8568951" cy="5716084"/>
        </p:xfrm>
        <a:graphic>
          <a:graphicData uri="http://schemas.openxmlformats.org/drawingml/2006/table">
            <a:tbl>
              <a:tblPr firstRow="1" firstCol="1" bandRow="1">
                <a:tableStyleId>{0505E3EF-67EA-436B-97B2-0124C06EBD24}</a:tableStyleId>
              </a:tblPr>
              <a:tblGrid>
                <a:gridCol w="852707">
                  <a:extLst>
                    <a:ext uri="{9D8B030D-6E8A-4147-A177-3AD203B41FA5}">
                      <a16:colId xmlns:a16="http://schemas.microsoft.com/office/drawing/2014/main" val="35250653"/>
                    </a:ext>
                  </a:extLst>
                </a:gridCol>
                <a:gridCol w="2045487">
                  <a:extLst>
                    <a:ext uri="{9D8B030D-6E8A-4147-A177-3AD203B41FA5}">
                      <a16:colId xmlns:a16="http://schemas.microsoft.com/office/drawing/2014/main" val="1961625425"/>
                    </a:ext>
                  </a:extLst>
                </a:gridCol>
                <a:gridCol w="2251985">
                  <a:extLst>
                    <a:ext uri="{9D8B030D-6E8A-4147-A177-3AD203B41FA5}">
                      <a16:colId xmlns:a16="http://schemas.microsoft.com/office/drawing/2014/main" val="2847996982"/>
                    </a:ext>
                  </a:extLst>
                </a:gridCol>
                <a:gridCol w="2251985">
                  <a:extLst>
                    <a:ext uri="{9D8B030D-6E8A-4147-A177-3AD203B41FA5}">
                      <a16:colId xmlns:a16="http://schemas.microsoft.com/office/drawing/2014/main" val="3682765242"/>
                    </a:ext>
                  </a:extLst>
                </a:gridCol>
                <a:gridCol w="1166787">
                  <a:extLst>
                    <a:ext uri="{9D8B030D-6E8A-4147-A177-3AD203B41FA5}">
                      <a16:colId xmlns:a16="http://schemas.microsoft.com/office/drawing/2014/main" val="3518270681"/>
                    </a:ext>
                  </a:extLst>
                </a:gridCol>
              </a:tblGrid>
              <a:tr h="351604">
                <a:tc rowSpan="2" gridSpan="2">
                  <a:txBody>
                    <a:bodyPr/>
                    <a:lstStyle/>
                    <a:p>
                      <a:pPr algn="ctr">
                        <a:spcAft>
                          <a:spcPts val="0"/>
                        </a:spcAft>
                      </a:pPr>
                      <a:r>
                        <a:rPr lang="sk-SK" sz="2000" dirty="0">
                          <a:solidFill>
                            <a:schemeClr val="bg1"/>
                          </a:solidFill>
                          <a:effectLst/>
                        </a:rPr>
                        <a:t>Znečisťujúca látka</a:t>
                      </a:r>
                      <a:endParaRPr lang="sk-SK" sz="20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rowSpan="2" hMerge="1">
                  <a:txBody>
                    <a:bodyPr/>
                    <a:lstStyle/>
                    <a:p>
                      <a:endParaRPr lang="sk-SK"/>
                    </a:p>
                  </a:txBody>
                  <a:tcPr/>
                </a:tc>
                <a:tc gridSpan="3">
                  <a:txBody>
                    <a:bodyPr/>
                    <a:lstStyle/>
                    <a:p>
                      <a:pPr algn="ctr">
                        <a:spcAft>
                          <a:spcPts val="0"/>
                        </a:spcAft>
                      </a:pPr>
                      <a:r>
                        <a:rPr lang="sk-SK" sz="2000" dirty="0">
                          <a:solidFill>
                            <a:schemeClr val="bg1"/>
                          </a:solidFill>
                          <a:effectLst/>
                        </a:rPr>
                        <a:t>Hraničné hodnoty pre obsah ZL [mg/MJ]</a:t>
                      </a:r>
                      <a:r>
                        <a:rPr lang="sk-SK" sz="2000" baseline="30000" dirty="0">
                          <a:solidFill>
                            <a:schemeClr val="bg1"/>
                          </a:solidFill>
                          <a:effectLst/>
                        </a:rPr>
                        <a:t>1)</a:t>
                      </a:r>
                      <a:endParaRPr lang="sk-SK" sz="20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3942437325"/>
                  </a:ext>
                </a:extLst>
              </a:tr>
              <a:tr h="180340">
                <a:tc gridSpan="2" vMerge="1">
                  <a:txBody>
                    <a:bodyPr/>
                    <a:lstStyle/>
                    <a:p>
                      <a:endParaRPr lang="sk-SK"/>
                    </a:p>
                  </a:txBody>
                  <a:tcPr/>
                </a:tc>
                <a:tc hMerge="1" vMerge="1">
                  <a:txBody>
                    <a:bodyPr/>
                    <a:lstStyle/>
                    <a:p>
                      <a:endParaRPr lang="sk-SK"/>
                    </a:p>
                  </a:txBody>
                  <a:tcPr/>
                </a:tc>
                <a:tc gridSpan="2">
                  <a:txBody>
                    <a:bodyPr/>
                    <a:lstStyle/>
                    <a:p>
                      <a:pPr algn="ctr">
                        <a:spcAft>
                          <a:spcPts val="0"/>
                        </a:spcAft>
                      </a:pPr>
                      <a:r>
                        <a:rPr lang="sk-SK" sz="2000" b="1" dirty="0">
                          <a:solidFill>
                            <a:schemeClr val="accent2">
                              <a:lumMod val="20000"/>
                              <a:lumOff val="80000"/>
                            </a:schemeClr>
                          </a:solidFill>
                          <a:effectLst/>
                        </a:rPr>
                        <a:t>Medián</a:t>
                      </a:r>
                      <a:endParaRPr lang="sk-SK" sz="2000" b="1" dirty="0">
                        <a:solidFill>
                          <a:schemeClr val="accent2">
                            <a:lumMod val="20000"/>
                            <a:lumOff val="80000"/>
                          </a:schemeClr>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sk-SK"/>
                    </a:p>
                  </a:txBody>
                  <a:tcPr/>
                </a:tc>
                <a:tc>
                  <a:txBody>
                    <a:bodyPr/>
                    <a:lstStyle/>
                    <a:p>
                      <a:pPr algn="ctr">
                        <a:spcAft>
                          <a:spcPts val="0"/>
                        </a:spcAft>
                      </a:pPr>
                      <a:r>
                        <a:rPr lang="sk-SK" sz="2000" dirty="0">
                          <a:solidFill>
                            <a:schemeClr val="accent5">
                              <a:lumMod val="20000"/>
                              <a:lumOff val="80000"/>
                            </a:schemeClr>
                          </a:solidFill>
                          <a:effectLst/>
                        </a:rPr>
                        <a:t>80. </a:t>
                      </a:r>
                      <a:r>
                        <a:rPr lang="sk-SK" sz="2000" dirty="0" err="1">
                          <a:solidFill>
                            <a:schemeClr val="accent5">
                              <a:lumMod val="20000"/>
                              <a:lumOff val="80000"/>
                            </a:schemeClr>
                          </a:solidFill>
                          <a:effectLst/>
                        </a:rPr>
                        <a:t>percentil</a:t>
                      </a:r>
                      <a:endParaRPr lang="sk-SK" sz="2000" dirty="0">
                        <a:solidFill>
                          <a:schemeClr val="accent5">
                            <a:lumMod val="20000"/>
                            <a:lumOff val="80000"/>
                          </a:schemeClr>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560234427"/>
                  </a:ext>
                </a:extLst>
              </a:tr>
              <a:tr h="170180">
                <a:tc gridSpan="2">
                  <a:txBody>
                    <a:bodyPr/>
                    <a:lstStyle/>
                    <a:p>
                      <a:pPr algn="ctr">
                        <a:spcAft>
                          <a:spcPts val="0"/>
                        </a:spcAft>
                      </a:pPr>
                      <a:r>
                        <a:rPr lang="sk-SK" sz="2000" dirty="0" err="1">
                          <a:solidFill>
                            <a:srgbClr val="00B050"/>
                          </a:solidFill>
                          <a:effectLst/>
                        </a:rPr>
                        <a:t>Sb</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dirty="0">
                          <a:solidFill>
                            <a:srgbClr val="FF0000"/>
                          </a:solidFill>
                          <a:effectLst/>
                        </a:rPr>
                        <a:t>0,5</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0,75</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1057300"/>
                  </a:ext>
                </a:extLst>
              </a:tr>
              <a:tr h="170180">
                <a:tc gridSpan="2">
                  <a:txBody>
                    <a:bodyPr/>
                    <a:lstStyle/>
                    <a:p>
                      <a:pPr algn="ctr">
                        <a:spcAft>
                          <a:spcPts val="0"/>
                        </a:spcAft>
                      </a:pPr>
                      <a:r>
                        <a:rPr lang="sk-SK" sz="2000" dirty="0">
                          <a:solidFill>
                            <a:srgbClr val="00B050"/>
                          </a:solidFill>
                          <a:effectLst/>
                        </a:rPr>
                        <a:t>As</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dirty="0">
                          <a:solidFill>
                            <a:srgbClr val="FF0000"/>
                          </a:solidFill>
                          <a:effectLst/>
                        </a:rPr>
                        <a:t>0,8</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1,2</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6334689"/>
                  </a:ext>
                </a:extLst>
              </a:tr>
              <a:tr h="170180">
                <a:tc gridSpan="2">
                  <a:txBody>
                    <a:bodyPr/>
                    <a:lstStyle/>
                    <a:p>
                      <a:pPr algn="ctr">
                        <a:spcAft>
                          <a:spcPts val="0"/>
                        </a:spcAft>
                      </a:pPr>
                      <a:r>
                        <a:rPr lang="sk-SK" sz="2000" dirty="0">
                          <a:solidFill>
                            <a:srgbClr val="00B050"/>
                          </a:solidFill>
                          <a:effectLst/>
                        </a:rPr>
                        <a:t>Pb</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dirty="0">
                          <a:solidFill>
                            <a:srgbClr val="FF0000"/>
                          </a:solidFill>
                          <a:effectLst/>
                        </a:rPr>
                        <a:t>4</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6</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299300"/>
                  </a:ext>
                </a:extLst>
              </a:tr>
              <a:tr h="170180">
                <a:tc gridSpan="2">
                  <a:txBody>
                    <a:bodyPr/>
                    <a:lstStyle/>
                    <a:p>
                      <a:pPr algn="ctr">
                        <a:spcAft>
                          <a:spcPts val="0"/>
                        </a:spcAft>
                      </a:pPr>
                      <a:r>
                        <a:rPr lang="sk-SK" sz="2000" dirty="0">
                          <a:solidFill>
                            <a:srgbClr val="00B050"/>
                          </a:solidFill>
                          <a:effectLst/>
                        </a:rPr>
                        <a:t>Cd</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dirty="0">
                          <a:solidFill>
                            <a:srgbClr val="FF0000"/>
                          </a:solidFill>
                          <a:effectLst/>
                        </a:rPr>
                        <a:t>0,05</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0,075</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9664347"/>
                  </a:ext>
                </a:extLst>
              </a:tr>
              <a:tr h="170180">
                <a:tc gridSpan="2">
                  <a:txBody>
                    <a:bodyPr/>
                    <a:lstStyle/>
                    <a:p>
                      <a:pPr algn="ctr">
                        <a:spcAft>
                          <a:spcPts val="0"/>
                        </a:spcAft>
                      </a:pPr>
                      <a:r>
                        <a:rPr lang="sk-SK" sz="2000" dirty="0">
                          <a:solidFill>
                            <a:srgbClr val="00B050"/>
                          </a:solidFill>
                          <a:effectLst/>
                        </a:rPr>
                        <a:t>Cr</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dirty="0">
                          <a:solidFill>
                            <a:srgbClr val="FF0000"/>
                          </a:solidFill>
                          <a:effectLst/>
                        </a:rPr>
                        <a:t>1,4</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2,1</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4340283"/>
                  </a:ext>
                </a:extLst>
              </a:tr>
              <a:tr h="170180">
                <a:tc gridSpan="2">
                  <a:txBody>
                    <a:bodyPr/>
                    <a:lstStyle/>
                    <a:p>
                      <a:pPr algn="ctr">
                        <a:spcAft>
                          <a:spcPts val="0"/>
                        </a:spcAft>
                      </a:pPr>
                      <a:r>
                        <a:rPr lang="sk-SK" sz="2000" dirty="0" err="1">
                          <a:solidFill>
                            <a:srgbClr val="00B050"/>
                          </a:solidFill>
                          <a:effectLst/>
                        </a:rPr>
                        <a:t>Co</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dirty="0">
                          <a:solidFill>
                            <a:srgbClr val="FF0000"/>
                          </a:solidFill>
                          <a:effectLst/>
                        </a:rPr>
                        <a:t>0,7</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1,05</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5997742"/>
                  </a:ext>
                </a:extLst>
              </a:tr>
              <a:tr h="170180">
                <a:tc gridSpan="2">
                  <a:txBody>
                    <a:bodyPr/>
                    <a:lstStyle/>
                    <a:p>
                      <a:pPr algn="ctr">
                        <a:spcAft>
                          <a:spcPts val="0"/>
                        </a:spcAft>
                      </a:pPr>
                      <a:r>
                        <a:rPr lang="sk-SK" sz="2000" dirty="0">
                          <a:solidFill>
                            <a:srgbClr val="00B050"/>
                          </a:solidFill>
                          <a:effectLst/>
                        </a:rPr>
                        <a:t>Ni</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a:solidFill>
                            <a:srgbClr val="FF0000"/>
                          </a:solidFill>
                          <a:effectLst/>
                        </a:rPr>
                        <a:t>1,6</a:t>
                      </a:r>
                      <a:endParaRPr lang="sk-SK" sz="200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2,4</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67525040"/>
                  </a:ext>
                </a:extLst>
              </a:tr>
              <a:tr h="170180">
                <a:tc gridSpan="2">
                  <a:txBody>
                    <a:bodyPr/>
                    <a:lstStyle/>
                    <a:p>
                      <a:pPr algn="ctr">
                        <a:spcAft>
                          <a:spcPts val="0"/>
                        </a:spcAft>
                      </a:pPr>
                      <a:r>
                        <a:rPr lang="sk-SK" sz="2000" dirty="0">
                          <a:solidFill>
                            <a:srgbClr val="00B050"/>
                          </a:solidFill>
                          <a:effectLst/>
                        </a:rPr>
                        <a:t>Hg</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dirty="0">
                          <a:solidFill>
                            <a:srgbClr val="FF0000"/>
                          </a:solidFill>
                          <a:effectLst/>
                        </a:rPr>
                        <a:t>0,02</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0,03</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6331220"/>
                  </a:ext>
                </a:extLst>
              </a:tr>
              <a:tr h="177165">
                <a:tc gridSpan="2">
                  <a:txBody>
                    <a:bodyPr/>
                    <a:lstStyle/>
                    <a:p>
                      <a:pPr algn="ctr">
                        <a:spcAft>
                          <a:spcPts val="0"/>
                        </a:spcAft>
                      </a:pPr>
                      <a:r>
                        <a:rPr lang="sk-SK" sz="2000" dirty="0">
                          <a:solidFill>
                            <a:srgbClr val="00B050"/>
                          </a:solidFill>
                          <a:effectLst/>
                        </a:rPr>
                        <a:t>PAH</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gridSpan="2">
                  <a:txBody>
                    <a:bodyPr/>
                    <a:lstStyle/>
                    <a:p>
                      <a:pPr algn="ctr">
                        <a:spcAft>
                          <a:spcPts val="0"/>
                        </a:spcAft>
                      </a:pPr>
                      <a:r>
                        <a:rPr lang="sk-SK" sz="2000" dirty="0">
                          <a:solidFill>
                            <a:srgbClr val="FF0000"/>
                          </a:solidFill>
                          <a:effectLst/>
                        </a:rPr>
                        <a:t>1,5</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2,5</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488234"/>
                  </a:ext>
                </a:extLst>
              </a:tr>
              <a:tr h="0">
                <a:tc>
                  <a:txBody>
                    <a:bodyPr/>
                    <a:lstStyle/>
                    <a:p>
                      <a:pPr algn="ctr">
                        <a:spcAft>
                          <a:spcPts val="0"/>
                        </a:spcAft>
                      </a:pPr>
                      <a:r>
                        <a:rPr lang="sk-SK" sz="2000" dirty="0">
                          <a:solidFill>
                            <a:srgbClr val="00B050"/>
                          </a:solidFill>
                          <a:effectLst/>
                        </a:rPr>
                        <a:t>Cl</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sk-SK" sz="1600" dirty="0">
                          <a:solidFill>
                            <a:srgbClr val="00B050"/>
                          </a:solidFill>
                          <a:effectLst/>
                        </a:rPr>
                        <a:t>Druhotné palivá </a:t>
                      </a:r>
                      <a:br>
                        <a:rPr lang="sk-SK" sz="1600" dirty="0">
                          <a:solidFill>
                            <a:srgbClr val="00B050"/>
                          </a:solidFill>
                          <a:effectLst/>
                        </a:rPr>
                      </a:br>
                      <a:r>
                        <a:rPr lang="sk-SK" sz="1600" dirty="0">
                          <a:solidFill>
                            <a:srgbClr val="00B050"/>
                          </a:solidFill>
                          <a:effectLst/>
                        </a:rPr>
                        <a:t>okrem RVO</a:t>
                      </a:r>
                      <a:endParaRPr lang="sk-SK" sz="16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sk-SK" sz="2000" dirty="0">
                          <a:solidFill>
                            <a:srgbClr val="FF0000"/>
                          </a:solidFill>
                          <a:effectLst/>
                        </a:rPr>
                        <a:t>100</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k-SK"/>
                    </a:p>
                  </a:txBody>
                  <a:tcPr/>
                </a:tc>
                <a:tc>
                  <a:txBody>
                    <a:bodyPr/>
                    <a:lstStyle/>
                    <a:p>
                      <a:pPr algn="ctr">
                        <a:spcAft>
                          <a:spcPts val="0"/>
                        </a:spcAft>
                      </a:pPr>
                      <a:r>
                        <a:rPr lang="sk-SK" sz="2000" dirty="0">
                          <a:solidFill>
                            <a:srgbClr val="0096FF"/>
                          </a:solidFill>
                          <a:effectLst/>
                        </a:rPr>
                        <a:t>150</a:t>
                      </a:r>
                      <a:endParaRPr lang="sk-SK" sz="2000" dirty="0">
                        <a:solidFill>
                          <a:srgbClr val="0096FF"/>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0044432"/>
                  </a:ext>
                </a:extLst>
              </a:tr>
              <a:tr h="204470">
                <a:tc rowSpan="3">
                  <a:txBody>
                    <a:bodyPr/>
                    <a:lstStyle/>
                    <a:p>
                      <a:pPr algn="ctr">
                        <a:spcAft>
                          <a:spcPts val="0"/>
                        </a:spcAft>
                      </a:pPr>
                      <a:r>
                        <a:rPr lang="sk-SK" sz="2000" dirty="0">
                          <a:solidFill>
                            <a:srgbClr val="00B050"/>
                          </a:solidFill>
                          <a:effectLst/>
                        </a:rPr>
                        <a:t>S</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rowSpan="3">
                  <a:txBody>
                    <a:bodyPr/>
                    <a:lstStyle/>
                    <a:p>
                      <a:pPr algn="ctr">
                        <a:spcAft>
                          <a:spcPts val="0"/>
                        </a:spcAft>
                      </a:pPr>
                      <a:r>
                        <a:rPr lang="sk-SK" sz="1600" dirty="0">
                          <a:solidFill>
                            <a:srgbClr val="00B050"/>
                          </a:solidFill>
                          <a:effectLst/>
                        </a:rPr>
                        <a:t>Kvapalné druhotné palivá</a:t>
                      </a:r>
                      <a:endParaRPr lang="sk-SK" sz="1600" dirty="0">
                        <a:solidFill>
                          <a:srgbClr val="00B05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sk-SK" sz="2000" dirty="0">
                          <a:effectLst/>
                        </a:rPr>
                        <a:t>Trieda A</a:t>
                      </a:r>
                      <a:endParaRPr lang="sk-SK"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sk-SK" sz="2000" dirty="0">
                          <a:effectLst/>
                        </a:rPr>
                        <a:t>&lt; 0,1 % hmotnosti</a:t>
                      </a:r>
                      <a:endParaRPr lang="sk-SK" sz="2000" dirty="0">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sk-SK" sz="2000" dirty="0">
                          <a:effectLst/>
                        </a:rPr>
                        <a:t>-</a:t>
                      </a:r>
                      <a:endParaRPr lang="sk-SK"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669301742"/>
                  </a:ext>
                </a:extLst>
              </a:tr>
              <a:tr h="204470">
                <a:tc vMerge="1">
                  <a:txBody>
                    <a:bodyPr/>
                    <a:lstStyle/>
                    <a:p>
                      <a:endParaRPr lang="sk-SK"/>
                    </a:p>
                  </a:txBody>
                  <a:tcPr/>
                </a:tc>
                <a:tc vMerge="1">
                  <a:txBody>
                    <a:bodyPr/>
                    <a:lstStyle/>
                    <a:p>
                      <a:endParaRPr lang="sk-SK"/>
                    </a:p>
                  </a:txBody>
                  <a:tcPr/>
                </a:tc>
                <a:tc>
                  <a:txBody>
                    <a:bodyPr/>
                    <a:lstStyle/>
                    <a:p>
                      <a:pPr algn="ctr">
                        <a:spcAft>
                          <a:spcPts val="0"/>
                        </a:spcAft>
                      </a:pPr>
                      <a:r>
                        <a:rPr lang="sk-SK" sz="2000" dirty="0">
                          <a:effectLst/>
                        </a:rPr>
                        <a:t>Trieda B</a:t>
                      </a:r>
                      <a:endParaRPr lang="sk-SK"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sk-SK" sz="2000" dirty="0">
                          <a:effectLst/>
                        </a:rPr>
                        <a:t>≥ 0,1 % a &lt; 1 % hmotnosti</a:t>
                      </a:r>
                      <a:endParaRPr lang="sk-SK" sz="2000" dirty="0">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sk-SK" sz="2000" dirty="0">
                          <a:effectLst/>
                        </a:rPr>
                        <a:t>-</a:t>
                      </a:r>
                      <a:endParaRPr lang="sk-SK"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151654687"/>
                  </a:ext>
                </a:extLst>
              </a:tr>
              <a:tr h="204470">
                <a:tc vMerge="1">
                  <a:txBody>
                    <a:bodyPr/>
                    <a:lstStyle/>
                    <a:p>
                      <a:endParaRPr lang="sk-SK"/>
                    </a:p>
                  </a:txBody>
                  <a:tcPr/>
                </a:tc>
                <a:tc vMerge="1">
                  <a:txBody>
                    <a:bodyPr/>
                    <a:lstStyle/>
                    <a:p>
                      <a:endParaRPr lang="sk-SK"/>
                    </a:p>
                  </a:txBody>
                  <a:tcPr/>
                </a:tc>
                <a:tc>
                  <a:txBody>
                    <a:bodyPr/>
                    <a:lstStyle/>
                    <a:p>
                      <a:pPr algn="ctr">
                        <a:spcAft>
                          <a:spcPts val="0"/>
                        </a:spcAft>
                      </a:pPr>
                      <a:r>
                        <a:rPr lang="sk-SK" sz="2000">
                          <a:effectLst/>
                        </a:rPr>
                        <a:t>Trieda C</a:t>
                      </a:r>
                      <a:r>
                        <a:rPr lang="sk-SK" sz="2000" baseline="30000">
                          <a:effectLst/>
                        </a:rPr>
                        <a:t>2)</a:t>
                      </a:r>
                      <a:endParaRPr lang="sk-SK"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sk-SK" sz="2000" dirty="0">
                          <a:effectLst/>
                        </a:rPr>
                        <a:t>≥ 1 % a &lt; 3 % hmotnosti</a:t>
                      </a:r>
                      <a:endParaRPr lang="sk-SK" sz="2000" dirty="0">
                        <a:effectLst/>
                        <a:latin typeface="Times New Roman" panose="02020603050405020304" pitchFamily="18" charset="0"/>
                        <a:ea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sk-SK" sz="2000" dirty="0">
                          <a:effectLst/>
                        </a:rPr>
                        <a:t>-</a:t>
                      </a:r>
                      <a:endParaRPr lang="sk-SK"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941688595"/>
                  </a:ext>
                </a:extLst>
              </a:tr>
            </a:tbl>
          </a:graphicData>
        </a:graphic>
      </p:graphicFrame>
    </p:spTree>
    <p:extLst>
      <p:ext uri="{BB962C8B-B14F-4D97-AF65-F5344CB8AC3E}">
        <p14:creationId xmlns:p14="http://schemas.microsoft.com/office/powerpoint/2010/main" val="342179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obsahu 2">
            <a:extLst>
              <a:ext uri="{FF2B5EF4-FFF2-40B4-BE49-F238E27FC236}">
                <a16:creationId xmlns:a16="http://schemas.microsoft.com/office/drawing/2014/main" id="{413FD75B-0C5F-A14A-9D1F-95C5257569B8}"/>
              </a:ext>
            </a:extLst>
          </p:cNvPr>
          <p:cNvSpPr txBox="1">
            <a:spLocks/>
          </p:cNvSpPr>
          <p:nvPr/>
        </p:nvSpPr>
        <p:spPr>
          <a:xfrm>
            <a:off x="0" y="0"/>
            <a:ext cx="9144000" cy="692696"/>
          </a:xfrm>
          <a:prstGeom prst="rect">
            <a:avLst/>
          </a:prstGeom>
          <a:solidFill>
            <a:schemeClr val="accent3">
              <a:lumMod val="40000"/>
              <a:lumOff val="60000"/>
            </a:schemeClr>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400" b="1" dirty="0">
                <a:solidFill>
                  <a:srgbClr val="00B050"/>
                </a:solidFill>
                <a:latin typeface="Comic Sans MS" panose="030F0702030302020204" pitchFamily="66" charset="0"/>
              </a:rPr>
              <a:t>Požiadavky na kvalitu plynných druhotných palív</a:t>
            </a:r>
            <a:endParaRPr lang="sk-SK" sz="2400" b="1" spc="300"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endParaRPr>
          </a:p>
        </p:txBody>
      </p:sp>
      <p:sp>
        <p:nvSpPr>
          <p:cNvPr id="7" name="Obdĺžnik 6"/>
          <p:cNvSpPr/>
          <p:nvPr/>
        </p:nvSpPr>
        <p:spPr>
          <a:xfrm>
            <a:off x="107504" y="116632"/>
            <a:ext cx="8928992" cy="66247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aphicFrame>
        <p:nvGraphicFramePr>
          <p:cNvPr id="2" name="Tabuľka 1">
            <a:extLst>
              <a:ext uri="{FF2B5EF4-FFF2-40B4-BE49-F238E27FC236}">
                <a16:creationId xmlns:a16="http://schemas.microsoft.com/office/drawing/2014/main" id="{3498A252-485C-D641-B398-D91C22595952}"/>
              </a:ext>
            </a:extLst>
          </p:cNvPr>
          <p:cNvGraphicFramePr>
            <a:graphicFrameLocks noGrp="1"/>
          </p:cNvGraphicFramePr>
          <p:nvPr>
            <p:extLst>
              <p:ext uri="{D42A27DB-BD31-4B8C-83A1-F6EECF244321}">
                <p14:modId xmlns:p14="http://schemas.microsoft.com/office/powerpoint/2010/main" val="1648130005"/>
              </p:ext>
            </p:extLst>
          </p:nvPr>
        </p:nvGraphicFramePr>
        <p:xfrm>
          <a:off x="323528" y="809328"/>
          <a:ext cx="8496944" cy="3657600"/>
        </p:xfrm>
        <a:graphic>
          <a:graphicData uri="http://schemas.openxmlformats.org/drawingml/2006/table">
            <a:tbl>
              <a:tblPr firstRow="1" firstCol="1" bandRow="1">
                <a:tableStyleId>{5C22544A-7EE6-4342-B048-85BDC9FD1C3A}</a:tableStyleId>
              </a:tblPr>
              <a:tblGrid>
                <a:gridCol w="5152338">
                  <a:extLst>
                    <a:ext uri="{9D8B030D-6E8A-4147-A177-3AD203B41FA5}">
                      <a16:colId xmlns:a16="http://schemas.microsoft.com/office/drawing/2014/main" val="631903262"/>
                    </a:ext>
                  </a:extLst>
                </a:gridCol>
                <a:gridCol w="3344606">
                  <a:extLst>
                    <a:ext uri="{9D8B030D-6E8A-4147-A177-3AD203B41FA5}">
                      <a16:colId xmlns:a16="http://schemas.microsoft.com/office/drawing/2014/main" val="2562581302"/>
                    </a:ext>
                  </a:extLst>
                </a:gridCol>
              </a:tblGrid>
              <a:tr h="0">
                <a:tc>
                  <a:txBody>
                    <a:bodyPr/>
                    <a:lstStyle/>
                    <a:p>
                      <a:pPr algn="ctr">
                        <a:spcAft>
                          <a:spcPts val="0"/>
                        </a:spcAft>
                      </a:pPr>
                      <a:r>
                        <a:rPr lang="sk-SK" sz="2000" dirty="0">
                          <a:effectLst/>
                        </a:rPr>
                        <a:t>Znečisťujúca látka</a:t>
                      </a:r>
                      <a:endParaRPr lang="sk-SK" sz="20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sk-SK" sz="2000" dirty="0">
                          <a:effectLst/>
                        </a:rPr>
                        <a:t>Hraničné hodnoty pre obsah ZL [mg/m</a:t>
                      </a:r>
                      <a:r>
                        <a:rPr lang="sk-SK" sz="2000" baseline="30000" dirty="0">
                          <a:effectLst/>
                        </a:rPr>
                        <a:t>3</a:t>
                      </a:r>
                      <a:r>
                        <a:rPr lang="sk-SK" sz="2000" dirty="0">
                          <a:effectLst/>
                        </a:rPr>
                        <a:t>]</a:t>
                      </a:r>
                      <a:r>
                        <a:rPr lang="sk-SK" sz="2000" baseline="30000" dirty="0">
                          <a:solidFill>
                            <a:srgbClr val="FF0000"/>
                          </a:solidFill>
                          <a:effectLst/>
                        </a:rPr>
                        <a:t>1)</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2842511393"/>
                  </a:ext>
                </a:extLst>
              </a:tr>
              <a:tr h="163830">
                <a:tc>
                  <a:txBody>
                    <a:bodyPr/>
                    <a:lstStyle/>
                    <a:p>
                      <a:pPr algn="ctr">
                        <a:spcAft>
                          <a:spcPts val="0"/>
                        </a:spcAft>
                      </a:pPr>
                      <a:r>
                        <a:rPr lang="sk-SK" sz="2000" dirty="0">
                          <a:solidFill>
                            <a:srgbClr val="00B050"/>
                          </a:solidFill>
                          <a:effectLst/>
                        </a:rPr>
                        <a:t>Častice/aerosóly</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Aft>
                          <a:spcPts val="0"/>
                        </a:spcAft>
                      </a:pPr>
                      <a:r>
                        <a:rPr lang="sk-SK" sz="2000">
                          <a:solidFill>
                            <a:srgbClr val="00B050"/>
                          </a:solidFill>
                          <a:effectLst/>
                        </a:rPr>
                        <a:t>analýza</a:t>
                      </a:r>
                      <a:r>
                        <a:rPr lang="sk-SK" sz="2000" baseline="30000">
                          <a:solidFill>
                            <a:srgbClr val="00B050"/>
                          </a:solidFill>
                          <a:effectLst/>
                        </a:rPr>
                        <a:t>2</a:t>
                      </a:r>
                      <a:r>
                        <a:rPr lang="sk-SK" sz="2000">
                          <a:solidFill>
                            <a:srgbClr val="00B050"/>
                          </a:solidFill>
                          <a:effectLst/>
                        </a:rPr>
                        <a:t>)</a:t>
                      </a:r>
                      <a:endParaRPr lang="sk-SK" sz="200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170218516"/>
                  </a:ext>
                </a:extLst>
              </a:tr>
              <a:tr h="163830">
                <a:tc>
                  <a:txBody>
                    <a:bodyPr/>
                    <a:lstStyle/>
                    <a:p>
                      <a:pPr algn="ctr">
                        <a:spcAft>
                          <a:spcPts val="0"/>
                        </a:spcAft>
                      </a:pPr>
                      <a:r>
                        <a:rPr lang="sk-SK" sz="2000" dirty="0">
                          <a:solidFill>
                            <a:srgbClr val="00B050"/>
                          </a:solidFill>
                          <a:effectLst/>
                        </a:rPr>
                        <a:t>Celková síra</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sk-SK" sz="2000" dirty="0">
                          <a:solidFill>
                            <a:srgbClr val="00B050"/>
                          </a:solidFill>
                          <a:effectLst/>
                        </a:rPr>
                        <a:t>10</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310468298"/>
                  </a:ext>
                </a:extLst>
              </a:tr>
              <a:tr h="163830">
                <a:tc>
                  <a:txBody>
                    <a:bodyPr/>
                    <a:lstStyle/>
                    <a:p>
                      <a:pPr algn="ctr">
                        <a:spcAft>
                          <a:spcPts val="0"/>
                        </a:spcAft>
                      </a:pPr>
                      <a:r>
                        <a:rPr lang="sk-SK" sz="2000" dirty="0" err="1">
                          <a:solidFill>
                            <a:srgbClr val="00B050"/>
                          </a:solidFill>
                          <a:effectLst/>
                        </a:rPr>
                        <a:t>Sulfán</a:t>
                      </a:r>
                      <a:r>
                        <a:rPr lang="sk-SK" sz="2000" dirty="0">
                          <a:solidFill>
                            <a:srgbClr val="00B050"/>
                          </a:solidFill>
                          <a:effectLst/>
                        </a:rPr>
                        <a:t> (H</a:t>
                      </a:r>
                      <a:r>
                        <a:rPr lang="sk-SK" sz="2000" baseline="-25000" dirty="0">
                          <a:solidFill>
                            <a:srgbClr val="00B050"/>
                          </a:solidFill>
                          <a:effectLst/>
                        </a:rPr>
                        <a:t>2</a:t>
                      </a:r>
                      <a:r>
                        <a:rPr lang="sk-SK" sz="2000" dirty="0">
                          <a:solidFill>
                            <a:srgbClr val="00B050"/>
                          </a:solidFill>
                          <a:effectLst/>
                        </a:rPr>
                        <a:t>S)</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Aft>
                          <a:spcPts val="0"/>
                        </a:spcAft>
                      </a:pPr>
                      <a:r>
                        <a:rPr lang="sk-SK" sz="2000" dirty="0">
                          <a:solidFill>
                            <a:srgbClr val="00B050"/>
                          </a:solidFill>
                          <a:effectLst/>
                        </a:rPr>
                        <a:t>5</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722217825"/>
                  </a:ext>
                </a:extLst>
              </a:tr>
              <a:tr h="163830">
                <a:tc>
                  <a:txBody>
                    <a:bodyPr/>
                    <a:lstStyle/>
                    <a:p>
                      <a:pPr algn="ctr">
                        <a:spcAft>
                          <a:spcPts val="0"/>
                        </a:spcAft>
                      </a:pPr>
                      <a:r>
                        <a:rPr lang="sk-SK" sz="2000" dirty="0" err="1">
                          <a:solidFill>
                            <a:srgbClr val="00B050"/>
                          </a:solidFill>
                          <a:effectLst/>
                        </a:rPr>
                        <a:t>Oxidosulfid</a:t>
                      </a:r>
                      <a:r>
                        <a:rPr lang="sk-SK" sz="2000" dirty="0">
                          <a:solidFill>
                            <a:srgbClr val="00B050"/>
                          </a:solidFill>
                          <a:effectLst/>
                        </a:rPr>
                        <a:t> uhličitý (COS)</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sk-SK" sz="2000" dirty="0">
                          <a:solidFill>
                            <a:srgbClr val="00B050"/>
                          </a:solidFill>
                          <a:effectLst/>
                        </a:rPr>
                        <a:t>5</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631938319"/>
                  </a:ext>
                </a:extLst>
              </a:tr>
              <a:tr h="163830">
                <a:tc>
                  <a:txBody>
                    <a:bodyPr/>
                    <a:lstStyle/>
                    <a:p>
                      <a:pPr algn="ctr">
                        <a:spcAft>
                          <a:spcPts val="0"/>
                        </a:spcAft>
                      </a:pPr>
                      <a:r>
                        <a:rPr lang="sk-SK" sz="2000" dirty="0">
                          <a:solidFill>
                            <a:srgbClr val="00B050"/>
                          </a:solidFill>
                          <a:effectLst/>
                        </a:rPr>
                        <a:t>Zlúčeniny chlóru vyjadrené ako </a:t>
                      </a:r>
                      <a:r>
                        <a:rPr lang="sk-SK" sz="2000" dirty="0" err="1">
                          <a:solidFill>
                            <a:srgbClr val="00B050"/>
                          </a:solidFill>
                          <a:effectLst/>
                        </a:rPr>
                        <a:t>HCl</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Aft>
                          <a:spcPts val="0"/>
                        </a:spcAft>
                      </a:pPr>
                      <a:r>
                        <a:rPr lang="sk-SK" sz="2000" dirty="0">
                          <a:solidFill>
                            <a:srgbClr val="00B050"/>
                          </a:solidFill>
                          <a:effectLst/>
                        </a:rPr>
                        <a:t>1</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081538129"/>
                  </a:ext>
                </a:extLst>
              </a:tr>
              <a:tr h="163830">
                <a:tc>
                  <a:txBody>
                    <a:bodyPr/>
                    <a:lstStyle/>
                    <a:p>
                      <a:pPr algn="ctr">
                        <a:spcAft>
                          <a:spcPts val="0"/>
                        </a:spcAft>
                      </a:pPr>
                      <a:r>
                        <a:rPr lang="sk-SK" sz="2000" dirty="0">
                          <a:solidFill>
                            <a:srgbClr val="00B050"/>
                          </a:solidFill>
                          <a:effectLst/>
                        </a:rPr>
                        <a:t>Zlúčeniny fluóru vyjadrené ako HF</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sk-SK" sz="2000" dirty="0">
                          <a:solidFill>
                            <a:srgbClr val="00B050"/>
                          </a:solidFill>
                          <a:effectLst/>
                        </a:rPr>
                        <a:t>1</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4272104984"/>
                  </a:ext>
                </a:extLst>
              </a:tr>
              <a:tr h="163830">
                <a:tc>
                  <a:txBody>
                    <a:bodyPr/>
                    <a:lstStyle/>
                    <a:p>
                      <a:pPr algn="ctr">
                        <a:spcAft>
                          <a:spcPts val="0"/>
                        </a:spcAft>
                      </a:pPr>
                      <a:r>
                        <a:rPr lang="sk-SK" sz="2000">
                          <a:solidFill>
                            <a:srgbClr val="00B050"/>
                          </a:solidFill>
                          <a:effectLst/>
                        </a:rPr>
                        <a:t>Hg a jej zlúčeniny</a:t>
                      </a:r>
                      <a:endParaRPr lang="sk-SK" sz="200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Aft>
                          <a:spcPts val="0"/>
                        </a:spcAft>
                      </a:pPr>
                      <a:r>
                        <a:rPr lang="sk-SK" sz="2000" dirty="0">
                          <a:solidFill>
                            <a:srgbClr val="00B050"/>
                          </a:solidFill>
                          <a:effectLst/>
                        </a:rPr>
                        <a:t>0,05</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080506888"/>
                  </a:ext>
                </a:extLst>
              </a:tr>
              <a:tr h="163830">
                <a:tc>
                  <a:txBody>
                    <a:bodyPr/>
                    <a:lstStyle/>
                    <a:p>
                      <a:pPr algn="ctr">
                        <a:spcAft>
                          <a:spcPts val="0"/>
                        </a:spcAft>
                      </a:pPr>
                      <a:r>
                        <a:rPr lang="sk-SK" sz="2000">
                          <a:solidFill>
                            <a:srgbClr val="00B050"/>
                          </a:solidFill>
                          <a:effectLst/>
                        </a:rPr>
                        <a:t>Cd + Tl a ich zlúčeniny</a:t>
                      </a:r>
                      <a:endParaRPr lang="sk-SK" sz="200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sk-SK" sz="2000" dirty="0">
                          <a:solidFill>
                            <a:srgbClr val="00B050"/>
                          </a:solidFill>
                          <a:effectLst/>
                        </a:rPr>
                        <a:t>0,05</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088102921"/>
                  </a:ext>
                </a:extLst>
              </a:tr>
              <a:tr h="163830">
                <a:tc>
                  <a:txBody>
                    <a:bodyPr/>
                    <a:lstStyle/>
                    <a:p>
                      <a:pPr algn="ctr">
                        <a:spcAft>
                          <a:spcPts val="0"/>
                        </a:spcAft>
                      </a:pPr>
                      <a:r>
                        <a:rPr lang="sk-SK" sz="2000">
                          <a:solidFill>
                            <a:srgbClr val="00B050"/>
                          </a:solidFill>
                          <a:effectLst/>
                        </a:rPr>
                        <a:t>Iné kovy a ich zlúčeniny</a:t>
                      </a:r>
                      <a:endParaRPr lang="sk-SK" sz="200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Aft>
                          <a:spcPts val="0"/>
                        </a:spcAft>
                      </a:pPr>
                      <a:r>
                        <a:rPr lang="sk-SK" sz="2000" dirty="0">
                          <a:solidFill>
                            <a:srgbClr val="00B050"/>
                          </a:solidFill>
                          <a:effectLst/>
                        </a:rPr>
                        <a:t>analýza</a:t>
                      </a:r>
                      <a:r>
                        <a:rPr lang="sk-SK" sz="2000" baseline="30000" dirty="0">
                          <a:solidFill>
                            <a:srgbClr val="FF0000"/>
                          </a:solidFill>
                          <a:effectLst/>
                        </a:rPr>
                        <a:t>2</a:t>
                      </a:r>
                      <a:r>
                        <a:rPr lang="sk-SK" sz="2000" dirty="0">
                          <a:solidFill>
                            <a:srgbClr val="FF0000"/>
                          </a:solidFill>
                          <a:effectLst/>
                        </a:rPr>
                        <a:t>)</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5642864"/>
                  </a:ext>
                </a:extLst>
              </a:tr>
              <a:tr h="163830">
                <a:tc>
                  <a:txBody>
                    <a:bodyPr/>
                    <a:lstStyle/>
                    <a:p>
                      <a:pPr algn="ctr">
                        <a:spcAft>
                          <a:spcPts val="0"/>
                        </a:spcAft>
                      </a:pPr>
                      <a:r>
                        <a:rPr lang="sk-SK" sz="2000" dirty="0" err="1">
                          <a:solidFill>
                            <a:srgbClr val="00B050"/>
                          </a:solidFill>
                          <a:effectLst/>
                        </a:rPr>
                        <a:t>Perzistentné</a:t>
                      </a:r>
                      <a:r>
                        <a:rPr lang="sk-SK" sz="2000" dirty="0">
                          <a:solidFill>
                            <a:srgbClr val="00B050"/>
                          </a:solidFill>
                          <a:effectLst/>
                        </a:rPr>
                        <a:t> organické zlúčeniny (</a:t>
                      </a:r>
                      <a:r>
                        <a:rPr lang="sk-SK" sz="2000" dirty="0" err="1">
                          <a:solidFill>
                            <a:srgbClr val="00B050"/>
                          </a:solidFill>
                          <a:effectLst/>
                        </a:rPr>
                        <a:t>POP´s</a:t>
                      </a:r>
                      <a:r>
                        <a:rPr lang="sk-SK" sz="2000" dirty="0">
                          <a:solidFill>
                            <a:srgbClr val="00B050"/>
                          </a:solidFill>
                          <a:effectLst/>
                        </a:rPr>
                        <a:t>)</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sk-SK" sz="2000" dirty="0">
                          <a:solidFill>
                            <a:srgbClr val="00B050"/>
                          </a:solidFill>
                          <a:effectLst/>
                        </a:rPr>
                        <a:t>analýza</a:t>
                      </a:r>
                      <a:r>
                        <a:rPr lang="sk-SK" sz="2000" baseline="30000" dirty="0">
                          <a:solidFill>
                            <a:srgbClr val="FF0000"/>
                          </a:solidFill>
                          <a:effectLst/>
                        </a:rPr>
                        <a:t>2</a:t>
                      </a:r>
                      <a:r>
                        <a:rPr lang="sk-SK" sz="2000" dirty="0">
                          <a:solidFill>
                            <a:srgbClr val="FF0000"/>
                          </a:solidFill>
                          <a:effectLst/>
                        </a:rPr>
                        <a:t>)</a:t>
                      </a:r>
                      <a:endParaRPr lang="sk-SK" sz="20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73235652"/>
                  </a:ext>
                </a:extLst>
              </a:tr>
            </a:tbl>
          </a:graphicData>
        </a:graphic>
      </p:graphicFrame>
      <p:sp>
        <p:nvSpPr>
          <p:cNvPr id="3" name="Obdĺžnik 2">
            <a:extLst>
              <a:ext uri="{FF2B5EF4-FFF2-40B4-BE49-F238E27FC236}">
                <a16:creationId xmlns:a16="http://schemas.microsoft.com/office/drawing/2014/main" id="{74ABBCAE-8958-DF44-AB6F-B3E4346A8064}"/>
              </a:ext>
            </a:extLst>
          </p:cNvPr>
          <p:cNvSpPr/>
          <p:nvPr/>
        </p:nvSpPr>
        <p:spPr>
          <a:xfrm>
            <a:off x="103868" y="4726985"/>
            <a:ext cx="8893671" cy="1754326"/>
          </a:xfrm>
          <a:prstGeom prst="rect">
            <a:avLst/>
          </a:prstGeom>
        </p:spPr>
        <p:txBody>
          <a:bodyPr wrap="square">
            <a:spAutoFit/>
          </a:bodyPr>
          <a:lstStyle/>
          <a:p>
            <a:pPr marL="360680" indent="-180340" algn="just">
              <a:spcBef>
                <a:spcPts val="600"/>
              </a:spcBef>
              <a:spcAft>
                <a:spcPts val="0"/>
              </a:spcAft>
            </a:pPr>
            <a:r>
              <a:rPr lang="sk-SK" dirty="0">
                <a:latin typeface="Arial" panose="020B0604020202020204" pitchFamily="34" charset="0"/>
                <a:ea typeface="Times New Roman" panose="02020603050405020304" pitchFamily="18" charset="0"/>
              </a:rPr>
              <a:t>1) Štandardné stavové podmienky: teplota 0 ºC, tlak 101,3 kPa.</a:t>
            </a:r>
            <a:endParaRPr lang="sk-SK" sz="2800" dirty="0">
              <a:latin typeface="Times New Roman" panose="02020603050405020304" pitchFamily="18" charset="0"/>
              <a:ea typeface="Times New Roman" panose="02020603050405020304" pitchFamily="18" charset="0"/>
            </a:endParaRPr>
          </a:p>
          <a:p>
            <a:pPr marL="360680" indent="-180340" algn="just">
              <a:spcAft>
                <a:spcPts val="0"/>
              </a:spcAft>
            </a:pPr>
            <a:r>
              <a:rPr lang="sk-SK" dirty="0">
                <a:latin typeface="Arial" panose="020B0604020202020204" pitchFamily="34" charset="0"/>
                <a:ea typeface="Times New Roman" panose="02020603050405020304" pitchFamily="18" charset="0"/>
              </a:rPr>
              <a:t>2) Ak výsledok merania je ≤ LOD, uviesť metodiku a medzu stanoviteľnosti (LOD); štandardné technické normy pre analýzu čistoty plynov pre vykurovacie plyny, technické plyny, technické normy pre analýzu ovzdušia v pracovnom prostredí alebo oprávnené metodiky pre meranie emisií podľa § 20 ods. 13 zákona </a:t>
            </a:r>
            <a:br>
              <a:rPr lang="sk-SK" dirty="0">
                <a:latin typeface="Arial" panose="020B0604020202020204" pitchFamily="34" charset="0"/>
                <a:ea typeface="Times New Roman" panose="02020603050405020304" pitchFamily="18" charset="0"/>
              </a:rPr>
            </a:br>
            <a:r>
              <a:rPr lang="sk-SK" dirty="0">
                <a:latin typeface="Arial" panose="020B0604020202020204" pitchFamily="34" charset="0"/>
                <a:ea typeface="Times New Roman" panose="02020603050405020304" pitchFamily="18" charset="0"/>
              </a:rPr>
              <a:t>o ovzduší (137/2010 </a:t>
            </a:r>
            <a:r>
              <a:rPr lang="sk-SK" dirty="0" err="1">
                <a:latin typeface="Arial" panose="020B0604020202020204" pitchFamily="34" charset="0"/>
                <a:ea typeface="Times New Roman" panose="02020603050405020304" pitchFamily="18" charset="0"/>
              </a:rPr>
              <a:t>Z.z</a:t>
            </a:r>
            <a:r>
              <a:rPr lang="sk-SK" dirty="0">
                <a:latin typeface="Arial" panose="020B0604020202020204" pitchFamily="34" charset="0"/>
                <a:ea typeface="Times New Roman" panose="02020603050405020304" pitchFamily="18" charset="0"/>
              </a:rPr>
              <a:t>.).</a:t>
            </a:r>
            <a:endParaRPr lang="sk-SK"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255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a:extLst>
              <a:ext uri="{FF2B5EF4-FFF2-40B4-BE49-F238E27FC236}">
                <a16:creationId xmlns:a16="http://schemas.microsoft.com/office/drawing/2014/main" id="{171FD478-C5D3-F042-8238-283F29810845}"/>
              </a:ext>
            </a:extLst>
          </p:cNvPr>
          <p:cNvSpPr txBox="1">
            <a:spLocks/>
          </p:cNvSpPr>
          <p:nvPr/>
        </p:nvSpPr>
        <p:spPr>
          <a:xfrm>
            <a:off x="0" y="0"/>
            <a:ext cx="9144000" cy="692696"/>
          </a:xfrm>
          <a:prstGeom prst="rect">
            <a:avLst/>
          </a:prstGeom>
          <a:solidFill>
            <a:schemeClr val="accent3">
              <a:lumMod val="40000"/>
              <a:lumOff val="60000"/>
            </a:schemeClr>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300" b="1" dirty="0">
                <a:solidFill>
                  <a:srgbClr val="00B050"/>
                </a:solidFill>
                <a:latin typeface="Comic Sans MS" panose="030F0702030302020204" pitchFamily="66" charset="0"/>
              </a:rPr>
              <a:t>Nedefinované parametre a problematicky navrhnuté parametre</a:t>
            </a:r>
            <a:endParaRPr lang="sk-SK" sz="2300" b="1" spc="300" dirty="0">
              <a:ln>
                <a:solidFill>
                  <a:srgbClr val="FFFF00"/>
                </a:solidFill>
              </a:ln>
              <a:solidFill>
                <a:srgbClr val="00B050"/>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5" name="Tabuľka 4">
            <a:extLst>
              <a:ext uri="{FF2B5EF4-FFF2-40B4-BE49-F238E27FC236}">
                <a16:creationId xmlns:a16="http://schemas.microsoft.com/office/drawing/2014/main" id="{2B68F5A9-8832-6E42-80BD-36583BB11DE0}"/>
              </a:ext>
            </a:extLst>
          </p:cNvPr>
          <p:cNvGraphicFramePr>
            <a:graphicFrameLocks noGrp="1"/>
          </p:cNvGraphicFramePr>
          <p:nvPr>
            <p:extLst>
              <p:ext uri="{D42A27DB-BD31-4B8C-83A1-F6EECF244321}">
                <p14:modId xmlns:p14="http://schemas.microsoft.com/office/powerpoint/2010/main" val="2862887007"/>
              </p:ext>
            </p:extLst>
          </p:nvPr>
        </p:nvGraphicFramePr>
        <p:xfrm>
          <a:off x="539552" y="3762358"/>
          <a:ext cx="7776864" cy="1524000"/>
        </p:xfrm>
        <a:graphic>
          <a:graphicData uri="http://schemas.openxmlformats.org/drawingml/2006/table">
            <a:tbl>
              <a:tblPr firstRow="1" firstCol="1" bandRow="1">
                <a:tableStyleId>{5C22544A-7EE6-4342-B048-85BDC9FD1C3A}</a:tableStyleId>
              </a:tblPr>
              <a:tblGrid>
                <a:gridCol w="4715699">
                  <a:extLst>
                    <a:ext uri="{9D8B030D-6E8A-4147-A177-3AD203B41FA5}">
                      <a16:colId xmlns:a16="http://schemas.microsoft.com/office/drawing/2014/main" val="1539934113"/>
                    </a:ext>
                  </a:extLst>
                </a:gridCol>
                <a:gridCol w="3061165">
                  <a:extLst>
                    <a:ext uri="{9D8B030D-6E8A-4147-A177-3AD203B41FA5}">
                      <a16:colId xmlns:a16="http://schemas.microsoft.com/office/drawing/2014/main" val="3821900624"/>
                    </a:ext>
                  </a:extLst>
                </a:gridCol>
              </a:tblGrid>
              <a:tr h="0">
                <a:tc>
                  <a:txBody>
                    <a:bodyPr/>
                    <a:lstStyle/>
                    <a:p>
                      <a:pPr algn="ctr">
                        <a:spcAft>
                          <a:spcPts val="0"/>
                        </a:spcAft>
                      </a:pPr>
                      <a:r>
                        <a:rPr lang="sk-SK" sz="2000" dirty="0">
                          <a:effectLst/>
                        </a:rPr>
                        <a:t>Znečisťujúca látka</a:t>
                      </a:r>
                      <a:endParaRPr lang="sk-SK" sz="20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sk-SK" sz="2000" dirty="0">
                          <a:effectLst/>
                        </a:rPr>
                        <a:t>Hraničné hodnoty pre obsah ZL [mg/m</a:t>
                      </a:r>
                      <a:r>
                        <a:rPr lang="sk-SK" sz="2000" baseline="30000" dirty="0">
                          <a:effectLst/>
                        </a:rPr>
                        <a:t>3</a:t>
                      </a:r>
                      <a:r>
                        <a:rPr lang="sk-SK" sz="2000" dirty="0">
                          <a:effectLst/>
                        </a:rPr>
                        <a:t>]</a:t>
                      </a:r>
                      <a:endParaRPr lang="sk-SK" sz="2000" dirty="0">
                        <a:effectLst/>
                        <a:latin typeface="Times New Roman" panose="02020603050405020304" pitchFamily="18" charset="0"/>
                        <a:ea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2728215161"/>
                  </a:ext>
                </a:extLst>
              </a:tr>
              <a:tr h="0">
                <a:tc>
                  <a:txBody>
                    <a:bodyPr/>
                    <a:lstStyle/>
                    <a:p>
                      <a:pPr algn="ctr">
                        <a:spcAft>
                          <a:spcPts val="0"/>
                        </a:spcAft>
                      </a:pPr>
                      <a:r>
                        <a:rPr lang="sk-SK" sz="2000" dirty="0">
                          <a:solidFill>
                            <a:srgbClr val="00B050"/>
                          </a:solidFill>
                          <a:effectLst/>
                        </a:rPr>
                        <a:t>Častice/aerosóly</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Aft>
                          <a:spcPts val="0"/>
                        </a:spcAft>
                      </a:pPr>
                      <a:r>
                        <a:rPr lang="sk-SK" sz="2000">
                          <a:solidFill>
                            <a:srgbClr val="00B050"/>
                          </a:solidFill>
                          <a:effectLst/>
                        </a:rPr>
                        <a:t>analýza</a:t>
                      </a:r>
                      <a:r>
                        <a:rPr lang="sk-SK" sz="2000" baseline="30000">
                          <a:solidFill>
                            <a:srgbClr val="00B050"/>
                          </a:solidFill>
                          <a:effectLst/>
                        </a:rPr>
                        <a:t>2</a:t>
                      </a:r>
                      <a:r>
                        <a:rPr lang="sk-SK" sz="2000">
                          <a:solidFill>
                            <a:srgbClr val="00B050"/>
                          </a:solidFill>
                          <a:effectLst/>
                        </a:rPr>
                        <a:t>)</a:t>
                      </a:r>
                      <a:endParaRPr lang="sk-SK" sz="200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773599108"/>
                  </a:ext>
                </a:extLst>
              </a:tr>
              <a:tr h="0">
                <a:tc>
                  <a:txBody>
                    <a:bodyPr/>
                    <a:lstStyle/>
                    <a:p>
                      <a:pPr algn="ctr">
                        <a:spcAft>
                          <a:spcPts val="0"/>
                        </a:spcAft>
                      </a:pPr>
                      <a:r>
                        <a:rPr lang="sk-SK" sz="2000" dirty="0">
                          <a:solidFill>
                            <a:srgbClr val="00B050"/>
                          </a:solidFill>
                          <a:effectLst/>
                        </a:rPr>
                        <a:t>Iné kovy a ich zlúčeniny</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sk-SK" sz="2000" dirty="0">
                          <a:solidFill>
                            <a:srgbClr val="00B050"/>
                          </a:solidFill>
                          <a:effectLst/>
                        </a:rPr>
                        <a:t>analýza</a:t>
                      </a:r>
                      <a:r>
                        <a:rPr lang="sk-SK" sz="2000" baseline="30000" dirty="0">
                          <a:solidFill>
                            <a:srgbClr val="00B050"/>
                          </a:solidFill>
                          <a:effectLst/>
                        </a:rPr>
                        <a:t>2</a:t>
                      </a:r>
                      <a:r>
                        <a:rPr lang="sk-SK" sz="2000" dirty="0">
                          <a:solidFill>
                            <a:srgbClr val="00B050"/>
                          </a:solidFill>
                          <a:effectLst/>
                        </a:rPr>
                        <a:t>)</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282068070"/>
                  </a:ext>
                </a:extLst>
              </a:tr>
              <a:tr h="0">
                <a:tc>
                  <a:txBody>
                    <a:bodyPr/>
                    <a:lstStyle/>
                    <a:p>
                      <a:pPr algn="ctr">
                        <a:spcAft>
                          <a:spcPts val="0"/>
                        </a:spcAft>
                      </a:pPr>
                      <a:r>
                        <a:rPr lang="sk-SK" sz="2000" dirty="0" err="1">
                          <a:solidFill>
                            <a:srgbClr val="00B050"/>
                          </a:solidFill>
                          <a:effectLst/>
                        </a:rPr>
                        <a:t>Perzistentné</a:t>
                      </a:r>
                      <a:r>
                        <a:rPr lang="sk-SK" sz="2000" dirty="0">
                          <a:solidFill>
                            <a:srgbClr val="00B050"/>
                          </a:solidFill>
                          <a:effectLst/>
                        </a:rPr>
                        <a:t> organické zlúčeniny (</a:t>
                      </a:r>
                      <a:r>
                        <a:rPr lang="sk-SK" sz="2000" dirty="0" err="1">
                          <a:solidFill>
                            <a:srgbClr val="00B050"/>
                          </a:solidFill>
                          <a:effectLst/>
                        </a:rPr>
                        <a:t>POP´s</a:t>
                      </a:r>
                      <a:r>
                        <a:rPr lang="sk-SK" sz="2000" dirty="0">
                          <a:solidFill>
                            <a:srgbClr val="00B050"/>
                          </a:solidFill>
                          <a:effectLst/>
                        </a:rPr>
                        <a:t>)</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Aft>
                          <a:spcPts val="0"/>
                        </a:spcAft>
                      </a:pPr>
                      <a:r>
                        <a:rPr lang="sk-SK" sz="2000" dirty="0">
                          <a:solidFill>
                            <a:srgbClr val="00B050"/>
                          </a:solidFill>
                          <a:effectLst/>
                        </a:rPr>
                        <a:t>analýza</a:t>
                      </a:r>
                      <a:r>
                        <a:rPr lang="sk-SK" sz="2000" baseline="30000" dirty="0">
                          <a:solidFill>
                            <a:srgbClr val="00B050"/>
                          </a:solidFill>
                          <a:effectLst/>
                        </a:rPr>
                        <a:t>2</a:t>
                      </a:r>
                      <a:r>
                        <a:rPr lang="sk-SK" sz="2000" dirty="0">
                          <a:solidFill>
                            <a:srgbClr val="00B050"/>
                          </a:solidFill>
                          <a:effectLst/>
                        </a:rPr>
                        <a:t>)</a:t>
                      </a:r>
                      <a:endParaRPr lang="sk-SK" sz="20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807185103"/>
                  </a:ext>
                </a:extLst>
              </a:tr>
            </a:tbl>
          </a:graphicData>
        </a:graphic>
      </p:graphicFrame>
      <p:sp>
        <p:nvSpPr>
          <p:cNvPr id="6" name="Obdĺžnik 5">
            <a:extLst>
              <a:ext uri="{FF2B5EF4-FFF2-40B4-BE49-F238E27FC236}">
                <a16:creationId xmlns:a16="http://schemas.microsoft.com/office/drawing/2014/main" id="{C3B9A275-1380-694C-8FED-F62815F05929}"/>
              </a:ext>
            </a:extLst>
          </p:cNvPr>
          <p:cNvSpPr/>
          <p:nvPr/>
        </p:nvSpPr>
        <p:spPr>
          <a:xfrm>
            <a:off x="107504" y="122166"/>
            <a:ext cx="8928992" cy="66247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Zástupný symbol obsahu 2">
            <a:extLst>
              <a:ext uri="{FF2B5EF4-FFF2-40B4-BE49-F238E27FC236}">
                <a16:creationId xmlns:a16="http://schemas.microsoft.com/office/drawing/2014/main" id="{FD3E4165-A690-4E47-B9FD-F5991756EA42}"/>
              </a:ext>
            </a:extLst>
          </p:cNvPr>
          <p:cNvSpPr txBox="1">
            <a:spLocks/>
          </p:cNvSpPr>
          <p:nvPr/>
        </p:nvSpPr>
        <p:spPr>
          <a:xfrm>
            <a:off x="395536" y="908719"/>
            <a:ext cx="8064896" cy="2675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400" dirty="0"/>
              <a:t>HH pre maximálne prípustné koncentrácie ZL v kvapalných druhotných palivách sú, s výnimkou síry, </a:t>
            </a:r>
          </a:p>
          <a:p>
            <a:pPr marL="0" indent="0" algn="ctr">
              <a:buNone/>
            </a:pPr>
            <a:r>
              <a:rPr lang="sk-SK" sz="2400" dirty="0"/>
              <a:t>ustanovené ako </a:t>
            </a:r>
            <a:r>
              <a:rPr lang="sk-SK" sz="2400" dirty="0">
                <a:solidFill>
                  <a:srgbClr val="FF0000"/>
                </a:solidFill>
              </a:rPr>
              <a:t>medián</a:t>
            </a:r>
            <a:r>
              <a:rPr lang="sk-SK" sz="2400" dirty="0"/>
              <a:t> a </a:t>
            </a:r>
            <a:r>
              <a:rPr lang="sk-SK" sz="2400" dirty="0">
                <a:solidFill>
                  <a:srgbClr val="0096FF"/>
                </a:solidFill>
              </a:rPr>
              <a:t>80-ty </a:t>
            </a:r>
            <a:r>
              <a:rPr lang="sk-SK" sz="2400" dirty="0" err="1">
                <a:solidFill>
                  <a:srgbClr val="0096FF"/>
                </a:solidFill>
              </a:rPr>
              <a:t>percentil</a:t>
            </a:r>
            <a:r>
              <a:rPr lang="sk-SK" sz="2400" dirty="0">
                <a:solidFill>
                  <a:srgbClr val="0096FF"/>
                </a:solidFill>
              </a:rPr>
              <a:t> </a:t>
            </a:r>
          </a:p>
          <a:p>
            <a:pPr marL="0" indent="0" algn="ctr">
              <a:buNone/>
            </a:pPr>
            <a:r>
              <a:rPr lang="sk-SK" sz="2400" dirty="0"/>
              <a:t>sa považuje za dodržanú ak žiadna hodnota </a:t>
            </a:r>
            <a:r>
              <a:rPr lang="sk-SK" sz="2400" dirty="0">
                <a:solidFill>
                  <a:srgbClr val="FF0000"/>
                </a:solidFill>
              </a:rPr>
              <a:t>mediánu</a:t>
            </a:r>
            <a:r>
              <a:rPr lang="sk-SK" sz="2400" dirty="0"/>
              <a:t> </a:t>
            </a:r>
            <a:br>
              <a:rPr lang="sk-SK" sz="2400" dirty="0"/>
            </a:br>
            <a:r>
              <a:rPr lang="sk-SK" sz="2400" dirty="0"/>
              <a:t>a žiadna hodnota </a:t>
            </a:r>
            <a:r>
              <a:rPr lang="sk-SK" sz="2400" dirty="0">
                <a:solidFill>
                  <a:srgbClr val="0096FF"/>
                </a:solidFill>
              </a:rPr>
              <a:t>80. </a:t>
            </a:r>
            <a:r>
              <a:rPr lang="sk-SK" sz="2400" dirty="0" err="1">
                <a:solidFill>
                  <a:srgbClr val="0096FF"/>
                </a:solidFill>
              </a:rPr>
              <a:t>percentilu</a:t>
            </a:r>
            <a:r>
              <a:rPr lang="sk-SK" sz="2400" dirty="0">
                <a:solidFill>
                  <a:srgbClr val="0096FF"/>
                </a:solidFill>
              </a:rPr>
              <a:t> </a:t>
            </a:r>
            <a:r>
              <a:rPr lang="sk-SK" sz="2400" dirty="0"/>
              <a:t>zo série výsledkov meraní reprezentatívnych vzoriek z piatich po sebe nasledujúcich priebežne hodnotených šarží neprekročí ustanovenú hodnotu</a:t>
            </a:r>
            <a:endParaRPr lang="sk-SK" sz="2400" b="1" dirty="0">
              <a:solidFill>
                <a:srgbClr val="FF0000"/>
              </a:solidFill>
              <a:latin typeface="Comic Sans MS" panose="030F0702030302020204" pitchFamily="66" charset="0"/>
            </a:endParaRPr>
          </a:p>
        </p:txBody>
      </p:sp>
      <p:sp>
        <p:nvSpPr>
          <p:cNvPr id="2" name="Obdĺžnik 1">
            <a:extLst>
              <a:ext uri="{FF2B5EF4-FFF2-40B4-BE49-F238E27FC236}">
                <a16:creationId xmlns:a16="http://schemas.microsoft.com/office/drawing/2014/main" id="{EA625277-8458-A142-A1D3-E1E5C2F15BBA}"/>
              </a:ext>
            </a:extLst>
          </p:cNvPr>
          <p:cNvSpPr/>
          <p:nvPr/>
        </p:nvSpPr>
        <p:spPr>
          <a:xfrm>
            <a:off x="395536" y="5464612"/>
            <a:ext cx="8640960" cy="1200329"/>
          </a:xfrm>
          <a:prstGeom prst="rect">
            <a:avLst/>
          </a:prstGeom>
        </p:spPr>
        <p:txBody>
          <a:bodyPr wrap="square">
            <a:spAutoFit/>
          </a:bodyPr>
          <a:lstStyle/>
          <a:p>
            <a:r>
              <a:rPr lang="sk-SK" baseline="30000" dirty="0"/>
              <a:t>2)</a:t>
            </a:r>
            <a:r>
              <a:rPr lang="sk-SK" dirty="0"/>
              <a:t> Ak výsledok merania je ≤ LOD, uviesť metodiku a medzu stanoviteľnosti (LOD); štandardné technické normy pre analýzu čistoty plynov pre vykurovacie plyny, technické plyny, technické normy pre analýzu ovzdušia v pracovnom prostredí alebo oprávnené metodiky pre meranie emisií podľa § 20 ods. 13 zákona o ovzduší (137/2010 </a:t>
            </a:r>
            <a:r>
              <a:rPr lang="sk-SK" dirty="0" err="1"/>
              <a:t>Z.z</a:t>
            </a:r>
            <a:r>
              <a:rPr lang="sk-SK" dirty="0"/>
              <a:t>.).</a:t>
            </a:r>
          </a:p>
        </p:txBody>
      </p:sp>
    </p:spTree>
    <p:extLst>
      <p:ext uri="{BB962C8B-B14F-4D97-AF65-F5344CB8AC3E}">
        <p14:creationId xmlns:p14="http://schemas.microsoft.com/office/powerpoint/2010/main" val="2680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a:extLst>
              <a:ext uri="{FF2B5EF4-FFF2-40B4-BE49-F238E27FC236}">
                <a16:creationId xmlns:a16="http://schemas.microsoft.com/office/drawing/2014/main" id="{A457B07D-9C2B-324B-8237-6F60F20509DE}"/>
              </a:ext>
            </a:extLst>
          </p:cNvPr>
          <p:cNvSpPr txBox="1">
            <a:spLocks/>
          </p:cNvSpPr>
          <p:nvPr/>
        </p:nvSpPr>
        <p:spPr>
          <a:xfrm>
            <a:off x="0" y="0"/>
            <a:ext cx="9144000" cy="1196752"/>
          </a:xfrm>
          <a:prstGeom prst="rect">
            <a:avLst/>
          </a:prstGeom>
          <a:solidFill>
            <a:srgbClr val="FFCC99"/>
          </a:solidFill>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sk-SK" sz="2800" b="1" dirty="0">
                <a:solidFill>
                  <a:srgbClr val="FF0000"/>
                </a:solidFill>
                <a:latin typeface="Comic Sans MS" panose="030F0702030302020204" pitchFamily="66" charset="0"/>
              </a:rPr>
              <a:t>Prehľad jestvujúcich a pripravovaných </a:t>
            </a:r>
            <a:r>
              <a:rPr lang="sk-SK" sz="2800" b="1" dirty="0" err="1">
                <a:solidFill>
                  <a:srgbClr val="FF0000"/>
                </a:solidFill>
                <a:latin typeface="Comic Sans MS" panose="030F0702030302020204" pitchFamily="66" charset="0"/>
              </a:rPr>
              <a:t>pyrolýznych</a:t>
            </a:r>
            <a:r>
              <a:rPr lang="sk-SK" sz="2800" b="1" dirty="0">
                <a:solidFill>
                  <a:srgbClr val="FF0000"/>
                </a:solidFill>
                <a:latin typeface="Comic Sans MS" panose="030F0702030302020204" pitchFamily="66" charset="0"/>
              </a:rPr>
              <a:t> zariadení vo vzťahu k definovaným požiadavkám na DP</a:t>
            </a:r>
            <a:endParaRPr lang="sk-SK" sz="2800" b="1" spc="300" dirty="0">
              <a:ln>
                <a:solidFill>
                  <a:srgbClr val="FFFF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Obdĺžnik 4">
            <a:extLst>
              <a:ext uri="{FF2B5EF4-FFF2-40B4-BE49-F238E27FC236}">
                <a16:creationId xmlns:a16="http://schemas.microsoft.com/office/drawing/2014/main" id="{01AFE83C-6221-3441-AF27-9B4769540CFE}"/>
              </a:ext>
            </a:extLst>
          </p:cNvPr>
          <p:cNvSpPr/>
          <p:nvPr/>
        </p:nvSpPr>
        <p:spPr>
          <a:xfrm>
            <a:off x="107504" y="116632"/>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Zástupný symbol obsahu 2">
            <a:extLst>
              <a:ext uri="{FF2B5EF4-FFF2-40B4-BE49-F238E27FC236}">
                <a16:creationId xmlns:a16="http://schemas.microsoft.com/office/drawing/2014/main" id="{1F719E78-0964-AD4B-AC72-C3DAA8A241D4}"/>
              </a:ext>
            </a:extLst>
          </p:cNvPr>
          <p:cNvSpPr txBox="1">
            <a:spLocks/>
          </p:cNvSpPr>
          <p:nvPr/>
        </p:nvSpPr>
        <p:spPr>
          <a:xfrm>
            <a:off x="143508" y="1399516"/>
            <a:ext cx="9289032" cy="54584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00"/>
              </a:spcBef>
              <a:buNone/>
            </a:pPr>
            <a:r>
              <a:rPr lang="sk-SK" sz="2400" dirty="0"/>
              <a:t>SR  ⇢ 	projekty, uvažujúce s využitím </a:t>
            </a:r>
          </a:p>
          <a:p>
            <a:pPr marL="0" indent="0">
              <a:spcBef>
                <a:spcPts val="200"/>
              </a:spcBef>
              <a:buNone/>
            </a:pPr>
            <a:r>
              <a:rPr lang="sk-SK" sz="2400" dirty="0"/>
              <a:t>	tzv. alternatívnych termických metód a zariadení </a:t>
            </a:r>
          </a:p>
          <a:p>
            <a:pPr marL="0" indent="0">
              <a:spcBef>
                <a:spcPts val="200"/>
              </a:spcBef>
              <a:buNone/>
            </a:pPr>
            <a:r>
              <a:rPr lang="sk-SK" sz="2400" dirty="0"/>
              <a:t>	(aj </a:t>
            </a:r>
            <a:r>
              <a:rPr lang="sk-SK" sz="2400" noProof="1"/>
              <a:t>pyrolýzne</a:t>
            </a:r>
            <a:r>
              <a:rPr lang="sk-SK" sz="2400" dirty="0"/>
              <a:t> technológie), </a:t>
            </a:r>
          </a:p>
          <a:p>
            <a:pPr marL="0" indent="0">
              <a:spcBef>
                <a:spcPts val="200"/>
              </a:spcBef>
              <a:buNone/>
            </a:pPr>
            <a:r>
              <a:rPr lang="sk-SK" sz="2400" dirty="0"/>
              <a:t>	sa začali objavovať zhruba pred 10 rokmi,</a:t>
            </a:r>
          </a:p>
          <a:p>
            <a:pPr marL="0" indent="0">
              <a:spcBef>
                <a:spcPts val="200"/>
              </a:spcBef>
              <a:buNone/>
            </a:pPr>
            <a:r>
              <a:rPr lang="sk-SK" sz="2400" dirty="0"/>
              <a:t>	záujem o tieto technológie odvtedy významne narástol. </a:t>
            </a:r>
          </a:p>
          <a:p>
            <a:pPr marL="0" indent="0">
              <a:spcBef>
                <a:spcPts val="200"/>
              </a:spcBef>
              <a:buNone/>
            </a:pPr>
            <a:endParaRPr lang="sk-SK" sz="800" dirty="0"/>
          </a:p>
          <a:p>
            <a:pPr marL="0" indent="0">
              <a:spcBef>
                <a:spcPts val="200"/>
              </a:spcBef>
              <a:buNone/>
            </a:pPr>
            <a:r>
              <a:rPr lang="sk-SK" sz="2400" dirty="0"/>
              <a:t>SR  ⇢ 	platí, že z </a:t>
            </a:r>
            <a:r>
              <a:rPr lang="sk-SK" sz="2800" b="1" dirty="0">
                <a:solidFill>
                  <a:srgbClr val="FF0000"/>
                </a:solidFill>
              </a:rPr>
              <a:t>32</a:t>
            </a:r>
            <a:r>
              <a:rPr lang="sk-SK" sz="2400" dirty="0"/>
              <a:t> takýchto projektov, </a:t>
            </a:r>
          </a:p>
          <a:p>
            <a:pPr marL="0" indent="0">
              <a:spcBef>
                <a:spcPts val="200"/>
              </a:spcBef>
              <a:buNone/>
            </a:pPr>
            <a:r>
              <a:rPr lang="sk-SK" sz="2400" dirty="0"/>
              <a:t>	súhlasné Záverečné stanovisko z procesu EIA, </a:t>
            </a:r>
          </a:p>
          <a:p>
            <a:pPr marL="0" indent="0">
              <a:spcBef>
                <a:spcPts val="200"/>
              </a:spcBef>
              <a:buNone/>
            </a:pPr>
            <a:r>
              <a:rPr lang="sk-SK" sz="2400" dirty="0"/>
              <a:t>	len</a:t>
            </a:r>
            <a:r>
              <a:rPr lang="sk-SK" sz="2800" b="1" dirty="0">
                <a:solidFill>
                  <a:srgbClr val="FF0000"/>
                </a:solidFill>
              </a:rPr>
              <a:t> 7 </a:t>
            </a:r>
            <a:r>
              <a:rPr lang="sk-SK" sz="2400" dirty="0"/>
              <a:t>získalo povolenie na prevádzku </a:t>
            </a:r>
          </a:p>
          <a:p>
            <a:pPr marL="0" indent="0">
              <a:spcBef>
                <a:spcPts val="200"/>
              </a:spcBef>
              <a:buNone/>
            </a:pPr>
            <a:r>
              <a:rPr lang="sk-SK" sz="2400" dirty="0"/>
              <a:t>	(skúšobnú, </a:t>
            </a:r>
            <a:r>
              <a:rPr lang="sk-SK" sz="2400" dirty="0" err="1"/>
              <a:t>t.j</a:t>
            </a:r>
            <a:r>
              <a:rPr lang="sk-SK" sz="2400" dirty="0"/>
              <a:t>. s časovým obmedzením alebo </a:t>
            </a:r>
          </a:p>
          <a:p>
            <a:pPr marL="0" indent="0">
              <a:spcBef>
                <a:spcPts val="200"/>
              </a:spcBef>
              <a:buNone/>
            </a:pPr>
            <a:r>
              <a:rPr lang="sk-SK" sz="2400" dirty="0"/>
              <a:t>	trvalú, bez časového obmedzenia). </a:t>
            </a:r>
          </a:p>
          <a:p>
            <a:pPr marL="0" indent="0">
              <a:spcBef>
                <a:spcPts val="200"/>
              </a:spcBef>
              <a:buNone/>
            </a:pPr>
            <a:endParaRPr lang="sk-SK" sz="800" dirty="0"/>
          </a:p>
          <a:p>
            <a:pPr marL="0" indent="0">
              <a:spcBef>
                <a:spcPts val="200"/>
              </a:spcBef>
              <a:buNone/>
            </a:pPr>
            <a:r>
              <a:rPr lang="sk-SK" sz="2400" dirty="0"/>
              <a:t>	Zo</a:t>
            </a:r>
            <a:r>
              <a:rPr lang="sk-SK" sz="2800" b="1" dirty="0">
                <a:solidFill>
                  <a:srgbClr val="FF0000"/>
                </a:solidFill>
              </a:rPr>
              <a:t> 7 </a:t>
            </a:r>
            <a:r>
              <a:rPr lang="sk-SK" sz="2400" dirty="0"/>
              <a:t>prevádzok sú v súčasnosti prevádzkované </a:t>
            </a:r>
          </a:p>
          <a:p>
            <a:pPr marL="0" indent="0">
              <a:spcBef>
                <a:spcPts val="200"/>
              </a:spcBef>
              <a:buNone/>
            </a:pPr>
            <a:r>
              <a:rPr lang="sk-SK" sz="2400" dirty="0"/>
              <a:t>	len </a:t>
            </a:r>
            <a:r>
              <a:rPr lang="sk-SK" sz="2800" b="1" dirty="0">
                <a:solidFill>
                  <a:srgbClr val="FF0000"/>
                </a:solidFill>
              </a:rPr>
              <a:t>4 </a:t>
            </a:r>
            <a:r>
              <a:rPr lang="sk-SK" sz="2400" dirty="0"/>
              <a:t>zariadenia</a:t>
            </a:r>
          </a:p>
        </p:txBody>
      </p:sp>
    </p:spTree>
    <p:extLst>
      <p:ext uri="{BB962C8B-B14F-4D97-AF65-F5344CB8AC3E}">
        <p14:creationId xmlns:p14="http://schemas.microsoft.com/office/powerpoint/2010/main" val="145550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01AFE83C-6221-3441-AF27-9B4769540CFE}"/>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aphicFrame>
        <p:nvGraphicFramePr>
          <p:cNvPr id="6" name="Tabuľka 5">
            <a:extLst>
              <a:ext uri="{FF2B5EF4-FFF2-40B4-BE49-F238E27FC236}">
                <a16:creationId xmlns:a16="http://schemas.microsoft.com/office/drawing/2014/main" id="{BD3ADC5A-63AC-5946-8FD4-690756815964}"/>
              </a:ext>
            </a:extLst>
          </p:cNvPr>
          <p:cNvGraphicFramePr>
            <a:graphicFrameLocks noGrp="1"/>
          </p:cNvGraphicFramePr>
          <p:nvPr>
            <p:extLst>
              <p:ext uri="{D42A27DB-BD31-4B8C-83A1-F6EECF244321}">
                <p14:modId xmlns:p14="http://schemas.microsoft.com/office/powerpoint/2010/main" val="1997836648"/>
              </p:ext>
            </p:extLst>
          </p:nvPr>
        </p:nvGraphicFramePr>
        <p:xfrm>
          <a:off x="197514" y="311086"/>
          <a:ext cx="8748971" cy="6146927"/>
        </p:xfrm>
        <a:graphic>
          <a:graphicData uri="http://schemas.openxmlformats.org/drawingml/2006/table">
            <a:tbl>
              <a:tblPr firstRow="1" firstCol="1" bandRow="1">
                <a:tableStyleId>{5C22544A-7EE6-4342-B048-85BDC9FD1C3A}</a:tableStyleId>
              </a:tblPr>
              <a:tblGrid>
                <a:gridCol w="1623966">
                  <a:extLst>
                    <a:ext uri="{9D8B030D-6E8A-4147-A177-3AD203B41FA5}">
                      <a16:colId xmlns:a16="http://schemas.microsoft.com/office/drawing/2014/main" val="532522968"/>
                    </a:ext>
                  </a:extLst>
                </a:gridCol>
                <a:gridCol w="1124351">
                  <a:extLst>
                    <a:ext uri="{9D8B030D-6E8A-4147-A177-3AD203B41FA5}">
                      <a16:colId xmlns:a16="http://schemas.microsoft.com/office/drawing/2014/main" val="1391966136"/>
                    </a:ext>
                  </a:extLst>
                </a:gridCol>
                <a:gridCol w="1004515">
                  <a:extLst>
                    <a:ext uri="{9D8B030D-6E8A-4147-A177-3AD203B41FA5}">
                      <a16:colId xmlns:a16="http://schemas.microsoft.com/office/drawing/2014/main" val="245400687"/>
                    </a:ext>
                  </a:extLst>
                </a:gridCol>
                <a:gridCol w="1475879">
                  <a:extLst>
                    <a:ext uri="{9D8B030D-6E8A-4147-A177-3AD203B41FA5}">
                      <a16:colId xmlns:a16="http://schemas.microsoft.com/office/drawing/2014/main" val="2796183073"/>
                    </a:ext>
                  </a:extLst>
                </a:gridCol>
                <a:gridCol w="2146542">
                  <a:extLst>
                    <a:ext uri="{9D8B030D-6E8A-4147-A177-3AD203B41FA5}">
                      <a16:colId xmlns:a16="http://schemas.microsoft.com/office/drawing/2014/main" val="1288242617"/>
                    </a:ext>
                  </a:extLst>
                </a:gridCol>
                <a:gridCol w="1373718">
                  <a:extLst>
                    <a:ext uri="{9D8B030D-6E8A-4147-A177-3AD203B41FA5}">
                      <a16:colId xmlns:a16="http://schemas.microsoft.com/office/drawing/2014/main" val="4154260902"/>
                    </a:ext>
                  </a:extLst>
                </a:gridCol>
              </a:tblGrid>
              <a:tr h="514350">
                <a:tc>
                  <a:txBody>
                    <a:bodyPr/>
                    <a:lstStyle/>
                    <a:p>
                      <a:pPr algn="ctr">
                        <a:lnSpc>
                          <a:spcPct val="115000"/>
                        </a:lnSpc>
                        <a:spcAft>
                          <a:spcPts val="0"/>
                        </a:spcAft>
                      </a:pPr>
                      <a:r>
                        <a:rPr lang="sk-SK" sz="1600" kern="1200" noProof="1">
                          <a:effectLst/>
                        </a:rPr>
                        <a:t>Prevádzkovateľ</a:t>
                      </a:r>
                      <a:endParaRPr lang="sk-SK" sz="1600" noProof="1">
                        <a:effectLst/>
                        <a:latin typeface="Times New Roman" panose="02020603050405020304" pitchFamily="18" charset="0"/>
                        <a:ea typeface="Times New Roman" panose="02020603050405020304" pitchFamily="18" charset="0"/>
                      </a:endParaRPr>
                    </a:p>
                  </a:txBody>
                  <a:tcPr marL="0" marR="0" marT="0" marB="0" anchor="ctr">
                    <a:solidFill>
                      <a:srgbClr val="00B050"/>
                    </a:solidFill>
                  </a:tcPr>
                </a:tc>
                <a:tc>
                  <a:txBody>
                    <a:bodyPr/>
                    <a:lstStyle/>
                    <a:p>
                      <a:pPr algn="ctr">
                        <a:lnSpc>
                          <a:spcPct val="115000"/>
                        </a:lnSpc>
                        <a:spcAft>
                          <a:spcPts val="0"/>
                        </a:spcAft>
                      </a:pPr>
                      <a:r>
                        <a:rPr lang="sk-SK" sz="1600" kern="1200" noProof="1">
                          <a:effectLst/>
                        </a:rPr>
                        <a:t>Rok zač. prevádz.</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rgbClr val="00B050"/>
                    </a:solidFill>
                  </a:tcPr>
                </a:tc>
                <a:tc>
                  <a:txBody>
                    <a:bodyPr/>
                    <a:lstStyle/>
                    <a:p>
                      <a:pPr algn="ctr">
                        <a:lnSpc>
                          <a:spcPct val="115000"/>
                        </a:lnSpc>
                        <a:spcAft>
                          <a:spcPts val="0"/>
                        </a:spcAft>
                      </a:pPr>
                      <a:r>
                        <a:rPr lang="sk-SK" sz="1600" kern="1200" noProof="1">
                          <a:effectLst/>
                        </a:rPr>
                        <a:t>Druh prevádzky</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rgbClr val="00B050"/>
                    </a:solidFill>
                  </a:tcPr>
                </a:tc>
                <a:tc>
                  <a:txBody>
                    <a:bodyPr/>
                    <a:lstStyle/>
                    <a:p>
                      <a:pPr algn="ctr">
                        <a:lnSpc>
                          <a:spcPct val="115000"/>
                        </a:lnSpc>
                        <a:spcAft>
                          <a:spcPts val="0"/>
                        </a:spcAft>
                      </a:pPr>
                      <a:r>
                        <a:rPr lang="sk-SK" sz="1600" kern="1200" noProof="1">
                          <a:effectLst/>
                        </a:rPr>
                        <a:t>Technológa</a:t>
                      </a:r>
                      <a:endParaRPr lang="sk-SK" sz="1600" noProof="1">
                        <a:effectLst/>
                      </a:endParaRPr>
                    </a:p>
                    <a:p>
                      <a:pPr algn="ctr">
                        <a:lnSpc>
                          <a:spcPct val="115000"/>
                        </a:lnSpc>
                        <a:spcAft>
                          <a:spcPts val="0"/>
                        </a:spcAft>
                      </a:pPr>
                      <a:r>
                        <a:rPr lang="sk-SK" sz="1600" kern="1200" noProof="1">
                          <a:effectLst/>
                        </a:rPr>
                        <a:t>Typ procesu</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rgbClr val="00B050"/>
                    </a:solidFill>
                  </a:tcPr>
                </a:tc>
                <a:tc>
                  <a:txBody>
                    <a:bodyPr/>
                    <a:lstStyle/>
                    <a:p>
                      <a:pPr algn="ctr">
                        <a:lnSpc>
                          <a:spcPct val="115000"/>
                        </a:lnSpc>
                        <a:spcAft>
                          <a:spcPts val="0"/>
                        </a:spcAft>
                      </a:pPr>
                      <a:r>
                        <a:rPr lang="sk-SK" sz="1600" kern="1200" noProof="1">
                          <a:effectLst/>
                        </a:rPr>
                        <a:t>Krajina pôvodu</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rgbClr val="00B050"/>
                    </a:solidFill>
                  </a:tcPr>
                </a:tc>
                <a:tc>
                  <a:txBody>
                    <a:bodyPr/>
                    <a:lstStyle/>
                    <a:p>
                      <a:pPr algn="ctr">
                        <a:lnSpc>
                          <a:spcPct val="115000"/>
                        </a:lnSpc>
                        <a:spcAft>
                          <a:spcPts val="0"/>
                        </a:spcAft>
                      </a:pPr>
                      <a:r>
                        <a:rPr lang="sk-SK" sz="1600" kern="1200" noProof="1">
                          <a:effectLst/>
                        </a:rPr>
                        <a:t>Vstupný odpad</a:t>
                      </a:r>
                      <a:endParaRPr lang="sk-SK" sz="1600" noProof="1">
                        <a:effectLst/>
                      </a:endParaRPr>
                    </a:p>
                    <a:p>
                      <a:pPr algn="ctr">
                        <a:lnSpc>
                          <a:spcPct val="115000"/>
                        </a:lnSpc>
                        <a:spcAft>
                          <a:spcPts val="0"/>
                        </a:spcAft>
                      </a:pPr>
                      <a:r>
                        <a:rPr lang="sk-SK" sz="1600" kern="1200" noProof="1">
                          <a:effectLst/>
                        </a:rPr>
                        <a:t>Kapacita</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rgbClr val="00B050"/>
                    </a:solidFill>
                  </a:tcPr>
                </a:tc>
                <a:extLst>
                  <a:ext uri="{0D108BD9-81ED-4DB2-BD59-A6C34878D82A}">
                    <a16:rowId xmlns:a16="http://schemas.microsoft.com/office/drawing/2014/main" val="1305369646"/>
                  </a:ext>
                </a:extLst>
              </a:tr>
              <a:tr h="428625">
                <a:tc>
                  <a:txBody>
                    <a:bodyPr/>
                    <a:lstStyle/>
                    <a:p>
                      <a:pPr algn="ctr">
                        <a:lnSpc>
                          <a:spcPct val="115000"/>
                        </a:lnSpc>
                        <a:spcAft>
                          <a:spcPts val="0"/>
                        </a:spcAft>
                      </a:pPr>
                      <a:r>
                        <a:rPr lang="sk-SK" sz="1600" kern="1200" noProof="1">
                          <a:effectLst/>
                        </a:rPr>
                        <a:t>Dron Industries, s.r.o.</a:t>
                      </a:r>
                      <a:endParaRPr lang="sk-SK" sz="1600" noProof="1">
                        <a:effectLst/>
                      </a:endParaRPr>
                    </a:p>
                    <a:p>
                      <a:pPr algn="ctr">
                        <a:lnSpc>
                          <a:spcPct val="115000"/>
                        </a:lnSpc>
                        <a:spcAft>
                          <a:spcPts val="0"/>
                        </a:spcAft>
                      </a:pPr>
                      <a:r>
                        <a:rPr lang="sk-SK" sz="1600" kern="1200" noProof="1">
                          <a:effectLst/>
                        </a:rPr>
                        <a:t>(Dron Sklady, s.r.o.)</a:t>
                      </a:r>
                      <a:endParaRPr lang="sk-SK" sz="1600" noProof="1">
                        <a:effectLst/>
                        <a:latin typeface="Times New Roman" panose="02020603050405020304" pitchFamily="18" charset="0"/>
                        <a:ea typeface="Times New Roman" panose="02020603050405020304" pitchFamily="18" charset="0"/>
                      </a:endParaRPr>
                    </a:p>
                  </a:txBody>
                  <a:tcPr marL="0" marR="0" marT="0" marB="0" anchor="ctr">
                    <a:solidFill>
                      <a:srgbClr val="00B050"/>
                    </a:solidFill>
                  </a:tcPr>
                </a:tc>
                <a:tc>
                  <a:txBody>
                    <a:bodyPr/>
                    <a:lstStyle/>
                    <a:p>
                      <a:pPr algn="ctr">
                        <a:lnSpc>
                          <a:spcPct val="115000"/>
                        </a:lnSpc>
                        <a:spcAft>
                          <a:spcPts val="0"/>
                        </a:spcAft>
                      </a:pPr>
                      <a:r>
                        <a:rPr lang="sk-SK" sz="1600" kern="1200" noProof="1">
                          <a:effectLst/>
                        </a:rPr>
                        <a:t>2009</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chemeClr val="accent3">
                        <a:lumMod val="20000"/>
                        <a:lumOff val="80000"/>
                      </a:schemeClr>
                    </a:solidFill>
                  </a:tcPr>
                </a:tc>
                <a:tc>
                  <a:txBody>
                    <a:bodyPr/>
                    <a:lstStyle/>
                    <a:p>
                      <a:pPr algn="ctr">
                        <a:lnSpc>
                          <a:spcPct val="115000"/>
                        </a:lnSpc>
                        <a:spcAft>
                          <a:spcPts val="0"/>
                        </a:spcAft>
                      </a:pPr>
                      <a:r>
                        <a:rPr lang="sk-SK" sz="1600" kern="1200" noProof="1">
                          <a:effectLst/>
                        </a:rPr>
                        <a:t>trvalá</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chemeClr val="accent3">
                        <a:lumMod val="20000"/>
                        <a:lumOff val="80000"/>
                      </a:schemeClr>
                    </a:solidFill>
                  </a:tcPr>
                </a:tc>
                <a:tc>
                  <a:txBody>
                    <a:bodyPr/>
                    <a:lstStyle/>
                    <a:p>
                      <a:pPr algn="ctr">
                        <a:lnSpc>
                          <a:spcPct val="115000"/>
                        </a:lnSpc>
                        <a:spcAft>
                          <a:spcPts val="0"/>
                        </a:spcAft>
                      </a:pPr>
                      <a:r>
                        <a:rPr lang="sk-SK" sz="1600" kern="1200" noProof="1">
                          <a:effectLst/>
                        </a:rPr>
                        <a:t>DSSC/SCA</a:t>
                      </a:r>
                      <a:endParaRPr lang="sk-SK" sz="1600" noProof="1">
                        <a:effectLst/>
                      </a:endParaRPr>
                    </a:p>
                    <a:p>
                      <a:pPr algn="ctr">
                        <a:lnSpc>
                          <a:spcPct val="115000"/>
                        </a:lnSpc>
                        <a:spcAft>
                          <a:spcPts val="0"/>
                        </a:spcAft>
                      </a:pPr>
                      <a:r>
                        <a:rPr lang="sk-SK" sz="1600" kern="1200" noProof="1">
                          <a:effectLst/>
                        </a:rPr>
                        <a:t>pyrolýza (termický rozklad bez katalyzátora)</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20000"/>
                        <a:lumOff val="80000"/>
                      </a:schemeClr>
                    </a:solidFill>
                  </a:tcPr>
                </a:tc>
                <a:tc>
                  <a:txBody>
                    <a:bodyPr/>
                    <a:lstStyle/>
                    <a:p>
                      <a:pPr algn="ctr">
                        <a:lnSpc>
                          <a:spcPct val="115000"/>
                        </a:lnSpc>
                        <a:spcAft>
                          <a:spcPts val="0"/>
                        </a:spcAft>
                      </a:pPr>
                      <a:r>
                        <a:rPr lang="sk-SK" sz="1600" kern="1200" noProof="1">
                          <a:effectLst/>
                        </a:rPr>
                        <a:t>Slovensko</a:t>
                      </a:r>
                      <a:endParaRPr lang="sk-SK" sz="1600" noProof="1">
                        <a:effectLst/>
                      </a:endParaRPr>
                    </a:p>
                    <a:p>
                      <a:pPr algn="ctr">
                        <a:lnSpc>
                          <a:spcPct val="115000"/>
                        </a:lnSpc>
                        <a:spcAft>
                          <a:spcPts val="0"/>
                        </a:spcAft>
                      </a:pPr>
                      <a:r>
                        <a:rPr lang="sk-SK" sz="1600" kern="1200" noProof="1">
                          <a:effectLst/>
                        </a:rPr>
                        <a:t>(Slovenská Technická Univerzita)</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20000"/>
                        <a:lumOff val="80000"/>
                      </a:schemeClr>
                    </a:solidFill>
                  </a:tcPr>
                </a:tc>
                <a:tc>
                  <a:txBody>
                    <a:bodyPr/>
                    <a:lstStyle/>
                    <a:p>
                      <a:pPr algn="ctr">
                        <a:lnSpc>
                          <a:spcPct val="115000"/>
                        </a:lnSpc>
                        <a:spcAft>
                          <a:spcPts val="0"/>
                        </a:spcAft>
                      </a:pPr>
                      <a:r>
                        <a:rPr lang="sk-SK" sz="1600" kern="1200" noProof="1">
                          <a:effectLst/>
                        </a:rPr>
                        <a:t>pneumatiky, odpadová guma</a:t>
                      </a:r>
                      <a:endParaRPr lang="sk-SK" sz="1600" noProof="1">
                        <a:effectLst/>
                      </a:endParaRPr>
                    </a:p>
                    <a:p>
                      <a:pPr algn="ctr">
                        <a:lnSpc>
                          <a:spcPct val="115000"/>
                        </a:lnSpc>
                        <a:spcAft>
                          <a:spcPts val="0"/>
                        </a:spcAft>
                      </a:pPr>
                      <a:r>
                        <a:rPr lang="sk-SK" sz="1600" kern="1200" noProof="1">
                          <a:effectLst/>
                        </a:rPr>
                        <a:t>15 000 t/r</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20000"/>
                        <a:lumOff val="80000"/>
                      </a:schemeClr>
                    </a:solidFill>
                  </a:tcPr>
                </a:tc>
                <a:extLst>
                  <a:ext uri="{0D108BD9-81ED-4DB2-BD59-A6C34878D82A}">
                    <a16:rowId xmlns:a16="http://schemas.microsoft.com/office/drawing/2014/main" val="2525454367"/>
                  </a:ext>
                </a:extLst>
              </a:tr>
              <a:tr h="423545">
                <a:tc>
                  <a:txBody>
                    <a:bodyPr/>
                    <a:lstStyle/>
                    <a:p>
                      <a:pPr algn="ctr">
                        <a:lnSpc>
                          <a:spcPct val="115000"/>
                        </a:lnSpc>
                        <a:spcAft>
                          <a:spcPts val="0"/>
                        </a:spcAft>
                      </a:pPr>
                      <a:r>
                        <a:rPr lang="sk-SK" sz="1600" kern="1200" noProof="1">
                          <a:effectLst/>
                        </a:rPr>
                        <a:t>RDB, s.r.o.</a:t>
                      </a:r>
                      <a:endParaRPr lang="sk-SK" sz="1600" noProof="1">
                        <a:effectLst/>
                        <a:latin typeface="Times New Roman" panose="02020603050405020304" pitchFamily="18" charset="0"/>
                        <a:ea typeface="Times New Roman" panose="02020603050405020304" pitchFamily="18" charset="0"/>
                      </a:endParaRPr>
                    </a:p>
                  </a:txBody>
                  <a:tcPr marL="0" marR="0" marT="0" marB="0" anchor="ctr">
                    <a:solidFill>
                      <a:srgbClr val="00B050"/>
                    </a:solidFill>
                  </a:tcPr>
                </a:tc>
                <a:tc>
                  <a:txBody>
                    <a:bodyPr/>
                    <a:lstStyle/>
                    <a:p>
                      <a:pPr algn="ctr">
                        <a:lnSpc>
                          <a:spcPct val="115000"/>
                        </a:lnSpc>
                        <a:spcAft>
                          <a:spcPts val="0"/>
                        </a:spcAft>
                      </a:pPr>
                      <a:r>
                        <a:rPr lang="sk-SK" sz="1600" kern="1200" noProof="1">
                          <a:effectLst/>
                        </a:rPr>
                        <a:t>2011</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chemeClr val="accent3">
                        <a:lumMod val="40000"/>
                        <a:lumOff val="60000"/>
                      </a:schemeClr>
                    </a:solidFill>
                  </a:tcPr>
                </a:tc>
                <a:tc>
                  <a:txBody>
                    <a:bodyPr/>
                    <a:lstStyle/>
                    <a:p>
                      <a:pPr algn="ctr">
                        <a:lnSpc>
                          <a:spcPct val="115000"/>
                        </a:lnSpc>
                        <a:spcAft>
                          <a:spcPts val="0"/>
                        </a:spcAft>
                      </a:pPr>
                      <a:r>
                        <a:rPr lang="sk-SK" sz="1600" kern="1200" noProof="1">
                          <a:effectLst/>
                        </a:rPr>
                        <a:t>trvalá</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chemeClr val="accent3">
                        <a:lumMod val="40000"/>
                        <a:lumOff val="60000"/>
                      </a:schemeClr>
                    </a:solidFill>
                  </a:tcPr>
                </a:tc>
                <a:tc>
                  <a:txBody>
                    <a:bodyPr/>
                    <a:lstStyle/>
                    <a:p>
                      <a:pPr algn="ctr">
                        <a:lnSpc>
                          <a:spcPct val="115000"/>
                        </a:lnSpc>
                        <a:spcAft>
                          <a:spcPts val="0"/>
                        </a:spcAft>
                      </a:pPr>
                      <a:r>
                        <a:rPr lang="sk-SK" sz="1600" kern="1200" noProof="1">
                          <a:effectLst/>
                        </a:rPr>
                        <a:t>PCP700/EUREX EKO</a:t>
                      </a:r>
                      <a:endParaRPr lang="sk-SK" sz="1600" noProof="1">
                        <a:effectLst/>
                      </a:endParaRPr>
                    </a:p>
                    <a:p>
                      <a:pPr algn="ctr">
                        <a:lnSpc>
                          <a:spcPct val="115000"/>
                        </a:lnSpc>
                        <a:spcAft>
                          <a:spcPts val="0"/>
                        </a:spcAft>
                      </a:pPr>
                      <a:r>
                        <a:rPr lang="sk-SK" sz="1600" kern="1200" noProof="1">
                          <a:effectLst/>
                        </a:rPr>
                        <a:t>pyrolýza (katalytická depolymerizácia)</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40000"/>
                        <a:lumOff val="60000"/>
                      </a:schemeClr>
                    </a:solidFill>
                  </a:tcPr>
                </a:tc>
                <a:tc>
                  <a:txBody>
                    <a:bodyPr/>
                    <a:lstStyle/>
                    <a:p>
                      <a:pPr algn="ctr">
                        <a:lnSpc>
                          <a:spcPct val="115000"/>
                        </a:lnSpc>
                        <a:spcAft>
                          <a:spcPts val="0"/>
                        </a:spcAft>
                      </a:pPr>
                      <a:r>
                        <a:rPr lang="sk-SK" sz="1600" kern="1200" noProof="1">
                          <a:effectLst/>
                        </a:rPr>
                        <a:t>Maďarsko/Poľsko/ Slovensko</a:t>
                      </a:r>
                      <a:endParaRPr lang="sk-SK" sz="1600" noProof="1">
                        <a:effectLst/>
                      </a:endParaRPr>
                    </a:p>
                    <a:p>
                      <a:pPr algn="ctr">
                        <a:lnSpc>
                          <a:spcPct val="115000"/>
                        </a:lnSpc>
                        <a:spcAft>
                          <a:spcPts val="0"/>
                        </a:spcAft>
                      </a:pPr>
                      <a:r>
                        <a:rPr lang="sk-SK" sz="1600" kern="1200" noProof="1">
                          <a:effectLst/>
                        </a:rPr>
                        <a:t>(PINTÉR &amp; TOKARZ T-TECHNOLOGY/PCP Invest)</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40000"/>
                        <a:lumOff val="60000"/>
                      </a:schemeClr>
                    </a:solidFill>
                  </a:tcPr>
                </a:tc>
                <a:tc>
                  <a:txBody>
                    <a:bodyPr/>
                    <a:lstStyle/>
                    <a:p>
                      <a:pPr algn="ctr">
                        <a:lnSpc>
                          <a:spcPct val="115000"/>
                        </a:lnSpc>
                        <a:spcAft>
                          <a:spcPts val="0"/>
                        </a:spcAft>
                      </a:pPr>
                      <a:r>
                        <a:rPr lang="sk-SK" sz="1600" kern="1200" noProof="1">
                          <a:effectLst/>
                        </a:rPr>
                        <a:t>odpadové plasty  (PE, PP,  zmiešané plasty?)</a:t>
                      </a:r>
                      <a:endParaRPr lang="sk-SK" sz="1600" noProof="1">
                        <a:effectLst/>
                      </a:endParaRPr>
                    </a:p>
                    <a:p>
                      <a:pPr algn="ctr">
                        <a:lnSpc>
                          <a:spcPct val="115000"/>
                        </a:lnSpc>
                        <a:spcAft>
                          <a:spcPts val="0"/>
                        </a:spcAft>
                      </a:pPr>
                      <a:r>
                        <a:rPr lang="sk-SK" sz="1600" kern="1200" noProof="1">
                          <a:effectLst/>
                        </a:rPr>
                        <a:t>13 500 t/r</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40000"/>
                        <a:lumOff val="60000"/>
                      </a:schemeClr>
                    </a:solidFill>
                  </a:tcPr>
                </a:tc>
                <a:extLst>
                  <a:ext uri="{0D108BD9-81ED-4DB2-BD59-A6C34878D82A}">
                    <a16:rowId xmlns:a16="http://schemas.microsoft.com/office/drawing/2014/main" val="4267782231"/>
                  </a:ext>
                </a:extLst>
              </a:tr>
              <a:tr h="473710">
                <a:tc>
                  <a:txBody>
                    <a:bodyPr/>
                    <a:lstStyle/>
                    <a:p>
                      <a:pPr algn="ctr">
                        <a:lnSpc>
                          <a:spcPct val="115000"/>
                        </a:lnSpc>
                        <a:spcAft>
                          <a:spcPts val="0"/>
                        </a:spcAft>
                      </a:pPr>
                      <a:r>
                        <a:rPr lang="sk-SK" sz="1600" kern="1200" noProof="1">
                          <a:effectLst/>
                        </a:rPr>
                        <a:t>PWR, a.s.</a:t>
                      </a:r>
                      <a:endParaRPr lang="sk-SK" sz="1600" noProof="1">
                        <a:effectLst/>
                      </a:endParaRPr>
                    </a:p>
                    <a:p>
                      <a:pPr algn="ctr">
                        <a:lnSpc>
                          <a:spcPct val="115000"/>
                        </a:lnSpc>
                        <a:spcAft>
                          <a:spcPts val="0"/>
                        </a:spcAft>
                      </a:pPr>
                      <a:r>
                        <a:rPr lang="sk-SK" sz="1600" kern="1200" noProof="1">
                          <a:effectLst/>
                        </a:rPr>
                        <a:t>(MILENIUN TRADING, a.s.)</a:t>
                      </a:r>
                      <a:endParaRPr lang="sk-SK" sz="1600" noProof="1">
                        <a:effectLst/>
                        <a:latin typeface="Times New Roman" panose="02020603050405020304" pitchFamily="18" charset="0"/>
                        <a:ea typeface="Times New Roman" panose="02020603050405020304" pitchFamily="18" charset="0"/>
                      </a:endParaRPr>
                    </a:p>
                  </a:txBody>
                  <a:tcPr marL="0" marR="0" marT="0" marB="0" anchor="ctr">
                    <a:solidFill>
                      <a:srgbClr val="00B050"/>
                    </a:solidFill>
                  </a:tcPr>
                </a:tc>
                <a:tc>
                  <a:txBody>
                    <a:bodyPr/>
                    <a:lstStyle/>
                    <a:p>
                      <a:pPr algn="ctr">
                        <a:lnSpc>
                          <a:spcPct val="115000"/>
                        </a:lnSpc>
                        <a:spcAft>
                          <a:spcPts val="0"/>
                        </a:spcAft>
                      </a:pPr>
                      <a:r>
                        <a:rPr lang="sk-SK" sz="1600" kern="1200" noProof="1">
                          <a:effectLst/>
                        </a:rPr>
                        <a:t>2012</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chemeClr val="accent3">
                        <a:lumMod val="20000"/>
                        <a:lumOff val="80000"/>
                      </a:schemeClr>
                    </a:solidFill>
                  </a:tcPr>
                </a:tc>
                <a:tc>
                  <a:txBody>
                    <a:bodyPr/>
                    <a:lstStyle/>
                    <a:p>
                      <a:pPr algn="ctr">
                        <a:lnSpc>
                          <a:spcPct val="115000"/>
                        </a:lnSpc>
                        <a:spcAft>
                          <a:spcPts val="0"/>
                        </a:spcAft>
                      </a:pPr>
                      <a:r>
                        <a:rPr lang="sk-SK" sz="1600" kern="1200" noProof="1">
                          <a:effectLst/>
                        </a:rPr>
                        <a:t>trvalá</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chemeClr val="accent3">
                        <a:lumMod val="20000"/>
                        <a:lumOff val="80000"/>
                      </a:schemeClr>
                    </a:solidFill>
                  </a:tcPr>
                </a:tc>
                <a:tc>
                  <a:txBody>
                    <a:bodyPr/>
                    <a:lstStyle/>
                    <a:p>
                      <a:pPr algn="ctr">
                        <a:lnSpc>
                          <a:spcPct val="115000"/>
                        </a:lnSpc>
                        <a:spcAft>
                          <a:spcPts val="0"/>
                        </a:spcAft>
                      </a:pPr>
                      <a:r>
                        <a:rPr lang="sk-SK" sz="1600" kern="1200" noProof="1">
                          <a:effectLst/>
                        </a:rPr>
                        <a:t>PCP700</a:t>
                      </a:r>
                      <a:endParaRPr lang="sk-SK" sz="1600" noProof="1">
                        <a:effectLst/>
                      </a:endParaRPr>
                    </a:p>
                    <a:p>
                      <a:pPr algn="ctr">
                        <a:lnSpc>
                          <a:spcPct val="115000"/>
                        </a:lnSpc>
                        <a:spcAft>
                          <a:spcPts val="0"/>
                        </a:spcAft>
                      </a:pPr>
                      <a:r>
                        <a:rPr lang="sk-SK" sz="1600" kern="1200" noProof="1">
                          <a:effectLst/>
                        </a:rPr>
                        <a:t>pyrolýza (katalytická depolymerizácia)</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20000"/>
                        <a:lumOff val="80000"/>
                      </a:schemeClr>
                    </a:solidFill>
                  </a:tcPr>
                </a:tc>
                <a:tc>
                  <a:txBody>
                    <a:bodyPr/>
                    <a:lstStyle/>
                    <a:p>
                      <a:pPr algn="ctr">
                        <a:lnSpc>
                          <a:spcPct val="115000"/>
                        </a:lnSpc>
                        <a:spcAft>
                          <a:spcPts val="0"/>
                        </a:spcAft>
                      </a:pPr>
                      <a:r>
                        <a:rPr lang="sk-SK" sz="1600" kern="1200" noProof="1">
                          <a:effectLst/>
                        </a:rPr>
                        <a:t>Maďarsko/Poľsko/ Slovensko</a:t>
                      </a:r>
                      <a:endParaRPr lang="sk-SK" sz="1600" noProof="1">
                        <a:effectLst/>
                      </a:endParaRPr>
                    </a:p>
                    <a:p>
                      <a:pPr algn="ctr">
                        <a:lnSpc>
                          <a:spcPct val="115000"/>
                        </a:lnSpc>
                        <a:spcAft>
                          <a:spcPts val="0"/>
                        </a:spcAft>
                      </a:pPr>
                      <a:r>
                        <a:rPr lang="sk-SK" sz="1600" kern="1200" noProof="1">
                          <a:effectLst/>
                        </a:rPr>
                        <a:t>(PINTÉR &amp; TOKARZ T-TECHNOLOGY/PCP Invest)</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20000"/>
                        <a:lumOff val="80000"/>
                      </a:schemeClr>
                    </a:solidFill>
                  </a:tcPr>
                </a:tc>
                <a:tc>
                  <a:txBody>
                    <a:bodyPr/>
                    <a:lstStyle/>
                    <a:p>
                      <a:pPr algn="ctr">
                        <a:lnSpc>
                          <a:spcPct val="115000"/>
                        </a:lnSpc>
                        <a:spcAft>
                          <a:spcPts val="0"/>
                        </a:spcAft>
                      </a:pPr>
                      <a:r>
                        <a:rPr lang="sk-SK" sz="1600" kern="1200" noProof="1">
                          <a:effectLst/>
                        </a:rPr>
                        <a:t>odpadové plasty  (PE, PP)</a:t>
                      </a:r>
                      <a:endParaRPr lang="sk-SK" sz="1600" noProof="1">
                        <a:effectLst/>
                      </a:endParaRPr>
                    </a:p>
                    <a:p>
                      <a:pPr algn="ctr">
                        <a:lnSpc>
                          <a:spcPct val="115000"/>
                        </a:lnSpc>
                        <a:spcAft>
                          <a:spcPts val="0"/>
                        </a:spcAft>
                      </a:pPr>
                      <a:r>
                        <a:rPr lang="sk-SK" sz="1600" kern="1200" noProof="1">
                          <a:effectLst/>
                        </a:rPr>
                        <a:t>17 280 t/r</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20000"/>
                        <a:lumOff val="80000"/>
                      </a:schemeClr>
                    </a:solidFill>
                  </a:tcPr>
                </a:tc>
                <a:extLst>
                  <a:ext uri="{0D108BD9-81ED-4DB2-BD59-A6C34878D82A}">
                    <a16:rowId xmlns:a16="http://schemas.microsoft.com/office/drawing/2014/main" val="702721012"/>
                  </a:ext>
                </a:extLst>
              </a:tr>
              <a:tr h="400685">
                <a:tc>
                  <a:txBody>
                    <a:bodyPr/>
                    <a:lstStyle/>
                    <a:p>
                      <a:pPr algn="ctr">
                        <a:lnSpc>
                          <a:spcPct val="115000"/>
                        </a:lnSpc>
                        <a:spcAft>
                          <a:spcPts val="0"/>
                        </a:spcAft>
                      </a:pPr>
                      <a:r>
                        <a:rPr lang="sk-SK" sz="1600" kern="1200" noProof="1">
                          <a:effectLst/>
                        </a:rPr>
                        <a:t>PCP Invest, s.r.o.</a:t>
                      </a:r>
                      <a:endParaRPr lang="sk-SK" sz="1600" noProof="1">
                        <a:effectLst/>
                        <a:latin typeface="Times New Roman" panose="02020603050405020304" pitchFamily="18" charset="0"/>
                        <a:ea typeface="Times New Roman" panose="02020603050405020304" pitchFamily="18" charset="0"/>
                      </a:endParaRPr>
                    </a:p>
                  </a:txBody>
                  <a:tcPr marL="0" marR="0" marT="0" marB="0" anchor="ctr">
                    <a:solidFill>
                      <a:srgbClr val="00B050"/>
                    </a:solidFill>
                  </a:tcPr>
                </a:tc>
                <a:tc>
                  <a:txBody>
                    <a:bodyPr/>
                    <a:lstStyle/>
                    <a:p>
                      <a:pPr algn="ctr">
                        <a:lnSpc>
                          <a:spcPct val="115000"/>
                        </a:lnSpc>
                        <a:spcAft>
                          <a:spcPts val="0"/>
                        </a:spcAft>
                      </a:pPr>
                      <a:r>
                        <a:rPr lang="sk-SK" sz="1600" kern="1200" noProof="1">
                          <a:effectLst/>
                        </a:rPr>
                        <a:t>2013</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chemeClr val="accent3">
                        <a:lumMod val="40000"/>
                        <a:lumOff val="60000"/>
                      </a:schemeClr>
                    </a:solidFill>
                  </a:tcPr>
                </a:tc>
                <a:tc>
                  <a:txBody>
                    <a:bodyPr/>
                    <a:lstStyle/>
                    <a:p>
                      <a:pPr algn="ctr">
                        <a:lnSpc>
                          <a:spcPct val="115000"/>
                        </a:lnSpc>
                        <a:spcAft>
                          <a:spcPts val="0"/>
                        </a:spcAft>
                      </a:pPr>
                      <a:r>
                        <a:rPr lang="sk-SK" sz="1600" kern="1200" noProof="1">
                          <a:effectLst/>
                        </a:rPr>
                        <a:t>trvalá</a:t>
                      </a:r>
                      <a:endParaRPr lang="sk-SK" sz="1600" noProof="1">
                        <a:effectLst/>
                        <a:latin typeface="Times New Roman" panose="02020603050405020304" pitchFamily="18" charset="0"/>
                        <a:ea typeface="Times New Roman" panose="02020603050405020304" pitchFamily="18" charset="0"/>
                      </a:endParaRPr>
                    </a:p>
                  </a:txBody>
                  <a:tcPr marL="34925" marR="34925" marT="7620" marB="0" anchor="ctr">
                    <a:solidFill>
                      <a:schemeClr val="accent3">
                        <a:lumMod val="40000"/>
                        <a:lumOff val="60000"/>
                      </a:schemeClr>
                    </a:solidFill>
                  </a:tcPr>
                </a:tc>
                <a:tc>
                  <a:txBody>
                    <a:bodyPr/>
                    <a:lstStyle/>
                    <a:p>
                      <a:pPr algn="ctr">
                        <a:lnSpc>
                          <a:spcPct val="115000"/>
                        </a:lnSpc>
                        <a:spcAft>
                          <a:spcPts val="0"/>
                        </a:spcAft>
                      </a:pPr>
                      <a:r>
                        <a:rPr lang="sk-SK" sz="1600" kern="1200" noProof="1">
                          <a:effectLst/>
                        </a:rPr>
                        <a:t>PCP700/PCP1000 AMPLE /EUREX EKO</a:t>
                      </a:r>
                      <a:endParaRPr lang="sk-SK" sz="1600" noProof="1">
                        <a:effectLst/>
                      </a:endParaRPr>
                    </a:p>
                    <a:p>
                      <a:pPr algn="ctr">
                        <a:lnSpc>
                          <a:spcPct val="115000"/>
                        </a:lnSpc>
                        <a:spcAft>
                          <a:spcPts val="0"/>
                        </a:spcAft>
                      </a:pPr>
                      <a:r>
                        <a:rPr lang="sk-SK" sz="1600" kern="1200" noProof="1">
                          <a:effectLst/>
                        </a:rPr>
                        <a:t>pyrolýza (katalytická depolymerizácia)</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40000"/>
                        <a:lumOff val="60000"/>
                      </a:schemeClr>
                    </a:solidFill>
                  </a:tcPr>
                </a:tc>
                <a:tc>
                  <a:txBody>
                    <a:bodyPr/>
                    <a:lstStyle/>
                    <a:p>
                      <a:pPr algn="ctr">
                        <a:lnSpc>
                          <a:spcPct val="115000"/>
                        </a:lnSpc>
                        <a:spcAft>
                          <a:spcPts val="0"/>
                        </a:spcAft>
                      </a:pPr>
                      <a:r>
                        <a:rPr lang="sk-SK" sz="1600" kern="1200" noProof="1">
                          <a:effectLst/>
                        </a:rPr>
                        <a:t>Maďarsko/Poľsko/ Slovensko</a:t>
                      </a:r>
                      <a:endParaRPr lang="sk-SK" sz="1600" noProof="1">
                        <a:effectLst/>
                      </a:endParaRPr>
                    </a:p>
                    <a:p>
                      <a:pPr algn="ctr">
                        <a:lnSpc>
                          <a:spcPct val="115000"/>
                        </a:lnSpc>
                        <a:spcAft>
                          <a:spcPts val="0"/>
                        </a:spcAft>
                      </a:pPr>
                      <a:r>
                        <a:rPr lang="sk-SK" sz="1600" kern="1200" noProof="1">
                          <a:effectLst/>
                        </a:rPr>
                        <a:t>(PINTÉR &amp; TOKARZ T-TECHNOLOGY/PCP Invest)</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40000"/>
                        <a:lumOff val="60000"/>
                      </a:schemeClr>
                    </a:solidFill>
                  </a:tcPr>
                </a:tc>
                <a:tc>
                  <a:txBody>
                    <a:bodyPr/>
                    <a:lstStyle/>
                    <a:p>
                      <a:pPr algn="ctr">
                        <a:lnSpc>
                          <a:spcPct val="115000"/>
                        </a:lnSpc>
                        <a:spcAft>
                          <a:spcPts val="0"/>
                        </a:spcAft>
                      </a:pPr>
                      <a:r>
                        <a:rPr lang="sk-SK" sz="1600" kern="1200" noProof="1">
                          <a:effectLst/>
                        </a:rPr>
                        <a:t>odpadové plasty  (PE, PP,  zmiešané plasty?)</a:t>
                      </a:r>
                      <a:endParaRPr lang="sk-SK" sz="1600" noProof="1">
                        <a:effectLst/>
                      </a:endParaRPr>
                    </a:p>
                    <a:p>
                      <a:pPr algn="ctr">
                        <a:lnSpc>
                          <a:spcPct val="115000"/>
                        </a:lnSpc>
                        <a:spcAft>
                          <a:spcPts val="0"/>
                        </a:spcAft>
                      </a:pPr>
                      <a:r>
                        <a:rPr lang="sk-SK" sz="1600" kern="1200" noProof="1">
                          <a:effectLst/>
                        </a:rPr>
                        <a:t>8 400 t/r</a:t>
                      </a:r>
                      <a:endParaRPr lang="sk-SK" sz="1600" noProof="1">
                        <a:effectLst/>
                        <a:latin typeface="Times New Roman" panose="02020603050405020304" pitchFamily="18" charset="0"/>
                        <a:ea typeface="Times New Roman" panose="02020603050405020304" pitchFamily="18" charset="0"/>
                      </a:endParaRPr>
                    </a:p>
                  </a:txBody>
                  <a:tcPr marL="13335" marR="13335" marT="13335" marB="0" anchor="ctr">
                    <a:solidFill>
                      <a:schemeClr val="accent3">
                        <a:lumMod val="40000"/>
                        <a:lumOff val="60000"/>
                      </a:schemeClr>
                    </a:solidFill>
                  </a:tcPr>
                </a:tc>
                <a:extLst>
                  <a:ext uri="{0D108BD9-81ED-4DB2-BD59-A6C34878D82A}">
                    <a16:rowId xmlns:a16="http://schemas.microsoft.com/office/drawing/2014/main" val="2962268454"/>
                  </a:ext>
                </a:extLst>
              </a:tr>
            </a:tbl>
          </a:graphicData>
        </a:graphic>
      </p:graphicFrame>
    </p:spTree>
    <p:extLst>
      <p:ext uri="{BB962C8B-B14F-4D97-AF65-F5344CB8AC3E}">
        <p14:creationId xmlns:p14="http://schemas.microsoft.com/office/powerpoint/2010/main" val="395688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88034BF-7017-1A48-B884-694B0B11BCFC}"/>
              </a:ext>
            </a:extLst>
          </p:cNvPr>
          <p:cNvSpPr>
            <a:spLocks noGrp="1"/>
          </p:cNvSpPr>
          <p:nvPr>
            <p:ph idx="1"/>
          </p:nvPr>
        </p:nvSpPr>
        <p:spPr>
          <a:xfrm>
            <a:off x="395536" y="332656"/>
            <a:ext cx="8229600" cy="892696"/>
          </a:xfrm>
        </p:spPr>
        <p:txBody>
          <a:bodyPr>
            <a:normAutofit/>
          </a:bodyPr>
          <a:lstStyle/>
          <a:p>
            <a:pPr marL="0" indent="0" algn="ctr">
              <a:buNone/>
            </a:pPr>
            <a:r>
              <a:rPr lang="sk-SK" sz="2400" b="1" dirty="0">
                <a:solidFill>
                  <a:schemeClr val="accent6">
                    <a:lumMod val="75000"/>
                  </a:schemeClr>
                </a:solidFill>
              </a:rPr>
              <a:t>Prevádzkovatelia týchto jestvujúcich zariadení majú k dispozícii dva možné módy prevádzky:</a:t>
            </a:r>
          </a:p>
          <a:p>
            <a:pPr marL="0" indent="0" algn="ctr">
              <a:buNone/>
            </a:pPr>
            <a:endParaRPr lang="sk-SK" sz="2400" b="1" dirty="0">
              <a:solidFill>
                <a:schemeClr val="accent6">
                  <a:lumMod val="75000"/>
                </a:schemeClr>
              </a:solidFill>
            </a:endParaRPr>
          </a:p>
        </p:txBody>
      </p:sp>
      <p:sp>
        <p:nvSpPr>
          <p:cNvPr id="4" name="Zástupný obsah 2">
            <a:extLst>
              <a:ext uri="{FF2B5EF4-FFF2-40B4-BE49-F238E27FC236}">
                <a16:creationId xmlns:a16="http://schemas.microsoft.com/office/drawing/2014/main" id="{8E7095E3-1094-C149-8D26-1730989C56BC}"/>
              </a:ext>
            </a:extLst>
          </p:cNvPr>
          <p:cNvSpPr txBox="1">
            <a:spLocks/>
          </p:cNvSpPr>
          <p:nvPr/>
        </p:nvSpPr>
        <p:spPr>
          <a:xfrm>
            <a:off x="611560" y="1243645"/>
            <a:ext cx="3189504" cy="19982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400" dirty="0"/>
              <a:t>zariadenie produkuje </a:t>
            </a:r>
            <a:r>
              <a:rPr lang="sk-SK" sz="2400" b="1" dirty="0">
                <a:solidFill>
                  <a:srgbClr val="0096FF"/>
                </a:solidFill>
              </a:rPr>
              <a:t>palivo z odpadu</a:t>
            </a:r>
            <a:r>
              <a:rPr lang="sk-SK" sz="2400" dirty="0"/>
              <a:t>, </a:t>
            </a:r>
            <a:br>
              <a:rPr lang="sk-SK" sz="2400" dirty="0"/>
            </a:br>
            <a:r>
              <a:rPr lang="sk-SK" sz="2400" dirty="0"/>
              <a:t>ktoré preukázateľne </a:t>
            </a:r>
            <a:r>
              <a:rPr lang="sk-SK" sz="2400" b="1" dirty="0">
                <a:solidFill>
                  <a:srgbClr val="FF0000"/>
                </a:solidFill>
              </a:rPr>
              <a:t>dosahuje</a:t>
            </a:r>
            <a:r>
              <a:rPr lang="sk-SK" sz="2400" dirty="0"/>
              <a:t> parametre pre </a:t>
            </a:r>
            <a:r>
              <a:rPr lang="sk-SK" sz="2400" b="1" dirty="0">
                <a:solidFill>
                  <a:srgbClr val="00B050"/>
                </a:solidFill>
              </a:rPr>
              <a:t>stav konca odpadu </a:t>
            </a:r>
          </a:p>
          <a:p>
            <a:pPr marL="0" indent="0" algn="ctr">
              <a:buFont typeface="Arial" panose="020B0604020202020204" pitchFamily="34" charset="0"/>
              <a:buNone/>
            </a:pPr>
            <a:endParaRPr lang="sk-SK" sz="2400" dirty="0"/>
          </a:p>
        </p:txBody>
      </p:sp>
      <p:sp>
        <p:nvSpPr>
          <p:cNvPr id="5" name="Zástupný obsah 2">
            <a:extLst>
              <a:ext uri="{FF2B5EF4-FFF2-40B4-BE49-F238E27FC236}">
                <a16:creationId xmlns:a16="http://schemas.microsoft.com/office/drawing/2014/main" id="{4A1EDFEE-D89D-5449-9B7B-1540F1CB514B}"/>
              </a:ext>
            </a:extLst>
          </p:cNvPr>
          <p:cNvSpPr txBox="1">
            <a:spLocks/>
          </p:cNvSpPr>
          <p:nvPr/>
        </p:nvSpPr>
        <p:spPr>
          <a:xfrm>
            <a:off x="5292080" y="1243645"/>
            <a:ext cx="3549080" cy="19982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400" dirty="0"/>
              <a:t>zariadenie produkuje </a:t>
            </a:r>
            <a:r>
              <a:rPr lang="sk-SK" sz="2400" b="1" dirty="0">
                <a:solidFill>
                  <a:srgbClr val="0096FF"/>
                </a:solidFill>
              </a:rPr>
              <a:t>„palivo“</a:t>
            </a:r>
            <a:r>
              <a:rPr lang="sk-SK" sz="2400" dirty="0"/>
              <a:t>,</a:t>
            </a:r>
            <a:r>
              <a:rPr lang="sk-SK" sz="2400" b="1" dirty="0"/>
              <a:t> </a:t>
            </a:r>
            <a:br>
              <a:rPr lang="sk-SK" sz="2400" b="1" dirty="0"/>
            </a:br>
            <a:r>
              <a:rPr lang="sk-SK" sz="2400" dirty="0"/>
              <a:t>ktoré </a:t>
            </a:r>
            <a:br>
              <a:rPr lang="sk-SK" sz="2400" dirty="0"/>
            </a:br>
            <a:r>
              <a:rPr lang="sk-SK" sz="2400" b="1" dirty="0">
                <a:solidFill>
                  <a:srgbClr val="FF0000"/>
                </a:solidFill>
              </a:rPr>
              <a:t>nedosahuje</a:t>
            </a:r>
            <a:r>
              <a:rPr lang="sk-SK" sz="2400" dirty="0"/>
              <a:t> parametre </a:t>
            </a:r>
            <a:br>
              <a:rPr lang="sk-SK" sz="2400" dirty="0"/>
            </a:br>
            <a:r>
              <a:rPr lang="sk-SK" sz="2400" dirty="0"/>
              <a:t>pre </a:t>
            </a:r>
            <a:r>
              <a:rPr lang="sk-SK" sz="2400" b="1" dirty="0">
                <a:solidFill>
                  <a:srgbClr val="00B050"/>
                </a:solidFill>
              </a:rPr>
              <a:t>stav konca odpadu. </a:t>
            </a:r>
          </a:p>
          <a:p>
            <a:pPr marL="0" indent="0" algn="ctr">
              <a:buFont typeface="Arial" panose="020B0604020202020204" pitchFamily="34" charset="0"/>
              <a:buNone/>
            </a:pPr>
            <a:endParaRPr lang="sk-SK" sz="2400" dirty="0"/>
          </a:p>
        </p:txBody>
      </p:sp>
      <p:sp>
        <p:nvSpPr>
          <p:cNvPr id="6" name="Zástupný obsah 2">
            <a:extLst>
              <a:ext uri="{FF2B5EF4-FFF2-40B4-BE49-F238E27FC236}">
                <a16:creationId xmlns:a16="http://schemas.microsoft.com/office/drawing/2014/main" id="{C553C8DD-D447-2A4B-8489-CEB59E3FF89D}"/>
              </a:ext>
            </a:extLst>
          </p:cNvPr>
          <p:cNvSpPr txBox="1">
            <a:spLocks/>
          </p:cNvSpPr>
          <p:nvPr/>
        </p:nvSpPr>
        <p:spPr>
          <a:xfrm>
            <a:off x="0" y="3292622"/>
            <a:ext cx="4788024" cy="37367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k-SK" sz="2200" dirty="0"/>
              <a:t>použitie </a:t>
            </a:r>
            <a:r>
              <a:rPr lang="sk-SK" sz="2200" dirty="0">
                <a:solidFill>
                  <a:srgbClr val="7030A0"/>
                </a:solidFill>
              </a:rPr>
              <a:t>v </a:t>
            </a:r>
            <a:r>
              <a:rPr lang="sk-SK" sz="2200" b="1" dirty="0">
                <a:solidFill>
                  <a:srgbClr val="7030A0"/>
                </a:solidFill>
              </a:rPr>
              <a:t>spaľovacích zariadeniach </a:t>
            </a:r>
            <a:r>
              <a:rPr lang="sk-SK" sz="2200" dirty="0"/>
              <a:t>rovnaké ENV požiadavky </a:t>
            </a:r>
            <a:br>
              <a:rPr lang="sk-SK" sz="2200" dirty="0"/>
            </a:br>
            <a:r>
              <a:rPr lang="sk-SK" sz="2200" dirty="0"/>
              <a:t>ako na použitie štandardného paliva (najmä s dôrazom na rozsah ustanovených EL aplikovaných na takéto spaľovacie zariadenie, s určitými obmedzeniami vo vzťahu k ich menovitému tepelnému príkonu)</a:t>
            </a:r>
          </a:p>
        </p:txBody>
      </p:sp>
      <p:sp>
        <p:nvSpPr>
          <p:cNvPr id="7" name="Zástupný obsah 2">
            <a:extLst>
              <a:ext uri="{FF2B5EF4-FFF2-40B4-BE49-F238E27FC236}">
                <a16:creationId xmlns:a16="http://schemas.microsoft.com/office/drawing/2014/main" id="{07EA8471-8924-D141-9E55-0C208F3F667B}"/>
              </a:ext>
            </a:extLst>
          </p:cNvPr>
          <p:cNvSpPr txBox="1">
            <a:spLocks/>
          </p:cNvSpPr>
          <p:nvPr/>
        </p:nvSpPr>
        <p:spPr>
          <a:xfrm>
            <a:off x="5004048" y="3292622"/>
            <a:ext cx="3837112" cy="3232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sk-SK" sz="2200" dirty="0"/>
              <a:t>takýto výstupný „produkt“ </a:t>
            </a:r>
            <a:r>
              <a:rPr lang="sk-SK" sz="2200" b="1" dirty="0">
                <a:solidFill>
                  <a:srgbClr val="7030A0"/>
                </a:solidFill>
              </a:rPr>
              <a:t>ostáva odpadom </a:t>
            </a:r>
            <a:br>
              <a:rPr lang="sk-SK" sz="2200" dirty="0"/>
            </a:br>
            <a:r>
              <a:rPr lang="sk-SK" sz="2200" dirty="0"/>
              <a:t>a na jeho následné využitie v spaľovacích zariadeniach </a:t>
            </a:r>
            <a:br>
              <a:rPr lang="sk-SK" sz="2200" dirty="0"/>
            </a:br>
            <a:r>
              <a:rPr lang="sk-SK" sz="2200" dirty="0"/>
              <a:t>sa vzťahujú rovnaké požiadavky ako na </a:t>
            </a:r>
            <a:br>
              <a:rPr lang="sk-SK" sz="2200" dirty="0"/>
            </a:br>
            <a:r>
              <a:rPr lang="sk-SK" sz="2200" b="1" dirty="0">
                <a:solidFill>
                  <a:srgbClr val="7030A0"/>
                </a:solidFill>
              </a:rPr>
              <a:t>spaľovne odpadu</a:t>
            </a:r>
            <a:r>
              <a:rPr lang="sk-SK" sz="2200" dirty="0"/>
              <a:t>.</a:t>
            </a:r>
          </a:p>
        </p:txBody>
      </p:sp>
      <p:sp>
        <p:nvSpPr>
          <p:cNvPr id="8" name="Obdĺžnik 7">
            <a:extLst>
              <a:ext uri="{FF2B5EF4-FFF2-40B4-BE49-F238E27FC236}">
                <a16:creationId xmlns:a16="http://schemas.microsoft.com/office/drawing/2014/main" id="{BA197597-E3A2-A645-9397-FD4196C35F5C}"/>
              </a:ext>
            </a:extLst>
          </p:cNvPr>
          <p:cNvSpPr/>
          <p:nvPr/>
        </p:nvSpPr>
        <p:spPr>
          <a:xfrm>
            <a:off x="80731" y="131616"/>
            <a:ext cx="8928992"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 name="Priama spojnica 8">
            <a:extLst>
              <a:ext uri="{FF2B5EF4-FFF2-40B4-BE49-F238E27FC236}">
                <a16:creationId xmlns:a16="http://schemas.microsoft.com/office/drawing/2014/main" id="{99BAB705-1806-FD44-ACE2-FC2F8648757C}"/>
              </a:ext>
            </a:extLst>
          </p:cNvPr>
          <p:cNvCxnSpPr/>
          <p:nvPr/>
        </p:nvCxnSpPr>
        <p:spPr>
          <a:xfrm>
            <a:off x="4788024" y="1484784"/>
            <a:ext cx="0" cy="46805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83804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2824</TotalTime>
  <Words>1892</Words>
  <Application>Microsoft Macintosh PowerPoint</Application>
  <PresentationFormat>Prezentácia na obrazovke (4:3)</PresentationFormat>
  <Paragraphs>721</Paragraphs>
  <Slides>25</Slides>
  <Notes>23</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25</vt:i4>
      </vt:variant>
    </vt:vector>
  </HeadingPairs>
  <TitlesOfParts>
    <vt:vector size="31" baseType="lpstr">
      <vt:lpstr>Arial</vt:lpstr>
      <vt:lpstr>Calibri</vt:lpstr>
      <vt:lpstr>Comic Sans MS</vt:lpstr>
      <vt:lpstr>Times New Roman</vt:lpstr>
      <vt:lpstr>Wingdings</vt:lpstr>
      <vt:lpstr>Motív Office</vt:lpstr>
      <vt:lpstr>Prehľad problematických požiadaviek na kvalitu druhotného paliva z pyrolýznych technológií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PAH   (diaromáty, triaromáty a vyššie aromáty)</vt:lpstr>
      <vt:lpstr>Prezentácia programu PowerPoint</vt:lpstr>
      <vt:lpstr>Celkový obsah síry</vt:lpstr>
      <vt:lpstr>Prezentácia programu PowerPoint</vt:lpstr>
      <vt:lpstr>B. Problematické parametre pre plynné druhotné palivá </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Spravca</dc:creator>
  <cp:lastModifiedBy>Používateľ balíka Microsoft Office</cp:lastModifiedBy>
  <cp:revision>104</cp:revision>
  <dcterms:created xsi:type="dcterms:W3CDTF">2014-02-04T12:04:53Z</dcterms:created>
  <dcterms:modified xsi:type="dcterms:W3CDTF">2018-03-08T07:56:05Z</dcterms:modified>
</cp:coreProperties>
</file>