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6" r:id="rId3"/>
    <p:sldId id="257" r:id="rId4"/>
    <p:sldId id="259" r:id="rId5"/>
    <p:sldId id="270" r:id="rId6"/>
    <p:sldId id="260" r:id="rId7"/>
    <p:sldId id="261" r:id="rId8"/>
    <p:sldId id="269" r:id="rId9"/>
    <p:sldId id="262" r:id="rId10"/>
    <p:sldId id="264" r:id="rId11"/>
    <p:sldId id="271" r:id="rId12"/>
    <p:sldId id="263" r:id="rId13"/>
    <p:sldId id="268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ekonta%20glid%20ar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ekonta%20glid%20ar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ova%20barri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ova%20barri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39519585368284"/>
          <c:y val="5.1400554097404488E-2"/>
          <c:w val="0.80632811721319642"/>
          <c:h val="0.78583598102868735"/>
        </c:manualLayout>
      </c:layout>
      <c:scatterChart>
        <c:scatterStyle val="lineMarker"/>
        <c:varyColors val="0"/>
        <c:ser>
          <c:idx val="0"/>
          <c:order val="0"/>
          <c:tx>
            <c:v>900 kW 50 kHz</c:v>
          </c:tx>
          <c:spPr>
            <a:ln w="28575">
              <a:noFill/>
            </a:ln>
          </c:spPr>
          <c:marker>
            <c:symbol val="diamond"/>
            <c:size val="10"/>
          </c:marker>
          <c:xVal>
            <c:numRef>
              <c:f>FID!$D$80:$D$83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</c:numCache>
            </c:numRef>
          </c:xVal>
          <c:yVal>
            <c:numRef>
              <c:f>FID!$K$74:$K$77</c:f>
              <c:numCache>
                <c:formatCode>0</c:formatCode>
                <c:ptCount val="4"/>
                <c:pt idx="0">
                  <c:v>100</c:v>
                </c:pt>
                <c:pt idx="1">
                  <c:v>32.174677960328403</c:v>
                </c:pt>
                <c:pt idx="2">
                  <c:v>10.785707401948798</c:v>
                </c:pt>
                <c:pt idx="3">
                  <c:v>4.7166652607944259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A18-42D5-BB9B-D30CD3585B1F}"/>
            </c:ext>
          </c:extLst>
        </c:ser>
        <c:ser>
          <c:idx val="1"/>
          <c:order val="1"/>
          <c:tx>
            <c:v>900 kW 50 Hz</c:v>
          </c:tx>
          <c:spPr>
            <a:ln w="28575">
              <a:noFill/>
            </a:ln>
          </c:spPr>
          <c:xVal>
            <c:numRef>
              <c:f>FID!$D$61:$D$64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</c:numCache>
            </c:numRef>
          </c:xVal>
          <c:yVal>
            <c:numRef>
              <c:f>FID!$K$67:$K$70</c:f>
              <c:numCache>
                <c:formatCode>0</c:formatCode>
                <c:ptCount val="4"/>
                <c:pt idx="0">
                  <c:v>100</c:v>
                </c:pt>
                <c:pt idx="1">
                  <c:v>48.147902753297913</c:v>
                </c:pt>
                <c:pt idx="2">
                  <c:v>23.516471586991884</c:v>
                </c:pt>
                <c:pt idx="3">
                  <c:v>14.441801564985273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A18-42D5-BB9B-D30CD3585B1F}"/>
            </c:ext>
          </c:extLst>
        </c:ser>
        <c:ser>
          <c:idx val="2"/>
          <c:order val="2"/>
          <c:tx>
            <c:v>800 kW 30 kHz</c:v>
          </c:tx>
          <c:spPr>
            <a:ln w="28575">
              <a:noFill/>
            </a:ln>
          </c:spPr>
          <c:marker>
            <c:symbol val="triangle"/>
            <c:size val="10"/>
          </c:marker>
          <c:xVal>
            <c:numRef>
              <c:f>FID!$D$48:$D$51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</c:numCache>
            </c:numRef>
          </c:xVal>
          <c:yVal>
            <c:numRef>
              <c:f>FID!$K$54:$K$57</c:f>
              <c:numCache>
                <c:formatCode>0</c:formatCode>
                <c:ptCount val="4"/>
                <c:pt idx="0">
                  <c:v>100</c:v>
                </c:pt>
                <c:pt idx="1">
                  <c:v>66.083778006965304</c:v>
                </c:pt>
                <c:pt idx="2">
                  <c:v>45.78182592708847</c:v>
                </c:pt>
                <c:pt idx="3">
                  <c:v>30.763433627789485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A18-42D5-BB9B-D30CD3585B1F}"/>
            </c:ext>
          </c:extLst>
        </c:ser>
        <c:ser>
          <c:idx val="3"/>
          <c:order val="3"/>
          <c:tx>
            <c:v>1200 kW 30 kHz</c:v>
          </c:tx>
          <c:spPr>
            <a:ln w="28575">
              <a:noFill/>
            </a:ln>
          </c:spPr>
          <c:marker>
            <c:symbol val="circle"/>
            <c:size val="8"/>
          </c:marker>
          <c:xVal>
            <c:numRef>
              <c:f>FID!$D$36:$D$38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6</c:v>
                </c:pt>
              </c:numCache>
            </c:numRef>
          </c:xVal>
          <c:yVal>
            <c:numRef>
              <c:f>FID!$K$36:$K$38</c:f>
              <c:numCache>
                <c:formatCode>0</c:formatCode>
                <c:ptCount val="3"/>
                <c:pt idx="0">
                  <c:v>100</c:v>
                </c:pt>
                <c:pt idx="1">
                  <c:v>34.856598573384382</c:v>
                </c:pt>
                <c:pt idx="2">
                  <c:v>14.557335713142255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A18-42D5-BB9B-D30CD3585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664576"/>
        <c:axId val="224679040"/>
      </c:scatterChart>
      <c:valAx>
        <c:axId val="224664576"/>
        <c:scaling>
          <c:orientation val="minMax"/>
          <c:max val="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čas (min)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224679040"/>
        <c:crosses val="autoZero"/>
        <c:crossBetween val="midCat"/>
      </c:valAx>
      <c:valAx>
        <c:axId val="22467904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rel. </a:t>
                </a:r>
                <a:r>
                  <a:rPr lang="cs-CZ" sz="1200"/>
                  <a:t>ko</a:t>
                </a:r>
                <a:r>
                  <a:rPr lang="en-US" sz="1200"/>
                  <a:t>ncentrace (%)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2246645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4941572809727897"/>
          <c:y val="5.5762459517121762E-2"/>
          <c:w val="0.22874890638670167"/>
          <c:h val="0.33486876640419949"/>
        </c:manualLayout>
      </c:layout>
      <c:overlay val="0"/>
      <c:txPr>
        <a:bodyPr/>
        <a:lstStyle/>
        <a:p>
          <a:pPr>
            <a:defRPr sz="10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79389763779528"/>
          <c:y val="5.1400554097404488E-2"/>
          <c:w val="0.82692933070866137"/>
          <c:h val="0.79075472455787155"/>
        </c:manualLayout>
      </c:layout>
      <c:scatterChart>
        <c:scatterStyle val="lineMarker"/>
        <c:varyColors val="0"/>
        <c:ser>
          <c:idx val="0"/>
          <c:order val="0"/>
          <c:tx>
            <c:v>900 kW 50 kHz</c:v>
          </c:tx>
          <c:spPr>
            <a:ln w="28575">
              <a:noFill/>
            </a:ln>
          </c:spPr>
          <c:marker>
            <c:symbol val="diamond"/>
            <c:size val="10"/>
          </c:marker>
          <c:xVal>
            <c:numRef>
              <c:f>FID!$D$80:$D$83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</c:numCache>
            </c:numRef>
          </c:xVal>
          <c:yVal>
            <c:numRef>
              <c:f>FID!$K$80:$K$83</c:f>
              <c:numCache>
                <c:formatCode>0</c:formatCode>
                <c:ptCount val="4"/>
                <c:pt idx="0">
                  <c:v>100</c:v>
                </c:pt>
                <c:pt idx="1">
                  <c:v>33.622794353608946</c:v>
                </c:pt>
                <c:pt idx="2">
                  <c:v>12.052838763157832</c:v>
                </c:pt>
                <c:pt idx="3">
                  <c:v>5.6690855550715833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A6D-4888-BB03-2C4C015889CA}"/>
            </c:ext>
          </c:extLst>
        </c:ser>
        <c:ser>
          <c:idx val="1"/>
          <c:order val="1"/>
          <c:tx>
            <c:v>900 kW 50 Hz</c:v>
          </c:tx>
          <c:spPr>
            <a:ln w="28575">
              <a:noFill/>
            </a:ln>
          </c:spPr>
          <c:marker>
            <c:symbol val="square"/>
            <c:size val="8"/>
          </c:marker>
          <c:xVal>
            <c:numRef>
              <c:f>FID!$D$61:$D$64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</c:numCache>
            </c:numRef>
          </c:xVal>
          <c:yVal>
            <c:numRef>
              <c:f>FID!$K$61:$K$64</c:f>
              <c:numCache>
                <c:formatCode>0</c:formatCode>
                <c:ptCount val="4"/>
                <c:pt idx="0">
                  <c:v>100</c:v>
                </c:pt>
                <c:pt idx="1">
                  <c:v>67.12992312639021</c:v>
                </c:pt>
                <c:pt idx="2">
                  <c:v>31.080442112870994</c:v>
                </c:pt>
                <c:pt idx="3">
                  <c:v>18.555050743472975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A6D-4888-BB03-2C4C015889CA}"/>
            </c:ext>
          </c:extLst>
        </c:ser>
        <c:ser>
          <c:idx val="2"/>
          <c:order val="2"/>
          <c:tx>
            <c:v>800 kW 30 kHz</c:v>
          </c:tx>
          <c:spPr>
            <a:ln w="28575">
              <a:noFill/>
            </a:ln>
          </c:spPr>
          <c:dPt>
            <c:idx val="1"/>
            <c:marker>
              <c:symbol val="triangle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A6D-4888-BB03-2C4C015889CA}"/>
              </c:ext>
            </c:extLst>
          </c:dPt>
          <c:xVal>
            <c:numRef>
              <c:f>FID!$D$48:$D$51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</c:numCache>
            </c:numRef>
          </c:xVal>
          <c:yVal>
            <c:numRef>
              <c:f>FID!$K$48:$K$51</c:f>
              <c:numCache>
                <c:formatCode>0</c:formatCode>
                <c:ptCount val="4"/>
                <c:pt idx="0">
                  <c:v>100</c:v>
                </c:pt>
                <c:pt idx="1">
                  <c:v>71.574686160584392</c:v>
                </c:pt>
                <c:pt idx="2">
                  <c:v>36.48912248844929</c:v>
                </c:pt>
                <c:pt idx="3">
                  <c:v>23.097782280247209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A6D-4888-BB03-2C4C015889CA}"/>
            </c:ext>
          </c:extLst>
        </c:ser>
        <c:ser>
          <c:idx val="3"/>
          <c:order val="3"/>
          <c:tx>
            <c:v>1200 kW 30 kHz</c:v>
          </c:tx>
          <c:spPr>
            <a:ln w="28575">
              <a:noFill/>
            </a:ln>
          </c:spPr>
          <c:marker>
            <c:symbol val="circle"/>
            <c:size val="10"/>
          </c:marker>
          <c:xVal>
            <c:numRef>
              <c:f>FID!$D$41:$D$44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</c:numCache>
            </c:numRef>
          </c:xVal>
          <c:yVal>
            <c:numRef>
              <c:f>FID!$K$41:$K$44</c:f>
              <c:numCache>
                <c:formatCode>0</c:formatCode>
                <c:ptCount val="4"/>
                <c:pt idx="0">
                  <c:v>100</c:v>
                </c:pt>
                <c:pt idx="1">
                  <c:v>34.095514016614558</c:v>
                </c:pt>
                <c:pt idx="2">
                  <c:v>20.407960529047649</c:v>
                </c:pt>
                <c:pt idx="3">
                  <c:v>8.0659104681523441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A6D-4888-BB03-2C4C01588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985088"/>
        <c:axId val="224987008"/>
      </c:scatterChart>
      <c:valAx>
        <c:axId val="224985088"/>
        <c:scaling>
          <c:orientation val="minMax"/>
          <c:max val="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čas (min)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224987008"/>
        <c:crosses val="autoZero"/>
        <c:crossBetween val="midCat"/>
      </c:valAx>
      <c:valAx>
        <c:axId val="22498700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rel. </a:t>
                </a:r>
                <a:r>
                  <a:rPr lang="cs-CZ" sz="1200"/>
                  <a:t>k</a:t>
                </a:r>
                <a:r>
                  <a:rPr lang="en-US" sz="1200"/>
                  <a:t>oncentrace (%)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2249850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125118110236207"/>
          <c:y val="4.5643205752839582E-2"/>
          <c:w val="0.25874881889763779"/>
          <c:h val="0.36150996456019702"/>
        </c:manualLayout>
      </c:layout>
      <c:overlay val="0"/>
      <c:txPr>
        <a:bodyPr/>
        <a:lstStyle/>
        <a:p>
          <a:pPr>
            <a:defRPr sz="10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3698994206905"/>
          <c:y val="3.7430815909361738E-2"/>
          <c:w val="0.78912682457176786"/>
          <c:h val="0.7786697616555156"/>
        </c:manualLayout>
      </c:layout>
      <c:scatterChart>
        <c:scatterStyle val="lineMarker"/>
        <c:varyColors val="0"/>
        <c:ser>
          <c:idx val="0"/>
          <c:order val="0"/>
          <c:tx>
            <c:v>CO2</c:v>
          </c:tx>
          <c:spPr>
            <a:ln w="28575">
              <a:noFill/>
            </a:ln>
          </c:spPr>
          <c:marker>
            <c:symbol val="diamond"/>
            <c:size val="10"/>
          </c:marker>
          <c:xVal>
            <c:numRef>
              <c:f>Inova!$J$32:$J$36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</c:numCache>
            </c:numRef>
          </c:xVal>
          <c:yVal>
            <c:numRef>
              <c:f>Inova!$K$32:$K$36</c:f>
              <c:numCache>
                <c:formatCode>0</c:formatCode>
                <c:ptCount val="5"/>
                <c:pt idx="0" formatCode="General">
                  <c:v>100</c:v>
                </c:pt>
                <c:pt idx="1">
                  <c:v>117.52066115702479</c:v>
                </c:pt>
                <c:pt idx="2">
                  <c:v>130.80985915492957</c:v>
                </c:pt>
                <c:pt idx="3">
                  <c:v>173.23481116584566</c:v>
                </c:pt>
                <c:pt idx="4">
                  <c:v>175.38461538461539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3C0-4536-8E86-A3F9B0EEA713}"/>
            </c:ext>
          </c:extLst>
        </c:ser>
        <c:ser>
          <c:idx val="1"/>
          <c:order val="1"/>
          <c:tx>
            <c:v>TOC</c:v>
          </c:tx>
          <c:spPr>
            <a:ln w="28575">
              <a:noFill/>
            </a:ln>
          </c:spPr>
          <c:marker>
            <c:symbol val="triangle"/>
            <c:size val="10"/>
          </c:marker>
          <c:xVal>
            <c:numRef>
              <c:f>Inova!$J$32:$J$35</c:f>
              <c:numCache>
                <c:formatCode>General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</c:numCache>
            </c:numRef>
          </c:xVal>
          <c:yVal>
            <c:numRef>
              <c:f>Inova!$L$32:$L$35</c:f>
              <c:numCache>
                <c:formatCode>0</c:formatCode>
                <c:ptCount val="4"/>
                <c:pt idx="0" formatCode="General">
                  <c:v>100</c:v>
                </c:pt>
                <c:pt idx="1">
                  <c:v>86.904761904761898</c:v>
                </c:pt>
                <c:pt idx="2">
                  <c:v>77.777777777777771</c:v>
                </c:pt>
                <c:pt idx="3">
                  <c:v>63.75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3C0-4536-8E86-A3F9B0EEA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008640"/>
        <c:axId val="225039488"/>
      </c:scatterChart>
      <c:valAx>
        <c:axId val="225008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čas</a:t>
                </a:r>
                <a:r>
                  <a:rPr lang="cs-CZ" sz="1200" baseline="0"/>
                  <a:t> (min)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41161346110805919"/>
              <c:y val="0.928053039612822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225039488"/>
        <c:crosses val="autoZero"/>
        <c:crossBetween val="midCat"/>
      </c:valAx>
      <c:valAx>
        <c:axId val="2250394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rel.</a:t>
                </a:r>
                <a:r>
                  <a:rPr lang="cs-CZ" sz="1200"/>
                  <a:t> koncentrace (%)</a:t>
                </a:r>
                <a:r>
                  <a:rPr lang="en-US" sz="1200"/>
                  <a:t> </a:t>
                </a:r>
              </a:p>
            </c:rich>
          </c:tx>
          <c:layout>
            <c:manualLayout>
              <c:xMode val="edge"/>
              <c:yMode val="edge"/>
              <c:x val="0"/>
              <c:y val="0.32771036779671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2250086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7878146045697774"/>
          <c:y val="3.8178508033316648E-2"/>
          <c:w val="0.11685391130232434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76464443371112"/>
          <c:y val="5.1400554097404488E-2"/>
          <c:w val="0.82010581059678522"/>
          <c:h val="0.7607171119658187"/>
        </c:manualLayout>
      </c:layout>
      <c:scatterChart>
        <c:scatterStyle val="lineMarker"/>
        <c:varyColors val="0"/>
        <c:ser>
          <c:idx val="0"/>
          <c:order val="0"/>
          <c:tx>
            <c:v>300 W 60 kHz</c:v>
          </c:tx>
          <c:spPr>
            <a:ln w="28575">
              <a:noFill/>
            </a:ln>
          </c:spPr>
          <c:marker>
            <c:symbol val="diamond"/>
            <c:size val="10"/>
          </c:marker>
          <c:xVal>
            <c:numRef>
              <c:f>FID!$I$33:$I$36</c:f>
              <c:numCache>
                <c:formatCode>General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</c:numCache>
            </c:numRef>
          </c:xVal>
          <c:yVal>
            <c:numRef>
              <c:f>FID!$J$33:$J$36</c:f>
              <c:numCache>
                <c:formatCode>General</c:formatCode>
                <c:ptCount val="4"/>
                <c:pt idx="0">
                  <c:v>73</c:v>
                </c:pt>
                <c:pt idx="1">
                  <c:v>59</c:v>
                </c:pt>
                <c:pt idx="2">
                  <c:v>41</c:v>
                </c:pt>
                <c:pt idx="3">
                  <c:v>15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62B-4ADD-8B53-0FB340D6C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076736"/>
        <c:axId val="225078656"/>
      </c:scatterChart>
      <c:valAx>
        <c:axId val="225076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čas (min)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225078656"/>
        <c:crosses val="autoZero"/>
        <c:crossBetween val="midCat"/>
      </c:valAx>
      <c:valAx>
        <c:axId val="2250786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rel. koncentrace (%)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2250767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4791884591068449"/>
          <c:y val="0.21502806940799066"/>
          <c:w val="0.26545462382895568"/>
          <c:h val="8.3717191601049873E-2"/>
        </c:manualLayout>
      </c:layout>
      <c:overlay val="0"/>
      <c:txPr>
        <a:bodyPr/>
        <a:lstStyle/>
        <a:p>
          <a:pPr>
            <a:defRPr sz="10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D950F-942D-492F-BA56-0A0343D98A9B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3C6F1-B355-43A9-936D-976FA8A3CC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44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C6F1-B355-43A9-936D-976FA8A3CC3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97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6FED-48AA-408E-A434-BDABBC32F250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A50-8EF2-4BD9-BEC7-FFE8A1486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36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6FED-48AA-408E-A434-BDABBC32F250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A50-8EF2-4BD9-BEC7-FFE8A1486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97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6FED-48AA-408E-A434-BDABBC32F250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A50-8EF2-4BD9-BEC7-FFE8A1486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16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6FED-48AA-408E-A434-BDABBC32F250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A50-8EF2-4BD9-BEC7-FFE8A1486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91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6FED-48AA-408E-A434-BDABBC32F250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A50-8EF2-4BD9-BEC7-FFE8A1486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14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6FED-48AA-408E-A434-BDABBC32F250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A50-8EF2-4BD9-BEC7-FFE8A1486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32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6FED-48AA-408E-A434-BDABBC32F250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A50-8EF2-4BD9-BEC7-FFE8A1486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46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6FED-48AA-408E-A434-BDABBC32F250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A50-8EF2-4BD9-BEC7-FFE8A1486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85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6FED-48AA-408E-A434-BDABBC32F250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A50-8EF2-4BD9-BEC7-FFE8A1486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93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6FED-48AA-408E-A434-BDABBC32F250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A50-8EF2-4BD9-BEC7-FFE8A1486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54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6FED-48AA-408E-A434-BDABBC32F250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A50-8EF2-4BD9-BEC7-FFE8A1486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02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86FED-48AA-408E-A434-BDABBC32F250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9AA50-8EF2-4BD9-BEC7-FFE8A1486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43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7047" y="787513"/>
            <a:ext cx="8529034" cy="2387600"/>
          </a:xfrm>
        </p:spPr>
        <p:txBody>
          <a:bodyPr>
            <a:noAutofit/>
          </a:bodyPr>
          <a:lstStyle/>
          <a:p>
            <a:r>
              <a:rPr lang="cs-CZ" b="1" dirty="0"/>
              <a:t>Odbourávání  organických kontaminantů ve vzdušinách použitím plazmatu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23582" y="4318753"/>
            <a:ext cx="702177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Lubomír </a:t>
            </a:r>
            <a:r>
              <a:rPr lang="cs-CZ" sz="2400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Prokeš</a:t>
            </a:r>
            <a:r>
              <a:rPr lang="cs-CZ" sz="2400" u="sng" baseline="30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Pavel </a:t>
            </a:r>
            <a:r>
              <a:rPr lang="cs-CZ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Sťahel</a:t>
            </a:r>
            <a:r>
              <a:rPr lang="cs-CZ" sz="2400" baseline="30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Radim </a:t>
            </a:r>
            <a:r>
              <a:rPr lang="cs-CZ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Žebrák</a:t>
            </a:r>
            <a:r>
              <a:rPr lang="cs-CZ" sz="2400" baseline="30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Lubo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 </a:t>
            </a:r>
            <a:r>
              <a:rPr lang="cs-CZ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Zápotocký</a:t>
            </a:r>
            <a:r>
              <a:rPr lang="cs-CZ" sz="24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Ústav fyzikální elektroniky, Masarykova Univerzita, Kotlářská 2, Brno, Česká republika.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DEKONTA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a.s., Dřetovice 109, Stehelčeves,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Česká republika.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85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226977" y="2286000"/>
            <a:ext cx="5029199" cy="1273243"/>
            <a:chOff x="257782" y="2830208"/>
            <a:chExt cx="5029199" cy="1273243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782" y="2833451"/>
              <a:ext cx="5029199" cy="1270000"/>
            </a:xfrm>
            <a:prstGeom prst="rect">
              <a:avLst/>
            </a:prstGeom>
          </p:spPr>
        </p:pic>
        <p:sp>
          <p:nvSpPr>
            <p:cNvPr id="5" name="Obdélník 4"/>
            <p:cNvSpPr/>
            <p:nvPr/>
          </p:nvSpPr>
          <p:spPr>
            <a:xfrm>
              <a:off x="1925806" y="2830208"/>
              <a:ext cx="2590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3733800" cy="241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20" y="61044"/>
            <a:ext cx="3911180" cy="67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219200" y="992381"/>
            <a:ext cx="23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Mechanismus rozkladu</a:t>
            </a:r>
          </a:p>
        </p:txBody>
      </p:sp>
    </p:spTree>
    <p:extLst>
      <p:ext uri="{BB962C8B-B14F-4D97-AF65-F5344CB8AC3E}">
        <p14:creationId xmlns:p14="http://schemas.microsoft.com/office/powerpoint/2010/main" val="15553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14921" y="1800225"/>
            <a:ext cx="1834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Klouzavý výboj </a:t>
            </a:r>
          </a:p>
          <a:p>
            <a:pPr algn="ctr"/>
            <a:r>
              <a:rPr lang="cs-CZ" sz="2000" b="1" dirty="0"/>
              <a:t>(</a:t>
            </a:r>
            <a:r>
              <a:rPr lang="cs-CZ" sz="2000" b="1" dirty="0" err="1"/>
              <a:t>glid</a:t>
            </a:r>
            <a:r>
              <a:rPr lang="cs-CZ" sz="2000" b="1" dirty="0"/>
              <a:t> </a:t>
            </a:r>
            <a:r>
              <a:rPr lang="cs-CZ" sz="2000" b="1" dirty="0" err="1"/>
              <a:t>arc</a:t>
            </a:r>
            <a:r>
              <a:rPr lang="cs-CZ" sz="2000" b="1" dirty="0"/>
              <a:t>) </a:t>
            </a:r>
          </a:p>
        </p:txBody>
      </p:sp>
      <p:pic>
        <p:nvPicPr>
          <p:cNvPr id="5" name="Obráze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34" y="189593"/>
            <a:ext cx="1324048" cy="107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25539" y="3708309"/>
            <a:ext cx="170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cs-CZ" dirty="0"/>
              <a:t>ý</a:t>
            </a:r>
            <a:r>
              <a:rPr lang="en-US" dirty="0" err="1"/>
              <a:t>sledk</a:t>
            </a:r>
            <a:r>
              <a:rPr lang="cs-CZ" dirty="0"/>
              <a:t>y</a:t>
            </a:r>
            <a:r>
              <a:rPr lang="en-US" dirty="0"/>
              <a:t> GC-FID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A3F7C794-7C8F-4B91-9C95-A5E91586285F}"/>
              </a:ext>
            </a:extLst>
          </p:cNvPr>
          <p:cNvSpPr txBox="1"/>
          <p:nvPr/>
        </p:nvSpPr>
        <p:spPr>
          <a:xfrm>
            <a:off x="1309431" y="478835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1000 </a:t>
            </a:r>
            <a:r>
              <a:rPr lang="cs-CZ" dirty="0" err="1"/>
              <a:t>ppm</a:t>
            </a:r>
            <a:endParaRPr lang="en-US" dirty="0"/>
          </a:p>
        </p:txBody>
      </p:sp>
      <p:graphicFrame>
        <p:nvGraphicFramePr>
          <p:cNvPr id="9" name="Graf 8">
            <a:extLst>
              <a:ext uri="{FF2B5EF4-FFF2-40B4-BE49-F238E27FC236}">
                <a16:creationId xmlns=""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933374"/>
              </p:ext>
            </p:extLst>
          </p:nvPr>
        </p:nvGraphicFramePr>
        <p:xfrm>
          <a:off x="3886200" y="171450"/>
          <a:ext cx="501650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079043"/>
              </p:ext>
            </p:extLst>
          </p:nvPr>
        </p:nvGraphicFramePr>
        <p:xfrm>
          <a:off x="4042229" y="3472152"/>
          <a:ext cx="5080000" cy="333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CBFD722C-313B-45C1-8AC6-5512F664AB80}"/>
              </a:ext>
            </a:extLst>
          </p:cNvPr>
          <p:cNvSpPr txBox="1"/>
          <p:nvPr/>
        </p:nvSpPr>
        <p:spPr>
          <a:xfrm>
            <a:off x="2726967" y="2667000"/>
            <a:ext cx="89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aceton</a:t>
            </a:r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62E14875-63C8-426B-99AC-9A4156BDD10E}"/>
              </a:ext>
            </a:extLst>
          </p:cNvPr>
          <p:cNvSpPr txBox="1"/>
          <p:nvPr/>
        </p:nvSpPr>
        <p:spPr>
          <a:xfrm>
            <a:off x="2726967" y="6019800"/>
            <a:ext cx="89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toluen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24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29" y="211583"/>
            <a:ext cx="1468772" cy="10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8668" y="6076134"/>
            <a:ext cx="889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300 W</a:t>
            </a:r>
          </a:p>
          <a:p>
            <a:r>
              <a:rPr lang="en-US" sz="2000" dirty="0"/>
              <a:t>60 kHz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68655" y="514518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 ppm</a:t>
            </a:r>
            <a:endParaRPr lang="cs-CZ" dirty="0"/>
          </a:p>
        </p:txBody>
      </p:sp>
      <p:graphicFrame>
        <p:nvGraphicFramePr>
          <p:cNvPr id="10" name="Graf 9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409529"/>
              </p:ext>
            </p:extLst>
          </p:nvPr>
        </p:nvGraphicFramePr>
        <p:xfrm>
          <a:off x="3515115" y="3488370"/>
          <a:ext cx="5376056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234107"/>
              </p:ext>
            </p:extLst>
          </p:nvPr>
        </p:nvGraphicFramePr>
        <p:xfrm>
          <a:off x="3515115" y="211583"/>
          <a:ext cx="5051425" cy="316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0CF72E47-3D6D-4B12-85B0-31C48A008BDB}"/>
              </a:ext>
            </a:extLst>
          </p:cNvPr>
          <p:cNvSpPr txBox="1"/>
          <p:nvPr/>
        </p:nvSpPr>
        <p:spPr>
          <a:xfrm>
            <a:off x="623662" y="2624936"/>
            <a:ext cx="250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cs-CZ" dirty="0"/>
              <a:t>ý</a:t>
            </a:r>
            <a:r>
              <a:rPr lang="en-US" dirty="0" err="1"/>
              <a:t>sledk</a:t>
            </a:r>
            <a:r>
              <a:rPr lang="cs-CZ" dirty="0"/>
              <a:t>y</a:t>
            </a:r>
            <a:r>
              <a:rPr lang="en-US" dirty="0"/>
              <a:t> GC-FID</a:t>
            </a:r>
            <a:r>
              <a:rPr lang="cs-CZ" dirty="0"/>
              <a:t> (toluen)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64D11D28-B91B-4557-95B8-75BB87A23829}"/>
              </a:ext>
            </a:extLst>
          </p:cNvPr>
          <p:cNvSpPr txBox="1"/>
          <p:nvPr/>
        </p:nvSpPr>
        <p:spPr>
          <a:xfrm>
            <a:off x="915098" y="3981203"/>
            <a:ext cx="168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cs-CZ" dirty="0"/>
              <a:t>ý</a:t>
            </a:r>
            <a:r>
              <a:rPr lang="en-US" dirty="0" err="1"/>
              <a:t>sledk</a:t>
            </a:r>
            <a:r>
              <a:rPr lang="cs-CZ" dirty="0"/>
              <a:t>y</a:t>
            </a:r>
            <a:r>
              <a:rPr lang="en-US" dirty="0"/>
              <a:t> </a:t>
            </a:r>
            <a:r>
              <a:rPr lang="cs-CZ" dirty="0" err="1"/>
              <a:t>Innova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6283E173-71D5-4D33-97D6-68B729FD4FEE}"/>
              </a:ext>
            </a:extLst>
          </p:cNvPr>
          <p:cNvSpPr txBox="1"/>
          <p:nvPr/>
        </p:nvSpPr>
        <p:spPr>
          <a:xfrm>
            <a:off x="915098" y="1630232"/>
            <a:ext cx="185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Bariérový výboj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553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13</a:t>
            </a:fld>
            <a:endParaRPr lang="en-US"/>
          </a:p>
        </p:txBody>
      </p:sp>
      <p:sp>
        <p:nvSpPr>
          <p:cNvPr id="3" name="Obdélník 2"/>
          <p:cNvSpPr/>
          <p:nvPr/>
        </p:nvSpPr>
        <p:spPr>
          <a:xfrm>
            <a:off x="381000" y="609600"/>
            <a:ext cx="8347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Účinnost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laboratorních podmínkách (nízké koncentrace) bylo v jednom stupni dosaženo konverze až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%.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Zařízení nevyžaduje tlakový spád.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Účinnost lze dále zvýšit použitím vícestupňového systému, tj. zařazením několika výbojů za sebou.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Otáčkami rotoru lze měnit dobu zdržení plynu ve výboji a tím i účinnost.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ožnost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kombinace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jinými dekontaminačními technikami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fotokatal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ýza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katalýza).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ožnost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použití jako předstupně pro jinou techniku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čišťění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vzduchu, 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biofiltraci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36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14</a:t>
            </a:fld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511936" y="695459"/>
            <a:ext cx="177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1936" y="1524000"/>
            <a:ext cx="81909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1. Výboj umožňuje přímý rozklad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VOCs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bez vzniku odpadních produktů.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2. Technologie umožňuje zpracovat velké objemy plynu s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ně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malými finančními náklady.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3. Zařízení lze snadno připojit na stávající vzduchotechniku, není nutný ventilátor.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4. Zařízení není vhodné pro výbušné prostředí (nutná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protizášlehová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záklopka)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24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15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85800" y="1676400"/>
            <a:ext cx="762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Poděkování</a:t>
            </a:r>
            <a:endParaRPr lang="en-US" sz="3600" b="1" dirty="0"/>
          </a:p>
          <a:p>
            <a:endParaRPr lang="cs-CZ" dirty="0"/>
          </a:p>
          <a:p>
            <a:endParaRPr lang="en-US" dirty="0"/>
          </a:p>
          <a:p>
            <a:r>
              <a:rPr lang="cs-CZ" sz="2400" dirty="0"/>
              <a:t>LO1411 (NPU I) </a:t>
            </a:r>
            <a:r>
              <a:rPr lang="cs-CZ" sz="2400" i="1" dirty="0"/>
              <a:t>Rozvoj centra pro nízkonákladové plazmové a </a:t>
            </a:r>
            <a:r>
              <a:rPr lang="cs-CZ" sz="2400" i="1" dirty="0" err="1"/>
              <a:t>nanotechnologické</a:t>
            </a:r>
            <a:r>
              <a:rPr lang="cs-CZ" sz="2400" i="1" dirty="0"/>
              <a:t> povrchové úpravy (CEPLANT plus)</a:t>
            </a:r>
            <a:endParaRPr lang="en-US" sz="2400" i="1" dirty="0"/>
          </a:p>
          <a:p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/>
              <a:t>CZ.01.1.02/0.0/0.0/15_019/0004703 </a:t>
            </a:r>
            <a:r>
              <a:rPr lang="cs-CZ" sz="2400" i="1" dirty="0" smtClean="0"/>
              <a:t>Operační </a:t>
            </a:r>
            <a:r>
              <a:rPr lang="cs-CZ" sz="2400" i="1" dirty="0"/>
              <a:t>program Podnikání a inovace pro </a:t>
            </a:r>
            <a:r>
              <a:rPr lang="cs-CZ" sz="2400" i="1" dirty="0" smtClean="0"/>
              <a:t>konkurenceschopnost</a:t>
            </a:r>
            <a:r>
              <a:rPr lang="cs-CZ" sz="2400" dirty="0" smtClean="0"/>
              <a:t>. 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33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0"/>
            <a:ext cx="11601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47800" y="401572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FFF00"/>
                </a:solidFill>
              </a:rPr>
              <a:t>Děkuji  za pozornost !!!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6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35085" y="1048663"/>
            <a:ext cx="8534400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/>
              <a:t> </a:t>
            </a:r>
            <a:r>
              <a:rPr lang="cs-CZ" dirty="0"/>
              <a:t> </a:t>
            </a:r>
            <a:r>
              <a:rPr lang="en-US" b="1" dirty="0" err="1"/>
              <a:t>Organická</a:t>
            </a:r>
            <a:r>
              <a:rPr lang="en-US" b="1" dirty="0"/>
              <a:t> </a:t>
            </a:r>
            <a:r>
              <a:rPr lang="en-US" b="1" dirty="0" err="1"/>
              <a:t>rozpouštědla</a:t>
            </a:r>
            <a:r>
              <a:rPr lang="en-US" dirty="0"/>
              <a:t> </a:t>
            </a:r>
            <a:r>
              <a:rPr lang="en-US" dirty="0" err="1"/>
              <a:t>hrají</a:t>
            </a:r>
            <a:r>
              <a:rPr lang="en-US" dirty="0"/>
              <a:t> </a:t>
            </a:r>
            <a:r>
              <a:rPr lang="en-US" dirty="0" err="1"/>
              <a:t>důležitou</a:t>
            </a:r>
            <a:r>
              <a:rPr lang="en-US" dirty="0"/>
              <a:t> </a:t>
            </a:r>
            <a:r>
              <a:rPr lang="en-US" dirty="0" err="1"/>
              <a:t>roli</a:t>
            </a:r>
            <a:r>
              <a:rPr lang="en-US" dirty="0"/>
              <a:t> v </a:t>
            </a:r>
            <a:r>
              <a:rPr lang="en-US" dirty="0" err="1"/>
              <a:t>řadě</a:t>
            </a:r>
            <a:r>
              <a:rPr lang="en-US" dirty="0"/>
              <a:t> </a:t>
            </a:r>
            <a:r>
              <a:rPr lang="en-US" dirty="0" err="1"/>
              <a:t>průmyslových</a:t>
            </a:r>
            <a:r>
              <a:rPr lang="en-US" dirty="0"/>
              <a:t> </a:t>
            </a:r>
            <a:r>
              <a:rPr lang="en-US" dirty="0" err="1"/>
              <a:t>odvětví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strojírenství</a:t>
            </a:r>
            <a:r>
              <a:rPr lang="en-US" dirty="0"/>
              <a:t>, </a:t>
            </a:r>
            <a:r>
              <a:rPr lang="en-US" dirty="0" err="1"/>
              <a:t>stavebnictví</a:t>
            </a:r>
            <a:r>
              <a:rPr lang="en-US" dirty="0"/>
              <a:t>,  </a:t>
            </a:r>
            <a:r>
              <a:rPr lang="en-US" dirty="0" err="1"/>
              <a:t>chemický</a:t>
            </a:r>
            <a:r>
              <a:rPr lang="en-US" dirty="0"/>
              <a:t> , </a:t>
            </a:r>
            <a:r>
              <a:rPr lang="en-US" dirty="0" err="1"/>
              <a:t>farmaceutický</a:t>
            </a:r>
            <a:r>
              <a:rPr lang="en-US" dirty="0"/>
              <a:t>, </a:t>
            </a:r>
            <a:r>
              <a:rPr lang="en-US" dirty="0" err="1"/>
              <a:t>potravinářský</a:t>
            </a:r>
            <a:r>
              <a:rPr lang="en-US" dirty="0"/>
              <a:t> </a:t>
            </a:r>
            <a:r>
              <a:rPr lang="en-US" dirty="0" err="1"/>
              <a:t>průmysl</a:t>
            </a:r>
            <a:r>
              <a:rPr lang="en-US" dirty="0"/>
              <a:t>, </a:t>
            </a:r>
            <a:r>
              <a:rPr lang="en-US" dirty="0" err="1"/>
              <a:t>gumárensk</a:t>
            </a:r>
            <a:r>
              <a:rPr lang="cs-CZ" dirty="0"/>
              <a:t>ý</a:t>
            </a:r>
            <a:r>
              <a:rPr lang="en-US" dirty="0"/>
              <a:t>, </a:t>
            </a:r>
            <a:r>
              <a:rPr lang="en-US" dirty="0" err="1"/>
              <a:t>obuvnic</a:t>
            </a:r>
            <a:r>
              <a:rPr lang="cs-CZ" dirty="0" err="1"/>
              <a:t>ký</a:t>
            </a:r>
            <a:r>
              <a:rPr lang="cs-CZ" dirty="0"/>
              <a:t>, </a:t>
            </a:r>
            <a:r>
              <a:rPr lang="en-US" dirty="0"/>
              <a:t> </a:t>
            </a:r>
            <a:r>
              <a:rPr lang="en-US" dirty="0" err="1"/>
              <a:t>textilní</a:t>
            </a:r>
            <a:r>
              <a:rPr lang="en-US" dirty="0"/>
              <a:t>, </a:t>
            </a:r>
            <a:r>
              <a:rPr lang="en-US" dirty="0" err="1"/>
              <a:t>dřevařský</a:t>
            </a:r>
            <a:r>
              <a:rPr lang="en-US" dirty="0"/>
              <a:t> a </a:t>
            </a:r>
            <a:r>
              <a:rPr lang="en-US" dirty="0" err="1"/>
              <a:t>nábytkářský</a:t>
            </a:r>
            <a:r>
              <a:rPr lang="en-US" dirty="0"/>
              <a:t> </a:t>
            </a:r>
            <a:r>
              <a:rPr lang="en-US" dirty="0" err="1"/>
              <a:t>průmysl</a:t>
            </a:r>
            <a:r>
              <a:rPr lang="cs-CZ" dirty="0"/>
              <a:t>. Ve větší míře se p</a:t>
            </a:r>
            <a:r>
              <a:rPr lang="en-US" dirty="0" err="1"/>
              <a:t>oužívají</a:t>
            </a:r>
            <a:r>
              <a:rPr lang="en-US" dirty="0"/>
              <a:t> </a:t>
            </a:r>
            <a:r>
              <a:rPr lang="cs-CZ" dirty="0"/>
              <a:t>také</a:t>
            </a:r>
            <a:r>
              <a:rPr lang="en-US" dirty="0"/>
              <a:t> v </a:t>
            </a:r>
            <a:r>
              <a:rPr lang="en-US" dirty="0" err="1"/>
              <a:t>tiskárnách</a:t>
            </a:r>
            <a:r>
              <a:rPr lang="en-US" dirty="0"/>
              <a:t> a </a:t>
            </a:r>
            <a:r>
              <a:rPr lang="en-US" dirty="0" err="1"/>
              <a:t>čistírnách</a:t>
            </a:r>
            <a:r>
              <a:rPr lang="en-US" dirty="0"/>
              <a:t>. </a:t>
            </a:r>
          </a:p>
          <a:p>
            <a:pPr algn="just">
              <a:lnSpc>
                <a:spcPct val="130000"/>
              </a:lnSpc>
            </a:pPr>
            <a:endParaRPr lang="en-US" dirty="0"/>
          </a:p>
          <a:p>
            <a:pPr algn="just">
              <a:lnSpc>
                <a:spcPct val="130000"/>
              </a:lnSpc>
            </a:pPr>
            <a:r>
              <a:rPr lang="cs-CZ" dirty="0"/>
              <a:t>  Nejčastějšími aplikacemi jsou </a:t>
            </a:r>
            <a:r>
              <a:rPr lang="en-US" dirty="0" err="1"/>
              <a:t>rozpuštění</a:t>
            </a:r>
            <a:r>
              <a:rPr lang="en-US" dirty="0"/>
              <a:t> </a:t>
            </a:r>
            <a:r>
              <a:rPr lang="en-US" dirty="0" err="1"/>
              <a:t>maziv</a:t>
            </a:r>
            <a:r>
              <a:rPr lang="en-US" dirty="0"/>
              <a:t>, </a:t>
            </a:r>
            <a:r>
              <a:rPr lang="en-US" dirty="0" err="1"/>
              <a:t>olejů</a:t>
            </a:r>
            <a:r>
              <a:rPr lang="en-US" dirty="0"/>
              <a:t> a </a:t>
            </a:r>
            <a:r>
              <a:rPr lang="en-US" dirty="0" err="1"/>
              <a:t>nátěrových</a:t>
            </a:r>
            <a:r>
              <a:rPr lang="en-US" dirty="0"/>
              <a:t> </a:t>
            </a:r>
            <a:r>
              <a:rPr lang="en-US" dirty="0" err="1"/>
              <a:t>hmot</a:t>
            </a:r>
            <a:r>
              <a:rPr lang="en-US" dirty="0"/>
              <a:t> (</a:t>
            </a:r>
            <a:r>
              <a:rPr lang="en-US" dirty="0" err="1"/>
              <a:t>laků</a:t>
            </a:r>
            <a:r>
              <a:rPr lang="en-US" dirty="0"/>
              <a:t> a </a:t>
            </a:r>
            <a:r>
              <a:rPr lang="en-US" dirty="0" err="1"/>
              <a:t>mořidel</a:t>
            </a:r>
            <a:r>
              <a:rPr lang="en-US" dirty="0"/>
              <a:t>), </a:t>
            </a:r>
            <a:r>
              <a:rPr lang="en-US" dirty="0" err="1"/>
              <a:t>ředění</a:t>
            </a:r>
            <a:r>
              <a:rPr lang="en-US" dirty="0"/>
              <a:t> </a:t>
            </a:r>
            <a:r>
              <a:rPr lang="en-US" dirty="0" err="1"/>
              <a:t>barev</a:t>
            </a:r>
            <a:r>
              <a:rPr lang="en-US" dirty="0"/>
              <a:t>, </a:t>
            </a:r>
            <a:r>
              <a:rPr lang="en-US" dirty="0" err="1"/>
              <a:t>pesticidů</a:t>
            </a:r>
            <a:r>
              <a:rPr lang="en-US" dirty="0"/>
              <a:t> a </a:t>
            </a:r>
            <a:r>
              <a:rPr lang="en-US" dirty="0" err="1"/>
              <a:t>epoxydových</a:t>
            </a:r>
            <a:r>
              <a:rPr lang="en-US" dirty="0"/>
              <a:t> </a:t>
            </a:r>
            <a:r>
              <a:rPr lang="en-US" dirty="0" err="1"/>
              <a:t>pryskyřic</a:t>
            </a:r>
            <a:r>
              <a:rPr lang="en-US" dirty="0"/>
              <a:t> (</a:t>
            </a:r>
            <a:r>
              <a:rPr lang="en-US" dirty="0" err="1"/>
              <a:t>včetně</a:t>
            </a:r>
            <a:r>
              <a:rPr lang="en-US" dirty="0"/>
              <a:t> </a:t>
            </a:r>
            <a:r>
              <a:rPr lang="en-US" dirty="0" err="1"/>
              <a:t>lepidel</a:t>
            </a:r>
            <a:r>
              <a:rPr lang="en-US" dirty="0"/>
              <a:t>), </a:t>
            </a:r>
            <a:r>
              <a:rPr lang="en-US" dirty="0" err="1"/>
              <a:t>či</a:t>
            </a:r>
            <a:r>
              <a:rPr lang="cs-CZ" dirty="0" err="1"/>
              <a:t>štění</a:t>
            </a:r>
            <a:r>
              <a:rPr lang="en-US" dirty="0"/>
              <a:t> (</a:t>
            </a:r>
            <a:r>
              <a:rPr lang="en-US" dirty="0" err="1"/>
              <a:t>zejm</a:t>
            </a:r>
            <a:r>
              <a:rPr lang="en-US" dirty="0"/>
              <a:t>. pro </a:t>
            </a:r>
            <a:r>
              <a:rPr lang="en-US" dirty="0" err="1"/>
              <a:t>tuky</a:t>
            </a:r>
            <a:r>
              <a:rPr lang="en-US" dirty="0"/>
              <a:t> a </a:t>
            </a:r>
            <a:r>
              <a:rPr lang="en-US" dirty="0" err="1"/>
              <a:t>minerální</a:t>
            </a:r>
            <a:r>
              <a:rPr lang="en-US" dirty="0"/>
              <a:t> </a:t>
            </a:r>
            <a:r>
              <a:rPr lang="en-US" dirty="0" err="1"/>
              <a:t>oleje</a:t>
            </a:r>
            <a:r>
              <a:rPr lang="en-US" dirty="0"/>
              <a:t>) a </a:t>
            </a:r>
            <a:r>
              <a:rPr lang="en-US" dirty="0" err="1"/>
              <a:t>odstraňov</a:t>
            </a:r>
            <a:r>
              <a:rPr lang="cs-CZ" dirty="0" err="1"/>
              <a:t>ání</a:t>
            </a:r>
            <a:r>
              <a:rPr lang="en-US" dirty="0"/>
              <a:t> </a:t>
            </a:r>
            <a:r>
              <a:rPr lang="en-US" dirty="0" err="1"/>
              <a:t>starých</a:t>
            </a:r>
            <a:r>
              <a:rPr lang="en-US" dirty="0"/>
              <a:t> </a:t>
            </a:r>
            <a:r>
              <a:rPr lang="en-US" dirty="0" err="1"/>
              <a:t>nátěrů</a:t>
            </a:r>
            <a:r>
              <a:rPr lang="en-US" dirty="0"/>
              <a:t>. </a:t>
            </a:r>
          </a:p>
          <a:p>
            <a:pPr algn="just">
              <a:lnSpc>
                <a:spcPct val="130000"/>
              </a:lnSpc>
            </a:pPr>
            <a:r>
              <a:rPr lang="cs-CZ" dirty="0"/>
              <a:t>  </a:t>
            </a:r>
          </a:p>
        </p:txBody>
      </p:sp>
      <p:pic>
        <p:nvPicPr>
          <p:cNvPr id="2052" name="Picture 4" descr="Výsledek obrázku pro voc solvents directive (1999/1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0" y="4381883"/>
            <a:ext cx="1453814" cy="192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66" y="4550496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057400" y="4381883"/>
            <a:ext cx="44958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/>
              <a:t>  K </a:t>
            </a:r>
            <a:r>
              <a:rPr lang="en-US" dirty="0" err="1"/>
              <a:t>expozici</a:t>
            </a:r>
            <a:r>
              <a:rPr lang="en-US" dirty="0"/>
              <a:t> </a:t>
            </a:r>
            <a:r>
              <a:rPr lang="en-US" dirty="0" err="1"/>
              <a:t>organismu</a:t>
            </a:r>
            <a:r>
              <a:rPr lang="en-US" dirty="0"/>
              <a:t> </a:t>
            </a:r>
            <a:r>
              <a:rPr lang="en-US" dirty="0" err="1"/>
              <a:t>dochází</a:t>
            </a:r>
            <a:r>
              <a:rPr lang="en-US" dirty="0"/>
              <a:t> </a:t>
            </a:r>
            <a:r>
              <a:rPr lang="en-US" dirty="0" err="1"/>
              <a:t>především</a:t>
            </a:r>
            <a:r>
              <a:rPr lang="en-US" dirty="0"/>
              <a:t> </a:t>
            </a:r>
            <a:r>
              <a:rPr lang="en-US" dirty="0" err="1"/>
              <a:t>vdechováním</a:t>
            </a:r>
            <a:r>
              <a:rPr lang="en-US" dirty="0"/>
              <a:t> </a:t>
            </a:r>
            <a:r>
              <a:rPr lang="en-US" dirty="0" err="1"/>
              <a:t>výparů</a:t>
            </a:r>
            <a:r>
              <a:rPr lang="en-US" dirty="0"/>
              <a:t>. </a:t>
            </a:r>
            <a:r>
              <a:rPr lang="en-US" dirty="0" err="1"/>
              <a:t>Krátkodobé</a:t>
            </a:r>
            <a:r>
              <a:rPr lang="en-US" dirty="0"/>
              <a:t> a </a:t>
            </a:r>
            <a:r>
              <a:rPr lang="en-US" dirty="0" err="1"/>
              <a:t>zejména</a:t>
            </a:r>
            <a:r>
              <a:rPr lang="en-US" dirty="0"/>
              <a:t> </a:t>
            </a:r>
            <a:r>
              <a:rPr lang="en-US" dirty="0" err="1"/>
              <a:t>dlouhodobé</a:t>
            </a:r>
            <a:r>
              <a:rPr lang="en-US" dirty="0"/>
              <a:t> </a:t>
            </a:r>
            <a:r>
              <a:rPr lang="en-US" dirty="0" err="1"/>
              <a:t>účinky</a:t>
            </a:r>
            <a:r>
              <a:rPr lang="en-US" dirty="0"/>
              <a:t>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rozpouštědel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zdraví</a:t>
            </a:r>
            <a:r>
              <a:rPr lang="en-US" dirty="0"/>
              <a:t> </a:t>
            </a:r>
            <a:r>
              <a:rPr lang="en-US" dirty="0" err="1"/>
              <a:t>závisejí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délce</a:t>
            </a:r>
            <a:r>
              <a:rPr lang="en-US" dirty="0"/>
              <a:t> </a:t>
            </a:r>
            <a:r>
              <a:rPr lang="en-US" dirty="0" err="1"/>
              <a:t>expozice</a:t>
            </a:r>
            <a:r>
              <a:rPr lang="en-US" dirty="0"/>
              <a:t> a </a:t>
            </a:r>
            <a:r>
              <a:rPr lang="en-US" dirty="0" err="1"/>
              <a:t>druhu</a:t>
            </a:r>
            <a:r>
              <a:rPr lang="en-US" dirty="0"/>
              <a:t> </a:t>
            </a:r>
            <a:r>
              <a:rPr lang="en-US" dirty="0" err="1"/>
              <a:t>rozpouštědla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68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38328" y="173301"/>
            <a:ext cx="8610600" cy="621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/>
              <a:t>  Z </a:t>
            </a:r>
            <a:r>
              <a:rPr lang="en-US" dirty="0" err="1"/>
              <a:t>hlediska</a:t>
            </a:r>
            <a:r>
              <a:rPr lang="en-US" dirty="0"/>
              <a:t> </a:t>
            </a:r>
            <a:r>
              <a:rPr lang="en-US" dirty="0" err="1"/>
              <a:t>životního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drtivou</a:t>
            </a:r>
            <a:r>
              <a:rPr lang="en-US" dirty="0"/>
              <a:t> </a:t>
            </a:r>
            <a:r>
              <a:rPr lang="en-US" dirty="0" err="1"/>
              <a:t>většinu</a:t>
            </a:r>
            <a:r>
              <a:rPr lang="en-US" dirty="0"/>
              <a:t> </a:t>
            </a:r>
            <a:r>
              <a:rPr lang="en-US" dirty="0" err="1"/>
              <a:t>organických</a:t>
            </a:r>
            <a:r>
              <a:rPr lang="en-US" dirty="0"/>
              <a:t> </a:t>
            </a:r>
            <a:r>
              <a:rPr lang="en-US" dirty="0" err="1"/>
              <a:t>rozpouštědel</a:t>
            </a:r>
            <a:r>
              <a:rPr lang="en-US" dirty="0"/>
              <a:t> </a:t>
            </a:r>
            <a:r>
              <a:rPr lang="en-US" dirty="0" err="1"/>
              <a:t>pokladat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b="1" dirty="0" err="1"/>
              <a:t>těkavé</a:t>
            </a:r>
            <a:r>
              <a:rPr lang="en-US" b="1" dirty="0"/>
              <a:t> </a:t>
            </a:r>
            <a:r>
              <a:rPr lang="en-US" b="1" dirty="0" err="1"/>
              <a:t>organické</a:t>
            </a:r>
            <a:r>
              <a:rPr lang="en-US" b="1" dirty="0"/>
              <a:t> </a:t>
            </a:r>
            <a:r>
              <a:rPr lang="en-US" b="1" dirty="0" err="1"/>
              <a:t>sloučeniny</a:t>
            </a:r>
            <a:r>
              <a:rPr lang="en-US" b="1" dirty="0"/>
              <a:t> (VOCs)</a:t>
            </a:r>
            <a:r>
              <a:rPr lang="en-US" dirty="0"/>
              <a:t> </a:t>
            </a:r>
            <a:r>
              <a:rPr lang="en-US" dirty="0" err="1"/>
              <a:t>schopné</a:t>
            </a:r>
            <a:r>
              <a:rPr lang="en-US" dirty="0"/>
              <a:t> </a:t>
            </a:r>
            <a:r>
              <a:rPr lang="en-US" dirty="0" err="1"/>
              <a:t>vytvořit</a:t>
            </a:r>
            <a:r>
              <a:rPr lang="en-US" dirty="0"/>
              <a:t> </a:t>
            </a:r>
            <a:r>
              <a:rPr lang="en-US" dirty="0" err="1"/>
              <a:t>fotochemické</a:t>
            </a:r>
            <a:r>
              <a:rPr lang="en-US" dirty="0"/>
              <a:t> </a:t>
            </a:r>
            <a:r>
              <a:rPr lang="en-US" dirty="0" err="1"/>
              <a:t>oxidanty</a:t>
            </a:r>
            <a:r>
              <a:rPr lang="en-US" dirty="0"/>
              <a:t> (</a:t>
            </a:r>
            <a:r>
              <a:rPr lang="en-US" dirty="0" err="1"/>
              <a:t>zejm</a:t>
            </a:r>
            <a:r>
              <a:rPr lang="en-US" dirty="0"/>
              <a:t>. O</a:t>
            </a:r>
            <a:r>
              <a:rPr lang="en-US" baseline="-25000" dirty="0"/>
              <a:t>3</a:t>
            </a:r>
            <a:r>
              <a:rPr lang="en-US" dirty="0"/>
              <a:t>)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reakci</a:t>
            </a:r>
            <a:r>
              <a:rPr lang="en-US" dirty="0"/>
              <a:t> s </a:t>
            </a:r>
            <a:r>
              <a:rPr lang="en-US" dirty="0" err="1"/>
              <a:t>oxidy</a:t>
            </a:r>
            <a:r>
              <a:rPr lang="en-US" dirty="0"/>
              <a:t> </a:t>
            </a:r>
            <a:r>
              <a:rPr lang="en-US" dirty="0" err="1"/>
              <a:t>dusíku</a:t>
            </a:r>
            <a:r>
              <a:rPr lang="en-US" dirty="0"/>
              <a:t> v </a:t>
            </a:r>
            <a:r>
              <a:rPr lang="en-US" dirty="0" err="1"/>
              <a:t>atmosféře</a:t>
            </a:r>
            <a:r>
              <a:rPr lang="en-US" dirty="0"/>
              <a:t> </a:t>
            </a:r>
            <a:r>
              <a:rPr lang="en-US" dirty="0" err="1"/>
              <a:t>vlivem</a:t>
            </a:r>
            <a:r>
              <a:rPr lang="en-US" dirty="0"/>
              <a:t> </a:t>
            </a:r>
            <a:r>
              <a:rPr lang="en-US" dirty="0" err="1"/>
              <a:t>slunečního</a:t>
            </a:r>
            <a:r>
              <a:rPr lang="en-US" dirty="0"/>
              <a:t> </a:t>
            </a:r>
            <a:r>
              <a:rPr lang="en-US" dirty="0" err="1"/>
              <a:t>záření</a:t>
            </a:r>
            <a:r>
              <a:rPr lang="en-US" dirty="0"/>
              <a:t>. </a:t>
            </a:r>
          </a:p>
          <a:p>
            <a:pPr algn="just">
              <a:lnSpc>
                <a:spcPct val="130000"/>
              </a:lnSpc>
            </a:pPr>
            <a:endParaRPr lang="en-US" dirty="0"/>
          </a:p>
          <a:p>
            <a:pPr algn="just">
              <a:lnSpc>
                <a:spcPct val="130000"/>
              </a:lnSpc>
            </a:pPr>
            <a:endParaRPr lang="en-US" dirty="0"/>
          </a:p>
          <a:p>
            <a:pPr algn="just">
              <a:lnSpc>
                <a:spcPct val="130000"/>
              </a:lnSpc>
            </a:pPr>
            <a:endParaRPr lang="en-US" dirty="0"/>
          </a:p>
          <a:p>
            <a:pPr algn="just">
              <a:lnSpc>
                <a:spcPct val="130000"/>
              </a:lnSpc>
            </a:pPr>
            <a:endParaRPr lang="en-US" dirty="0"/>
          </a:p>
          <a:p>
            <a:pPr algn="just">
              <a:lnSpc>
                <a:spcPct val="130000"/>
              </a:lnSpc>
            </a:pPr>
            <a:endParaRPr lang="en-US" dirty="0"/>
          </a:p>
          <a:p>
            <a:pPr algn="just">
              <a:lnSpc>
                <a:spcPct val="130000"/>
              </a:lnSpc>
            </a:pPr>
            <a:endParaRPr lang="en-US" dirty="0"/>
          </a:p>
          <a:p>
            <a:pPr algn="just">
              <a:lnSpc>
                <a:spcPct val="130000"/>
              </a:lnSpc>
            </a:pPr>
            <a:endParaRPr lang="en-US" dirty="0"/>
          </a:p>
          <a:p>
            <a:pPr algn="just">
              <a:lnSpc>
                <a:spcPct val="130000"/>
              </a:lnSpc>
            </a:pPr>
            <a:r>
              <a:rPr lang="cs-CZ" dirty="0"/>
              <a:t>Z tohoto důvodu </a:t>
            </a:r>
            <a:r>
              <a:rPr lang="en-US" dirty="0" err="1"/>
              <a:t>dochází</a:t>
            </a:r>
            <a:r>
              <a:rPr lang="en-US" dirty="0"/>
              <a:t> k </a:t>
            </a:r>
            <a:r>
              <a:rPr lang="en-US" dirty="0" err="1"/>
              <a:t>neustálému</a:t>
            </a:r>
            <a:r>
              <a:rPr lang="en-US" dirty="0"/>
              <a:t> </a:t>
            </a:r>
            <a:r>
              <a:rPr lang="en-US" dirty="0" err="1"/>
              <a:t>zpřísňování</a:t>
            </a:r>
            <a:r>
              <a:rPr lang="en-US" dirty="0"/>
              <a:t> </a:t>
            </a:r>
            <a:r>
              <a:rPr lang="en-US" dirty="0" err="1"/>
              <a:t>legislativní</a:t>
            </a:r>
            <a:r>
              <a:rPr lang="en-US" dirty="0"/>
              <a:t> </a:t>
            </a:r>
            <a:r>
              <a:rPr lang="en-US" dirty="0" err="1"/>
              <a:t>úpravy</a:t>
            </a:r>
            <a:r>
              <a:rPr lang="en-US" dirty="0"/>
              <a:t> pro </a:t>
            </a:r>
            <a:r>
              <a:rPr lang="en-US" dirty="0" err="1"/>
              <a:t>používání</a:t>
            </a:r>
            <a:r>
              <a:rPr lang="en-US" dirty="0"/>
              <a:t> </a:t>
            </a:r>
            <a:r>
              <a:rPr lang="en-US" dirty="0" err="1"/>
              <a:t>organických</a:t>
            </a:r>
            <a:r>
              <a:rPr lang="en-US" dirty="0"/>
              <a:t> </a:t>
            </a:r>
            <a:r>
              <a:rPr lang="en-US" dirty="0" err="1"/>
              <a:t>rozpouštědel</a:t>
            </a:r>
            <a:r>
              <a:rPr lang="en-US" dirty="0"/>
              <a:t>: </a:t>
            </a:r>
            <a:r>
              <a:rPr lang="cs-CZ" b="1" dirty="0"/>
              <a:t> </a:t>
            </a:r>
            <a:r>
              <a:rPr lang="en-US" i="1" dirty="0"/>
              <a:t>VOC Solvents Emissions Directive </a:t>
            </a:r>
            <a:r>
              <a:rPr lang="en-US" dirty="0"/>
              <a:t>(</a:t>
            </a:r>
            <a:r>
              <a:rPr lang="cs-CZ" i="1" dirty="0"/>
              <a:t>1999/13/EC</a:t>
            </a:r>
            <a:r>
              <a:rPr lang="en-US" i="1" dirty="0"/>
              <a:t> </a:t>
            </a:r>
            <a:r>
              <a:rPr lang="en-US" dirty="0"/>
              <a:t>) a </a:t>
            </a:r>
            <a:r>
              <a:rPr lang="cs-CZ" dirty="0"/>
              <a:t>č</a:t>
            </a:r>
            <a:r>
              <a:rPr lang="en-US" dirty="0"/>
              <a:t>l. 14 </a:t>
            </a:r>
            <a:r>
              <a:rPr lang="cs-CZ" dirty="0"/>
              <a:t>tzv. </a:t>
            </a:r>
            <a:r>
              <a:rPr lang="en-US" i="1" dirty="0"/>
              <a:t>Paints Directive</a:t>
            </a:r>
            <a:r>
              <a:rPr lang="cs-CZ" i="1" dirty="0"/>
              <a:t> </a:t>
            </a:r>
            <a:r>
              <a:rPr lang="en-US" dirty="0"/>
              <a:t>(2004/42/CE), </a:t>
            </a:r>
            <a:r>
              <a:rPr lang="en-US" i="1" dirty="0" err="1"/>
              <a:t>Vyhláška</a:t>
            </a:r>
            <a:r>
              <a:rPr lang="en-US" i="1" dirty="0"/>
              <a:t> MŽP 355/2002 Sb</a:t>
            </a:r>
            <a:r>
              <a:rPr lang="en-US" dirty="0"/>
              <a:t>, </a:t>
            </a:r>
            <a:r>
              <a:rPr lang="en-US" i="1" dirty="0" err="1"/>
              <a:t>Vyhláška</a:t>
            </a:r>
            <a:r>
              <a:rPr lang="en-US" i="1" dirty="0"/>
              <a:t> MŽP 337/2010 Sb</a:t>
            </a:r>
            <a:r>
              <a:rPr lang="en-US" dirty="0"/>
              <a:t> a </a:t>
            </a:r>
            <a:r>
              <a:rPr lang="en-US" i="1" dirty="0" err="1"/>
              <a:t>Zákon</a:t>
            </a:r>
            <a:r>
              <a:rPr lang="en-US" i="1" dirty="0"/>
              <a:t> o </a:t>
            </a:r>
            <a:r>
              <a:rPr lang="en-US" i="1" dirty="0" err="1"/>
              <a:t>ochraně</a:t>
            </a:r>
            <a:r>
              <a:rPr lang="en-US" i="1" dirty="0"/>
              <a:t> </a:t>
            </a:r>
            <a:r>
              <a:rPr lang="en-US" i="1" dirty="0" err="1"/>
              <a:t>ovzduší</a:t>
            </a:r>
            <a:r>
              <a:rPr lang="en-US" i="1" dirty="0"/>
              <a:t> 201/20</a:t>
            </a:r>
            <a:r>
              <a:rPr lang="cs-CZ" i="1" dirty="0"/>
              <a:t>12</a:t>
            </a:r>
            <a:r>
              <a:rPr lang="en-US" i="1" dirty="0"/>
              <a:t> Sb.</a:t>
            </a:r>
            <a:endParaRPr lang="cs-CZ" i="1" dirty="0"/>
          </a:p>
          <a:p>
            <a:pPr algn="just">
              <a:lnSpc>
                <a:spcPct val="130000"/>
              </a:lnSpc>
            </a:pPr>
            <a:endParaRPr lang="en-US" i="1" dirty="0"/>
          </a:p>
          <a:p>
            <a:pPr algn="just">
              <a:lnSpc>
                <a:spcPct val="130000"/>
              </a:lnSpc>
            </a:pPr>
            <a:r>
              <a:rPr lang="en-US" dirty="0"/>
              <a:t>  </a:t>
            </a:r>
            <a:r>
              <a:rPr lang="cs-CZ" dirty="0"/>
              <a:t>Důsledkem  těchto snah je také </a:t>
            </a:r>
            <a:r>
              <a:rPr lang="en-US" dirty="0" err="1"/>
              <a:t>rozvíjení</a:t>
            </a:r>
            <a:r>
              <a:rPr lang="en-US" dirty="0"/>
              <a:t> </a:t>
            </a:r>
            <a:r>
              <a:rPr lang="en-US" dirty="0" err="1"/>
              <a:t>technologií</a:t>
            </a:r>
            <a:r>
              <a:rPr lang="en-US" dirty="0"/>
              <a:t> k </a:t>
            </a:r>
            <a:r>
              <a:rPr lang="en-US" dirty="0" err="1"/>
              <a:t>odstranění</a:t>
            </a:r>
            <a:r>
              <a:rPr lang="en-US" dirty="0"/>
              <a:t> t</a:t>
            </a:r>
            <a:r>
              <a:rPr lang="cs-CZ" dirty="0"/>
              <a:t>oho</a:t>
            </a:r>
            <a:r>
              <a:rPr lang="en-US" dirty="0"/>
              <a:t>to</a:t>
            </a:r>
            <a:r>
              <a:rPr lang="cs-CZ" dirty="0"/>
              <a:t> typu</a:t>
            </a:r>
            <a:r>
              <a:rPr lang="en-US" dirty="0"/>
              <a:t> </a:t>
            </a:r>
            <a:r>
              <a:rPr lang="en-US" dirty="0" err="1"/>
              <a:t>látek</a:t>
            </a:r>
            <a:r>
              <a:rPr lang="en-US" dirty="0"/>
              <a:t> z </a:t>
            </a:r>
            <a:r>
              <a:rPr lang="en-US" dirty="0" err="1"/>
              <a:t>ovzduší</a:t>
            </a:r>
            <a:r>
              <a:rPr lang="en-US" dirty="0"/>
              <a:t>.</a:t>
            </a:r>
            <a:endParaRPr lang="cs-CZ" dirty="0"/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73" y="1447800"/>
            <a:ext cx="4703654" cy="210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32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4800" y="304800"/>
            <a:ext cx="8458200" cy="622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en-US" sz="2000" dirty="0"/>
          </a:p>
          <a:p>
            <a:pPr algn="just">
              <a:lnSpc>
                <a:spcPct val="120000"/>
              </a:lnSpc>
            </a:pPr>
            <a:r>
              <a:rPr lang="en-US" sz="2000" dirty="0"/>
              <a:t>V </a:t>
            </a:r>
            <a:r>
              <a:rPr lang="en-US" sz="2000" dirty="0" err="1"/>
              <a:t>provozním</a:t>
            </a:r>
            <a:r>
              <a:rPr lang="en-US" sz="2000" dirty="0"/>
              <a:t> </a:t>
            </a:r>
            <a:r>
              <a:rPr lang="en-US" sz="2000" dirty="0" err="1"/>
              <a:t>měřítku</a:t>
            </a:r>
            <a:r>
              <a:rPr lang="en-US" sz="2000" dirty="0"/>
              <a:t> se k </a:t>
            </a:r>
            <a:r>
              <a:rPr lang="en-US" sz="2000" dirty="0" err="1"/>
              <a:t>odstranňování</a:t>
            </a:r>
            <a:r>
              <a:rPr lang="en-US" sz="2000" dirty="0"/>
              <a:t> </a:t>
            </a:r>
            <a:r>
              <a:rPr lang="en-US" sz="2000" dirty="0" err="1"/>
              <a:t>rozpouštědel</a:t>
            </a:r>
            <a:r>
              <a:rPr lang="en-US" sz="2000" dirty="0"/>
              <a:t> </a:t>
            </a:r>
            <a:r>
              <a:rPr lang="en-US" sz="2000" dirty="0" err="1"/>
              <a:t>ze</a:t>
            </a:r>
            <a:r>
              <a:rPr lang="en-US" sz="2000" dirty="0"/>
              <a:t> </a:t>
            </a:r>
            <a:r>
              <a:rPr lang="en-US" sz="2000" dirty="0" err="1"/>
              <a:t>vzduchu</a:t>
            </a:r>
            <a:r>
              <a:rPr lang="en-US" sz="2000" dirty="0"/>
              <a:t> </a:t>
            </a:r>
            <a:r>
              <a:rPr lang="en-US" sz="2000" dirty="0" err="1"/>
              <a:t>používají</a:t>
            </a:r>
            <a:r>
              <a:rPr lang="en-US" sz="2000" dirty="0"/>
              <a:t> </a:t>
            </a:r>
            <a:r>
              <a:rPr lang="en-US" sz="2000" dirty="0" err="1"/>
              <a:t>především</a:t>
            </a:r>
            <a:r>
              <a:rPr lang="en-US" sz="2000" dirty="0"/>
              <a:t> </a:t>
            </a:r>
          </a:p>
          <a:p>
            <a:pPr algn="just">
              <a:lnSpc>
                <a:spcPct val="120000"/>
              </a:lnSpc>
            </a:pPr>
            <a:r>
              <a:rPr lang="cs-CZ" dirty="0"/>
              <a:t>	</a:t>
            </a:r>
            <a:r>
              <a:rPr lang="en-US" dirty="0" err="1"/>
              <a:t>absorpce</a:t>
            </a:r>
            <a:r>
              <a:rPr lang="en-US" dirty="0"/>
              <a:t> v </a:t>
            </a:r>
            <a:r>
              <a:rPr lang="en-US" dirty="0" err="1"/>
              <a:t>kapalinách</a:t>
            </a:r>
            <a:endParaRPr lang="en-US" dirty="0"/>
          </a:p>
          <a:p>
            <a:pPr algn="just">
              <a:lnSpc>
                <a:spcPct val="120000"/>
              </a:lnSpc>
            </a:pPr>
            <a:r>
              <a:rPr lang="cs-CZ" dirty="0"/>
              <a:t>	</a:t>
            </a:r>
            <a:r>
              <a:rPr lang="en-US" dirty="0" err="1"/>
              <a:t>adsorpce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sorbenty</a:t>
            </a:r>
            <a:r>
              <a:rPr lang="en-US" dirty="0"/>
              <a:t> (</a:t>
            </a:r>
            <a:r>
              <a:rPr lang="en-US" dirty="0" err="1"/>
              <a:t>aktivní</a:t>
            </a:r>
            <a:r>
              <a:rPr lang="en-US" dirty="0"/>
              <a:t> </a:t>
            </a:r>
            <a:r>
              <a:rPr lang="en-US" dirty="0" err="1"/>
              <a:t>uhlí</a:t>
            </a:r>
            <a:r>
              <a:rPr lang="en-US" dirty="0"/>
              <a:t>, </a:t>
            </a:r>
            <a:r>
              <a:rPr lang="en-US" dirty="0" err="1"/>
              <a:t>zeolity</a:t>
            </a:r>
            <a:r>
              <a:rPr lang="en-US" dirty="0"/>
              <a:t>, </a:t>
            </a:r>
            <a:r>
              <a:rPr lang="en-US" dirty="0" err="1"/>
              <a:t>aj</a:t>
            </a:r>
            <a:r>
              <a:rPr lang="en-US" dirty="0"/>
              <a:t>.)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 </a:t>
            </a:r>
            <a:r>
              <a:rPr lang="cs-CZ" dirty="0"/>
              <a:t>	</a:t>
            </a:r>
            <a:r>
              <a:rPr lang="en-US" dirty="0" err="1"/>
              <a:t>biofiltrace</a:t>
            </a:r>
            <a:endParaRPr lang="en-US" dirty="0"/>
          </a:p>
          <a:p>
            <a:pPr algn="just">
              <a:lnSpc>
                <a:spcPct val="120000"/>
              </a:lnSpc>
            </a:pPr>
            <a:r>
              <a:rPr lang="cs-CZ" dirty="0"/>
              <a:t>	</a:t>
            </a:r>
            <a:r>
              <a:rPr lang="en-US" dirty="0" err="1"/>
              <a:t>kondenzace</a:t>
            </a:r>
            <a:r>
              <a:rPr lang="en-US" dirty="0"/>
              <a:t> par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 </a:t>
            </a:r>
            <a:r>
              <a:rPr lang="cs-CZ" dirty="0"/>
              <a:t>	</a:t>
            </a:r>
            <a:r>
              <a:rPr lang="en-US" dirty="0" err="1"/>
              <a:t>katalytická</a:t>
            </a:r>
            <a:r>
              <a:rPr lang="en-US" dirty="0"/>
              <a:t> </a:t>
            </a:r>
            <a:r>
              <a:rPr lang="en-US" dirty="0" err="1"/>
              <a:t>oxidace</a:t>
            </a:r>
            <a:r>
              <a:rPr lang="en-US" dirty="0"/>
              <a:t>, </a:t>
            </a:r>
            <a:r>
              <a:rPr lang="en-US" dirty="0" err="1"/>
              <a:t>termická</a:t>
            </a:r>
            <a:r>
              <a:rPr lang="en-US" dirty="0"/>
              <a:t> </a:t>
            </a:r>
            <a:r>
              <a:rPr lang="en-US" dirty="0" err="1"/>
              <a:t>oxidace</a:t>
            </a:r>
            <a:r>
              <a:rPr lang="en-US" dirty="0"/>
              <a:t> (</a:t>
            </a:r>
            <a:r>
              <a:rPr lang="en-US" dirty="0" err="1"/>
              <a:t>rekuperativní</a:t>
            </a:r>
            <a:r>
              <a:rPr lang="en-US" dirty="0"/>
              <a:t>, </a:t>
            </a:r>
            <a:r>
              <a:rPr lang="en-US" dirty="0" err="1"/>
              <a:t>regenerativní</a:t>
            </a:r>
            <a:r>
              <a:rPr lang="en-US" dirty="0"/>
              <a:t>) </a:t>
            </a:r>
          </a:p>
          <a:p>
            <a:pPr algn="just">
              <a:lnSpc>
                <a:spcPct val="120000"/>
              </a:lnSpc>
            </a:pPr>
            <a:r>
              <a:rPr lang="cs-CZ" dirty="0"/>
              <a:t>	</a:t>
            </a:r>
            <a:r>
              <a:rPr lang="en-US" dirty="0" err="1"/>
              <a:t>membránové</a:t>
            </a:r>
            <a:r>
              <a:rPr lang="en-US" dirty="0"/>
              <a:t> </a:t>
            </a:r>
            <a:r>
              <a:rPr lang="en-US" dirty="0" err="1"/>
              <a:t>separace</a:t>
            </a:r>
            <a:r>
              <a:rPr lang="en-US" dirty="0"/>
              <a:t> . </a:t>
            </a:r>
            <a:endParaRPr lang="cs-CZ" dirty="0"/>
          </a:p>
          <a:p>
            <a:pPr algn="just">
              <a:lnSpc>
                <a:spcPct val="120000"/>
              </a:lnSpc>
            </a:pPr>
            <a:endParaRPr lang="cs-CZ" dirty="0"/>
          </a:p>
          <a:p>
            <a:pPr algn="just">
              <a:lnSpc>
                <a:spcPct val="120000"/>
              </a:lnSpc>
            </a:pPr>
            <a:r>
              <a:rPr lang="en-US" dirty="0"/>
              <a:t>    </a:t>
            </a:r>
            <a:r>
              <a:rPr lang="en-US" sz="2000" dirty="0"/>
              <a:t>V </a:t>
            </a:r>
            <a:r>
              <a:rPr lang="en-US" sz="2000" dirty="0" err="1"/>
              <a:t>laboratorním</a:t>
            </a:r>
            <a:r>
              <a:rPr lang="en-US" sz="2000" dirty="0"/>
              <a:t> </a:t>
            </a:r>
            <a:r>
              <a:rPr lang="en-US" sz="2000" dirty="0" err="1"/>
              <a:t>měřítku</a:t>
            </a:r>
            <a:r>
              <a:rPr lang="en-US" sz="2000" dirty="0"/>
              <a:t> </a:t>
            </a:r>
            <a:r>
              <a:rPr lang="en-US" sz="2000" dirty="0" err="1"/>
              <a:t>byly</a:t>
            </a:r>
            <a:r>
              <a:rPr lang="en-US" sz="2000" dirty="0"/>
              <a:t> </a:t>
            </a:r>
            <a:r>
              <a:rPr lang="en-US" sz="2000" dirty="0" err="1"/>
              <a:t>testovány</a:t>
            </a:r>
            <a:r>
              <a:rPr lang="en-US" sz="2000" dirty="0"/>
              <a:t> </a:t>
            </a:r>
            <a:r>
              <a:rPr lang="en-US" sz="2000" dirty="0" err="1"/>
              <a:t>také</a:t>
            </a:r>
            <a:r>
              <a:rPr lang="en-US" sz="2000" dirty="0"/>
              <a:t> </a:t>
            </a:r>
          </a:p>
          <a:p>
            <a:pPr algn="just">
              <a:lnSpc>
                <a:spcPct val="120000"/>
              </a:lnSpc>
            </a:pPr>
            <a:r>
              <a:rPr lang="cs-CZ" dirty="0"/>
              <a:t>	</a:t>
            </a:r>
            <a:r>
              <a:rPr lang="en-US" dirty="0" err="1"/>
              <a:t>katalytický</a:t>
            </a:r>
            <a:r>
              <a:rPr lang="en-US" dirty="0"/>
              <a:t> </a:t>
            </a:r>
            <a:r>
              <a:rPr lang="en-US" dirty="0" err="1"/>
              <a:t>mikrovlnný</a:t>
            </a:r>
            <a:r>
              <a:rPr lang="en-US" dirty="0"/>
              <a:t> </a:t>
            </a:r>
            <a:r>
              <a:rPr lang="en-US" dirty="0" err="1"/>
              <a:t>rozklad</a:t>
            </a:r>
            <a:endParaRPr lang="en-US" dirty="0"/>
          </a:p>
          <a:p>
            <a:pPr algn="just">
              <a:lnSpc>
                <a:spcPct val="120000"/>
              </a:lnSpc>
            </a:pPr>
            <a:r>
              <a:rPr lang="cs-CZ" dirty="0"/>
              <a:t>	</a:t>
            </a:r>
            <a:r>
              <a:rPr lang="en-US" dirty="0" err="1"/>
              <a:t>fotokatalytická</a:t>
            </a:r>
            <a:r>
              <a:rPr lang="en-US" dirty="0"/>
              <a:t> </a:t>
            </a:r>
            <a:r>
              <a:rPr lang="en-US" dirty="0" err="1"/>
              <a:t>oxidace</a:t>
            </a:r>
            <a:endParaRPr lang="en-US" dirty="0"/>
          </a:p>
          <a:p>
            <a:pPr algn="just">
              <a:lnSpc>
                <a:spcPct val="120000"/>
              </a:lnSpc>
            </a:pPr>
            <a:r>
              <a:rPr lang="cs-CZ" b="1" dirty="0"/>
              <a:t>	</a:t>
            </a:r>
            <a:r>
              <a:rPr lang="en-US" b="1" dirty="0" err="1"/>
              <a:t>odbourávání</a:t>
            </a:r>
            <a:r>
              <a:rPr lang="en-US" b="1" dirty="0"/>
              <a:t> v </a:t>
            </a:r>
            <a:r>
              <a:rPr lang="en-US" b="1" dirty="0" err="1"/>
              <a:t>plazmatu</a:t>
            </a:r>
            <a:endParaRPr lang="en-US" dirty="0"/>
          </a:p>
          <a:p>
            <a:pPr algn="just">
              <a:lnSpc>
                <a:spcPct val="120000"/>
              </a:lnSpc>
            </a:pPr>
            <a:r>
              <a:rPr lang="en-US" dirty="0"/>
              <a:t> </a:t>
            </a:r>
            <a:r>
              <a:rPr lang="cs-CZ" dirty="0"/>
              <a:t>	</a:t>
            </a:r>
            <a:r>
              <a:rPr lang="en-US" dirty="0" err="1"/>
              <a:t>radiolýza</a:t>
            </a:r>
            <a:r>
              <a:rPr lang="en-US" dirty="0"/>
              <a:t> (</a:t>
            </a:r>
            <a:r>
              <a:rPr lang="cs-CZ" dirty="0"/>
              <a:t>odbourávání </a:t>
            </a:r>
            <a:r>
              <a:rPr lang="en-US" dirty="0" err="1"/>
              <a:t>elektronovým</a:t>
            </a:r>
            <a:r>
              <a:rPr lang="en-US" dirty="0"/>
              <a:t> </a:t>
            </a:r>
            <a:r>
              <a:rPr lang="en-US" dirty="0" err="1"/>
              <a:t>paprskem</a:t>
            </a:r>
            <a:r>
              <a:rPr lang="en-US" dirty="0"/>
              <a:t>) 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             + </a:t>
            </a:r>
            <a:r>
              <a:rPr lang="en-US" u="sng" dirty="0" err="1"/>
              <a:t>kombinované</a:t>
            </a:r>
            <a:r>
              <a:rPr lang="en-US" u="sng" dirty="0"/>
              <a:t> </a:t>
            </a:r>
            <a:r>
              <a:rPr lang="en-US" u="sng" dirty="0" err="1"/>
              <a:t>postupy</a:t>
            </a:r>
            <a:r>
              <a:rPr lang="en-US" dirty="0"/>
              <a:t> (</a:t>
            </a:r>
            <a:r>
              <a:rPr lang="en-US" dirty="0" err="1"/>
              <a:t>adsorpce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zeolit</a:t>
            </a:r>
            <a:r>
              <a:rPr lang="en-US" dirty="0"/>
              <a:t> s </a:t>
            </a:r>
            <a:r>
              <a:rPr lang="en-US" dirty="0" err="1"/>
              <a:t>katalytickou</a:t>
            </a:r>
            <a:r>
              <a:rPr lang="en-US" dirty="0"/>
              <a:t> </a:t>
            </a:r>
            <a:r>
              <a:rPr lang="en-US" dirty="0" err="1"/>
              <a:t>oxidací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oxidací</a:t>
            </a:r>
            <a:r>
              <a:rPr lang="en-US" dirty="0"/>
              <a:t> </a:t>
            </a:r>
            <a:r>
              <a:rPr lang="cs-CZ" dirty="0"/>
              <a:t>	</a:t>
            </a:r>
            <a:r>
              <a:rPr lang="en-US" dirty="0" err="1"/>
              <a:t>plazmatem</a:t>
            </a:r>
            <a:r>
              <a:rPr lang="en-US" dirty="0"/>
              <a:t>, </a:t>
            </a:r>
            <a:r>
              <a:rPr lang="en-US" dirty="0" err="1"/>
              <a:t>plazma</a:t>
            </a:r>
            <a:r>
              <a:rPr lang="en-US" dirty="0"/>
              <a:t> s </a:t>
            </a:r>
            <a:r>
              <a:rPr lang="en-US" dirty="0" err="1"/>
              <a:t>katalytickou</a:t>
            </a:r>
            <a:r>
              <a:rPr lang="en-US" dirty="0"/>
              <a:t> </a:t>
            </a:r>
            <a:r>
              <a:rPr lang="en-US" dirty="0" err="1"/>
              <a:t>oxidací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s </a:t>
            </a:r>
            <a:r>
              <a:rPr lang="en-US" dirty="0" err="1"/>
              <a:t>fotokatalytickou</a:t>
            </a:r>
            <a:r>
              <a:rPr lang="en-US" dirty="0"/>
              <a:t> </a:t>
            </a:r>
            <a:r>
              <a:rPr lang="en-US" dirty="0" err="1"/>
              <a:t>oxidací</a:t>
            </a:r>
            <a:r>
              <a:rPr lang="en-US" dirty="0"/>
              <a:t>, </a:t>
            </a:r>
            <a:r>
              <a:rPr lang="cs-CZ" dirty="0"/>
              <a:t>	</a:t>
            </a:r>
            <a:r>
              <a:rPr lang="en-US" dirty="0" err="1"/>
              <a:t>plazma</a:t>
            </a:r>
            <a:r>
              <a:rPr lang="en-US" dirty="0"/>
              <a:t> s </a:t>
            </a:r>
            <a:r>
              <a:rPr lang="en-US" dirty="0" err="1"/>
              <a:t>adsorpcí</a:t>
            </a:r>
            <a:r>
              <a:rPr lang="en-US" dirty="0"/>
              <a:t> a </a:t>
            </a:r>
            <a:r>
              <a:rPr lang="en-US" dirty="0" err="1"/>
              <a:t>katalytickou</a:t>
            </a:r>
            <a:r>
              <a:rPr lang="en-US" dirty="0"/>
              <a:t> </a:t>
            </a:r>
            <a:r>
              <a:rPr lang="en-US" dirty="0" err="1"/>
              <a:t>oxidací</a:t>
            </a:r>
            <a:r>
              <a:rPr lang="en-US" dirty="0"/>
              <a:t>, </a:t>
            </a:r>
            <a:r>
              <a:rPr lang="en-US" dirty="0" err="1"/>
              <a:t>aj</a:t>
            </a:r>
            <a:r>
              <a:rPr lang="en-US" dirty="0"/>
              <a:t>.).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53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" y="1219200"/>
            <a:ext cx="8839200" cy="532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03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7200" y="533400"/>
            <a:ext cx="8229600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Z </a:t>
            </a:r>
            <a:r>
              <a:rPr lang="en-US" dirty="0" err="1"/>
              <a:t>plazmových</a:t>
            </a:r>
            <a:r>
              <a:rPr lang="en-US" dirty="0"/>
              <a:t> </a:t>
            </a:r>
            <a:r>
              <a:rPr lang="en-US" dirty="0" err="1"/>
              <a:t>zdrojů</a:t>
            </a:r>
            <a:r>
              <a:rPr lang="en-US" dirty="0"/>
              <a:t> </a:t>
            </a:r>
            <a:r>
              <a:rPr lang="en-US" dirty="0" err="1"/>
              <a:t>byly</a:t>
            </a:r>
            <a:r>
              <a:rPr lang="en-US" dirty="0"/>
              <a:t> </a:t>
            </a:r>
            <a:r>
              <a:rPr lang="en-US" dirty="0" err="1"/>
              <a:t>testovány</a:t>
            </a:r>
            <a:r>
              <a:rPr lang="en-US" dirty="0"/>
              <a:t> </a:t>
            </a:r>
          </a:p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	d</a:t>
            </a:r>
            <a:r>
              <a:rPr lang="cs-CZ" dirty="0" err="1"/>
              <a:t>ielektrický</a:t>
            </a:r>
            <a:r>
              <a:rPr lang="cs-CZ" dirty="0"/>
              <a:t> </a:t>
            </a:r>
            <a:r>
              <a:rPr lang="cs-CZ" dirty="0" err="1"/>
              <a:t>bariérrový</a:t>
            </a:r>
            <a:r>
              <a:rPr lang="cs-CZ" dirty="0"/>
              <a:t> výboj 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	k</a:t>
            </a:r>
            <a:r>
              <a:rPr lang="cs-CZ" dirty="0" err="1"/>
              <a:t>louzavý</a:t>
            </a:r>
            <a:r>
              <a:rPr lang="cs-CZ" dirty="0"/>
              <a:t> výboj </a:t>
            </a:r>
            <a:r>
              <a:rPr lang="en-US" dirty="0"/>
              <a:t>(</a:t>
            </a:r>
            <a:r>
              <a:rPr lang="en-US" dirty="0" err="1"/>
              <a:t>glid</a:t>
            </a:r>
            <a:r>
              <a:rPr lang="en-US" dirty="0"/>
              <a:t> arc)</a:t>
            </a:r>
            <a:endParaRPr lang="cs-CZ" dirty="0"/>
          </a:p>
          <a:p>
            <a:pPr>
              <a:lnSpc>
                <a:spcPct val="130000"/>
              </a:lnSpc>
            </a:pPr>
            <a:r>
              <a:rPr lang="en-US" dirty="0"/>
              <a:t>      	</a:t>
            </a:r>
            <a:r>
              <a:rPr lang="cs-CZ" dirty="0"/>
              <a:t>povrchový výboj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	</a:t>
            </a:r>
            <a:r>
              <a:rPr lang="cs-CZ" dirty="0" err="1"/>
              <a:t>koronový</a:t>
            </a:r>
            <a:r>
              <a:rPr lang="cs-CZ" dirty="0"/>
              <a:t> výboj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	</a:t>
            </a:r>
            <a:r>
              <a:rPr lang="cs-CZ" dirty="0"/>
              <a:t>doutnavý výboj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	</a:t>
            </a:r>
            <a:r>
              <a:rPr lang="cs-CZ" dirty="0" err="1"/>
              <a:t>mikrovlný</a:t>
            </a:r>
            <a:r>
              <a:rPr lang="cs-CZ" dirty="0"/>
              <a:t> výboj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 	</a:t>
            </a:r>
          </a:p>
          <a:p>
            <a:pPr>
              <a:lnSpc>
                <a:spcPct val="130000"/>
              </a:lnSpc>
            </a:pPr>
            <a:r>
              <a:rPr lang="en-US" dirty="0"/>
              <a:t> </a:t>
            </a:r>
            <a:r>
              <a:rPr lang="en-US" dirty="0" err="1"/>
              <a:t>Dosavadní</a:t>
            </a:r>
            <a:r>
              <a:rPr lang="en-US" dirty="0"/>
              <a:t> </a:t>
            </a:r>
            <a:r>
              <a:rPr lang="en-US" dirty="0" err="1"/>
              <a:t>snahy</a:t>
            </a:r>
            <a:r>
              <a:rPr lang="en-US" dirty="0"/>
              <a:t> o </a:t>
            </a:r>
            <a:r>
              <a:rPr lang="en-US" dirty="0" err="1"/>
              <a:t>aplikaci</a:t>
            </a:r>
            <a:r>
              <a:rPr lang="en-US" dirty="0"/>
              <a:t> </a:t>
            </a:r>
            <a:r>
              <a:rPr lang="en-US" dirty="0" err="1"/>
              <a:t>odbourávání</a:t>
            </a:r>
            <a:r>
              <a:rPr lang="en-US" dirty="0"/>
              <a:t> VOC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výše</a:t>
            </a:r>
            <a:r>
              <a:rPr lang="en-US" dirty="0"/>
              <a:t> </a:t>
            </a:r>
            <a:r>
              <a:rPr lang="en-US" dirty="0" err="1"/>
              <a:t>uvedených</a:t>
            </a:r>
            <a:r>
              <a:rPr lang="en-US" dirty="0"/>
              <a:t> </a:t>
            </a:r>
            <a:r>
              <a:rPr lang="en-US" dirty="0" err="1"/>
              <a:t>výbojích</a:t>
            </a:r>
            <a:r>
              <a:rPr lang="en-US" dirty="0"/>
              <a:t> </a:t>
            </a:r>
            <a:r>
              <a:rPr lang="en-US" dirty="0" err="1"/>
              <a:t>narážejí</a:t>
            </a:r>
            <a:r>
              <a:rPr lang="en-US" dirty="0"/>
              <a:t> </a:t>
            </a:r>
            <a:r>
              <a:rPr lang="en-US" dirty="0" err="1"/>
              <a:t>především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nízkou</a:t>
            </a:r>
            <a:r>
              <a:rPr lang="en-US" dirty="0"/>
              <a:t> </a:t>
            </a:r>
            <a:r>
              <a:rPr lang="en-US" dirty="0" err="1"/>
              <a:t>účinnost</a:t>
            </a:r>
            <a:r>
              <a:rPr lang="en-US" dirty="0"/>
              <a:t> a </a:t>
            </a:r>
            <a:r>
              <a:rPr lang="en-US" dirty="0" err="1"/>
              <a:t>nemožnost</a:t>
            </a:r>
            <a:r>
              <a:rPr lang="en-US" dirty="0"/>
              <a:t> </a:t>
            </a:r>
            <a:r>
              <a:rPr lang="en-US" dirty="0" err="1"/>
              <a:t>pracovat</a:t>
            </a:r>
            <a:r>
              <a:rPr lang="en-US" dirty="0"/>
              <a:t> s </a:t>
            </a:r>
            <a:r>
              <a:rPr lang="en-US" dirty="0" err="1"/>
              <a:t>většími</a:t>
            </a:r>
            <a:r>
              <a:rPr lang="en-US" dirty="0"/>
              <a:t> </a:t>
            </a:r>
            <a:r>
              <a:rPr lang="en-US" dirty="0" err="1"/>
              <a:t>objemy</a:t>
            </a:r>
            <a:r>
              <a:rPr lang="en-US" dirty="0"/>
              <a:t> </a:t>
            </a:r>
            <a:r>
              <a:rPr lang="en-US" dirty="0" err="1"/>
              <a:t>plynu</a:t>
            </a:r>
            <a:r>
              <a:rPr lang="en-US" dirty="0"/>
              <a:t>. </a:t>
            </a:r>
          </a:p>
          <a:p>
            <a:pPr>
              <a:lnSpc>
                <a:spcPct val="130000"/>
              </a:lnSpc>
            </a:pPr>
            <a:r>
              <a:rPr lang="en-US" dirty="0"/>
              <a:t>U </a:t>
            </a:r>
            <a:r>
              <a:rPr lang="en-US" dirty="0" err="1"/>
              <a:t>bariérových</a:t>
            </a:r>
            <a:r>
              <a:rPr lang="en-US" dirty="0"/>
              <a:t> </a:t>
            </a:r>
            <a:r>
              <a:rPr lang="en-US" dirty="0" err="1"/>
              <a:t>výbojů</a:t>
            </a:r>
            <a:r>
              <a:rPr lang="en-US" dirty="0"/>
              <a:t> </a:t>
            </a:r>
            <a:r>
              <a:rPr lang="en-US" dirty="0" err="1"/>
              <a:t>přítomnost</a:t>
            </a:r>
            <a:r>
              <a:rPr lang="en-US" dirty="0"/>
              <a:t> </a:t>
            </a:r>
            <a:r>
              <a:rPr lang="en-US" dirty="0" err="1"/>
              <a:t>organických</a:t>
            </a:r>
            <a:r>
              <a:rPr lang="en-US" dirty="0"/>
              <a:t> </a:t>
            </a:r>
            <a:r>
              <a:rPr lang="en-US" dirty="0" err="1"/>
              <a:t>látek</a:t>
            </a:r>
            <a:r>
              <a:rPr lang="en-US" dirty="0"/>
              <a:t> </a:t>
            </a:r>
            <a:r>
              <a:rPr lang="en-US" dirty="0" err="1"/>
              <a:t>navíc</a:t>
            </a:r>
            <a:r>
              <a:rPr lang="en-US" dirty="0"/>
              <a:t> </a:t>
            </a:r>
            <a:r>
              <a:rPr lang="en-US" dirty="0" err="1"/>
              <a:t>dochází</a:t>
            </a:r>
            <a:r>
              <a:rPr lang="en-US" dirty="0"/>
              <a:t> k </a:t>
            </a:r>
            <a:r>
              <a:rPr lang="en-US" dirty="0" err="1"/>
              <a:t>depozici</a:t>
            </a:r>
            <a:r>
              <a:rPr lang="en-US" dirty="0"/>
              <a:t> </a:t>
            </a:r>
            <a:r>
              <a:rPr lang="en-US" dirty="0" err="1"/>
              <a:t>vodivé</a:t>
            </a:r>
            <a:r>
              <a:rPr lang="en-US" dirty="0"/>
              <a:t> </a:t>
            </a:r>
            <a:r>
              <a:rPr lang="en-US" dirty="0" err="1"/>
              <a:t>uhlíkové</a:t>
            </a:r>
            <a:r>
              <a:rPr lang="en-US" dirty="0"/>
              <a:t> </a:t>
            </a:r>
            <a:r>
              <a:rPr lang="en-US" dirty="0" err="1"/>
              <a:t>vrstvy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elektrodách</a:t>
            </a:r>
            <a:r>
              <a:rPr lang="en-US" dirty="0"/>
              <a:t>, </a:t>
            </a:r>
            <a:r>
              <a:rPr lang="en-US" dirty="0" err="1"/>
              <a:t>což</a:t>
            </a:r>
            <a:r>
              <a:rPr lang="en-US" dirty="0"/>
              <a:t> </a:t>
            </a:r>
            <a:r>
              <a:rPr lang="en-US" dirty="0" err="1"/>
              <a:t>vede</a:t>
            </a:r>
            <a:r>
              <a:rPr lang="en-US" dirty="0"/>
              <a:t> k </a:t>
            </a:r>
            <a:r>
              <a:rPr lang="en-US" dirty="0" err="1"/>
              <a:t>výpadkům</a:t>
            </a:r>
            <a:r>
              <a:rPr lang="en-US" dirty="0"/>
              <a:t> </a:t>
            </a:r>
            <a:r>
              <a:rPr lang="en-US" dirty="0" err="1"/>
              <a:t>provozu</a:t>
            </a:r>
            <a:r>
              <a:rPr lang="en-US" dirty="0"/>
              <a:t> (</a:t>
            </a:r>
            <a:r>
              <a:rPr lang="en-US" dirty="0" err="1"/>
              <a:t>zařízení</a:t>
            </a:r>
            <a:r>
              <a:rPr lang="en-US" dirty="0"/>
              <a:t> je </a:t>
            </a:r>
            <a:r>
              <a:rPr lang="en-US" dirty="0" err="1"/>
              <a:t>nutno</a:t>
            </a:r>
            <a:r>
              <a:rPr lang="en-US" dirty="0"/>
              <a:t> </a:t>
            </a:r>
            <a:r>
              <a:rPr lang="en-US" dirty="0" err="1"/>
              <a:t>odstavit</a:t>
            </a:r>
            <a:r>
              <a:rPr lang="en-US" dirty="0"/>
              <a:t> a </a:t>
            </a:r>
            <a:r>
              <a:rPr lang="en-US" dirty="0" err="1"/>
              <a:t>vyčistit</a:t>
            </a:r>
            <a:r>
              <a:rPr lang="en-US" dirty="0"/>
              <a:t>).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dosavadní</a:t>
            </a:r>
            <a:r>
              <a:rPr lang="en-US" dirty="0"/>
              <a:t> </a:t>
            </a:r>
            <a:r>
              <a:rPr lang="en-US" dirty="0" err="1"/>
              <a:t>aplikace</a:t>
            </a:r>
            <a:r>
              <a:rPr lang="en-US" dirty="0"/>
              <a:t> </a:t>
            </a:r>
            <a:r>
              <a:rPr lang="en-US" dirty="0" err="1"/>
              <a:t>statického</a:t>
            </a:r>
            <a:r>
              <a:rPr lang="en-US" dirty="0"/>
              <a:t> </a:t>
            </a:r>
            <a:r>
              <a:rPr lang="en-US" dirty="0" err="1"/>
              <a:t>klouzavého</a:t>
            </a:r>
            <a:r>
              <a:rPr lang="en-US" dirty="0"/>
              <a:t> </a:t>
            </a:r>
            <a:r>
              <a:rPr lang="en-US" dirty="0" err="1"/>
              <a:t>výboje</a:t>
            </a:r>
            <a:r>
              <a:rPr lang="en-US" dirty="0"/>
              <a:t> je </a:t>
            </a:r>
            <a:r>
              <a:rPr lang="en-US" dirty="0" err="1"/>
              <a:t>omezena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průtoky</a:t>
            </a:r>
            <a:r>
              <a:rPr lang="en-US" dirty="0"/>
              <a:t> </a:t>
            </a:r>
            <a:r>
              <a:rPr lang="en-US" dirty="0" err="1"/>
              <a:t>plynu</a:t>
            </a:r>
            <a:r>
              <a:rPr lang="en-US" dirty="0"/>
              <a:t> v </a:t>
            </a:r>
            <a:r>
              <a:rPr lang="en-US" dirty="0" err="1"/>
              <a:t>řádu</a:t>
            </a:r>
            <a:r>
              <a:rPr lang="en-US" dirty="0"/>
              <a:t> </a:t>
            </a:r>
            <a:r>
              <a:rPr lang="en-US" dirty="0" err="1"/>
              <a:t>jednotek</a:t>
            </a:r>
            <a:r>
              <a:rPr lang="en-US" dirty="0"/>
              <a:t> l.min</a:t>
            </a:r>
            <a:r>
              <a:rPr lang="en-US" baseline="30000" dirty="0"/>
              <a:t>-1</a:t>
            </a:r>
            <a:r>
              <a:rPr lang="en-US" dirty="0"/>
              <a:t>. </a:t>
            </a:r>
            <a:r>
              <a:rPr lang="en-US" dirty="0" err="1"/>
              <a:t>Dalším</a:t>
            </a:r>
            <a:r>
              <a:rPr lang="en-US" dirty="0"/>
              <a:t> </a:t>
            </a:r>
            <a:r>
              <a:rPr lang="en-US" dirty="0" err="1"/>
              <a:t>problémem</a:t>
            </a:r>
            <a:r>
              <a:rPr lang="en-US" dirty="0"/>
              <a:t> je </a:t>
            </a:r>
            <a:r>
              <a:rPr lang="en-US" dirty="0" err="1"/>
              <a:t>nezanedbatelný</a:t>
            </a:r>
            <a:r>
              <a:rPr lang="en-US" dirty="0"/>
              <a:t> </a:t>
            </a:r>
            <a:r>
              <a:rPr lang="en-US" dirty="0" err="1"/>
              <a:t>tlakový</a:t>
            </a:r>
            <a:r>
              <a:rPr lang="en-US" dirty="0"/>
              <a:t> </a:t>
            </a:r>
            <a:r>
              <a:rPr lang="en-US" dirty="0" err="1"/>
              <a:t>spád</a:t>
            </a:r>
            <a:r>
              <a:rPr lang="en-US" dirty="0"/>
              <a:t> a </a:t>
            </a:r>
            <a:r>
              <a:rPr lang="en-US" dirty="0" err="1"/>
              <a:t>rovněž</a:t>
            </a:r>
            <a:r>
              <a:rPr lang="en-US" dirty="0"/>
              <a:t> </a:t>
            </a:r>
            <a:r>
              <a:rPr lang="en-US" dirty="0" err="1"/>
              <a:t>nemožnost</a:t>
            </a:r>
            <a:r>
              <a:rPr lang="en-US" dirty="0"/>
              <a:t> </a:t>
            </a:r>
            <a:r>
              <a:rPr lang="en-US" dirty="0" err="1"/>
              <a:t>upscalingu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53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6421" y="3810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Zařízení</a:t>
            </a:r>
            <a:r>
              <a:rPr lang="cs-CZ" dirty="0"/>
              <a:t> na principu </a:t>
            </a:r>
            <a:r>
              <a:rPr lang="cs-CZ" b="1" dirty="0"/>
              <a:t>rotačního klouzavého výboje</a:t>
            </a:r>
            <a:r>
              <a:rPr lang="cs-CZ" dirty="0"/>
              <a:t>, a jeho modifikace v podobě </a:t>
            </a:r>
            <a:r>
              <a:rPr lang="cs-CZ" b="1" dirty="0"/>
              <a:t>rotujícího bariérového výboje</a:t>
            </a:r>
            <a:r>
              <a:rPr lang="cs-CZ" dirty="0"/>
              <a:t>, vyvinuté v laboratořích centra CEPLANT, umožňují upravovat vzdušiny a plyny v řádu desítek až stovek m</a:t>
            </a:r>
            <a:r>
              <a:rPr lang="cs-CZ" baseline="30000" dirty="0"/>
              <a:t>3</a:t>
            </a:r>
            <a:r>
              <a:rPr lang="cs-CZ" dirty="0"/>
              <a:t>/hod při nízkém tlakovém spádu. </a:t>
            </a:r>
          </a:p>
        </p:txBody>
      </p:sp>
      <p:pic>
        <p:nvPicPr>
          <p:cNvPr id="1026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47800"/>
            <a:ext cx="3585200" cy="289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03" y="1463217"/>
            <a:ext cx="3886200" cy="289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49900" y="4724400"/>
            <a:ext cx="406712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Rotující bariérový výboj o průměru 200 mm s typickým průtokem 200- 500 m</a:t>
            </a:r>
            <a:r>
              <a:rPr kumimoji="0" lang="cs-CZ" altLang="cs-CZ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3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/hod.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6396" y="4643735"/>
            <a:ext cx="37954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Rotující klouzavý výboj o průměru 200 mm s typickým průtokem 200- 500 m</a:t>
            </a:r>
            <a:r>
              <a:rPr kumimoji="0" lang="cs-CZ" altLang="cs-CZ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3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/hod.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52462" y="5867400"/>
            <a:ext cx="8518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Obě testovaná zařízení lze snadno napojit na stávající vzduchotechniku, bez nutnosti připojení vysokotlakých ventilátorů </a:t>
            </a:r>
          </a:p>
        </p:txBody>
      </p:sp>
    </p:spTree>
    <p:extLst>
      <p:ext uri="{BB962C8B-B14F-4D97-AF65-F5344CB8AC3E}">
        <p14:creationId xmlns:p14="http://schemas.microsoft.com/office/powerpoint/2010/main" val="15553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5034"/>
            <a:ext cx="2697295" cy="3578934"/>
          </a:xfrm>
          <a:prstGeom prst="rect">
            <a:avLst/>
          </a:prstGeom>
        </p:spPr>
      </p:pic>
      <p:pic>
        <p:nvPicPr>
          <p:cNvPr id="5" name="Obrázek 4" descr="primálink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9695" y="601481"/>
            <a:ext cx="6096000" cy="3326039"/>
          </a:xfrm>
          <a:prstGeom prst="rect">
            <a:avLst/>
          </a:prstGeom>
        </p:spPr>
      </p:pic>
      <p:pic>
        <p:nvPicPr>
          <p:cNvPr id="6" name="Obrázek 5" descr="2017-11-22 12.59.3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1200" y="4267200"/>
            <a:ext cx="3048000" cy="219443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6581" y="4510242"/>
            <a:ext cx="423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Testovanými látkami byly </a:t>
            </a:r>
            <a:r>
              <a:rPr lang="cs-CZ" b="1" dirty="0"/>
              <a:t>aceton</a:t>
            </a:r>
            <a:r>
              <a:rPr lang="cs-CZ" dirty="0"/>
              <a:t> a </a:t>
            </a:r>
            <a:r>
              <a:rPr lang="cs-CZ" b="1" dirty="0"/>
              <a:t>toluen</a:t>
            </a:r>
            <a:r>
              <a:rPr lang="cs-CZ" dirty="0"/>
              <a:t> v koncentracích jednotek až stovek </a:t>
            </a:r>
            <a:r>
              <a:rPr lang="cs-CZ" dirty="0" err="1"/>
              <a:t>ppm</a:t>
            </a:r>
            <a:r>
              <a:rPr lang="cs-CZ" dirty="0"/>
              <a:t>.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64724" y="5486400"/>
            <a:ext cx="4936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Odbourávání  bylo prováděno v uzavřeném systému a vzorky byly odebírány  v různých časových intervalech.</a:t>
            </a:r>
          </a:p>
        </p:txBody>
      </p:sp>
    </p:spTree>
    <p:extLst>
      <p:ext uri="{BB962C8B-B14F-4D97-AF65-F5344CB8AC3E}">
        <p14:creationId xmlns:p14="http://schemas.microsoft.com/office/powerpoint/2010/main" val="391782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46953" y="4003198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Účinnost výbojů byla monitorována pomocí GC-MS a GC-FID </a:t>
            </a:r>
            <a:r>
              <a:rPr lang="en-US" dirty="0"/>
              <a:t>(d</a:t>
            </a:r>
            <a:r>
              <a:rPr lang="cs-CZ" dirty="0"/>
              <a:t>á</a:t>
            </a:r>
            <a:r>
              <a:rPr lang="en-US" dirty="0" err="1"/>
              <a:t>vkov</a:t>
            </a:r>
            <a:r>
              <a:rPr lang="cs-CZ" dirty="0" err="1"/>
              <a:t>ání</a:t>
            </a:r>
            <a:r>
              <a:rPr lang="cs-CZ" dirty="0"/>
              <a:t> přes 6-cestný ventil) a později také s využitím </a:t>
            </a:r>
            <a:r>
              <a:rPr lang="cs-CZ" dirty="0" err="1"/>
              <a:t>fotoakustického</a:t>
            </a:r>
            <a:r>
              <a:rPr lang="cs-CZ" dirty="0"/>
              <a:t> analyzátoru </a:t>
            </a:r>
            <a:r>
              <a:rPr lang="cs-CZ" dirty="0" err="1"/>
              <a:t>Innova</a:t>
            </a:r>
            <a:r>
              <a:rPr lang="cs-CZ" dirty="0"/>
              <a:t> 1412. </a:t>
            </a:r>
            <a:endParaRPr lang="en-US" dirty="0"/>
          </a:p>
          <a:p>
            <a:endParaRPr lang="en-US" dirty="0"/>
          </a:p>
        </p:txBody>
      </p:sp>
      <p:pic>
        <p:nvPicPr>
          <p:cNvPr id="3" name="Obrázek 2" descr="innov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663838"/>
            <a:ext cx="3429000" cy="2841362"/>
          </a:xfrm>
          <a:prstGeom prst="rect">
            <a:avLst/>
          </a:prstGeom>
        </p:spPr>
      </p:pic>
      <p:pic>
        <p:nvPicPr>
          <p:cNvPr id="4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646" y="484319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21646" y="5029200"/>
            <a:ext cx="79819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 případě obou výbojů byly hlavními rozkladnými produkty acetonu i toluenu CO</a:t>
            </a:r>
            <a:r>
              <a:rPr lang="cs-CZ" baseline="-25000" dirty="0"/>
              <a:t>2</a:t>
            </a:r>
            <a:r>
              <a:rPr lang="cs-CZ" dirty="0"/>
              <a:t> a H</a:t>
            </a:r>
            <a:r>
              <a:rPr lang="cs-CZ" baseline="-25000" dirty="0"/>
              <a:t>2</a:t>
            </a:r>
            <a:r>
              <a:rPr lang="cs-CZ" dirty="0"/>
              <a:t>O, žádné další produkty nebyly zjištěny v kvantifikovatelném množství.</a:t>
            </a:r>
          </a:p>
          <a:p>
            <a:endParaRPr lang="cs-CZ" dirty="0"/>
          </a:p>
          <a:p>
            <a:r>
              <a:rPr lang="cs-CZ" dirty="0"/>
              <a:t>Mechanismus odbourávání je poměrně komplexní, účastní se ho oxidy dusíku (</a:t>
            </a:r>
            <a:r>
              <a:rPr lang="cs-CZ" dirty="0" err="1"/>
              <a:t>NO</a:t>
            </a:r>
            <a:r>
              <a:rPr lang="cs-CZ" baseline="-25000" dirty="0" err="1"/>
              <a:t>x</a:t>
            </a:r>
            <a:r>
              <a:rPr lang="cs-CZ" dirty="0"/>
              <a:t>) a ozon (O</a:t>
            </a:r>
            <a:r>
              <a:rPr lang="cs-CZ" baseline="-25000" dirty="0"/>
              <a:t>3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5388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4412</TotalTime>
  <Words>557</Words>
  <Application>Microsoft Office PowerPoint</Application>
  <PresentationFormat>Předvádění na obrazovce (4:3)</PresentationFormat>
  <Paragraphs>113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Odbourávání  organických kontaminantů ve vzdušinách použitím plazmatu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Lubomir Prokes</dc:creator>
  <cp:lastModifiedBy>Lubomir Prokes</cp:lastModifiedBy>
  <cp:revision>51</cp:revision>
  <cp:lastPrinted>2018-03-05T22:25:12Z</cp:lastPrinted>
  <dcterms:created xsi:type="dcterms:W3CDTF">2018-02-27T21:21:49Z</dcterms:created>
  <dcterms:modified xsi:type="dcterms:W3CDTF">2018-03-05T22:27:25Z</dcterms:modified>
</cp:coreProperties>
</file>