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6" r:id="rId2"/>
    <p:sldId id="269" r:id="rId3"/>
    <p:sldId id="268" r:id="rId4"/>
    <p:sldId id="271" r:id="rId5"/>
    <p:sldId id="272" r:id="rId6"/>
    <p:sldId id="258" r:id="rId7"/>
    <p:sldId id="261" r:id="rId8"/>
    <p:sldId id="259" r:id="rId9"/>
    <p:sldId id="262" r:id="rId10"/>
    <p:sldId id="267" r:id="rId11"/>
    <p:sldId id="256" r:id="rId12"/>
    <p:sldId id="270" r:id="rId13"/>
    <p:sldId id="265" r:id="rId14"/>
    <p:sldId id="264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745" autoAdjust="0"/>
  </p:normalViewPr>
  <p:slideViewPr>
    <p:cSldViewPr snapToGrid="0">
      <p:cViewPr varScale="1">
        <p:scale>
          <a:sx n="54" d="100"/>
          <a:sy n="54" d="100"/>
        </p:scale>
        <p:origin x="84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380FD-DDFA-4112-94AB-C1B622403CCB}" type="datetimeFigureOut">
              <a:rPr lang="cs-CZ" smtClean="0"/>
              <a:t>5.3.2018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8FCBF8-731C-46A1-8B92-050389AC64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8256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FCBF8-731C-46A1-8B92-050389AC645B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0074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30F6386-7638-4DCD-BD0B-4AD874207D59}" type="slidenum">
              <a:rPr lang="cs-CZ" altLang="cs-CZ"/>
              <a:pPr eaLnBrk="1" hangingPunct="1"/>
              <a:t>2</a:t>
            </a:fld>
            <a:endParaRPr lang="cs-CZ" altLang="cs-CZ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391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FCBF8-731C-46A1-8B92-050389AC645B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7055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FCBF8-731C-46A1-8B92-050389AC645B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1214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FCBF8-731C-46A1-8B92-050389AC645B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8394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B409-6B4E-4062-B7E2-68CC3DCEC655}" type="datetimeFigureOut">
              <a:rPr lang="cs-CZ" smtClean="0"/>
              <a:t>5.3.2018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04A53-B1C9-4431-B4C6-8BAD609EA5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9217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B409-6B4E-4062-B7E2-68CC3DCEC655}" type="datetimeFigureOut">
              <a:rPr lang="cs-CZ" smtClean="0"/>
              <a:t>5.3.2018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04A53-B1C9-4431-B4C6-8BAD609EA5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7611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B409-6B4E-4062-B7E2-68CC3DCEC655}" type="datetimeFigureOut">
              <a:rPr lang="cs-CZ" smtClean="0"/>
              <a:t>5.3.2018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04A53-B1C9-4431-B4C6-8BAD609EA5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501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B409-6B4E-4062-B7E2-68CC3DCEC655}" type="datetimeFigureOut">
              <a:rPr lang="cs-CZ" smtClean="0"/>
              <a:t>5.3.2018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04A53-B1C9-4431-B4C6-8BAD609EA5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7893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B409-6B4E-4062-B7E2-68CC3DCEC655}" type="datetimeFigureOut">
              <a:rPr lang="cs-CZ" smtClean="0"/>
              <a:t>5.3.2018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04A53-B1C9-4431-B4C6-8BAD609EA5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1106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B409-6B4E-4062-B7E2-68CC3DCEC655}" type="datetimeFigureOut">
              <a:rPr lang="cs-CZ" smtClean="0"/>
              <a:t>5.3.2018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04A53-B1C9-4431-B4C6-8BAD609EA5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1984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B409-6B4E-4062-B7E2-68CC3DCEC655}" type="datetimeFigureOut">
              <a:rPr lang="cs-CZ" smtClean="0"/>
              <a:t>5.3.2018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04A53-B1C9-4431-B4C6-8BAD609EA5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0757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B409-6B4E-4062-B7E2-68CC3DCEC655}" type="datetimeFigureOut">
              <a:rPr lang="cs-CZ" smtClean="0"/>
              <a:t>5.3.2018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04A53-B1C9-4431-B4C6-8BAD609EA5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7158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B409-6B4E-4062-B7E2-68CC3DCEC655}" type="datetimeFigureOut">
              <a:rPr lang="cs-CZ" smtClean="0"/>
              <a:t>5.3.2018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04A53-B1C9-4431-B4C6-8BAD609EA5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4424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B409-6B4E-4062-B7E2-68CC3DCEC655}" type="datetimeFigureOut">
              <a:rPr lang="cs-CZ" smtClean="0"/>
              <a:t>5.3.2018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04A53-B1C9-4431-B4C6-8BAD609EA5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1285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B409-6B4E-4062-B7E2-68CC3DCEC655}" type="datetimeFigureOut">
              <a:rPr lang="cs-CZ" smtClean="0"/>
              <a:t>5.3.2018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04A53-B1C9-4431-B4C6-8BAD609EA5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9845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0B409-6B4E-4062-B7E2-68CC3DCEC655}" type="datetimeFigureOut">
              <a:rPr lang="cs-CZ" smtClean="0"/>
              <a:t>5.3.2018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04A53-B1C9-4431-B4C6-8BAD609EA5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4634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g_4_2_ejektor_sestava_desorp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655" y="1604031"/>
            <a:ext cx="6539345" cy="525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21672" y="369983"/>
            <a:ext cx="6096000" cy="16185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2000" b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Využití ejektoru k záchytu jemného dýmu</a:t>
            </a:r>
            <a:endParaRPr lang="cs-CZ" sz="1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i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Laboratoř sdílení hmoty</a:t>
            </a:r>
            <a:endParaRPr lang="cs-CZ" sz="1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i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Ústav chemického inženýrství </a:t>
            </a:r>
            <a:r>
              <a:rPr lang="en-US" i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VŠCHT </a:t>
            </a:r>
            <a:r>
              <a:rPr lang="en-US" i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Praha,</a:t>
            </a:r>
            <a:endParaRPr lang="cs-CZ" i="1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i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Technická </a:t>
            </a:r>
            <a:r>
              <a:rPr lang="en-US" i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3, 166 28 Praha 6 – Dejvice</a:t>
            </a:r>
            <a:endParaRPr lang="cs-CZ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5652655" y="5209309"/>
            <a:ext cx="1233054" cy="1316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2462700" y="5867400"/>
            <a:ext cx="4265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Polopro</a:t>
            </a:r>
            <a:r>
              <a:rPr lang="cs-CZ" smtClean="0"/>
              <a:t>vozní bublaná kolona s ejektorovým</a:t>
            </a:r>
          </a:p>
          <a:p>
            <a:r>
              <a:rPr lang="cs-CZ" smtClean="0"/>
              <a:t>distributorem plynu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650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681" y="1079219"/>
            <a:ext cx="6668087" cy="500106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97" y="2718107"/>
            <a:ext cx="4482903" cy="3362177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478093" y="407962"/>
            <a:ext cx="11122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smtClean="0"/>
              <a:t>Poloprovozní ejektor Laboratoře sdílení hmoty pro zkoušku v průmyslových podmínkách</a:t>
            </a:r>
            <a:endParaRPr lang="cs-CZ" sz="2400"/>
          </a:p>
        </p:txBody>
      </p:sp>
      <p:sp>
        <p:nvSpPr>
          <p:cNvPr id="8" name="Obdélník 7"/>
          <p:cNvSpPr/>
          <p:nvPr/>
        </p:nvSpPr>
        <p:spPr>
          <a:xfrm>
            <a:off x="9354365" y="6211669"/>
            <a:ext cx="28376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smtClean="0">
                <a:latin typeface="Comic Sans MS" pitchFamily="66" charset="0"/>
              </a:rPr>
              <a:t>Laboratoř </a:t>
            </a:r>
            <a:r>
              <a:rPr lang="cs-CZ" b="1">
                <a:latin typeface="Comic Sans MS" pitchFamily="66" charset="0"/>
              </a:rPr>
              <a:t>sdílení </a:t>
            </a:r>
            <a:r>
              <a:rPr lang="cs-CZ" b="1" smtClean="0">
                <a:latin typeface="Comic Sans MS" pitchFamily="66" charset="0"/>
              </a:rPr>
              <a:t>hmoty</a:t>
            </a:r>
          </a:p>
          <a:p>
            <a:pPr algn="ctr"/>
            <a:r>
              <a:rPr lang="cs-CZ" b="1" smtClean="0">
                <a:latin typeface="Comic Sans MS" pitchFamily="66" charset="0"/>
              </a:rPr>
              <a:t>ÚCHI VŠCHT Praha</a:t>
            </a:r>
            <a:endParaRPr lang="cs-CZ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3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34948" y="-771526"/>
            <a:ext cx="2552700" cy="542925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543800" y="2209800"/>
            <a:ext cx="3638550" cy="565785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19188" y="2257424"/>
            <a:ext cx="3324225" cy="5562600"/>
          </a:xfrm>
          <a:prstGeom prst="rect">
            <a:avLst/>
          </a:prstGeom>
        </p:spPr>
      </p:pic>
      <p:sp>
        <p:nvSpPr>
          <p:cNvPr id="7" name="Zaoblený obdélník 6"/>
          <p:cNvSpPr/>
          <p:nvPr/>
        </p:nvSpPr>
        <p:spPr>
          <a:xfrm>
            <a:off x="5211298" y="1498599"/>
            <a:ext cx="2044701" cy="1600200"/>
          </a:xfrm>
          <a:prstGeom prst="roundRect">
            <a:avLst/>
          </a:prstGeom>
          <a:noFill/>
          <a:ln w="508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aoblený obdélník 9"/>
          <p:cNvSpPr/>
          <p:nvPr/>
        </p:nvSpPr>
        <p:spPr>
          <a:xfrm>
            <a:off x="3897881" y="1764016"/>
            <a:ext cx="978455" cy="876691"/>
          </a:xfrm>
          <a:prstGeom prst="roundRect">
            <a:avLst/>
          </a:prstGeom>
          <a:noFill/>
          <a:ln w="508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3727939" y="53564"/>
            <a:ext cx="3895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smtClean="0"/>
              <a:t>Návrh průmyslového ejektoru</a:t>
            </a:r>
            <a:endParaRPr lang="cs-CZ" sz="2400"/>
          </a:p>
        </p:txBody>
      </p:sp>
      <p:sp>
        <p:nvSpPr>
          <p:cNvPr id="8" name="Obdélník 7"/>
          <p:cNvSpPr/>
          <p:nvPr/>
        </p:nvSpPr>
        <p:spPr>
          <a:xfrm>
            <a:off x="3457518" y="6211669"/>
            <a:ext cx="28376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smtClean="0">
                <a:latin typeface="Comic Sans MS" pitchFamily="66" charset="0"/>
              </a:rPr>
              <a:t>Laboratoř </a:t>
            </a:r>
            <a:r>
              <a:rPr lang="cs-CZ" b="1">
                <a:latin typeface="Comic Sans MS" pitchFamily="66" charset="0"/>
              </a:rPr>
              <a:t>sdílení </a:t>
            </a:r>
            <a:r>
              <a:rPr lang="cs-CZ" b="1" smtClean="0">
                <a:latin typeface="Comic Sans MS" pitchFamily="66" charset="0"/>
              </a:rPr>
              <a:t>hmoty</a:t>
            </a:r>
          </a:p>
          <a:p>
            <a:pPr algn="ctr"/>
            <a:r>
              <a:rPr lang="cs-CZ" b="1" smtClean="0">
                <a:latin typeface="Comic Sans MS" pitchFamily="66" charset="0"/>
              </a:rPr>
              <a:t>ÚCHI VŠCHT Praha</a:t>
            </a:r>
            <a:endParaRPr lang="cs-CZ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93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743" y="24857"/>
            <a:ext cx="3405947" cy="6766481"/>
          </a:xfrm>
        </p:spPr>
      </p:pic>
      <p:sp>
        <p:nvSpPr>
          <p:cNvPr id="5" name="TextovéPole 4"/>
          <p:cNvSpPr txBox="1"/>
          <p:nvPr/>
        </p:nvSpPr>
        <p:spPr>
          <a:xfrm>
            <a:off x="319721" y="870983"/>
            <a:ext cx="4297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smtClean="0"/>
              <a:t>Realizace průmyslového ejektoru</a:t>
            </a:r>
            <a:endParaRPr lang="cs-CZ" sz="2400"/>
          </a:p>
        </p:txBody>
      </p:sp>
      <p:sp>
        <p:nvSpPr>
          <p:cNvPr id="7" name="Obdélník 6"/>
          <p:cNvSpPr/>
          <p:nvPr/>
        </p:nvSpPr>
        <p:spPr>
          <a:xfrm>
            <a:off x="9354365" y="6211669"/>
            <a:ext cx="28376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smtClean="0">
                <a:latin typeface="Comic Sans MS" pitchFamily="66" charset="0"/>
              </a:rPr>
              <a:t>Laboratoř </a:t>
            </a:r>
            <a:r>
              <a:rPr lang="cs-CZ" b="1">
                <a:latin typeface="Comic Sans MS" pitchFamily="66" charset="0"/>
              </a:rPr>
              <a:t>sdílení </a:t>
            </a:r>
            <a:r>
              <a:rPr lang="cs-CZ" b="1" smtClean="0">
                <a:latin typeface="Comic Sans MS" pitchFamily="66" charset="0"/>
              </a:rPr>
              <a:t>hmoty</a:t>
            </a:r>
          </a:p>
          <a:p>
            <a:pPr algn="ctr"/>
            <a:r>
              <a:rPr lang="cs-CZ" b="1" smtClean="0">
                <a:latin typeface="Comic Sans MS" pitchFamily="66" charset="0"/>
              </a:rPr>
              <a:t>ÚCHI VŠCHT Praha</a:t>
            </a:r>
            <a:endParaRPr lang="cs-CZ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25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Skupina 17"/>
          <p:cNvGrpSpPr/>
          <p:nvPr/>
        </p:nvGrpSpPr>
        <p:grpSpPr>
          <a:xfrm>
            <a:off x="5188087" y="0"/>
            <a:ext cx="3857625" cy="6858000"/>
            <a:chOff x="4167187" y="0"/>
            <a:chExt cx="3857625" cy="6858000"/>
          </a:xfrm>
        </p:grpSpPr>
        <p:pic>
          <p:nvPicPr>
            <p:cNvPr id="4" name="Obrázek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7187" y="0"/>
              <a:ext cx="3857625" cy="6858000"/>
            </a:xfrm>
            <a:prstGeom prst="rect">
              <a:avLst/>
            </a:prstGeom>
            <a:ln w="63500">
              <a:noFill/>
            </a:ln>
          </p:spPr>
        </p:pic>
        <p:cxnSp>
          <p:nvCxnSpPr>
            <p:cNvPr id="6" name="Přímá spojnice se šipkou 5"/>
            <p:cNvCxnSpPr/>
            <p:nvPr/>
          </p:nvCxnSpPr>
          <p:spPr>
            <a:xfrm flipH="1" flipV="1">
              <a:off x="6977575" y="1913206"/>
              <a:ext cx="140677" cy="1941342"/>
            </a:xfrm>
            <a:prstGeom prst="straightConnector1">
              <a:avLst/>
            </a:prstGeom>
            <a:ln w="635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Přímá spojnice se šipkou 6"/>
            <p:cNvCxnSpPr/>
            <p:nvPr/>
          </p:nvCxnSpPr>
          <p:spPr>
            <a:xfrm flipH="1">
              <a:off x="5148775" y="1784252"/>
              <a:ext cx="1786598" cy="128954"/>
            </a:xfrm>
            <a:prstGeom prst="straightConnector1">
              <a:avLst/>
            </a:prstGeom>
            <a:ln w="635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nice se šipkou 8"/>
            <p:cNvCxnSpPr/>
            <p:nvPr/>
          </p:nvCxnSpPr>
          <p:spPr>
            <a:xfrm>
              <a:off x="5036235" y="1913206"/>
              <a:ext cx="70337" cy="1069145"/>
            </a:xfrm>
            <a:prstGeom prst="straightConnector1">
              <a:avLst/>
            </a:prstGeom>
            <a:ln w="635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ovéPole 13"/>
            <p:cNvSpPr txBox="1"/>
            <p:nvPr/>
          </p:nvSpPr>
          <p:spPr>
            <a:xfrm rot="21362668">
              <a:off x="5061869" y="1381310"/>
              <a:ext cx="19604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smtClean="0">
                  <a:solidFill>
                    <a:srgbClr val="FFC000"/>
                  </a:solidFill>
                </a:rPr>
                <a:t>cirkulace vody</a:t>
              </a:r>
              <a:endParaRPr lang="cs-CZ" sz="2400">
                <a:solidFill>
                  <a:srgbClr val="FFC000"/>
                </a:solidFill>
              </a:endParaRPr>
            </a:p>
          </p:txBody>
        </p:sp>
        <p:sp>
          <p:nvSpPr>
            <p:cNvPr id="15" name="TextovéPole 14"/>
            <p:cNvSpPr txBox="1"/>
            <p:nvPr/>
          </p:nvSpPr>
          <p:spPr>
            <a:xfrm rot="5400000">
              <a:off x="4360315" y="2154422"/>
              <a:ext cx="10730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smtClean="0">
                  <a:solidFill>
                    <a:srgbClr val="FFC000"/>
                  </a:solidFill>
                </a:rPr>
                <a:t>ejektor</a:t>
              </a:r>
              <a:endParaRPr lang="cs-CZ" sz="2400">
                <a:solidFill>
                  <a:srgbClr val="FFC000"/>
                </a:solidFill>
              </a:endParaRPr>
            </a:p>
          </p:txBody>
        </p:sp>
        <p:sp>
          <p:nvSpPr>
            <p:cNvPr id="16" name="Oblouk 15"/>
            <p:cNvSpPr/>
            <p:nvPr/>
          </p:nvSpPr>
          <p:spPr>
            <a:xfrm rot="8411167">
              <a:off x="5514612" y="1706871"/>
              <a:ext cx="1472102" cy="651206"/>
            </a:xfrm>
            <a:prstGeom prst="arc">
              <a:avLst/>
            </a:prstGeom>
            <a:ln w="635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TextovéPole 16"/>
            <p:cNvSpPr txBox="1"/>
            <p:nvPr/>
          </p:nvSpPr>
          <p:spPr>
            <a:xfrm rot="20132768">
              <a:off x="5755231" y="1978606"/>
              <a:ext cx="7184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smtClean="0">
                  <a:solidFill>
                    <a:srgbClr val="FF0000"/>
                  </a:solidFill>
                </a:rPr>
                <a:t>plyn</a:t>
              </a:r>
              <a:endParaRPr lang="cs-CZ" sz="2400">
                <a:solidFill>
                  <a:srgbClr val="FF0000"/>
                </a:solidFill>
              </a:endParaRPr>
            </a:p>
          </p:txBody>
        </p:sp>
      </p:grpSp>
      <p:sp>
        <p:nvSpPr>
          <p:cNvPr id="2" name="TextovéPole 1"/>
          <p:cNvSpPr txBox="1"/>
          <p:nvPr/>
        </p:nvSpPr>
        <p:spPr>
          <a:xfrm>
            <a:off x="0" y="474003"/>
            <a:ext cx="5188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smtClean="0"/>
              <a:t>Provizorní uspořádání – zkušební provoz</a:t>
            </a:r>
            <a:endParaRPr lang="cs-CZ" sz="2400"/>
          </a:p>
        </p:txBody>
      </p:sp>
      <p:sp>
        <p:nvSpPr>
          <p:cNvPr id="13" name="Obdélník 12"/>
          <p:cNvSpPr/>
          <p:nvPr/>
        </p:nvSpPr>
        <p:spPr>
          <a:xfrm>
            <a:off x="9354365" y="6211669"/>
            <a:ext cx="28376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smtClean="0">
                <a:latin typeface="Comic Sans MS" pitchFamily="66" charset="0"/>
              </a:rPr>
              <a:t>Laboratoř </a:t>
            </a:r>
            <a:r>
              <a:rPr lang="cs-CZ" b="1">
                <a:latin typeface="Comic Sans MS" pitchFamily="66" charset="0"/>
              </a:rPr>
              <a:t>sdílení </a:t>
            </a:r>
            <a:r>
              <a:rPr lang="cs-CZ" b="1" smtClean="0">
                <a:latin typeface="Comic Sans MS" pitchFamily="66" charset="0"/>
              </a:rPr>
              <a:t>hmoty</a:t>
            </a:r>
          </a:p>
          <a:p>
            <a:pPr algn="ctr"/>
            <a:r>
              <a:rPr lang="cs-CZ" b="1" smtClean="0">
                <a:latin typeface="Comic Sans MS" pitchFamily="66" charset="0"/>
              </a:rPr>
              <a:t>ÚCHI VŠCHT Praha</a:t>
            </a:r>
            <a:endParaRPr lang="cs-CZ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03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6"/>
          <p:cNvGrpSpPr/>
          <p:nvPr/>
        </p:nvGrpSpPr>
        <p:grpSpPr>
          <a:xfrm>
            <a:off x="5461798" y="0"/>
            <a:ext cx="3857625" cy="6858000"/>
            <a:chOff x="4167187" y="0"/>
            <a:chExt cx="3857625" cy="6858000"/>
          </a:xfrm>
        </p:grpSpPr>
        <p:pic>
          <p:nvPicPr>
            <p:cNvPr id="4" name="Obrázek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7187" y="0"/>
              <a:ext cx="3857625" cy="6858000"/>
            </a:xfrm>
            <a:prstGeom prst="rect">
              <a:avLst/>
            </a:prstGeom>
          </p:spPr>
        </p:pic>
        <p:sp>
          <p:nvSpPr>
            <p:cNvPr id="6" name="TextovéPole 5"/>
            <p:cNvSpPr txBox="1"/>
            <p:nvPr/>
          </p:nvSpPr>
          <p:spPr>
            <a:xfrm rot="16200000">
              <a:off x="6327712" y="2134763"/>
              <a:ext cx="2329036" cy="523220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cs-CZ" sz="2800" b="1" smtClean="0">
                  <a:solidFill>
                    <a:srgbClr val="FFC000"/>
                  </a:solidFill>
                </a:rPr>
                <a:t>čištěný odplyn</a:t>
              </a:r>
              <a:endParaRPr lang="cs-CZ" sz="2800" b="1">
                <a:solidFill>
                  <a:srgbClr val="FFC000"/>
                </a:solidFill>
              </a:endParaRPr>
            </a:p>
          </p:txBody>
        </p:sp>
        <p:cxnSp>
          <p:nvCxnSpPr>
            <p:cNvPr id="5" name="Přímá spojnice se šipkou 4"/>
            <p:cNvCxnSpPr/>
            <p:nvPr/>
          </p:nvCxnSpPr>
          <p:spPr>
            <a:xfrm flipV="1">
              <a:off x="7230620" y="634375"/>
              <a:ext cx="17113" cy="2475021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ovéPole 7"/>
          <p:cNvSpPr txBox="1"/>
          <p:nvPr/>
        </p:nvSpPr>
        <p:spPr>
          <a:xfrm>
            <a:off x="273711" y="403542"/>
            <a:ext cx="5188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smtClean="0"/>
              <a:t>Provizorní uspořádání – zkušební provoz</a:t>
            </a:r>
            <a:endParaRPr lang="cs-CZ" sz="2400"/>
          </a:p>
        </p:txBody>
      </p:sp>
      <p:sp>
        <p:nvSpPr>
          <p:cNvPr id="9" name="Obdélník 8"/>
          <p:cNvSpPr/>
          <p:nvPr/>
        </p:nvSpPr>
        <p:spPr>
          <a:xfrm>
            <a:off x="9354365" y="6211669"/>
            <a:ext cx="28376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smtClean="0">
                <a:latin typeface="Comic Sans MS" pitchFamily="66" charset="0"/>
              </a:rPr>
              <a:t>Laboratoř </a:t>
            </a:r>
            <a:r>
              <a:rPr lang="cs-CZ" b="1">
                <a:latin typeface="Comic Sans MS" pitchFamily="66" charset="0"/>
              </a:rPr>
              <a:t>sdílení </a:t>
            </a:r>
            <a:r>
              <a:rPr lang="cs-CZ" b="1" smtClean="0">
                <a:latin typeface="Comic Sans MS" pitchFamily="66" charset="0"/>
              </a:rPr>
              <a:t>hmoty</a:t>
            </a:r>
          </a:p>
          <a:p>
            <a:pPr algn="ctr"/>
            <a:r>
              <a:rPr lang="cs-CZ" b="1" smtClean="0">
                <a:latin typeface="Comic Sans MS" pitchFamily="66" charset="0"/>
              </a:rPr>
              <a:t>ÚCHI VŠCHT Praha</a:t>
            </a:r>
            <a:endParaRPr lang="cs-CZ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36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651662" y="198573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b="1" smtClean="0"/>
              <a:t>Laboratoř sdílení hmoty</a:t>
            </a:r>
            <a:endParaRPr lang="en-US" altLang="cs-CZ" sz="200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69062" y="2348842"/>
            <a:ext cx="8229600" cy="344487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endParaRPr lang="cs-CZ" altLang="cs-CZ" smtClean="0"/>
          </a:p>
          <a:p>
            <a:pPr eaLnBrk="1" hangingPunct="1">
              <a:buFontTx/>
              <a:buNone/>
            </a:pPr>
            <a:endParaRPr lang="cs-CZ" altLang="cs-CZ" smtClean="0"/>
          </a:p>
          <a:p>
            <a:pPr eaLnBrk="1" hangingPunct="1">
              <a:buFontTx/>
              <a:buNone/>
            </a:pPr>
            <a:r>
              <a:rPr lang="cs-CZ" altLang="cs-CZ" sz="1800"/>
              <a:t>             </a:t>
            </a:r>
            <a:r>
              <a:rPr lang="en-US" altLang="cs-CZ" sz="1800"/>
              <a:t>V</a:t>
            </a:r>
            <a:r>
              <a:rPr lang="cs-CZ" altLang="cs-CZ" sz="1800"/>
              <a:t>áclav Linek</a:t>
            </a:r>
            <a:r>
              <a:rPr lang="en-US" altLang="cs-CZ" sz="1800"/>
              <a:t>	</a:t>
            </a:r>
            <a:r>
              <a:rPr lang="cs-CZ" altLang="cs-CZ" sz="1800"/>
              <a:t>        </a:t>
            </a:r>
            <a:r>
              <a:rPr lang="en-US" altLang="cs-CZ" sz="1800"/>
              <a:t>Franti</a:t>
            </a:r>
            <a:r>
              <a:rPr lang="cs-CZ" altLang="cs-CZ" sz="1800"/>
              <a:t>šek Hovorka              Tomáš Moucha</a:t>
            </a:r>
          </a:p>
          <a:p>
            <a:pPr eaLnBrk="1" hangingPunct="1">
              <a:buFontTx/>
              <a:buNone/>
            </a:pPr>
            <a:endParaRPr lang="cs-CZ" altLang="cs-CZ" smtClean="0"/>
          </a:p>
          <a:p>
            <a:pPr eaLnBrk="1" hangingPunct="1">
              <a:buFontTx/>
              <a:buNone/>
            </a:pPr>
            <a:endParaRPr lang="cs-CZ" altLang="cs-CZ" smtClean="0"/>
          </a:p>
          <a:p>
            <a:pPr eaLnBrk="1" hangingPunct="1">
              <a:buFontTx/>
              <a:buNone/>
            </a:pPr>
            <a:endParaRPr lang="cs-CZ" altLang="cs-CZ" sz="1800"/>
          </a:p>
          <a:p>
            <a:pPr eaLnBrk="1" hangingPunct="1">
              <a:buFontTx/>
              <a:buNone/>
            </a:pPr>
            <a:r>
              <a:rPr lang="cs-CZ" altLang="cs-CZ" sz="1800"/>
              <a:t>       František Jonáš Rejl              </a:t>
            </a:r>
            <a:r>
              <a:rPr lang="cs-CZ" altLang="cs-CZ" sz="1800" smtClean="0"/>
              <a:t>Lukáš </a:t>
            </a:r>
            <a:r>
              <a:rPr lang="cs-CZ" altLang="cs-CZ" sz="1800" smtClean="0"/>
              <a:t>Valenz	Jan Haidl</a:t>
            </a:r>
            <a:endParaRPr lang="cs-CZ" altLang="cs-CZ" sz="1800"/>
          </a:p>
          <a:p>
            <a:pPr eaLnBrk="1" hangingPunct="1">
              <a:buFontTx/>
              <a:buNone/>
            </a:pPr>
            <a:endParaRPr lang="cs-CZ" altLang="cs-CZ" sz="1800"/>
          </a:p>
          <a:p>
            <a:pPr algn="ctr" eaLnBrk="1" hangingPunct="1">
              <a:buFontTx/>
              <a:buNone/>
            </a:pPr>
            <a:r>
              <a:rPr lang="cs-CZ" altLang="cs-CZ" sz="1800" smtClean="0"/>
              <a:t>				 Ústav chemického inženýrství</a:t>
            </a:r>
            <a:endParaRPr lang="en-US" altLang="cs-CZ" sz="1800"/>
          </a:p>
        </p:txBody>
      </p:sp>
      <p:pic>
        <p:nvPicPr>
          <p:cNvPr id="3077" name="obrázek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462" y="1996417"/>
            <a:ext cx="1047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obrázek 1" descr="linekvaclav_MIN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918" y="2058329"/>
            <a:ext cx="1190625" cy="119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obrázek 2" descr="Rej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942" y="3566454"/>
            <a:ext cx="7905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obrázek 3" descr="portret_Valenz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263" y="3566454"/>
            <a:ext cx="9048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Obrázek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135" y="1996417"/>
            <a:ext cx="9572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462" y="3566455"/>
            <a:ext cx="958850" cy="123280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024" y="5793717"/>
            <a:ext cx="3000376" cy="53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7332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9" descr="DSC042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2" r="10362"/>
          <a:stretch>
            <a:fillRect/>
          </a:stretch>
        </p:blipFill>
        <p:spPr bwMode="auto">
          <a:xfrm>
            <a:off x="8202613" y="2214130"/>
            <a:ext cx="1719262" cy="37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ObrKolo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9" r="21497"/>
          <a:stretch>
            <a:fillRect/>
          </a:stretch>
        </p:blipFill>
        <p:spPr bwMode="auto">
          <a:xfrm>
            <a:off x="1816100" y="2201430"/>
            <a:ext cx="1727200" cy="37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12"/>
          <p:cNvSpPr txBox="1">
            <a:spLocks noChangeArrowheads="1"/>
          </p:cNvSpPr>
          <p:nvPr/>
        </p:nvSpPr>
        <p:spPr bwMode="auto">
          <a:xfrm>
            <a:off x="1428750" y="899680"/>
            <a:ext cx="87153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cs-CZ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vývoj experimentálních metodik a výběr vhodných modelových systémů pro měření styčné plochy mezi fázemi, koeficientů přestupu hmoty a tlakových ztrát</a:t>
            </a:r>
          </a:p>
          <a:p>
            <a:pPr eaLnBrk="1" hangingPunct="1"/>
            <a:endParaRPr lang="cs-CZ" altLang="cs-CZ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cs-CZ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modelování a návrh absorpčních a destilačních kolon</a:t>
            </a:r>
          </a:p>
        </p:txBody>
      </p:sp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3714750" y="2233180"/>
            <a:ext cx="4305300" cy="355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>
            <a:spAutoFit/>
          </a:bodyPr>
          <a:lstStyle>
            <a:lvl1pPr marL="342900" indent="-342900" eaLnBrk="0" hangingPunct="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1" indent="0" algn="just" eaLnBrk="1" hangingPunct="1"/>
            <a:endParaRPr lang="cs-CZ" altLang="zh-CN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0" algn="just" eaLnBrk="1" hangingPunct="1"/>
            <a:r>
              <a:rPr lang="cs-CZ" altLang="zh-CN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Poloprovozní </a:t>
            </a:r>
            <a:r>
              <a:rPr lang="cs-CZ" altLang="zh-CN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rektifikační kolona</a:t>
            </a:r>
            <a:r>
              <a:rPr lang="cs-CZ" altLang="zh-CN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cs-CZ" altLang="zh-CN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průměru </a:t>
            </a:r>
            <a:r>
              <a:rPr lang="cs-CZ" altLang="zh-CN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0,15m</a:t>
            </a:r>
            <a:endParaRPr lang="cs-CZ" altLang="zh-CN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0" algn="just" eaLnBrk="1" hangingPunct="1"/>
            <a:endParaRPr lang="cs-CZ" altLang="zh-CN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0" algn="just" eaLnBrk="1" hangingPunct="1"/>
            <a:r>
              <a:rPr lang="cs-CZ" altLang="zh-CN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Unikátní systém pro měření koncentračních a teplotních profilů podél plněného lože kolony  - stanovení dosud nedostupných transportních dat</a:t>
            </a:r>
          </a:p>
          <a:p>
            <a:pPr marL="0" lvl="1" indent="0" algn="just" eaLnBrk="1" hangingPunct="1"/>
            <a:endParaRPr lang="cs-CZ" altLang="zh-CN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0" algn="just" eaLnBrk="1" hangingPunct="1"/>
            <a:r>
              <a:rPr lang="cs-CZ" altLang="zh-CN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Používané systémy: </a:t>
            </a:r>
            <a:r>
              <a:rPr lang="cs-CZ" altLang="zh-CN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metanol-etanol</a:t>
            </a:r>
            <a:r>
              <a:rPr lang="cs-CZ" altLang="zh-CN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zh-CN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metanol-propanol</a:t>
            </a:r>
            <a:r>
              <a:rPr lang="cs-CZ" altLang="zh-CN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zh-CN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cyklohexan-heptan</a:t>
            </a:r>
          </a:p>
          <a:p>
            <a:pPr marL="0" lvl="1" indent="0" algn="just" eaLnBrk="1" hangingPunct="1"/>
            <a:endParaRPr lang="cs-CZ" altLang="zh-CN" i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0" algn="just" eaLnBrk="1" hangingPunct="1"/>
            <a:r>
              <a:rPr lang="cs-CZ" altLang="zh-CN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Poloprovozní  </a:t>
            </a:r>
            <a:r>
              <a:rPr lang="cs-CZ" altLang="zh-CN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absorpční kolona</a:t>
            </a:r>
            <a:r>
              <a:rPr lang="cs-CZ" altLang="zh-CN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cs-CZ" altLang="zh-CN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průměru </a:t>
            </a:r>
            <a:r>
              <a:rPr lang="cs-CZ" altLang="zh-CN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0,3 m</a:t>
            </a:r>
            <a:endParaRPr lang="cs-CZ" altLang="zh-CN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0" algn="just" eaLnBrk="1" hangingPunct="1"/>
            <a:endParaRPr lang="cs-CZ" altLang="zh-CN" i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0" algn="just" eaLnBrk="1" hangingPunct="1"/>
            <a:r>
              <a:rPr lang="cs-CZ" altLang="zh-CN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Standardní systém pro získávání transportních a hydraulických dat sypaných i strukturovaných výplní</a:t>
            </a:r>
          </a:p>
          <a:p>
            <a:pPr marL="0" lvl="1" indent="0" algn="just" eaLnBrk="1" hangingPunct="1"/>
            <a:r>
              <a:rPr lang="cs-CZ" altLang="zh-CN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altLang="cs-CZ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Přímá spojovací šipka 15"/>
          <p:cNvCxnSpPr>
            <a:cxnSpLocks noChangeShapeType="1"/>
          </p:cNvCxnSpPr>
          <p:nvPr/>
        </p:nvCxnSpPr>
        <p:spPr bwMode="auto">
          <a:xfrm flipH="1">
            <a:off x="3562350" y="2328430"/>
            <a:ext cx="22193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9" name="Přímá spojovací šipka 17"/>
          <p:cNvCxnSpPr>
            <a:cxnSpLocks noChangeShapeType="1"/>
          </p:cNvCxnSpPr>
          <p:nvPr/>
        </p:nvCxnSpPr>
        <p:spPr bwMode="auto">
          <a:xfrm>
            <a:off x="5676900" y="5728855"/>
            <a:ext cx="25146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0" name="TextovéPole 9"/>
          <p:cNvSpPr txBox="1"/>
          <p:nvPr/>
        </p:nvSpPr>
        <p:spPr>
          <a:xfrm>
            <a:off x="3131127" y="268927"/>
            <a:ext cx="5553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smtClean="0"/>
              <a:t>Kolonové aparáty Laboratoře sdílení hmoty</a:t>
            </a:r>
            <a:endParaRPr lang="cs-CZ" sz="2400"/>
          </a:p>
        </p:txBody>
      </p:sp>
      <p:sp>
        <p:nvSpPr>
          <p:cNvPr id="11" name="TextovéPole 10"/>
          <p:cNvSpPr txBox="1"/>
          <p:nvPr/>
        </p:nvSpPr>
        <p:spPr>
          <a:xfrm>
            <a:off x="3533775" y="6382905"/>
            <a:ext cx="4130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spolupráce s Raschig, Rauschert, GTC, RVT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578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56" y="-237835"/>
            <a:ext cx="3596986" cy="479598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68982"/>
            <a:ext cx="3657600" cy="274320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4603150" y="3215695"/>
            <a:ext cx="19864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smtClean="0"/>
              <a:t>Nová kolona</a:t>
            </a:r>
          </a:p>
          <a:p>
            <a:r>
              <a:rPr lang="cs-CZ" sz="2400" smtClean="0"/>
              <a:t>průměru 0,3m</a:t>
            </a:r>
            <a:endParaRPr lang="cs-CZ" sz="2400"/>
          </a:p>
        </p:txBody>
      </p:sp>
      <p:cxnSp>
        <p:nvCxnSpPr>
          <p:cNvPr id="9" name="Přímá spojnice se šipkou 8"/>
          <p:cNvCxnSpPr/>
          <p:nvPr/>
        </p:nvCxnSpPr>
        <p:spPr>
          <a:xfrm flipH="1" flipV="1">
            <a:off x="2345749" y="2540287"/>
            <a:ext cx="2318891" cy="88871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V="1">
            <a:off x="6311153" y="2479964"/>
            <a:ext cx="1631576" cy="94903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 flipH="1">
            <a:off x="2650559" y="4959927"/>
            <a:ext cx="2014081" cy="127461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4756309" y="4729094"/>
            <a:ext cx="1895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smtClean="0"/>
              <a:t>Vařák 250 kW</a:t>
            </a:r>
            <a:endParaRPr lang="cs-CZ" sz="2400"/>
          </a:p>
        </p:txBody>
      </p:sp>
      <p:sp>
        <p:nvSpPr>
          <p:cNvPr id="15" name="TextovéPole 14"/>
          <p:cNvSpPr txBox="1"/>
          <p:nvPr/>
        </p:nvSpPr>
        <p:spPr>
          <a:xfrm>
            <a:off x="4401453" y="-95269"/>
            <a:ext cx="24286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smtClean="0"/>
              <a:t>Kolonové aparáty</a:t>
            </a:r>
          </a:p>
          <a:p>
            <a:pPr algn="ctr"/>
            <a:r>
              <a:rPr lang="cs-CZ" sz="2400" smtClean="0"/>
              <a:t>Laboratoře sdílení</a:t>
            </a:r>
          </a:p>
          <a:p>
            <a:pPr algn="ctr"/>
            <a:r>
              <a:rPr lang="cs-CZ" sz="2400" smtClean="0"/>
              <a:t> hmoty</a:t>
            </a:r>
            <a:endParaRPr lang="cs-CZ" sz="2400"/>
          </a:p>
        </p:txBody>
      </p:sp>
    </p:spTree>
    <p:extLst>
      <p:ext uri="{BB962C8B-B14F-4D97-AF65-F5344CB8AC3E}">
        <p14:creationId xmlns:p14="http://schemas.microsoft.com/office/powerpoint/2010/main" val="353692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156201" y="22663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latin typeface="Calibri" pitchFamily="34" charset="0"/>
                <a:cs typeface="Calibri" pitchFamily="34" charset="0"/>
              </a:rPr>
              <a:t>Mechanicky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m</a:t>
            </a:r>
            <a:r>
              <a:rPr lang="cs-CZ" sz="2000" b="1" dirty="0" err="1" smtClean="0">
                <a:latin typeface="Calibri" pitchFamily="34" charset="0"/>
                <a:cs typeface="Calibri" pitchFamily="34" charset="0"/>
              </a:rPr>
              <a:t>íchané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err="1" smtClean="0">
                <a:latin typeface="Calibri" pitchFamily="34" charset="0"/>
                <a:cs typeface="Calibri" pitchFamily="34" charset="0"/>
              </a:rPr>
              <a:t>reaktory</a:t>
            </a:r>
            <a:r>
              <a:rPr lang="en-US" sz="2000" b="1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smtClean="0">
                <a:latin typeface="Calibri" pitchFamily="34" charset="0"/>
                <a:cs typeface="Calibri" pitchFamily="34" charset="0"/>
              </a:rPr>
              <a:t>kapalina-plyn</a:t>
            </a:r>
            <a:endParaRPr lang="cs-CZ" sz="1600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cs-CZ" sz="1600" b="1" smtClean="0">
                <a:latin typeface="Comic Sans MS" pitchFamily="66" charset="0"/>
              </a:rPr>
              <a:t>Laboratoře sdílení hmoty</a:t>
            </a:r>
            <a:endParaRPr lang="cs-CZ" sz="1600" b="1" dirty="0">
              <a:latin typeface="Comic Sans MS" pitchFamily="66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152909" y="878262"/>
            <a:ext cx="8280920" cy="1915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 defTabSz="904875">
              <a:spcBef>
                <a:spcPts val="300"/>
              </a:spcBef>
            </a:pPr>
            <a:r>
              <a:rPr lang="cs-CZ" b="1" dirty="0" smtClean="0"/>
              <a:t>Cíle výzkumu</a:t>
            </a:r>
            <a:r>
              <a:rPr lang="cs-CZ" dirty="0" smtClean="0"/>
              <a:t>:</a:t>
            </a:r>
          </a:p>
          <a:p>
            <a:pPr marL="174625" indent="-174625" defTabSz="904875">
              <a:spcBef>
                <a:spcPts val="300"/>
              </a:spcBef>
              <a:buFontTx/>
              <a:buChar char="•"/>
            </a:pPr>
            <a:r>
              <a:rPr lang="cs-CZ" dirty="0" smtClean="0"/>
              <a:t>proměření transportních charakteristik: příkon míchadel, intenzita </a:t>
            </a:r>
            <a:r>
              <a:rPr lang="cs-CZ" dirty="0" err="1" smtClean="0"/>
              <a:t>promíchávní</a:t>
            </a:r>
            <a:r>
              <a:rPr lang="cs-CZ" dirty="0" smtClean="0"/>
              <a:t>  fází a intenzita přestupu hmoty mezi plynem a kapalinou = rychlost rozpouštění plynu </a:t>
            </a:r>
          </a:p>
          <a:p>
            <a:pPr defTabSz="904875">
              <a:spcBef>
                <a:spcPts val="300"/>
              </a:spcBef>
            </a:pPr>
            <a:endParaRPr lang="cs-CZ" sz="800" dirty="0" smtClean="0"/>
          </a:p>
          <a:p>
            <a:pPr marL="174625" indent="-174625" defTabSz="904875">
              <a:spcBef>
                <a:spcPts val="300"/>
              </a:spcBef>
              <a:buFontTx/>
              <a:buChar char="•"/>
            </a:pPr>
            <a:r>
              <a:rPr lang="cs-CZ" dirty="0" smtClean="0"/>
              <a:t>nalezení pravidel zvětšování měřítka míchaných </a:t>
            </a:r>
            <a:r>
              <a:rPr lang="cs-CZ" dirty="0" err="1" smtClean="0"/>
              <a:t>aerovaných</a:t>
            </a:r>
            <a:r>
              <a:rPr lang="cs-CZ" dirty="0" smtClean="0"/>
              <a:t> nádob </a:t>
            </a:r>
          </a:p>
          <a:p>
            <a:pPr defTabSz="904875">
              <a:spcBef>
                <a:spcPts val="300"/>
              </a:spcBef>
            </a:pPr>
            <a:endParaRPr lang="cs-CZ" sz="800" dirty="0" smtClean="0"/>
          </a:p>
          <a:p>
            <a:pPr marL="174625" indent="-174625" defTabSz="904875">
              <a:spcBef>
                <a:spcPts val="300"/>
              </a:spcBef>
              <a:buFontTx/>
              <a:buChar char="•"/>
            </a:pPr>
            <a:r>
              <a:rPr lang="cs-CZ" dirty="0" smtClean="0"/>
              <a:t>metodika výběru vhodného typu míchadel pro daný účel</a:t>
            </a:r>
            <a:endParaRPr lang="cs-CZ" dirty="0"/>
          </a:p>
        </p:txBody>
      </p:sp>
      <p:sp>
        <p:nvSpPr>
          <p:cNvPr id="6" name="Text Box 68"/>
          <p:cNvSpPr txBox="1">
            <a:spLocks noChangeAspect="1" noChangeArrowheads="1"/>
          </p:cNvSpPr>
          <p:nvPr/>
        </p:nvSpPr>
        <p:spPr bwMode="auto">
          <a:xfrm>
            <a:off x="4549104" y="6387944"/>
            <a:ext cx="286712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536" tIns="45268" rIns="90536" bIns="45268">
            <a:spAutoFit/>
          </a:bodyPr>
          <a:lstStyle>
            <a:lvl1pPr defTabSz="904875">
              <a:tabLst>
                <a:tab pos="2425700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54025" defTabSz="904875">
              <a:tabLst>
                <a:tab pos="2425700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04875" defTabSz="904875">
              <a:tabLst>
                <a:tab pos="2425700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57313" defTabSz="904875">
              <a:tabLst>
                <a:tab pos="2425700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11338" defTabSz="904875">
              <a:tabLst>
                <a:tab pos="2425700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268538" defTabSz="904875" fontAlgn="base">
              <a:spcBef>
                <a:spcPct val="0"/>
              </a:spcBef>
              <a:spcAft>
                <a:spcPct val="0"/>
              </a:spcAft>
              <a:tabLst>
                <a:tab pos="2425700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725738" defTabSz="904875" fontAlgn="base">
              <a:spcBef>
                <a:spcPct val="0"/>
              </a:spcBef>
              <a:spcAft>
                <a:spcPct val="0"/>
              </a:spcAft>
              <a:tabLst>
                <a:tab pos="2425700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182938" defTabSz="904875" fontAlgn="base">
              <a:spcBef>
                <a:spcPct val="0"/>
              </a:spcBef>
              <a:spcAft>
                <a:spcPct val="0"/>
              </a:spcAft>
              <a:tabLst>
                <a:tab pos="2425700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640138" defTabSz="904875" fontAlgn="base">
              <a:spcBef>
                <a:spcPct val="0"/>
              </a:spcBef>
              <a:spcAft>
                <a:spcPct val="0"/>
              </a:spcAft>
              <a:tabLst>
                <a:tab pos="2425700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sz="1200" dirty="0">
                <a:latin typeface="Comic Sans MS" pitchFamily="66" charset="0"/>
              </a:rPr>
              <a:t>POLOPROVOZNÍ MĚŘÍTKO</a:t>
            </a:r>
          </a:p>
          <a:p>
            <a:pPr algn="ctr"/>
            <a:r>
              <a:rPr lang="cs-CZ" sz="1200" dirty="0">
                <a:latin typeface="Comic Sans MS" pitchFamily="66" charset="0"/>
              </a:rPr>
              <a:t>D = </a:t>
            </a:r>
            <a:r>
              <a:rPr lang="cs-CZ" sz="1200" dirty="0" smtClean="0">
                <a:latin typeface="Comic Sans MS" pitchFamily="66" charset="0"/>
              </a:rPr>
              <a:t>0,6m              V</a:t>
            </a:r>
            <a:r>
              <a:rPr lang="cs-CZ" sz="1200" baseline="-25000" dirty="0" smtClean="0">
                <a:latin typeface="Comic Sans MS" pitchFamily="66" charset="0"/>
              </a:rPr>
              <a:t>L</a:t>
            </a:r>
            <a:r>
              <a:rPr lang="cs-CZ" sz="1200" dirty="0" smtClean="0">
                <a:latin typeface="Comic Sans MS" pitchFamily="66" charset="0"/>
              </a:rPr>
              <a:t> </a:t>
            </a:r>
            <a:r>
              <a:rPr lang="cs-CZ" sz="1200" dirty="0">
                <a:latin typeface="Comic Sans MS" pitchFamily="66" charset="0"/>
              </a:rPr>
              <a:t>= 510 L</a:t>
            </a:r>
          </a:p>
        </p:txBody>
      </p:sp>
      <p:pic>
        <p:nvPicPr>
          <p:cNvPr id="7" name="Picture 71" descr="PA15005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9" t="-276" r="-369" b="-276"/>
          <a:stretch>
            <a:fillRect/>
          </a:stretch>
        </p:blipFill>
        <p:spPr bwMode="auto">
          <a:xfrm>
            <a:off x="1685365" y="3000376"/>
            <a:ext cx="2545445" cy="339839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" name="Text Box 72"/>
          <p:cNvSpPr txBox="1">
            <a:spLocks noChangeAspect="1" noChangeArrowheads="1"/>
          </p:cNvSpPr>
          <p:nvPr/>
        </p:nvSpPr>
        <p:spPr bwMode="auto">
          <a:xfrm>
            <a:off x="1685365" y="6391275"/>
            <a:ext cx="254544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536" tIns="45268" rIns="90536" bIns="45268">
            <a:spAutoFit/>
          </a:bodyPr>
          <a:lstStyle>
            <a:lvl1pPr defTabSz="904875">
              <a:tabLst>
                <a:tab pos="2425700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54025" defTabSz="904875">
              <a:tabLst>
                <a:tab pos="2425700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04875" defTabSz="904875">
              <a:tabLst>
                <a:tab pos="2425700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57313" defTabSz="904875">
              <a:tabLst>
                <a:tab pos="2425700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11338" defTabSz="904875">
              <a:tabLst>
                <a:tab pos="2425700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268538" defTabSz="904875" fontAlgn="base">
              <a:spcBef>
                <a:spcPct val="0"/>
              </a:spcBef>
              <a:spcAft>
                <a:spcPct val="0"/>
              </a:spcAft>
              <a:tabLst>
                <a:tab pos="2425700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725738" defTabSz="904875" fontAlgn="base">
              <a:spcBef>
                <a:spcPct val="0"/>
              </a:spcBef>
              <a:spcAft>
                <a:spcPct val="0"/>
              </a:spcAft>
              <a:tabLst>
                <a:tab pos="2425700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182938" defTabSz="904875" fontAlgn="base">
              <a:spcBef>
                <a:spcPct val="0"/>
              </a:spcBef>
              <a:spcAft>
                <a:spcPct val="0"/>
              </a:spcAft>
              <a:tabLst>
                <a:tab pos="2425700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640138" defTabSz="904875" fontAlgn="base">
              <a:spcBef>
                <a:spcPct val="0"/>
              </a:spcBef>
              <a:spcAft>
                <a:spcPct val="0"/>
              </a:spcAft>
              <a:tabLst>
                <a:tab pos="2425700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sz="1200" dirty="0">
                <a:latin typeface="Comic Sans MS" pitchFamily="66" charset="0"/>
              </a:rPr>
              <a:t>LABORATORNÍ MĚŘÍTKO</a:t>
            </a:r>
          </a:p>
          <a:p>
            <a:pPr algn="ctr"/>
            <a:r>
              <a:rPr lang="cs-CZ" sz="1200" dirty="0">
                <a:latin typeface="Comic Sans MS" pitchFamily="66" charset="0"/>
              </a:rPr>
              <a:t>D = </a:t>
            </a:r>
            <a:r>
              <a:rPr lang="cs-CZ" sz="1200" dirty="0" smtClean="0">
                <a:latin typeface="Comic Sans MS" pitchFamily="66" charset="0"/>
              </a:rPr>
              <a:t>0,29m           V</a:t>
            </a:r>
            <a:r>
              <a:rPr lang="cs-CZ" sz="1200" baseline="-25000" dirty="0" smtClean="0">
                <a:latin typeface="Comic Sans MS" pitchFamily="66" charset="0"/>
              </a:rPr>
              <a:t>L</a:t>
            </a:r>
            <a:r>
              <a:rPr lang="cs-CZ" sz="1200" dirty="0" smtClean="0">
                <a:latin typeface="Comic Sans MS" pitchFamily="66" charset="0"/>
              </a:rPr>
              <a:t> </a:t>
            </a:r>
            <a:r>
              <a:rPr lang="cs-CZ" sz="1200" dirty="0">
                <a:latin typeface="Comic Sans MS" pitchFamily="66" charset="0"/>
              </a:rPr>
              <a:t>= 57 L</a:t>
            </a:r>
          </a:p>
        </p:txBody>
      </p:sp>
      <p:pic>
        <p:nvPicPr>
          <p:cNvPr id="9" name="Picture 49" descr="Michadla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081" y="3211673"/>
            <a:ext cx="2987823" cy="224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52"/>
          <p:cNvSpPr txBox="1">
            <a:spLocks noChangeArrowheads="1"/>
          </p:cNvSpPr>
          <p:nvPr/>
        </p:nvSpPr>
        <p:spPr bwMode="auto">
          <a:xfrm>
            <a:off x="7642853" y="2923766"/>
            <a:ext cx="1279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1400" dirty="0" err="1">
                <a:solidFill>
                  <a:srgbClr val="0000FF"/>
                </a:solidFill>
                <a:latin typeface="Arial" charset="0"/>
              </a:rPr>
              <a:t>Pitched</a:t>
            </a:r>
            <a:r>
              <a:rPr lang="cs-CZ" sz="14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cs-CZ" sz="1400" dirty="0" err="1">
                <a:solidFill>
                  <a:srgbClr val="0000FF"/>
                </a:solidFill>
                <a:latin typeface="Arial" charset="0"/>
              </a:rPr>
              <a:t>Blade</a:t>
            </a:r>
            <a:endParaRPr lang="cs-CZ" sz="1400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1" name="Text Box 59"/>
          <p:cNvSpPr txBox="1">
            <a:spLocks noChangeArrowheads="1"/>
          </p:cNvSpPr>
          <p:nvPr/>
        </p:nvSpPr>
        <p:spPr bwMode="auto">
          <a:xfrm>
            <a:off x="8961305" y="5442760"/>
            <a:ext cx="1720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1400" dirty="0" err="1">
                <a:solidFill>
                  <a:srgbClr val="0000FF"/>
                </a:solidFill>
                <a:latin typeface="Arial" charset="0"/>
              </a:rPr>
              <a:t>Rushtonova</a:t>
            </a:r>
            <a:r>
              <a:rPr lang="cs-CZ" sz="14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cs-CZ" sz="1400" dirty="0" err="1">
                <a:solidFill>
                  <a:srgbClr val="0000FF"/>
                </a:solidFill>
                <a:latin typeface="Arial" charset="0"/>
              </a:rPr>
              <a:t>turbina</a:t>
            </a:r>
            <a:endParaRPr lang="cs-CZ" sz="1400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2" name="Text Box 60"/>
          <p:cNvSpPr txBox="1">
            <a:spLocks noChangeArrowheads="1"/>
          </p:cNvSpPr>
          <p:nvPr/>
        </p:nvSpPr>
        <p:spPr bwMode="auto">
          <a:xfrm>
            <a:off x="9136764" y="2906873"/>
            <a:ext cx="12684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1400" dirty="0" err="1">
                <a:solidFill>
                  <a:srgbClr val="0000FF"/>
                </a:solidFill>
                <a:latin typeface="Arial" charset="0"/>
              </a:rPr>
              <a:t>Lightnin</a:t>
            </a:r>
            <a:r>
              <a:rPr lang="cs-CZ" sz="1400" dirty="0">
                <a:solidFill>
                  <a:srgbClr val="0000FF"/>
                </a:solidFill>
                <a:latin typeface="Arial" charset="0"/>
              </a:rPr>
              <a:t> A315</a:t>
            </a:r>
          </a:p>
        </p:txBody>
      </p:sp>
      <p:sp>
        <p:nvSpPr>
          <p:cNvPr id="13" name="Text Box 61"/>
          <p:cNvSpPr txBox="1">
            <a:spLocks noChangeArrowheads="1"/>
          </p:cNvSpPr>
          <p:nvPr/>
        </p:nvSpPr>
        <p:spPr bwMode="auto">
          <a:xfrm>
            <a:off x="7642853" y="5442760"/>
            <a:ext cx="11985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1400" dirty="0" err="1">
                <a:solidFill>
                  <a:srgbClr val="0000FF"/>
                </a:solidFill>
                <a:latin typeface="Arial" charset="0"/>
              </a:rPr>
              <a:t>Techmix</a:t>
            </a:r>
            <a:r>
              <a:rPr lang="cs-CZ" sz="1400" dirty="0">
                <a:solidFill>
                  <a:srgbClr val="0000FF"/>
                </a:solidFill>
                <a:latin typeface="Arial" charset="0"/>
              </a:rPr>
              <a:t> 335</a:t>
            </a:r>
          </a:p>
        </p:txBody>
      </p:sp>
      <p:cxnSp>
        <p:nvCxnSpPr>
          <p:cNvPr id="14" name="Přímá spojnice se šipkou 13"/>
          <p:cNvCxnSpPr>
            <a:stCxn id="10" idx="2"/>
          </p:cNvCxnSpPr>
          <p:nvPr/>
        </p:nvCxnSpPr>
        <p:spPr>
          <a:xfrm flipH="1">
            <a:off x="8282615" y="3228566"/>
            <a:ext cx="1" cy="453061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V="1">
            <a:off x="8146909" y="4977771"/>
            <a:ext cx="288107" cy="61739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 flipV="1">
            <a:off x="9947110" y="4859327"/>
            <a:ext cx="147307" cy="735834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H="1">
            <a:off x="9371045" y="3167625"/>
            <a:ext cx="216025" cy="485601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46" descr="T60Celek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104" y="2794170"/>
            <a:ext cx="2867120" cy="359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6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Skupina 20"/>
          <p:cNvGrpSpPr/>
          <p:nvPr/>
        </p:nvGrpSpPr>
        <p:grpSpPr>
          <a:xfrm rot="2048640">
            <a:off x="9155792" y="707877"/>
            <a:ext cx="2038352" cy="6267450"/>
            <a:chOff x="9478386" y="221094"/>
            <a:chExt cx="2038352" cy="6267450"/>
          </a:xfrm>
        </p:grpSpPr>
        <p:pic>
          <p:nvPicPr>
            <p:cNvPr id="6" name="Picture 2" descr="Fig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7363836" y="2335644"/>
              <a:ext cx="6267450" cy="2038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ovéPole 15"/>
            <p:cNvSpPr txBox="1"/>
            <p:nvPr/>
          </p:nvSpPr>
          <p:spPr>
            <a:xfrm rot="16200000">
              <a:off x="10791737" y="5113091"/>
              <a:ext cx="1142224" cy="307778"/>
            </a:xfrm>
            <a:prstGeom prst="rect">
              <a:avLst/>
            </a:prstGeom>
            <a:solidFill>
              <a:srgbClr val="FFF3F3"/>
            </a:solidFill>
          </p:spPr>
          <p:txBody>
            <a:bodyPr wrap="square" rtlCol="0">
              <a:spAutoFit/>
            </a:bodyPr>
            <a:lstStyle/>
            <a:p>
              <a:r>
                <a:rPr lang="cs-CZ" sz="1400" smtClean="0">
                  <a:solidFill>
                    <a:srgbClr val="C00000"/>
                  </a:solidFill>
                </a:rPr>
                <a:t>sací komora</a:t>
              </a:r>
              <a:endParaRPr lang="cs-CZ" sz="1400">
                <a:solidFill>
                  <a:srgbClr val="C00000"/>
                </a:solidFill>
              </a:endParaRPr>
            </a:p>
          </p:txBody>
        </p:sp>
        <p:sp>
          <p:nvSpPr>
            <p:cNvPr id="17" name="TextovéPole 16"/>
            <p:cNvSpPr txBox="1"/>
            <p:nvPr/>
          </p:nvSpPr>
          <p:spPr>
            <a:xfrm rot="16200000">
              <a:off x="11073831" y="4065025"/>
              <a:ext cx="572081" cy="307777"/>
            </a:xfrm>
            <a:prstGeom prst="rect">
              <a:avLst/>
            </a:prstGeom>
            <a:solidFill>
              <a:srgbClr val="FFF3F3"/>
            </a:solidFill>
          </p:spPr>
          <p:txBody>
            <a:bodyPr wrap="square" rtlCol="0">
              <a:spAutoFit/>
            </a:bodyPr>
            <a:lstStyle/>
            <a:p>
              <a:r>
                <a:rPr lang="cs-CZ" sz="1400" smtClean="0">
                  <a:solidFill>
                    <a:srgbClr val="C00000"/>
                  </a:solidFill>
                </a:rPr>
                <a:t>hrdlo</a:t>
              </a:r>
              <a:endParaRPr lang="cs-CZ" sz="1400">
                <a:solidFill>
                  <a:srgbClr val="C00000"/>
                </a:solidFill>
              </a:endParaRPr>
            </a:p>
          </p:txBody>
        </p:sp>
        <p:sp>
          <p:nvSpPr>
            <p:cNvPr id="18" name="TextovéPole 17"/>
            <p:cNvSpPr txBox="1"/>
            <p:nvPr/>
          </p:nvSpPr>
          <p:spPr>
            <a:xfrm rot="16200000">
              <a:off x="10563242" y="2791439"/>
              <a:ext cx="1593261" cy="307779"/>
            </a:xfrm>
            <a:prstGeom prst="rect">
              <a:avLst/>
            </a:prstGeom>
            <a:solidFill>
              <a:srgbClr val="FFF3F3"/>
            </a:solidFill>
          </p:spPr>
          <p:txBody>
            <a:bodyPr wrap="square" rtlCol="0">
              <a:spAutoFit/>
            </a:bodyPr>
            <a:lstStyle/>
            <a:p>
              <a:r>
                <a:rPr lang="cs-CZ" sz="1400" smtClean="0">
                  <a:solidFill>
                    <a:srgbClr val="C00000"/>
                  </a:solidFill>
                </a:rPr>
                <a:t>směšovací komora</a:t>
              </a:r>
              <a:endParaRPr lang="cs-CZ" sz="1400">
                <a:solidFill>
                  <a:srgbClr val="C00000"/>
                </a:solidFill>
              </a:endParaRPr>
            </a:p>
          </p:txBody>
        </p:sp>
        <p:sp>
          <p:nvSpPr>
            <p:cNvPr id="19" name="TextovéPole 18"/>
            <p:cNvSpPr txBox="1"/>
            <p:nvPr/>
          </p:nvSpPr>
          <p:spPr>
            <a:xfrm rot="16200000">
              <a:off x="10975482" y="1425290"/>
              <a:ext cx="768780" cy="307777"/>
            </a:xfrm>
            <a:prstGeom prst="rect">
              <a:avLst/>
            </a:prstGeom>
            <a:solidFill>
              <a:srgbClr val="FFF3F3"/>
            </a:solidFill>
          </p:spPr>
          <p:txBody>
            <a:bodyPr wrap="square" rtlCol="0">
              <a:spAutoFit/>
            </a:bodyPr>
            <a:lstStyle/>
            <a:p>
              <a:r>
                <a:rPr lang="cs-CZ" sz="1400" smtClean="0">
                  <a:solidFill>
                    <a:srgbClr val="C00000"/>
                  </a:solidFill>
                </a:rPr>
                <a:t>difuzor</a:t>
              </a:r>
              <a:endParaRPr lang="cs-CZ" sz="1400">
                <a:solidFill>
                  <a:srgbClr val="C00000"/>
                </a:solidFill>
              </a:endParaRPr>
            </a:p>
          </p:txBody>
        </p:sp>
        <p:sp>
          <p:nvSpPr>
            <p:cNvPr id="20" name="TextovéPole 19"/>
            <p:cNvSpPr txBox="1"/>
            <p:nvPr/>
          </p:nvSpPr>
          <p:spPr>
            <a:xfrm rot="16200000">
              <a:off x="9710671" y="5995361"/>
              <a:ext cx="650452" cy="307777"/>
            </a:xfrm>
            <a:prstGeom prst="rect">
              <a:avLst/>
            </a:prstGeom>
            <a:solidFill>
              <a:srgbClr val="FFF3F3"/>
            </a:solidFill>
          </p:spPr>
          <p:txBody>
            <a:bodyPr wrap="square" rtlCol="0">
              <a:spAutoFit/>
            </a:bodyPr>
            <a:lstStyle/>
            <a:p>
              <a:r>
                <a:rPr lang="cs-CZ" sz="1400" smtClean="0">
                  <a:solidFill>
                    <a:srgbClr val="C00000"/>
                  </a:solidFill>
                </a:rPr>
                <a:t>tryska</a:t>
              </a:r>
              <a:endParaRPr lang="cs-CZ" sz="1400">
                <a:solidFill>
                  <a:srgbClr val="C00000"/>
                </a:solidFill>
              </a:endParaRPr>
            </a:p>
          </p:txBody>
        </p:sp>
      </p:grpSp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95" y="1963569"/>
            <a:ext cx="3549362" cy="473248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369" y="1268975"/>
            <a:ext cx="4079731" cy="5439641"/>
          </a:xfrm>
          <a:prstGeom prst="rect">
            <a:avLst/>
          </a:prstGeom>
        </p:spPr>
      </p:pic>
      <p:cxnSp>
        <p:nvCxnSpPr>
          <p:cNvPr id="8" name="Přímá spojnice se šipkou 7"/>
          <p:cNvCxnSpPr/>
          <p:nvPr/>
        </p:nvCxnSpPr>
        <p:spPr>
          <a:xfrm flipV="1">
            <a:off x="4692466" y="4149804"/>
            <a:ext cx="17113" cy="2475021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H="1" flipV="1">
            <a:off x="5176684" y="4079678"/>
            <a:ext cx="2672863" cy="140252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 rot="16200000">
            <a:off x="3286191" y="5205922"/>
            <a:ext cx="2331536" cy="523220"/>
          </a:xfrm>
          <a:prstGeom prst="rect">
            <a:avLst/>
          </a:prstGeom>
          <a:solidFill>
            <a:schemeClr val="tx1">
              <a:lumMod val="50000"/>
              <a:lumOff val="50000"/>
              <a:alpha val="63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2800" b="1" smtClean="0">
                <a:solidFill>
                  <a:srgbClr val="FFC000"/>
                </a:solidFill>
              </a:rPr>
              <a:t>hnací kapalina</a:t>
            </a:r>
            <a:endParaRPr lang="cs-CZ" sz="2800" b="1">
              <a:solidFill>
                <a:srgbClr val="FFC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 rot="183342">
            <a:off x="5732260" y="3718494"/>
            <a:ext cx="1827680" cy="523220"/>
          </a:xfrm>
          <a:prstGeom prst="rect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2800" b="1" smtClean="0">
                <a:solidFill>
                  <a:srgbClr val="FFC000"/>
                </a:solidFill>
              </a:rPr>
              <a:t>hnaný plyn</a:t>
            </a:r>
            <a:endParaRPr lang="cs-CZ" sz="2800" b="1">
              <a:solidFill>
                <a:srgbClr val="FFC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0" y="8857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/>
              <a:t>Polopro</a:t>
            </a:r>
            <a:r>
              <a:rPr lang="cs-CZ" sz="2200" smtClean="0"/>
              <a:t>vozní bublaná kolona s ejektorovým distributorem plynu v Laboratoři sdílení hmoty VŠCHT Praha</a:t>
            </a:r>
            <a:endParaRPr lang="cs-CZ" sz="2200"/>
          </a:p>
        </p:txBody>
      </p:sp>
      <p:sp>
        <p:nvSpPr>
          <p:cNvPr id="3" name="TextovéPole 2"/>
          <p:cNvSpPr txBox="1"/>
          <p:nvPr/>
        </p:nvSpPr>
        <p:spPr>
          <a:xfrm>
            <a:off x="255820" y="1594237"/>
            <a:ext cx="3079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Spodní část kolony s ejektorem</a:t>
            </a:r>
            <a:endParaRPr lang="cs-CZ"/>
          </a:p>
        </p:txBody>
      </p:sp>
      <p:sp>
        <p:nvSpPr>
          <p:cNvPr id="22" name="TextovéPole 21"/>
          <p:cNvSpPr txBox="1"/>
          <p:nvPr/>
        </p:nvSpPr>
        <p:spPr>
          <a:xfrm>
            <a:off x="4606981" y="891168"/>
            <a:ext cx="846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Ejektor</a:t>
            </a:r>
            <a:endParaRPr lang="cs-CZ"/>
          </a:p>
        </p:txBody>
      </p:sp>
      <p:sp>
        <p:nvSpPr>
          <p:cNvPr id="23" name="TextovéPole 22"/>
          <p:cNvSpPr txBox="1"/>
          <p:nvPr/>
        </p:nvSpPr>
        <p:spPr>
          <a:xfrm>
            <a:off x="8756950" y="1454715"/>
            <a:ext cx="14180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Ejektor-</a:t>
            </a:r>
          </a:p>
          <a:p>
            <a:r>
              <a:rPr lang="cs-CZ" smtClean="0"/>
              <a:t>-geometrické</a:t>
            </a:r>
          </a:p>
          <a:p>
            <a:r>
              <a:rPr lang="cs-CZ" smtClean="0"/>
              <a:t>parametry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766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/>
          <p:cNvGrpSpPr/>
          <p:nvPr/>
        </p:nvGrpSpPr>
        <p:grpSpPr>
          <a:xfrm rot="5400000">
            <a:off x="1754456" y="4413520"/>
            <a:ext cx="5298282" cy="4072193"/>
            <a:chOff x="4763" y="0"/>
            <a:chExt cx="3590925" cy="2690813"/>
          </a:xfrm>
        </p:grpSpPr>
        <p:pic>
          <p:nvPicPr>
            <p:cNvPr id="3074" name="Picture 2" descr="fig_3_nozzle_type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3" y="4763"/>
              <a:ext cx="3590925" cy="268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Obdélník 3"/>
            <p:cNvSpPr/>
            <p:nvPr/>
          </p:nvSpPr>
          <p:spPr>
            <a:xfrm>
              <a:off x="1688123" y="0"/>
              <a:ext cx="1907565" cy="2690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6" name="Skupina 5"/>
          <p:cNvGrpSpPr/>
          <p:nvPr/>
        </p:nvGrpSpPr>
        <p:grpSpPr>
          <a:xfrm rot="5400000">
            <a:off x="5420518" y="-893330"/>
            <a:ext cx="2038352" cy="6267450"/>
            <a:chOff x="9478386" y="221094"/>
            <a:chExt cx="2038352" cy="6267450"/>
          </a:xfrm>
        </p:grpSpPr>
        <p:pic>
          <p:nvPicPr>
            <p:cNvPr id="7" name="Picture 2" descr="Fig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7363836" y="2335644"/>
              <a:ext cx="6267450" cy="2038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ovéPole 7"/>
            <p:cNvSpPr txBox="1"/>
            <p:nvPr/>
          </p:nvSpPr>
          <p:spPr>
            <a:xfrm rot="16200000">
              <a:off x="10791737" y="5113091"/>
              <a:ext cx="1142224" cy="307778"/>
            </a:xfrm>
            <a:prstGeom prst="rect">
              <a:avLst/>
            </a:prstGeom>
            <a:solidFill>
              <a:srgbClr val="FFF3F3"/>
            </a:solidFill>
          </p:spPr>
          <p:txBody>
            <a:bodyPr wrap="square" rtlCol="0">
              <a:spAutoFit/>
            </a:bodyPr>
            <a:lstStyle/>
            <a:p>
              <a:r>
                <a:rPr lang="cs-CZ" sz="1400" smtClean="0">
                  <a:solidFill>
                    <a:srgbClr val="C00000"/>
                  </a:solidFill>
                </a:rPr>
                <a:t>sací komora</a:t>
              </a:r>
              <a:endParaRPr lang="cs-CZ" sz="1400">
                <a:solidFill>
                  <a:srgbClr val="C00000"/>
                </a:solidFill>
              </a:endParaRPr>
            </a:p>
          </p:txBody>
        </p:sp>
        <p:sp>
          <p:nvSpPr>
            <p:cNvPr id="9" name="TextovéPole 8"/>
            <p:cNvSpPr txBox="1"/>
            <p:nvPr/>
          </p:nvSpPr>
          <p:spPr>
            <a:xfrm rot="16200000">
              <a:off x="11073831" y="4065025"/>
              <a:ext cx="572081" cy="307777"/>
            </a:xfrm>
            <a:prstGeom prst="rect">
              <a:avLst/>
            </a:prstGeom>
            <a:solidFill>
              <a:srgbClr val="FFF3F3"/>
            </a:solidFill>
          </p:spPr>
          <p:txBody>
            <a:bodyPr wrap="square" rtlCol="0">
              <a:spAutoFit/>
            </a:bodyPr>
            <a:lstStyle/>
            <a:p>
              <a:r>
                <a:rPr lang="cs-CZ" sz="1400" smtClean="0">
                  <a:solidFill>
                    <a:srgbClr val="C00000"/>
                  </a:solidFill>
                </a:rPr>
                <a:t>hrdlo</a:t>
              </a:r>
              <a:endParaRPr lang="cs-CZ" sz="1400">
                <a:solidFill>
                  <a:srgbClr val="C00000"/>
                </a:solidFill>
              </a:endParaRPr>
            </a:p>
          </p:txBody>
        </p:sp>
        <p:sp>
          <p:nvSpPr>
            <p:cNvPr id="10" name="TextovéPole 9"/>
            <p:cNvSpPr txBox="1"/>
            <p:nvPr/>
          </p:nvSpPr>
          <p:spPr>
            <a:xfrm rot="16200000">
              <a:off x="10563242" y="2791439"/>
              <a:ext cx="1593261" cy="307779"/>
            </a:xfrm>
            <a:prstGeom prst="rect">
              <a:avLst/>
            </a:prstGeom>
            <a:solidFill>
              <a:srgbClr val="FFF3F3"/>
            </a:solidFill>
          </p:spPr>
          <p:txBody>
            <a:bodyPr wrap="square" rtlCol="0">
              <a:spAutoFit/>
            </a:bodyPr>
            <a:lstStyle/>
            <a:p>
              <a:r>
                <a:rPr lang="cs-CZ" sz="1400" smtClean="0">
                  <a:solidFill>
                    <a:srgbClr val="C00000"/>
                  </a:solidFill>
                </a:rPr>
                <a:t>směšovací komora</a:t>
              </a:r>
              <a:endParaRPr lang="cs-CZ" sz="1400">
                <a:solidFill>
                  <a:srgbClr val="C00000"/>
                </a:solidFill>
              </a:endParaRPr>
            </a:p>
          </p:txBody>
        </p:sp>
        <p:sp>
          <p:nvSpPr>
            <p:cNvPr id="11" name="TextovéPole 10"/>
            <p:cNvSpPr txBox="1"/>
            <p:nvPr/>
          </p:nvSpPr>
          <p:spPr>
            <a:xfrm rot="16200000">
              <a:off x="10975482" y="1425290"/>
              <a:ext cx="768780" cy="307777"/>
            </a:xfrm>
            <a:prstGeom prst="rect">
              <a:avLst/>
            </a:prstGeom>
            <a:solidFill>
              <a:srgbClr val="FFF3F3"/>
            </a:solidFill>
          </p:spPr>
          <p:txBody>
            <a:bodyPr wrap="square" rtlCol="0">
              <a:spAutoFit/>
            </a:bodyPr>
            <a:lstStyle/>
            <a:p>
              <a:r>
                <a:rPr lang="cs-CZ" sz="1400" smtClean="0">
                  <a:solidFill>
                    <a:srgbClr val="C00000"/>
                  </a:solidFill>
                </a:rPr>
                <a:t>difuzor</a:t>
              </a:r>
              <a:endParaRPr lang="cs-CZ" sz="1400">
                <a:solidFill>
                  <a:srgbClr val="C00000"/>
                </a:solidFill>
              </a:endParaRPr>
            </a:p>
          </p:txBody>
        </p:sp>
        <p:sp>
          <p:nvSpPr>
            <p:cNvPr id="12" name="TextovéPole 11"/>
            <p:cNvSpPr txBox="1"/>
            <p:nvPr/>
          </p:nvSpPr>
          <p:spPr>
            <a:xfrm rot="16200000">
              <a:off x="9710671" y="5995361"/>
              <a:ext cx="650452" cy="307777"/>
            </a:xfrm>
            <a:prstGeom prst="rect">
              <a:avLst/>
            </a:prstGeom>
            <a:solidFill>
              <a:srgbClr val="FFF3F3"/>
            </a:solidFill>
          </p:spPr>
          <p:txBody>
            <a:bodyPr wrap="square" rtlCol="0">
              <a:spAutoFit/>
            </a:bodyPr>
            <a:lstStyle/>
            <a:p>
              <a:r>
                <a:rPr lang="cs-CZ" sz="1400" smtClean="0">
                  <a:solidFill>
                    <a:srgbClr val="C00000"/>
                  </a:solidFill>
                </a:rPr>
                <a:t>tryska</a:t>
              </a:r>
              <a:endParaRPr lang="cs-CZ" sz="1400">
                <a:solidFill>
                  <a:srgbClr val="C00000"/>
                </a:solidFill>
              </a:endParaRPr>
            </a:p>
          </p:txBody>
        </p:sp>
      </p:grpSp>
      <p:cxnSp>
        <p:nvCxnSpPr>
          <p:cNvPr id="3" name="Přímá spojnice 2"/>
          <p:cNvCxnSpPr>
            <a:stCxn id="13" idx="4"/>
          </p:cNvCxnSpPr>
          <p:nvPr/>
        </p:nvCxnSpPr>
        <p:spPr>
          <a:xfrm>
            <a:off x="4399993" y="2688712"/>
            <a:ext cx="343457" cy="1926151"/>
          </a:xfrm>
          <a:prstGeom prst="line">
            <a:avLst/>
          </a:prstGeom>
          <a:ln w="254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ál 12"/>
          <p:cNvSpPr/>
          <p:nvPr/>
        </p:nvSpPr>
        <p:spPr>
          <a:xfrm>
            <a:off x="3821292" y="2092642"/>
            <a:ext cx="1157401" cy="596070"/>
          </a:xfrm>
          <a:prstGeom prst="ellipse">
            <a:avLst/>
          </a:prstGeom>
          <a:noFill/>
          <a:ln w="2540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ál 14"/>
          <p:cNvSpPr/>
          <p:nvPr/>
        </p:nvSpPr>
        <p:spPr>
          <a:xfrm>
            <a:off x="3543301" y="4614863"/>
            <a:ext cx="3186112" cy="1509327"/>
          </a:xfrm>
          <a:prstGeom prst="ellipse">
            <a:avLst/>
          </a:prstGeom>
          <a:noFill/>
          <a:ln w="2540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ovéPole 17"/>
          <p:cNvSpPr txBox="1"/>
          <p:nvPr/>
        </p:nvSpPr>
        <p:spPr>
          <a:xfrm>
            <a:off x="1976492" y="358906"/>
            <a:ext cx="4752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smtClean="0"/>
              <a:t>Ejektor-geometrické parametry</a:t>
            </a:r>
            <a:endParaRPr lang="cs-CZ" sz="2400"/>
          </a:p>
        </p:txBody>
      </p:sp>
      <p:sp>
        <p:nvSpPr>
          <p:cNvPr id="17" name="TextovéPole 16"/>
          <p:cNvSpPr txBox="1"/>
          <p:nvPr/>
        </p:nvSpPr>
        <p:spPr>
          <a:xfrm>
            <a:off x="1938351" y="3420954"/>
            <a:ext cx="963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smtClean="0"/>
              <a:t>Tryska</a:t>
            </a:r>
            <a:endParaRPr lang="cs-CZ" sz="2400"/>
          </a:p>
        </p:txBody>
      </p:sp>
      <p:sp>
        <p:nvSpPr>
          <p:cNvPr id="21" name="Obdélník 20"/>
          <p:cNvSpPr/>
          <p:nvPr/>
        </p:nvSpPr>
        <p:spPr>
          <a:xfrm>
            <a:off x="9354365" y="6211669"/>
            <a:ext cx="28376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smtClean="0">
                <a:latin typeface="Comic Sans MS" pitchFamily="66" charset="0"/>
              </a:rPr>
              <a:t>Laboratoř </a:t>
            </a:r>
            <a:r>
              <a:rPr lang="cs-CZ" b="1">
                <a:latin typeface="Comic Sans MS" pitchFamily="66" charset="0"/>
              </a:rPr>
              <a:t>sdílení </a:t>
            </a:r>
            <a:r>
              <a:rPr lang="cs-CZ" b="1" smtClean="0">
                <a:latin typeface="Comic Sans MS" pitchFamily="66" charset="0"/>
              </a:rPr>
              <a:t>hmoty</a:t>
            </a:r>
          </a:p>
          <a:p>
            <a:pPr algn="ctr"/>
            <a:r>
              <a:rPr lang="cs-CZ" b="1" smtClean="0">
                <a:latin typeface="Comic Sans MS" pitchFamily="66" charset="0"/>
              </a:rPr>
              <a:t>ÚCHI VŠCHT Praha</a:t>
            </a:r>
            <a:endParaRPr lang="cs-CZ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89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g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6"/>
          <a:stretch>
            <a:fillRect/>
          </a:stretch>
        </p:blipFill>
        <p:spPr bwMode="auto">
          <a:xfrm>
            <a:off x="3911744" y="1501052"/>
            <a:ext cx="4094168" cy="369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729345" y="762000"/>
            <a:ext cx="6145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Příklad e</a:t>
            </a:r>
            <a:r>
              <a:rPr lang="en-US" smtClean="0"/>
              <a:t>xperiment</a:t>
            </a:r>
            <a:r>
              <a:rPr lang="cs-CZ" smtClean="0"/>
              <a:t>álních výsledků </a:t>
            </a:r>
            <a:r>
              <a:rPr lang="cs-CZ" smtClean="0"/>
              <a:t>poloprovozu na </a:t>
            </a:r>
            <a:r>
              <a:rPr lang="cs-CZ" smtClean="0"/>
              <a:t>VŠCHT Praha</a:t>
            </a:r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2247043" y="5565173"/>
            <a:ext cx="57175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Aplikace: </a:t>
            </a:r>
          </a:p>
          <a:p>
            <a:r>
              <a:rPr lang="cs-CZ"/>
              <a:t>-</a:t>
            </a:r>
            <a:r>
              <a:rPr lang="cs-CZ" smtClean="0"/>
              <a:t>zpracování fenolátových louhú DEZA Valašské Meziříčí</a:t>
            </a:r>
          </a:p>
          <a:p>
            <a:r>
              <a:rPr lang="cs-CZ" smtClean="0"/>
              <a:t>-získávání krystalických solí ze zahuštěných minerálních vod</a:t>
            </a:r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9354365" y="6211669"/>
            <a:ext cx="28376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smtClean="0">
                <a:latin typeface="Comic Sans MS" pitchFamily="66" charset="0"/>
              </a:rPr>
              <a:t>Laboratoř </a:t>
            </a:r>
            <a:r>
              <a:rPr lang="cs-CZ" b="1">
                <a:latin typeface="Comic Sans MS" pitchFamily="66" charset="0"/>
              </a:rPr>
              <a:t>sdílení </a:t>
            </a:r>
            <a:r>
              <a:rPr lang="cs-CZ" b="1" smtClean="0">
                <a:latin typeface="Comic Sans MS" pitchFamily="66" charset="0"/>
              </a:rPr>
              <a:t>hmoty</a:t>
            </a:r>
          </a:p>
          <a:p>
            <a:pPr algn="ctr"/>
            <a:r>
              <a:rPr lang="cs-CZ" b="1" smtClean="0">
                <a:latin typeface="Comic Sans MS" pitchFamily="66" charset="0"/>
              </a:rPr>
              <a:t>ÚCHI VŠCHT Praha</a:t>
            </a:r>
            <a:endParaRPr lang="cs-CZ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24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337625" y="576775"/>
            <a:ext cx="29946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smtClean="0"/>
              <a:t>Problém k řešení:</a:t>
            </a:r>
          </a:p>
          <a:p>
            <a:r>
              <a:rPr lang="cs-CZ" smtClean="0"/>
              <a:t>odstranit jemné pevné částice</a:t>
            </a:r>
          </a:p>
          <a:p>
            <a:r>
              <a:rPr lang="cs-CZ" smtClean="0"/>
              <a:t>z odplynu průtoku 0,2 m</a:t>
            </a:r>
            <a:r>
              <a:rPr lang="cs-CZ" baseline="30000" smtClean="0"/>
              <a:t>3</a:t>
            </a:r>
            <a:r>
              <a:rPr lang="cs-CZ" smtClean="0"/>
              <a:t>/s</a:t>
            </a:r>
            <a:endParaRPr lang="cs-CZ"/>
          </a:p>
        </p:txBody>
      </p:sp>
      <p:sp>
        <p:nvSpPr>
          <p:cNvPr id="3" name="Slza 2"/>
          <p:cNvSpPr/>
          <p:nvPr/>
        </p:nvSpPr>
        <p:spPr>
          <a:xfrm rot="19140039">
            <a:off x="1067348" y="2652363"/>
            <a:ext cx="632303" cy="648795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Volný tvar 4"/>
          <p:cNvSpPr/>
          <p:nvPr/>
        </p:nvSpPr>
        <p:spPr>
          <a:xfrm>
            <a:off x="1232368" y="2432449"/>
            <a:ext cx="602558" cy="1913205"/>
          </a:xfrm>
          <a:custGeom>
            <a:avLst/>
            <a:gdLst>
              <a:gd name="connsiteX0" fmla="*/ 0 w 794011"/>
              <a:gd name="connsiteY0" fmla="*/ 1463040 h 1463040"/>
              <a:gd name="connsiteX1" fmla="*/ 337624 w 794011"/>
              <a:gd name="connsiteY1" fmla="*/ 1026941 h 1463040"/>
              <a:gd name="connsiteX2" fmla="*/ 745587 w 794011"/>
              <a:gd name="connsiteY2" fmla="*/ 801858 h 1463040"/>
              <a:gd name="connsiteX3" fmla="*/ 787791 w 794011"/>
              <a:gd name="connsiteY3" fmla="*/ 379827 h 1463040"/>
              <a:gd name="connsiteX4" fmla="*/ 759655 w 794011"/>
              <a:gd name="connsiteY4" fmla="*/ 0 h 1463040"/>
              <a:gd name="connsiteX0" fmla="*/ 0 w 812805"/>
              <a:gd name="connsiteY0" fmla="*/ 1561514 h 1561514"/>
              <a:gd name="connsiteX1" fmla="*/ 337624 w 812805"/>
              <a:gd name="connsiteY1" fmla="*/ 1125415 h 1561514"/>
              <a:gd name="connsiteX2" fmla="*/ 745587 w 812805"/>
              <a:gd name="connsiteY2" fmla="*/ 900332 h 1561514"/>
              <a:gd name="connsiteX3" fmla="*/ 787791 w 812805"/>
              <a:gd name="connsiteY3" fmla="*/ 478301 h 1561514"/>
              <a:gd name="connsiteX4" fmla="*/ 492255 w 812805"/>
              <a:gd name="connsiteY4" fmla="*/ 0 h 1561514"/>
              <a:gd name="connsiteX0" fmla="*/ 0 w 558138"/>
              <a:gd name="connsiteY0" fmla="*/ 1842867 h 1842867"/>
              <a:gd name="connsiteX1" fmla="*/ 82957 w 558138"/>
              <a:gd name="connsiteY1" fmla="*/ 1125415 h 1842867"/>
              <a:gd name="connsiteX2" fmla="*/ 490920 w 558138"/>
              <a:gd name="connsiteY2" fmla="*/ 900332 h 1842867"/>
              <a:gd name="connsiteX3" fmla="*/ 533124 w 558138"/>
              <a:gd name="connsiteY3" fmla="*/ 478301 h 1842867"/>
              <a:gd name="connsiteX4" fmla="*/ 237588 w 558138"/>
              <a:gd name="connsiteY4" fmla="*/ 0 h 1842867"/>
              <a:gd name="connsiteX0" fmla="*/ 0 w 545405"/>
              <a:gd name="connsiteY0" fmla="*/ 1913205 h 1913205"/>
              <a:gd name="connsiteX1" fmla="*/ 70224 w 545405"/>
              <a:gd name="connsiteY1" fmla="*/ 1125415 h 1913205"/>
              <a:gd name="connsiteX2" fmla="*/ 478187 w 545405"/>
              <a:gd name="connsiteY2" fmla="*/ 900332 h 1913205"/>
              <a:gd name="connsiteX3" fmla="*/ 520391 w 545405"/>
              <a:gd name="connsiteY3" fmla="*/ 478301 h 1913205"/>
              <a:gd name="connsiteX4" fmla="*/ 224855 w 545405"/>
              <a:gd name="connsiteY4" fmla="*/ 0 h 1913205"/>
              <a:gd name="connsiteX0" fmla="*/ 0 w 545405"/>
              <a:gd name="connsiteY0" fmla="*/ 1913205 h 1913205"/>
              <a:gd name="connsiteX1" fmla="*/ 70224 w 545405"/>
              <a:gd name="connsiteY1" fmla="*/ 1125415 h 1913205"/>
              <a:gd name="connsiteX2" fmla="*/ 478187 w 545405"/>
              <a:gd name="connsiteY2" fmla="*/ 900332 h 1913205"/>
              <a:gd name="connsiteX3" fmla="*/ 520391 w 545405"/>
              <a:gd name="connsiteY3" fmla="*/ 478301 h 1913205"/>
              <a:gd name="connsiteX4" fmla="*/ 224855 w 545405"/>
              <a:gd name="connsiteY4" fmla="*/ 0 h 1913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5405" h="1913205">
                <a:moveTo>
                  <a:pt x="0" y="1913205"/>
                </a:moveTo>
                <a:cubicBezTo>
                  <a:pt x="93947" y="1778390"/>
                  <a:pt x="-9474" y="1294227"/>
                  <a:pt x="70224" y="1125415"/>
                </a:cubicBezTo>
                <a:cubicBezTo>
                  <a:pt x="149922" y="956603"/>
                  <a:pt x="403159" y="1008184"/>
                  <a:pt x="478187" y="900332"/>
                </a:cubicBezTo>
                <a:cubicBezTo>
                  <a:pt x="553215" y="792480"/>
                  <a:pt x="562613" y="628356"/>
                  <a:pt x="520391" y="478301"/>
                </a:cubicBezTo>
                <a:cubicBezTo>
                  <a:pt x="478169" y="328246"/>
                  <a:pt x="240095" y="123092"/>
                  <a:pt x="224855" y="0"/>
                </a:cubicBezTo>
              </a:path>
            </a:pathLst>
          </a:custGeom>
          <a:noFill/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1814162" y="3073160"/>
            <a:ext cx="66483" cy="9847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167997" y="2109153"/>
            <a:ext cx="1775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skrápěná kolona:</a:t>
            </a:r>
            <a:endParaRPr lang="cs-CZ"/>
          </a:p>
        </p:txBody>
      </p:sp>
      <p:sp>
        <p:nvSpPr>
          <p:cNvPr id="8" name="Slza 7"/>
          <p:cNvSpPr/>
          <p:nvPr/>
        </p:nvSpPr>
        <p:spPr>
          <a:xfrm rot="19140039">
            <a:off x="1116672" y="4434673"/>
            <a:ext cx="632303" cy="648795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9452339" y="3558741"/>
            <a:ext cx="27396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smtClean="0"/>
              <a:t>nasazení ejektoru?</a:t>
            </a:r>
          </a:p>
          <a:p>
            <a:r>
              <a:rPr lang="cs-CZ" sz="2400" smtClean="0"/>
              <a:t>(dobré zkušenosti se</a:t>
            </a:r>
          </a:p>
          <a:p>
            <a:r>
              <a:rPr lang="cs-CZ" sz="2400" smtClean="0"/>
              <a:t>salmiakovou mlhou)</a:t>
            </a:r>
            <a:endParaRPr lang="cs-CZ" sz="2400"/>
          </a:p>
        </p:txBody>
      </p:sp>
      <p:sp>
        <p:nvSpPr>
          <p:cNvPr id="10" name="Šipka doprava 9"/>
          <p:cNvSpPr/>
          <p:nvPr/>
        </p:nvSpPr>
        <p:spPr>
          <a:xfrm rot="2570142">
            <a:off x="8705655" y="2830208"/>
            <a:ext cx="1114425" cy="5486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9354365" y="6211669"/>
            <a:ext cx="28376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smtClean="0">
                <a:latin typeface="Comic Sans MS" pitchFamily="66" charset="0"/>
              </a:rPr>
              <a:t>Laboratoř </a:t>
            </a:r>
            <a:r>
              <a:rPr lang="cs-CZ" b="1">
                <a:latin typeface="Comic Sans MS" pitchFamily="66" charset="0"/>
              </a:rPr>
              <a:t>sdílení </a:t>
            </a:r>
            <a:r>
              <a:rPr lang="cs-CZ" b="1" smtClean="0">
                <a:latin typeface="Comic Sans MS" pitchFamily="66" charset="0"/>
              </a:rPr>
              <a:t>hmoty</a:t>
            </a:r>
          </a:p>
          <a:p>
            <a:pPr algn="ctr"/>
            <a:r>
              <a:rPr lang="cs-CZ" b="1" smtClean="0">
                <a:latin typeface="Comic Sans MS" pitchFamily="66" charset="0"/>
              </a:rPr>
              <a:t>ÚCHI VŠCHT Praha</a:t>
            </a:r>
            <a:endParaRPr lang="cs-CZ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54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13485</TotalTime>
  <Words>381</Words>
  <Application>Microsoft Office PowerPoint</Application>
  <PresentationFormat>Širokoúhlá obrazovka</PresentationFormat>
  <Paragraphs>115</Paragraphs>
  <Slides>14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Comic Sans MS</vt:lpstr>
      <vt:lpstr>Times New Roman</vt:lpstr>
      <vt:lpstr>Motiv Office</vt:lpstr>
      <vt:lpstr>Prezentace aplikace PowerPoint</vt:lpstr>
      <vt:lpstr>Laboratoř sdílení hmoty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VSCHT Praha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Moucha Tomas</dc:creator>
  <cp:lastModifiedBy>Moucha Tomas</cp:lastModifiedBy>
  <cp:revision>46</cp:revision>
  <dcterms:created xsi:type="dcterms:W3CDTF">2018-02-10T17:31:29Z</dcterms:created>
  <dcterms:modified xsi:type="dcterms:W3CDTF">2018-03-07T11:32:48Z</dcterms:modified>
</cp:coreProperties>
</file>