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  <p:sldMasterId id="2147483708" r:id="rId2"/>
  </p:sldMasterIdLst>
  <p:notesMasterIdLst>
    <p:notesMasterId r:id="rId11"/>
  </p:notesMasterIdLst>
  <p:sldIdLst>
    <p:sldId id="271" r:id="rId3"/>
    <p:sldId id="276" r:id="rId4"/>
    <p:sldId id="277" r:id="rId5"/>
    <p:sldId id="275" r:id="rId6"/>
    <p:sldId id="278" r:id="rId7"/>
    <p:sldId id="272" r:id="rId8"/>
    <p:sldId id="274" r:id="rId9"/>
    <p:sldId id="27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9ED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149" autoAdjust="0"/>
  </p:normalViewPr>
  <p:slideViewPr>
    <p:cSldViewPr snapToGrid="0">
      <p:cViewPr varScale="1">
        <p:scale>
          <a:sx n="91" d="100"/>
          <a:sy n="91" d="100"/>
        </p:scale>
        <p:origin x="73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7345-557D-4A55-93EE-FFCDFAC4B556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DECF-12B5-46FF-9EFE-9F63CCBF08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27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40CEC-04C3-431D-8421-41E87DEEDD68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89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40CEC-04C3-431D-8421-41E87DEEDD68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85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8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4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0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1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66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6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637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39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17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6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84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8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44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4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8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5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8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06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72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11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4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0C47-018D-4460-B945-BFF7981B6CA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F5A0A-F6FC-4FFD-9B49-0DA8697211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10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3129731"/>
            <a:ext cx="10363200" cy="1231674"/>
          </a:xfrm>
        </p:spPr>
        <p:txBody>
          <a:bodyPr>
            <a:normAutofit/>
          </a:bodyPr>
          <a:lstStyle/>
          <a:p>
            <a:r>
              <a:rPr lang="cs-CZ" b="1" dirty="0" smtClean="0"/>
              <a:t>Problematika typových plánů</a:t>
            </a:r>
            <a:endParaRPr lang="cs-CZ" b="1" dirty="0">
              <a:solidFill>
                <a:schemeClr val="tx2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1010176"/>
            <a:ext cx="10363200" cy="1262878"/>
          </a:xfrm>
        </p:spPr>
        <p:txBody>
          <a:bodyPr>
            <a:noAutofit/>
          </a:bodyPr>
          <a:lstStyle/>
          <a:p>
            <a:r>
              <a:rPr lang="cs-CZ" sz="4400" b="1" dirty="0" smtClean="0">
                <a:solidFill>
                  <a:srgbClr val="FF0000"/>
                </a:solidFill>
                <a:latin typeface="+mj-lt"/>
                <a:cs typeface="Calibri"/>
              </a:rPr>
              <a:t>APROCHEM</a:t>
            </a:r>
            <a:endParaRPr lang="cs-CZ" sz="4400" b="1" dirty="0">
              <a:solidFill>
                <a:srgbClr val="FF0000"/>
              </a:solidFill>
              <a:latin typeface="+mj-lt"/>
              <a:cs typeface="Calibri"/>
            </a:endParaRP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/>
              </a:rPr>
              <a:t>7. března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+mj-lt"/>
                <a:cs typeface="Calibri"/>
              </a:rPr>
              <a:t>2018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  <a:latin typeface="+mj-lt"/>
              <a:cs typeface="Calibri"/>
            </a:endParaRPr>
          </a:p>
        </p:txBody>
      </p:sp>
      <p:pic>
        <p:nvPicPr>
          <p:cNvPr id="5" name="url?sa=i&amp;rct=j&amp;q=&amp;esrc=s&amp;source=images&amp;cd=&amp;cad=rja&amp;docid=f6eDh3U8wPhI5M&amp;tbnid=8owKXxbfYJGPnM-&amp;ved=0CAUQjRw&amp;url=http%3A%2F%2Fold.png" descr="url?sa=i&amp;rct=j&amp;q=&amp;esrc=s&amp;source=images&amp;cd=&amp;cad=rja&amp;docid=f6eDh3U8wPhI5M&amp;tbnid=8owKXxbfYJGPnM-&amp;ved=0CAUQjRw&amp;url=http%3A%2F%2Fold.hzspk.cz%2Findex.php%3Foption%3Dcom_content%26task%3Dview%26id%3D717%26I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26197" y="5543804"/>
            <a:ext cx="1102803" cy="103614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ovéPole 5"/>
          <p:cNvSpPr txBox="1"/>
          <p:nvPr/>
        </p:nvSpPr>
        <p:spPr>
          <a:xfrm>
            <a:off x="3837353" y="5218082"/>
            <a:ext cx="4517292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133" dirty="0" smtClean="0">
                <a:solidFill>
                  <a:srgbClr val="E7E6E6">
                    <a:lumMod val="50000"/>
                  </a:srgbClr>
                </a:solidFill>
                <a:latin typeface="Calibri Light" panose="020F0302020204030204"/>
              </a:rPr>
              <a:t>Pavel Nepovím</a:t>
            </a:r>
            <a:endParaRPr lang="cs-CZ" sz="2133" dirty="0">
              <a:solidFill>
                <a:srgbClr val="E7E6E6">
                  <a:lumMod val="50000"/>
                </a:srgbClr>
              </a:solidFill>
              <a:latin typeface="Calibri Light" panose="020F0302020204030204"/>
            </a:endParaRPr>
          </a:p>
          <a:p>
            <a:pPr algn="ctr"/>
            <a:r>
              <a:rPr lang="cs-CZ" sz="2133" dirty="0">
                <a:solidFill>
                  <a:srgbClr val="E7E6E6">
                    <a:lumMod val="50000"/>
                  </a:srgbClr>
                </a:solidFill>
                <a:latin typeface="Calibri Light" panose="020F0302020204030204"/>
              </a:rPr>
              <a:t>MV-GŘ HZS ČR</a:t>
            </a:r>
          </a:p>
        </p:txBody>
      </p:sp>
    </p:spTree>
    <p:extLst>
      <p:ext uri="{BB962C8B-B14F-4D97-AF65-F5344CB8AC3E}">
        <p14:creationId xmlns:p14="http://schemas.microsoft.com/office/powerpoint/2010/main" val="4760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Typové plány „nové generace“…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Nařízení vlády č. 462/2000 Sb. </a:t>
            </a:r>
            <a:r>
              <a:rPr lang="cs-CZ" dirty="0" smtClean="0"/>
              <a:t>– ustanovení § 15 Náležitosti a způsob zpracování krizového </a:t>
            </a:r>
            <a:r>
              <a:rPr lang="cs-CZ" dirty="0" smtClean="0"/>
              <a:t>plánu, odst</a:t>
            </a:r>
            <a:r>
              <a:rPr lang="cs-CZ" dirty="0" smtClean="0"/>
              <a:t>. 3. písm. e) rozpracování typových plánů na postupy pro řešení konkrétních druhů hrozících krizových situací identifikovaných v analýze ohrožení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Koncepce ochrany obyvatelstva do roku 2020 s výhledem do roku 2030 </a:t>
            </a:r>
            <a:r>
              <a:rPr lang="cs-CZ" dirty="0" smtClean="0"/>
              <a:t>– přijata usnesením vlády ČR č. 805/2013, úkol č. 3. Zpracovat analýzu hrozeb pro ČR a její závěry promítnout do metodických a strategických materiálů v oblasti bezpečnosti státu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Usnesení vlády ČR č. 369/2016 </a:t>
            </a:r>
            <a:r>
              <a:rPr lang="cs-CZ" dirty="0" smtClean="0"/>
              <a:t>– schválena Analýza hrozeb pro ČR, stanoven termín na zpracování TP: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31. 12. 2017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Usnesení vlády ČR č. 1140/2016 </a:t>
            </a:r>
            <a:r>
              <a:rPr lang="cs-CZ" dirty="0" smtClean="0"/>
              <a:t>– schválen Metodický pokyn ke zpracování typových plánů (aktualizován)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hrozeb pro ČR – závěry…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 celostátní úrovni </a:t>
            </a:r>
            <a:r>
              <a:rPr lang="cs-CZ" i="1" dirty="0" smtClean="0">
                <a:solidFill>
                  <a:srgbClr val="FF0000"/>
                </a:solidFill>
              </a:rPr>
              <a:t>bylo identifikováno celkem 72 typů nebezpečí</a:t>
            </a:r>
            <a:r>
              <a:rPr lang="cs-CZ" i="1" dirty="0" smtClean="0"/>
              <a:t>, z toho </a:t>
            </a:r>
            <a:r>
              <a:rPr lang="cs-CZ" i="1" dirty="0" smtClean="0">
                <a:solidFill>
                  <a:srgbClr val="FF0000"/>
                </a:solidFill>
              </a:rPr>
              <a:t>22 označeno jako nebezpečí s nepřijatelným rizikem</a:t>
            </a:r>
            <a:r>
              <a:rPr lang="cs-CZ" i="1" dirty="0" smtClean="0"/>
              <a:t>, kterým je nutno věnovat na jednotlivých stupních veřejné správy prioritní pozornost</a:t>
            </a:r>
          </a:p>
          <a:p>
            <a:r>
              <a:rPr lang="cs-CZ" i="1" dirty="0" smtClean="0"/>
              <a:t>U výše uvedených 22 typů nebezpečí lze očekávat vyhlášení krizových stavů</a:t>
            </a:r>
          </a:p>
          <a:p>
            <a:r>
              <a:rPr lang="cs-CZ" i="1" dirty="0" smtClean="0"/>
              <a:t>Pro tyto případy je nutno přijímat opatření vedoucí k eliminaci jejich rizik a v rámci systému krizového plánování </a:t>
            </a:r>
            <a:r>
              <a:rPr lang="cs-CZ" b="1" i="1" dirty="0" smtClean="0">
                <a:solidFill>
                  <a:srgbClr val="FF0000"/>
                </a:solidFill>
              </a:rPr>
              <a:t>vypracovat novou generaci typových plánů</a:t>
            </a: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7028595"/>
              </p:ext>
            </p:extLst>
          </p:nvPr>
        </p:nvGraphicFramePr>
        <p:xfrm>
          <a:off x="3846786" y="102366"/>
          <a:ext cx="4754555" cy="6529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838"/>
                <a:gridCol w="3672833"/>
                <a:gridCol w="738884"/>
              </a:tblGrid>
              <a:tr h="428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P. č.</a:t>
                      </a:r>
                      <a:endParaRPr lang="cs-CZ" sz="9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Typové plány </a:t>
                      </a:r>
                      <a:endParaRPr lang="cs-CZ" sz="9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Zpracovatel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Dlouhodobé sucho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Extrémně vysoké teploty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3.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Přívalová povodeň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4.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Vydatné srážky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5.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Extrémní vítr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6.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Povodeň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7.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Epidemie - hromadné nákazy osob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MZd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Epifytie - hromadné nákazy polních kultur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MZe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9.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Epizootie</a:t>
                      </a: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– hromadné nákazy zvířat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MZe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dodávek potravin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MZe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42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11.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funkčnosti významných systémů elektronických komunikací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ČTÚ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42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12.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bezpečnosti informací kritické informační infrastruktury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NBÚ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13.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Zvláštní povodeň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MZe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14.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Únik nebezpečné chemické látky ze stacionárního zařízení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MŽP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15.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dodávek pitné vody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MZe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16.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dodávek plynu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MPO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17.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dodávek ropy a ropných produktů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SSHR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18.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Radiační havárie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SÚJB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19.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dodávek elektrické energie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MPO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20.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Migrační vlny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MV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253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21.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Narušování zákonnosti velkého rozsahu (včetně terorismu)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MV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  <a:tr h="42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22.</a:t>
                      </a:r>
                      <a:endParaRPr lang="cs-CZ" sz="9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26004" marR="26004" marT="26004" marB="2600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Narušení finančního a devizového hospodářství státu velkého rozsahu</a:t>
                      </a:r>
                      <a:endParaRPr lang="cs-CZ" sz="11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kern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MF</a:t>
                      </a:r>
                      <a:endParaRPr lang="cs-CZ" sz="9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44532" marR="26004" marT="26004" marB="26004" anchor="ctr"/>
                </a:tc>
              </a:tr>
            </a:tbl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9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776" y="3556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T y p o v ý   p l á </a:t>
            </a:r>
            <a:r>
              <a:rPr lang="cs-CZ" b="1" dirty="0" smtClean="0"/>
              <a:t>n - </a:t>
            </a:r>
            <a:r>
              <a:rPr lang="cs-CZ" b="1" i="1" dirty="0" smtClean="0"/>
              <a:t>„</a:t>
            </a:r>
            <a:r>
              <a:rPr lang="cs-CZ" b="1" i="1" dirty="0"/>
              <a:t>Narušení dodávek ropy a ropných </a:t>
            </a:r>
            <a:r>
              <a:rPr lang="cs-CZ" b="1" i="1" dirty="0" smtClean="0"/>
              <a:t>produktů velkého </a:t>
            </a:r>
            <a:r>
              <a:rPr lang="cs-CZ" b="1" i="1" dirty="0"/>
              <a:t>rozsahu</a:t>
            </a:r>
            <a:r>
              <a:rPr lang="cs-CZ" b="1" i="1" dirty="0" smtClean="0"/>
              <a:t>“ (SSHR)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1738" y="1408386"/>
            <a:ext cx="5755838" cy="1096689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Základní část: </a:t>
            </a:r>
            <a:r>
              <a:rPr lang="cs-CZ" b="0" dirty="0" smtClean="0"/>
              <a:t>popis situace, následky – dopady</a:t>
            </a:r>
          </a:p>
          <a:p>
            <a:r>
              <a:rPr lang="cs-CZ" dirty="0" smtClean="0"/>
              <a:t>Operativní část: </a:t>
            </a:r>
            <a:r>
              <a:rPr lang="cs-CZ" b="0" dirty="0" smtClean="0"/>
              <a:t>zásady pro řešení situace</a:t>
            </a:r>
          </a:p>
          <a:p>
            <a:r>
              <a:rPr lang="cs-CZ" dirty="0" smtClean="0"/>
              <a:t>Přílohy: </a:t>
            </a:r>
            <a:r>
              <a:rPr lang="cs-CZ" b="0" dirty="0" smtClean="0"/>
              <a:t>Karty opatření (v</a:t>
            </a:r>
            <a:r>
              <a:rPr lang="cs-CZ" b="0" dirty="0"/>
              <a:t> případě vyhlášení stavu ropné nouze budou aktivovány karty opatření a příslušné orgány zahájí výkon činností podle  těchto </a:t>
            </a:r>
            <a:r>
              <a:rPr lang="cs-CZ" b="0" dirty="0" smtClean="0"/>
              <a:t>karet)</a:t>
            </a:r>
            <a:endParaRPr lang="cs-CZ" b="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5649438"/>
              </p:ext>
            </p:extLst>
          </p:nvPr>
        </p:nvGraphicFramePr>
        <p:xfrm>
          <a:off x="372542" y="2505075"/>
          <a:ext cx="5494230" cy="433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111"/>
                <a:gridCol w="2652084"/>
                <a:gridCol w="790874"/>
                <a:gridCol w="1304161"/>
              </a:tblGrid>
              <a:tr h="25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Označení opatření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Opatření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Zajišťuje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Spolupracuje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27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1.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Vyhlášení a odvolání stavu ropné nouze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Vláda ČR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SSHR, NESO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384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2.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Omezit maximální rychlosti jízdy motorových vozidel na pozemních komunikacích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 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 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513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3.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Omezit používání některých druhů, kategorií a tříd silničních motorových vozidel v určitých dnech nebo pro určitý druh přepravy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MD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 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 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513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4.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Omezit nebo zakázat ve stanovených dnech používání silničních motorových vozidel se sudými nebo lichými koncovými čísly RZ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MD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 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27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5.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Omezit používání drážních motorových vozidel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MD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Drážní úřad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513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6.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Omezit obchodní leteckou dopravu, letecké práce a další letecké činnosti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Úřad pro civilní letectví 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Letecká amatérská asociace ČR Řízení letového provozu ČR, s.p. 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384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7.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Omezit otevírací doby čerpacích stanic a zakázat prodej pohonných hmot do nádob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SSHR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NESO, MPO, ČOI</a:t>
                      </a:r>
                      <a:endParaRPr lang="cs-CZ" sz="10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38732" marR="38732" marT="0" marB="0" anchor="ctr"/>
                </a:tc>
              </a:tr>
              <a:tr h="384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8.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Stanovit regulační opatření pro čerpání zásob ropy a ropných produktů u rozhodujících dodavatelů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SSHR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NESO, MPO, ČOI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513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9.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Zavést přídělový systém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SSHR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MD, MPO, ČOI, ÚSÚ, KÚ,ORP a vybrané organizace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  <a:tr h="272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10.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Dočasně omezit nebo zakázat vývozy ropy a ropných produktů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effectLst/>
                        </a:rPr>
                        <a:t>SSHR</a:t>
                      </a:r>
                      <a:endParaRPr lang="cs-CZ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</a:rPr>
                        <a:t>NESO, Celní správa ČR, MF</a:t>
                      </a:r>
                      <a:endParaRPr lang="cs-CZ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732" marR="38732" marT="0" marB="0" anchor="ctr"/>
                </a:tc>
              </a:tr>
            </a:tbl>
          </a:graphicData>
        </a:graphic>
      </p:graphicFrame>
      <p:graphicFrame>
        <p:nvGraphicFramePr>
          <p:cNvPr id="11" name="Zástupný symbol pro obsah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90728091"/>
              </p:ext>
            </p:extLst>
          </p:nvPr>
        </p:nvGraphicFramePr>
        <p:xfrm>
          <a:off x="6495614" y="100354"/>
          <a:ext cx="5507423" cy="6634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133"/>
                <a:gridCol w="116811"/>
                <a:gridCol w="1265211"/>
                <a:gridCol w="636796"/>
                <a:gridCol w="1265211"/>
                <a:gridCol w="116811"/>
                <a:gridCol w="516047"/>
                <a:gridCol w="209628"/>
                <a:gridCol w="200276"/>
                <a:gridCol w="788499"/>
              </a:tblGrid>
              <a:tr h="169599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KARTA OPATŘENÍ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9729"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Opatření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Označení opatření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411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Vyhlášení a odvolání stavu ropné nouze</a:t>
                      </a:r>
                      <a:endParaRPr lang="cs-CZ" sz="1050" b="1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592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Nařizuje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(schvaluje)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Vláda ČR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Provádí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SSHR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b="1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Spolupracuje</a:t>
                      </a:r>
                      <a:endParaRPr lang="cs-CZ" sz="900" b="1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NESO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9599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Související právní předpisy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53174">
                <a:tc gridSpan="10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ve smyslu § 4 odst. 3 zákona č. 189/1999 Sb. – zákon o nouzových zásobách ropy, předkládá předseda SSHR vládě ČR návrh na vyhlášení stavu ropné nouze s opatřeními k omezení spotřeby ropy a ropných produktů uvedených v § 5, odst. 1 zákona č. 189/1999 Sb. – zákon o nouzových zásobách ropy nařízení vlády o vyhlášení stavu ropné nouze dle § 4, odst. 1, zákona č. 189/1999 Sb. – zákon o nouzových zásobách ropy,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nařízení vlády ČR o odvolání stavu ropné nouze dle § 4, odst. 2, zákona č. 189/1999 Sb. – zákon o nouzových zásobách ropy,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oznámení o vyhlášení a odvolání stavu ropné nouze v hromadných sdělovacích prostředcích dle § 4 odst. 4, zákona č. 189/1999 Sb. – zákon o nouzových zásobách ropy,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 základě § 7 zákona č. 189/1999 Sb. – zákon o nouzových zásobách ropy, jsou v době hrozícího stavu ropné nouze a za stavu ropné nouze dovozci, zpracovatelé, skladovatelé, ochraňovatelé a distributoři ropy a ropných produktů </a:t>
                      </a:r>
                      <a:b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</a:b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 subjekty, které na území ČR provádějí dobývání ložisek ropy, povinni předávat SSHR informace o svých dovozech, vývozech a zásobách ropy a ropných produktů, o jejich zpracování a o dobývání ropy, a to na vyžádání SSHR a ve lhůtách v tomto vyžádání stanovených,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zákon č. 526/1990 Sb., o cenách.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9599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Věcné zdroje, další mimořádné zdroje, síly a prostředky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9599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17320" algn="l"/>
                        </a:tabLs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	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9599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Další potřebné informace související s plněním opatření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81239">
                <a:tc gridSpan="10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V případě hrozícího nebo reálného nedostatku ropy a ropných produktů NESO (Statut a jednací řád):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navrhuje a doporučuje předsedovi Správy státních hmotných rezerv opatření k omezení spotřeby ropy a ropných produktů a použití nouzových zásob ropy a ropných produktů, včetně návrhu na vyhlášení nebo odvolání stavu ropné nouze,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shromažďuje statistické údaje o těžbě ropy, dovozu, vývozu, zpracování, prodeji ropy ropných produktů a zásobách v ropném průmyslu a zpracovává údaje a hlášení požadované IEA a EK; pro tyto účely spolupracuje s Českým statistickým úřadem a Ministerstvem průmyslu a obchodu,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pokud není nedostatek ropy a ropných produktů řešitelný v rámci vzájemné výpomoci domácích subjektů (včetně mateřských firem a afilací zahraničních ropných společnosti) nebo bylo rozhodnuto IEA o společném postupu, shromažďuje, zpracovává a distribuuje poptávky a dobrovolné nabídky Sekretariátu IEA a sleduje jejich realizaci,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koordinuje příděly ropy a ropných produktů podle rozhodnutí IEA a navrhuje jejich přidělení na domácím trhu,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postupuje podle rozhodnutí EK,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komunikuje s domácím ropným průmyslem.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9599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Popis činností k realizaci opatření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9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P. č.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Činnosti na ústřední úrovni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Nařizuje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Provádí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Spolupracuje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16024" marR="16024" marT="16024" marB="16024"/>
                </a:tc>
              </a:tr>
              <a:tr h="296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Návrh na vyhlášení stavu ropné nouze – nařízení vlády (příloha č.  1)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Vláda ČR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SSHR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NESO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</a:tr>
              <a:tr h="296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Návrh na odvolání stavu ropné nouze – nařízení vlády (příloha č. 2)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Vláda ČR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SSHR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NESO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024" marR="16024" marT="16024" marB="160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10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Zpracování typových plánů</a:t>
            </a:r>
            <a:endParaRPr lang="cs-CZ" sz="5400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10217678" cy="823912"/>
          </a:xfrm>
        </p:spPr>
        <p:txBody>
          <a:bodyPr/>
          <a:lstStyle/>
          <a:p>
            <a:pPr marL="228594" lvl="0" indent="-228594"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</a:rPr>
              <a:t>Povinnost zpracovat typové plány do 31. prosince 2017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Aktuálně zpracované TP v gesci (12x)</a:t>
            </a:r>
            <a:r>
              <a:rPr lang="cs-CZ" dirty="0" smtClean="0"/>
              <a:t>:</a:t>
            </a:r>
          </a:p>
          <a:p>
            <a:pPr lvl="1"/>
            <a:r>
              <a:rPr lang="cs-CZ" sz="2800" dirty="0" smtClean="0"/>
              <a:t>MŽP (7x)</a:t>
            </a:r>
          </a:p>
          <a:p>
            <a:pPr lvl="1"/>
            <a:r>
              <a:rPr lang="cs-CZ" sz="2800" dirty="0" smtClean="0"/>
              <a:t>MV (2x)</a:t>
            </a:r>
          </a:p>
          <a:p>
            <a:pPr lvl="1"/>
            <a:r>
              <a:rPr lang="cs-CZ" sz="2800" dirty="0" smtClean="0"/>
              <a:t>MF (1x)</a:t>
            </a:r>
          </a:p>
          <a:p>
            <a:pPr lvl="1"/>
            <a:r>
              <a:rPr lang="cs-CZ" sz="2800" dirty="0" smtClean="0"/>
              <a:t>SSHR (1x)</a:t>
            </a:r>
          </a:p>
          <a:p>
            <a:pPr lvl="1"/>
            <a:r>
              <a:rPr lang="cs-CZ" sz="2800" dirty="0" err="1" smtClean="0"/>
              <a:t>Mzd</a:t>
            </a:r>
            <a:r>
              <a:rPr lang="cs-CZ" sz="2800" dirty="0" smtClean="0"/>
              <a:t> (1x)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Zpracovávají se </a:t>
            </a:r>
            <a:r>
              <a:rPr lang="cs-CZ" sz="3200" dirty="0" smtClean="0"/>
              <a:t>TP (10x):</a:t>
            </a:r>
            <a:endParaRPr lang="cs-CZ" sz="3200" dirty="0"/>
          </a:p>
          <a:p>
            <a:pPr lvl="1"/>
            <a:r>
              <a:rPr lang="cs-CZ" sz="2800" dirty="0"/>
              <a:t>SÚJB (1x)</a:t>
            </a:r>
          </a:p>
          <a:p>
            <a:pPr lvl="1"/>
            <a:r>
              <a:rPr lang="cs-CZ" sz="2800" dirty="0"/>
              <a:t>MPO (2x</a:t>
            </a:r>
            <a:r>
              <a:rPr lang="cs-CZ" sz="2800" dirty="0" smtClean="0"/>
              <a:t>)</a:t>
            </a:r>
          </a:p>
          <a:p>
            <a:pPr lvl="1"/>
            <a:r>
              <a:rPr lang="cs-CZ" sz="2800" dirty="0" err="1" smtClean="0"/>
              <a:t>Mze</a:t>
            </a:r>
            <a:r>
              <a:rPr lang="cs-CZ" sz="2800" dirty="0" smtClean="0"/>
              <a:t> (5x)</a:t>
            </a:r>
          </a:p>
          <a:p>
            <a:pPr lvl="1"/>
            <a:r>
              <a:rPr lang="cs-CZ" sz="2800" dirty="0" smtClean="0"/>
              <a:t>ČTÚ (1x)</a:t>
            </a:r>
          </a:p>
          <a:p>
            <a:pPr lvl="1"/>
            <a:r>
              <a:rPr lang="cs-CZ" sz="2800" dirty="0" smtClean="0"/>
              <a:t>NÚKIB (1x)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4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Zpracování typových plánů</a:t>
            </a:r>
            <a:endParaRPr lang="cs-CZ" sz="5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Rozdílnost ve zpracování jednotlivých TP (dáno charakterem KS)</a:t>
            </a:r>
          </a:p>
          <a:p>
            <a:r>
              <a:rPr lang="cs-CZ" dirty="0" smtClean="0"/>
              <a:t>Typové plány pro druhy KS, u nichž se předpokládá řízení řešení z ústřední úrovně  </a:t>
            </a:r>
          </a:p>
          <a:p>
            <a:pPr lvl="1"/>
            <a:r>
              <a:rPr lang="cs-CZ" dirty="0" smtClean="0"/>
              <a:t>někdy není dopad na regionální/místní úroveň → nemožnost rozpracovat do karet opatření</a:t>
            </a:r>
          </a:p>
          <a:p>
            <a:pPr lvl="1"/>
            <a:r>
              <a:rPr lang="cs-CZ" dirty="0" smtClean="0"/>
              <a:t>Dosud neobdrženo všech 6</a:t>
            </a:r>
          </a:p>
          <a:p>
            <a:pPr lvl="1"/>
            <a:endParaRPr lang="cs-CZ" dirty="0"/>
          </a:p>
          <a:p>
            <a:r>
              <a:rPr lang="cs-CZ" dirty="0" smtClean="0"/>
              <a:t>TP je živý dokument – předpoklad aktualizace v návaznosti tvorbu další dokumentace či úpravy legislativy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6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5459" y="1967033"/>
            <a:ext cx="10361084" cy="1743075"/>
          </a:xfrm>
        </p:spPr>
        <p:txBody>
          <a:bodyPr>
            <a:normAutofit/>
          </a:bodyPr>
          <a:lstStyle/>
          <a:p>
            <a:pPr algn="ctr"/>
            <a:r>
              <a:rPr lang="cs-CZ" sz="64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Děkuji za pozornost</a:t>
            </a:r>
          </a:p>
        </p:txBody>
      </p:sp>
      <p:pic>
        <p:nvPicPr>
          <p:cNvPr id="5" name="url?sa=i&amp;rct=j&amp;q=&amp;esrc=s&amp;source=images&amp;cd=&amp;cad=rja&amp;docid=f6eDh3U8wPhI5M&amp;tbnid=8owKXxbfYJGPnM-&amp;ved=0CAUQjRw&amp;url=http%3A%2F%2Fold.png" descr="url?sa=i&amp;rct=j&amp;q=&amp;esrc=s&amp;source=images&amp;cd=&amp;cad=rja&amp;docid=f6eDh3U8wPhI5M&amp;tbnid=8owKXxbfYJGPnM-&amp;ved=0CAUQjRw&amp;url=http%3A%2F%2Fold.hzspk.cz%2Findex.php%3Foption%3Dcom_content%26task%3Dview%26id%3D717%26I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972800" y="5642708"/>
            <a:ext cx="1102803" cy="103614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915459" y="4975340"/>
            <a:ext cx="10363200" cy="170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1">
              <a:lnSpc>
                <a:spcPct val="80000"/>
              </a:lnSpc>
              <a:buFontTx/>
              <a:buNone/>
            </a:pPr>
            <a:r>
              <a:rPr lang="cs-CZ" altLang="cs-CZ" sz="2133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plk</a:t>
            </a:r>
            <a:r>
              <a:rPr lang="cs-CZ" altLang="cs-CZ" sz="2133" dirty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. </a:t>
            </a:r>
            <a:r>
              <a:rPr lang="cs-CZ" altLang="cs-CZ" sz="2133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Ing. Pavel Nepovím</a:t>
            </a:r>
            <a:endParaRPr lang="cs-CZ" altLang="cs-CZ" sz="2133" dirty="0">
              <a:solidFill>
                <a:prstClr val="white">
                  <a:lumMod val="50000"/>
                </a:prstClr>
              </a:solidFill>
              <a:latin typeface="Calibri Light" panose="020F0302020204030204"/>
              <a:cs typeface="Arial" panose="020B0604020202020204" pitchFamily="34" charset="0"/>
            </a:endParaRPr>
          </a:p>
          <a:p>
            <a:pPr latinLnBrk="1">
              <a:lnSpc>
                <a:spcPct val="80000"/>
              </a:lnSpc>
              <a:buFontTx/>
              <a:buNone/>
            </a:pPr>
            <a:r>
              <a:rPr lang="cs-CZ" altLang="cs-CZ" sz="2133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Ředitel odboru ochrany obyvatelstva a krizového řízení</a:t>
            </a:r>
            <a:endParaRPr lang="cs-CZ" altLang="cs-CZ" sz="2133" dirty="0">
              <a:solidFill>
                <a:prstClr val="white">
                  <a:lumMod val="50000"/>
                </a:prstClr>
              </a:solidFill>
              <a:latin typeface="Calibri Light" panose="020F0302020204030204"/>
              <a:cs typeface="Arial" panose="020B0604020202020204" pitchFamily="34" charset="0"/>
            </a:endParaRPr>
          </a:p>
          <a:p>
            <a:pPr latinLnBrk="1">
              <a:lnSpc>
                <a:spcPct val="80000"/>
              </a:lnSpc>
              <a:buFontTx/>
              <a:buNone/>
            </a:pPr>
            <a:r>
              <a:rPr lang="cs-CZ" altLang="cs-CZ" sz="2133" dirty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MV-GŘ HZS ČR</a:t>
            </a:r>
          </a:p>
          <a:p>
            <a:pPr latinLnBrk="1">
              <a:lnSpc>
                <a:spcPct val="80000"/>
              </a:lnSpc>
              <a:buFontTx/>
              <a:buNone/>
            </a:pPr>
            <a:r>
              <a:rPr lang="cs-CZ" altLang="cs-CZ" sz="2133" dirty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Tel.: 950 819 </a:t>
            </a:r>
            <a:r>
              <a:rPr lang="cs-CZ" altLang="cs-CZ" sz="2133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690</a:t>
            </a:r>
            <a:endParaRPr lang="en-US" altLang="cs-CZ" sz="2133" dirty="0">
              <a:solidFill>
                <a:prstClr val="white">
                  <a:lumMod val="50000"/>
                </a:prstClr>
              </a:solidFill>
              <a:latin typeface="Calibri Light" panose="020F0302020204030204"/>
              <a:cs typeface="Arial" panose="020B0604020202020204" pitchFamily="34" charset="0"/>
            </a:endParaRPr>
          </a:p>
          <a:p>
            <a:pPr latinLnBrk="1">
              <a:lnSpc>
                <a:spcPct val="80000"/>
              </a:lnSpc>
              <a:buFontTx/>
              <a:buNone/>
            </a:pPr>
            <a:r>
              <a:rPr lang="cs-CZ" altLang="cs-CZ" sz="2133" dirty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Email: </a:t>
            </a:r>
            <a:r>
              <a:rPr lang="cs-CZ" altLang="cs-CZ" sz="2133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/>
                <a:cs typeface="Arial" panose="020B0604020202020204" pitchFamily="34" charset="0"/>
              </a:rPr>
              <a:t>pavel.nepovim@grh.izscr.cz</a:t>
            </a:r>
            <a:endParaRPr lang="cs-CZ" altLang="cs-CZ" sz="2133" dirty="0">
              <a:solidFill>
                <a:prstClr val="white">
                  <a:lumMod val="50000"/>
                </a:prstClr>
              </a:solidFill>
              <a:latin typeface="Calibri Light" panose="020F03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</TotalTime>
  <Words>914</Words>
  <Application>Microsoft Office PowerPoint</Application>
  <PresentationFormat>Širokoúhlá obrazovka</PresentationFormat>
  <Paragraphs>207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Times New Roman</vt:lpstr>
      <vt:lpstr>1_Motiv Office</vt:lpstr>
      <vt:lpstr>2_Motiv Office</vt:lpstr>
      <vt:lpstr>Problematika typových plánů</vt:lpstr>
      <vt:lpstr>Typové plány „nové generace“…</vt:lpstr>
      <vt:lpstr>Analýza hrozeb pro ČR – závěry…</vt:lpstr>
      <vt:lpstr>Prezentace aplikace PowerPoint</vt:lpstr>
      <vt:lpstr>T y p o v ý   p l á n - „Narušení dodávek ropy a ropných produktů velkého rozsahu“ (SSHR) </vt:lpstr>
      <vt:lpstr>Zpracování typových plánů</vt:lpstr>
      <vt:lpstr>Zpracování typových plánů</vt:lpstr>
      <vt:lpstr>Děkuji za pozornost</vt:lpstr>
    </vt:vector>
  </TitlesOfParts>
  <Company>GRHZS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Podlimitní zdroje ohrožení</dc:title>
  <dc:creator>Nováková, Barbora</dc:creator>
  <cp:lastModifiedBy>Pavel Nepovím</cp:lastModifiedBy>
  <cp:revision>63</cp:revision>
  <dcterms:created xsi:type="dcterms:W3CDTF">2017-02-18T15:45:24Z</dcterms:created>
  <dcterms:modified xsi:type="dcterms:W3CDTF">2018-03-06T07:53:21Z</dcterms:modified>
</cp:coreProperties>
</file>