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79" r:id="rId3"/>
    <p:sldId id="302" r:id="rId4"/>
    <p:sldId id="303" r:id="rId5"/>
    <p:sldId id="305" r:id="rId6"/>
    <p:sldId id="304" r:id="rId7"/>
    <p:sldId id="306" r:id="rId8"/>
    <p:sldId id="307" r:id="rId9"/>
    <p:sldId id="295" r:id="rId10"/>
    <p:sldId id="299" r:id="rId11"/>
    <p:sldId id="301" r:id="rId12"/>
    <p:sldId id="300" r:id="rId13"/>
    <p:sldId id="297" r:id="rId14"/>
    <p:sldId id="298" r:id="rId15"/>
    <p:sldId id="258" r:id="rId16"/>
    <p:sldId id="259" r:id="rId17"/>
    <p:sldId id="261" r:id="rId18"/>
    <p:sldId id="262" r:id="rId19"/>
    <p:sldId id="260" r:id="rId20"/>
    <p:sldId id="272" r:id="rId21"/>
    <p:sldId id="273" r:id="rId22"/>
    <p:sldId id="274" r:id="rId23"/>
    <p:sldId id="263" r:id="rId24"/>
    <p:sldId id="264" r:id="rId25"/>
    <p:sldId id="257" r:id="rId26"/>
    <p:sldId id="265" r:id="rId27"/>
    <p:sldId id="266" r:id="rId28"/>
    <p:sldId id="275" r:id="rId29"/>
    <p:sldId id="276" r:id="rId30"/>
    <p:sldId id="277" r:id="rId31"/>
    <p:sldId id="278" r:id="rId32"/>
    <p:sldId id="290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povimpavel\Documents\Slu&#382;ebn&#237;\OO_K&#344;\Konference\2018\IOO_&#250;nor_2018\SSU_2018_za_2017\03.1%20-%20Druhy%20ud&#225;lost&#237;%20se%20z&#225;sahy%20jednotek%20PO%20(tabulka+graf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1">
            <a:lumMod val="85000"/>
          </a:schemeClr>
        </a:solidFill>
      </c:spPr>
    </c:sideWall>
    <c:backWall>
      <c:thickness val="0"/>
      <c:spPr>
        <a:solidFill>
          <a:schemeClr val="bg1">
            <a:lumMod val="85000"/>
          </a:schemeClr>
        </a:solidFill>
      </c:spPr>
    </c:backWall>
    <c:plotArea>
      <c:layout>
        <c:manualLayout>
          <c:layoutTarget val="inner"/>
          <c:xMode val="edge"/>
          <c:yMode val="edge"/>
          <c:x val="5.3690066425120773E-2"/>
          <c:y val="1.3738888888888889E-2"/>
          <c:w val="0.94630993357487925"/>
          <c:h val="0.938648765432098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'[03.1 - Druhy událostí se zásahy jednotek PO (tabulka+graf).xlsx]tabulka'!$A$7</c:f>
              <c:strCache>
                <c:ptCount val="1"/>
                <c:pt idx="0">
                  <c:v>Požáry</c:v>
                </c:pt>
              </c:strCache>
            </c:strRef>
          </c:tx>
          <c:spPr>
            <a:solidFill>
              <a:srgbClr val="C6361B"/>
            </a:solidFill>
            <a:ln>
              <a:noFill/>
            </a:ln>
          </c:spPr>
          <c:invertIfNegative val="0"/>
          <c:cat>
            <c:numRef>
              <c:f>'[03.1 - Druhy událostí se zásahy jednotek PO (tabulka+graf).xlsx]tabulka'!$U$6:$Y$6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'[03.1 - Druhy událostí se zásahy jednotek PO (tabulka+graf).xlsx]tabulka'!$U$7:$Y$7</c:f>
              <c:numCache>
                <c:formatCode>#,##0</c:formatCode>
                <c:ptCount val="5"/>
                <c:pt idx="0">
                  <c:v>16563</c:v>
                </c:pt>
                <c:pt idx="1">
                  <c:v>16851</c:v>
                </c:pt>
                <c:pt idx="2">
                  <c:v>19685</c:v>
                </c:pt>
                <c:pt idx="3">
                  <c:v>15730</c:v>
                </c:pt>
                <c:pt idx="4">
                  <c:v>16249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8A-4419-942C-C210D72E5885}"/>
            </c:ext>
          </c:extLst>
        </c:ser>
        <c:ser>
          <c:idx val="1"/>
          <c:order val="1"/>
          <c:tx>
            <c:strRef>
              <c:f>'[03.1 - Druhy událostí se zásahy jednotek PO (tabulka+graf).xlsx]tabulka'!$A$8</c:f>
              <c:strCache>
                <c:ptCount val="1"/>
                <c:pt idx="0">
                  <c:v>Dopravní nehody</c:v>
                </c:pt>
              </c:strCache>
            </c:strRef>
          </c:tx>
          <c:spPr>
            <a:solidFill>
              <a:srgbClr val="54226E"/>
            </a:solidFill>
            <a:ln>
              <a:noFill/>
            </a:ln>
          </c:spPr>
          <c:invertIfNegative val="0"/>
          <c:cat>
            <c:numRef>
              <c:f>'[03.1 - Druhy událostí se zásahy jednotek PO (tabulka+graf).xlsx]tabulka'!$U$6:$Y$6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'[03.1 - Druhy událostí se zásahy jednotek PO (tabulka+graf).xlsx]tabulka'!$U$8:$Y$8</c:f>
              <c:numCache>
                <c:formatCode>#,##0</c:formatCode>
                <c:ptCount val="5"/>
                <c:pt idx="0">
                  <c:v>19023</c:v>
                </c:pt>
                <c:pt idx="1">
                  <c:v>19219</c:v>
                </c:pt>
                <c:pt idx="2">
                  <c:v>21330</c:v>
                </c:pt>
                <c:pt idx="3">
                  <c:v>21521</c:v>
                </c:pt>
                <c:pt idx="4">
                  <c:v>22329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8A-4419-942C-C210D72E5885}"/>
            </c:ext>
          </c:extLst>
        </c:ser>
        <c:ser>
          <c:idx val="2"/>
          <c:order val="2"/>
          <c:tx>
            <c:strRef>
              <c:f>'[03.1 - Druhy událostí se zásahy jednotek PO (tabulka+graf).xlsx]tabulka'!$A$10</c:f>
              <c:strCache>
                <c:ptCount val="1"/>
                <c:pt idx="0">
                  <c:v>Úniky nebezp. chem. látek - celkem</c:v>
                </c:pt>
              </c:strCache>
            </c:strRef>
          </c:tx>
          <c:spPr>
            <a:solidFill>
              <a:srgbClr val="322B80"/>
            </a:solidFill>
            <a:ln>
              <a:noFill/>
            </a:ln>
          </c:spPr>
          <c:invertIfNegative val="0"/>
          <c:cat>
            <c:numRef>
              <c:f>'[03.1 - Druhy událostí se zásahy jednotek PO (tabulka+graf).xlsx]tabulka'!$U$6:$Y$6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'[03.1 - Druhy událostí se zásahy jednotek PO (tabulka+graf).xlsx]tabulka'!$U$10:$Y$10</c:f>
              <c:numCache>
                <c:formatCode>#,##0</c:formatCode>
                <c:ptCount val="5"/>
                <c:pt idx="0">
                  <c:v>5253</c:v>
                </c:pt>
                <c:pt idx="1">
                  <c:v>6161</c:v>
                </c:pt>
                <c:pt idx="2">
                  <c:v>6693</c:v>
                </c:pt>
                <c:pt idx="3">
                  <c:v>6698</c:v>
                </c:pt>
                <c:pt idx="4">
                  <c:v>7304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8A-4419-942C-C210D72E5885}"/>
            </c:ext>
          </c:extLst>
        </c:ser>
        <c:ser>
          <c:idx val="3"/>
          <c:order val="3"/>
          <c:tx>
            <c:strRef>
              <c:f>'[03.1 - Druhy událostí se zásahy jednotek PO (tabulka+graf).xlsx]tabulka'!$A$11</c:f>
              <c:strCache>
                <c:ptCount val="1"/>
                <c:pt idx="0">
                  <c:v>         z toho ropné produkty</c:v>
                </c:pt>
              </c:strCache>
            </c:strRef>
          </c:tx>
          <c:spPr>
            <a:solidFill>
              <a:srgbClr val="0099A2"/>
            </a:solidFill>
            <a:ln>
              <a:noFill/>
            </a:ln>
          </c:spPr>
          <c:invertIfNegative val="0"/>
          <c:cat>
            <c:numRef>
              <c:f>'[03.1 - Druhy událostí se zásahy jednotek PO (tabulka+graf).xlsx]tabulka'!$U$6:$Y$6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'[03.1 - Druhy událostí se zásahy jednotek PO (tabulka+graf).xlsx]tabulka'!$U$11:$Y$11</c:f>
              <c:numCache>
                <c:formatCode>#,##0</c:formatCode>
                <c:ptCount val="5"/>
                <c:pt idx="0">
                  <c:v>4107</c:v>
                </c:pt>
                <c:pt idx="1">
                  <c:v>4793</c:v>
                </c:pt>
                <c:pt idx="2">
                  <c:v>4675</c:v>
                </c:pt>
                <c:pt idx="3">
                  <c:v>4923</c:v>
                </c:pt>
                <c:pt idx="4">
                  <c:v>5190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8A-4419-942C-C210D72E5885}"/>
            </c:ext>
          </c:extLst>
        </c:ser>
        <c:ser>
          <c:idx val="4"/>
          <c:order val="4"/>
          <c:tx>
            <c:strRef>
              <c:f>'[03.1 - Druhy událostí se zásahy jednotek PO (tabulka+graf).xlsx]tabulka'!$A$12</c:f>
              <c:strCache>
                <c:ptCount val="1"/>
                <c:pt idx="0">
                  <c:v>Technické havárie - celkem</c:v>
                </c:pt>
              </c:strCache>
            </c:strRef>
          </c:tx>
          <c:spPr>
            <a:solidFill>
              <a:srgbClr val="969836"/>
            </a:solidFill>
            <a:ln>
              <a:noFill/>
            </a:ln>
          </c:spPr>
          <c:invertIfNegative val="0"/>
          <c:cat>
            <c:numRef>
              <c:f>'[03.1 - Druhy událostí se zásahy jednotek PO (tabulka+graf).xlsx]tabulka'!$U$6:$Y$6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'[03.1 - Druhy událostí se zásahy jednotek PO (tabulka+graf).xlsx]tabulka'!$U$12:$Y$12</c:f>
              <c:numCache>
                <c:formatCode>#,##0</c:formatCode>
                <c:ptCount val="5"/>
                <c:pt idx="0">
                  <c:v>63596</c:v>
                </c:pt>
                <c:pt idx="1">
                  <c:v>50965</c:v>
                </c:pt>
                <c:pt idx="2">
                  <c:v>55928</c:v>
                </c:pt>
                <c:pt idx="3">
                  <c:v>53714</c:v>
                </c:pt>
                <c:pt idx="4">
                  <c:v>70647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78A-4419-942C-C210D72E5885}"/>
            </c:ext>
          </c:extLst>
        </c:ser>
        <c:ser>
          <c:idx val="5"/>
          <c:order val="5"/>
          <c:tx>
            <c:strRef>
              <c:f>'[03.1 - Druhy událostí se zásahy jednotek PO (tabulka+graf).xlsx]tabulka'!$A$19</c:f>
              <c:strCache>
                <c:ptCount val="1"/>
                <c:pt idx="0">
                  <c:v>Plané poplachy</c:v>
                </c:pt>
              </c:strCache>
            </c:strRef>
          </c:tx>
          <c:spPr>
            <a:solidFill>
              <a:srgbClr val="7F2C2A"/>
            </a:solidFill>
            <a:ln>
              <a:noFill/>
            </a:ln>
          </c:spPr>
          <c:invertIfNegative val="0"/>
          <c:cat>
            <c:numRef>
              <c:f>'[03.1 - Druhy událostí se zásahy jednotek PO (tabulka+graf).xlsx]tabulka'!$U$6:$Y$6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'[03.1 - Druhy událostí se zásahy jednotek PO (tabulka+graf).xlsx]tabulka'!$U$19:$Y$19</c:f>
              <c:numCache>
                <c:formatCode>#,##0</c:formatCode>
                <c:ptCount val="5"/>
                <c:pt idx="0">
                  <c:v>7837</c:v>
                </c:pt>
                <c:pt idx="1">
                  <c:v>7527</c:v>
                </c:pt>
                <c:pt idx="2">
                  <c:v>8273</c:v>
                </c:pt>
                <c:pt idx="3">
                  <c:v>7735</c:v>
                </c:pt>
                <c:pt idx="4">
                  <c:v>8310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78A-4419-942C-C210D72E5885}"/>
            </c:ext>
          </c:extLst>
        </c:ser>
        <c:ser>
          <c:idx val="6"/>
          <c:order val="6"/>
          <c:tx>
            <c:strRef>
              <c:f>'[03.1 - Druhy událostí se zásahy jednotek PO (tabulka+graf).xlsx]tabulka'!$A$20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89A0D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cat>
            <c:numRef>
              <c:f>'[03.1 - Druhy událostí se zásahy jednotek PO (tabulka+graf).xlsx]tabulka'!$U$6:$Y$6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'[03.1 - Druhy událostí se zásahy jednotek PO (tabulka+graf).xlsx]tabulka'!$U$20:$Y$20</c:f>
              <c:numCache>
                <c:formatCode>#,##0</c:formatCode>
                <c:ptCount val="5"/>
                <c:pt idx="0">
                  <c:v>112281</c:v>
                </c:pt>
                <c:pt idx="1">
                  <c:v>100776</c:v>
                </c:pt>
                <c:pt idx="2">
                  <c:v>111984</c:v>
                </c:pt>
                <c:pt idx="3">
                  <c:v>105490</c:v>
                </c:pt>
                <c:pt idx="4">
                  <c:v>125974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78A-4419-942C-C210D72E5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787464"/>
        <c:axId val="148185144"/>
        <c:axId val="0"/>
      </c:bar3DChart>
      <c:catAx>
        <c:axId val="148787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cs-CZ"/>
          </a:p>
        </c:txPr>
        <c:crossAx val="148185144"/>
        <c:crosses val="autoZero"/>
        <c:auto val="1"/>
        <c:lblAlgn val="ctr"/>
        <c:lblOffset val="100"/>
        <c:noMultiLvlLbl val="0"/>
      </c:catAx>
      <c:valAx>
        <c:axId val="1481851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cs-CZ"/>
          </a:p>
        </c:txPr>
        <c:crossAx val="148787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12217693236715E-2"/>
          <c:y val="5.7500701459034791E-2"/>
          <c:w val="0.14718851268624658"/>
          <c:h val="0.64686819464036738"/>
        </c:manualLayout>
      </c:layout>
      <c:overlay val="0"/>
      <c:txPr>
        <a:bodyPr/>
        <a:lstStyle/>
        <a:p>
          <a:pPr>
            <a:defRPr sz="1000"/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600">
          <a:latin typeface="KabelItcTEEMed" pitchFamily="82" charset="0"/>
        </a:defRPr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42849-A4D0-47C9-B8B3-E14EF5D2085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6B1FE-B71E-495B-B2A3-FD1A4708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5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Celkem: cca</a:t>
            </a:r>
            <a:r>
              <a:rPr lang="cs-CZ" baseline="0" dirty="0" smtClean="0"/>
              <a:t> 130 tis. událostí, požáry: cca 16 tis. událostí (12,9 %), DN: cca 22 tis. událostí (17,7 %), NL: cca 7 tisíc (6%), TH (TP): cca 71 tis. událostí (56,1%), ostatní MU: 1100 událostí (1%), PP: cca 8300 událostí (6,6%)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6B1FE-B71E-495B-B2A3-FD1A4708586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74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Nejvyšší naměřené hodnoty nárazů větru v neděli 29. října 2017 byly 37 m/s (133 km/h) v Ústí n. Labem Kočkově, 35 m/s v Přibyslavi, 34 m/s ve Skutči, 33 m/s v Praze na Karlově, 32 m/s v Doksanech, Kocelovicích a Plzni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Košutce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Na horách byly hodnoty vyšší: 50 m/s (180 km/h) Sněžka, 49 m/s hřebeny Krušných hor, 39 m/s Velký Javor, 38 m/s Luční bouda. Naměřená rychlost větru řadí událost, pojmenovanou německou povětrnostní službou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Herwart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jako orkán.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6B1FE-B71E-495B-B2A3-FD1A4708586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71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40CEC-04C3-431D-8421-41E87DEEDD68}" type="slidenum">
              <a:rPr lang="cs-CZ" smtClean="0">
                <a:solidFill>
                  <a:prstClr val="black"/>
                </a:solidFill>
              </a:rPr>
              <a:pPr/>
              <a:t>32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4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914E-0FE6-46A1-B67A-4D2BFE030D9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FAECF5D-4D62-4701-A0C6-94552B8B9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17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914E-0FE6-46A1-B67A-4D2BFE030D9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AECF5D-4D62-4701-A0C6-94552B8B9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1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914E-0FE6-46A1-B67A-4D2BFE030D9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AECF5D-4D62-4701-A0C6-94552B8B964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7429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914E-0FE6-46A1-B67A-4D2BFE030D9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AECF5D-4D62-4701-A0C6-94552B8B9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295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914E-0FE6-46A1-B67A-4D2BFE030D9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AECF5D-4D62-4701-A0C6-94552B8B964E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834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914E-0FE6-46A1-B67A-4D2BFE030D9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AECF5D-4D62-4701-A0C6-94552B8B9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95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914E-0FE6-46A1-B67A-4D2BFE030D9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CF5D-4D62-4701-A0C6-94552B8B9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360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914E-0FE6-46A1-B67A-4D2BFE030D9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CF5D-4D62-4701-A0C6-94552B8B9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02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914E-0FE6-46A1-B67A-4D2BFE030D9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CF5D-4D62-4701-A0C6-94552B8B9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67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914E-0FE6-46A1-B67A-4D2BFE030D9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AECF5D-4D62-4701-A0C6-94552B8B9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86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914E-0FE6-46A1-B67A-4D2BFE030D9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AECF5D-4D62-4701-A0C6-94552B8B9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33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914E-0FE6-46A1-B67A-4D2BFE030D9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AECF5D-4D62-4701-A0C6-94552B8B9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07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914E-0FE6-46A1-B67A-4D2BFE030D9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CF5D-4D62-4701-A0C6-94552B8B9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36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914E-0FE6-46A1-B67A-4D2BFE030D9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CF5D-4D62-4701-A0C6-94552B8B9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96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914E-0FE6-46A1-B67A-4D2BFE030D9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CF5D-4D62-4701-A0C6-94552B8B9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53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914E-0FE6-46A1-B67A-4D2BFE030D9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AECF5D-4D62-4701-A0C6-94552B8B9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95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B914E-0FE6-46A1-B67A-4D2BFE030D9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AECF5D-4D62-4701-A0C6-94552B8B9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74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53823" y="2940113"/>
            <a:ext cx="8915399" cy="2262781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Statistika sledování událostí za 2017, významné mimořádné události</a:t>
            </a:r>
            <a:b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Informace o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některých opatřeních prováděných při řešení následků 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orkánu HERWART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období od 27. října do 1. listopadu 2017 na území České republiky 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3" y="5413972"/>
            <a:ext cx="8915399" cy="48969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plk. Ing. Pavel Nepovím, MV – GŘ HZS ČR</a:t>
            </a:r>
            <a:endParaRPr lang="cs-CZ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12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sledování událostí - 2017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600581"/>
            <a:ext cx="7619384" cy="5096409"/>
          </a:xfrm>
        </p:spPr>
      </p:pic>
    </p:spTree>
    <p:extLst>
      <p:ext uri="{BB962C8B-B14F-4D97-AF65-F5344CB8AC3E}">
        <p14:creationId xmlns:p14="http://schemas.microsoft.com/office/powerpoint/2010/main" val="19348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sledování událostí - 2017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56" y="1312876"/>
            <a:ext cx="6043666" cy="5459116"/>
          </a:xfrm>
        </p:spPr>
      </p:pic>
    </p:spTree>
    <p:extLst>
      <p:ext uri="{BB962C8B-B14F-4D97-AF65-F5344CB8AC3E}">
        <p14:creationId xmlns:p14="http://schemas.microsoft.com/office/powerpoint/2010/main" val="22617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sledování událostí - 2017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94" y="1380935"/>
            <a:ext cx="5875698" cy="5399816"/>
          </a:xfrm>
        </p:spPr>
      </p:pic>
    </p:spTree>
    <p:extLst>
      <p:ext uri="{BB962C8B-B14F-4D97-AF65-F5344CB8AC3E}">
        <p14:creationId xmlns:p14="http://schemas.microsoft.com/office/powerpoint/2010/main" val="3870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Počty jednotek PO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7" y="1493147"/>
            <a:ext cx="6477946" cy="5215471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JPO I (HZS ČR) – 242 stanic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(6600 hasičů)</a:t>
            </a:r>
          </a:p>
          <a:p>
            <a:r>
              <a:rPr lang="cs-CZ" dirty="0" smtClean="0"/>
              <a:t>JPO II (JSDHO) – 236</a:t>
            </a:r>
          </a:p>
          <a:p>
            <a:r>
              <a:rPr lang="cs-CZ" dirty="0" smtClean="0"/>
              <a:t>JPO III (JSDHO) – 1352</a:t>
            </a:r>
          </a:p>
          <a:p>
            <a:r>
              <a:rPr lang="cs-CZ" dirty="0" smtClean="0"/>
              <a:t>JPO IV (HZS p.) – 80 (+ 16 VHJ)</a:t>
            </a:r>
          </a:p>
          <a:p>
            <a:r>
              <a:rPr lang="cs-CZ" dirty="0" smtClean="0"/>
              <a:t>JPO V (JSDHO) – 5279</a:t>
            </a:r>
          </a:p>
          <a:p>
            <a:r>
              <a:rPr lang="cs-CZ" dirty="0" smtClean="0"/>
              <a:t>JPO VI (JSDHP) – 143</a:t>
            </a:r>
          </a:p>
          <a:p>
            <a:pPr marL="0" indent="0">
              <a:buNone/>
            </a:pPr>
            <a:r>
              <a:rPr lang="cs-CZ" dirty="0" smtClean="0"/>
              <a:t>Počet dobrovolných hasičů v jednotkách PO (JSDHO a JSDHP):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68688 </a:t>
            </a:r>
          </a:p>
          <a:p>
            <a:pPr marL="0" indent="0">
              <a:buNone/>
            </a:pPr>
            <a:r>
              <a:rPr lang="cs-CZ" dirty="0" smtClean="0"/>
              <a:t>Počet profesionálních podnikových hasičů: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2899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Celkem hasičů: 78187!!!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7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Tísňové volání…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smtClean="0"/>
              <a:t>V roce 2017 </a:t>
            </a:r>
            <a:r>
              <a:rPr lang="cs-CZ" dirty="0" smtClean="0"/>
              <a:t>odbavila telefonní centra tísňového volání HZS ČR celkem</a:t>
            </a:r>
          </a:p>
          <a:p>
            <a:pPr marL="0" indent="0" algn="ctr">
              <a:buNone/>
            </a:pPr>
            <a:r>
              <a:rPr 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2.991.669 hovorů</a:t>
            </a:r>
          </a:p>
          <a:p>
            <a:pPr marL="0" indent="0" algn="ctr">
              <a:buNone/>
            </a:pPr>
            <a:r>
              <a:rPr lang="cs-C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toho</a:t>
            </a:r>
          </a:p>
          <a:p>
            <a:pPr marL="0" indent="0" algn="ctr">
              <a:buNone/>
            </a:pPr>
            <a:r>
              <a:rPr lang="cs-C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2.601.939 (112)</a:t>
            </a:r>
          </a:p>
          <a:p>
            <a:pPr marL="0" indent="0" algn="ctr">
              <a:buNone/>
            </a:pPr>
            <a:r>
              <a:rPr lang="cs-C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389.730 (150)</a:t>
            </a:r>
            <a:endParaRPr lang="cs-CZ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04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HERWART…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První </a:t>
            </a:r>
            <a:r>
              <a:rPr lang="cs-CZ" dirty="0" err="1" smtClean="0"/>
              <a:t>info</a:t>
            </a:r>
            <a:r>
              <a:rPr lang="cs-CZ" dirty="0" smtClean="0"/>
              <a:t> od ČHMÚ již ve čtvrtek (26.10.2017) – upozornění na vysoké hodnoty nárazového větru (20 – 30 m/s)</a:t>
            </a:r>
          </a:p>
          <a:p>
            <a:r>
              <a:rPr lang="cs-CZ" dirty="0" smtClean="0"/>
              <a:t>Pátek (27.10.2017 v 11,30 hod.) –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ČHMÚ vydává výstrahu pro celou ČR </a:t>
            </a:r>
            <a:r>
              <a:rPr lang="cs-CZ" dirty="0" smtClean="0"/>
              <a:t>(nárazová rychlost větru 25 – 35 m/s, na horách 35 – 40 m/s!!!)</a:t>
            </a: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ČHMÚ upozornil na možné </a:t>
            </a:r>
            <a:r>
              <a:rPr lang="cs-CZ" dirty="0" smtClean="0"/>
              <a:t>materiální škody na velkém </a:t>
            </a:r>
            <a:r>
              <a:rPr lang="cs-CZ" dirty="0"/>
              <a:t>území, omezení v dopravě, výpadky elektrického proudu, polomy v lesích i ohrožení </a:t>
            </a:r>
            <a:r>
              <a:rPr lang="cs-CZ" dirty="0" smtClean="0"/>
              <a:t>životů!! </a:t>
            </a:r>
            <a:endParaRPr lang="cs-CZ" dirty="0"/>
          </a:p>
          <a:p>
            <a:r>
              <a:rPr lang="cs-CZ" dirty="0"/>
              <a:t>V neděli ráno 29. října 2017 vydala Hlásná a předpovědní služba ČHMÚ návazné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výstrahy k povodňové situaci</a:t>
            </a:r>
            <a:r>
              <a:rPr lang="cs-CZ" dirty="0"/>
              <a:t>. Povodňové výstrahy se týkaly profilu Jablonec nad Jizerou, kde na řece Jizeře bylo očekáváno přechodné překročení 3. stupně povodňové aktivity (SPA) a návazně byly předpokládány vzestupy hladin v nižších částech říčního toku. </a:t>
            </a:r>
            <a:endParaRPr lang="cs-CZ" dirty="0" smtClean="0"/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Velmi přesná predikce počasí ze strany ČHMÚ!!!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14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HERWART…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Nejvyšší naměřené hodnoty sílu větru (z neděle na pondělí):</a:t>
            </a:r>
          </a:p>
          <a:p>
            <a:r>
              <a:rPr lang="cs-CZ" sz="2000" dirty="0" smtClean="0"/>
              <a:t> 37 m/s (133 km/h) v Ústí nad Labem, 35 m/s v Přibyslavi, 34 m/s ve Skutči…</a:t>
            </a:r>
          </a:p>
          <a:p>
            <a:r>
              <a:rPr lang="cs-CZ" sz="2000" dirty="0" smtClean="0"/>
              <a:t>Na horách: 50 m/s (180 km/h) na Sněžce, 49 m/s hřebeny Krušných hor, 39 m/s Velký Javor…</a:t>
            </a:r>
          </a:p>
          <a:p>
            <a:r>
              <a:rPr lang="cs-CZ" sz="2000" dirty="0" smtClean="0"/>
              <a:t>Německá povětrnostní služba označuje událost jako orkán</a:t>
            </a:r>
          </a:p>
          <a:p>
            <a:r>
              <a:rPr lang="cs-CZ" sz="2000" dirty="0" smtClean="0"/>
              <a:t>Od orkánu </a:t>
            </a:r>
            <a:r>
              <a:rPr lang="cs-CZ" sz="2000" dirty="0" err="1" smtClean="0"/>
              <a:t>Kyrill</a:t>
            </a:r>
            <a:r>
              <a:rPr lang="cs-CZ" sz="2000" dirty="0" smtClean="0"/>
              <a:t> (2007) se jednalo o nejničivější větrnou pohromu (z pohledu materiálních škod, síly větru apod.)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1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HERWART – materiální škody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poškozené a strhnuté </a:t>
            </a:r>
            <a:r>
              <a:rPr lang="cs-CZ" sz="2400" dirty="0" smtClean="0"/>
              <a:t>střechy, </a:t>
            </a:r>
            <a:r>
              <a:rPr lang="cs-CZ" sz="2400" dirty="0"/>
              <a:t>poničené střešní krytiny i s oplechováním nebo okapy, poškozené komíny, poškozené konstrukce domů, spadlá lešení, utrhané hromosvody a antény. Silný vítr lámal ploty, porážel lampy veřejného osvětlení, ničil sloupy a kabely telefonního vedení. V řadě případů padlé stromy poškodily dopravní vozidla.</a:t>
            </a:r>
          </a:p>
          <a:p>
            <a:r>
              <a:rPr lang="cs-CZ" sz="2400" dirty="0"/>
              <a:t>Nejčastější škodou způsobenou silnými větry byly popadané, vyvrácené a polámané stromy.</a:t>
            </a:r>
            <a:r>
              <a:rPr lang="cs-CZ" sz="2400" dirty="0" smtClean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37121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HERWART – materiální škody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Popadané stromy a větve způsobily nesjízdnost úseků řady silnic, především v horských oblastech. Padající stromy měly za následek i několik dopravních nehod se </a:t>
            </a:r>
            <a:r>
              <a:rPr lang="cs-CZ" sz="2000" dirty="0" smtClean="0"/>
              <a:t>zraněními.</a:t>
            </a:r>
          </a:p>
          <a:p>
            <a:r>
              <a:rPr lang="cs-CZ" sz="2000" dirty="0"/>
              <a:t>Přerušení dodávek elektrické </a:t>
            </a:r>
            <a:r>
              <a:rPr lang="cs-CZ" sz="2000" dirty="0" smtClean="0"/>
              <a:t>energie.</a:t>
            </a:r>
            <a:endParaRPr lang="cs-CZ" sz="2000" dirty="0"/>
          </a:p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ČEZ vyhlásil „kalamitní stav“ v energetice</a:t>
            </a:r>
            <a:r>
              <a:rPr lang="cs-CZ" sz="2000" dirty="0" smtClean="0"/>
              <a:t>, 500 tis. domácností bez el. Proudu, na odstranění následků pracovala cca tisícovka zaměstnanců.</a:t>
            </a:r>
          </a:p>
          <a:p>
            <a:r>
              <a:rPr lang="cs-CZ" sz="2000" dirty="0" smtClean="0"/>
              <a:t>V úterý v ranních hodinách bylo cca 10 tis. domácností bez proudu.</a:t>
            </a:r>
          </a:p>
          <a:p>
            <a:r>
              <a:rPr lang="cs-CZ" sz="2000" dirty="0"/>
              <a:t>Výpadky telekomunikačních </a:t>
            </a:r>
            <a:r>
              <a:rPr lang="cs-CZ" sz="2000" dirty="0" smtClean="0"/>
              <a:t>sítí.</a:t>
            </a:r>
            <a:endParaRPr lang="cs-CZ" sz="2000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86752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HERWART – ztráty na životech…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Počet usmrcených osob: 4 (KYRIL 2007 – 4x, EMMA 2008 – 2x)</a:t>
            </a:r>
          </a:p>
          <a:p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NIKDE nebyl vyhlášen KRIZOVÝ STAV!!!</a:t>
            </a:r>
          </a:p>
          <a:p>
            <a:r>
              <a:rPr lang="cs-CZ" sz="2400" dirty="0" smtClean="0"/>
              <a:t>Krizový štáb KVK převzal roli koordinace při řešení MU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7491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Statistika sledování událostí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154492"/>
              </p:ext>
            </p:extLst>
          </p:nvPr>
        </p:nvGraphicFramePr>
        <p:xfrm>
          <a:off x="1539089" y="1629624"/>
          <a:ext cx="10266630" cy="490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Zástupný symbol pro obsah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457" y="0"/>
            <a:ext cx="1473705" cy="206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HERWART – </a:t>
            </a:r>
            <a:r>
              <a:rPr lang="cs-CZ" b="1" dirty="0">
                <a:solidFill>
                  <a:srgbClr val="FF0000"/>
                </a:solidFill>
              </a:rPr>
              <a:t>Přerušení silniční a železniční </a:t>
            </a:r>
            <a:r>
              <a:rPr lang="cs-CZ" b="1" dirty="0" smtClean="0">
                <a:solidFill>
                  <a:srgbClr val="FF0000"/>
                </a:solidFill>
              </a:rPr>
              <a:t>dopravy...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Popadané stromy a větve způsobily nesjízdnost úseků řady silnic, především v horských oblastech. </a:t>
            </a:r>
            <a:endParaRPr lang="cs-CZ" sz="2000" dirty="0" smtClean="0"/>
          </a:p>
          <a:p>
            <a:r>
              <a:rPr lang="cs-CZ" sz="2000" dirty="0" smtClean="0"/>
              <a:t>Padající </a:t>
            </a:r>
            <a:r>
              <a:rPr lang="cs-CZ" sz="2000" dirty="0"/>
              <a:t>stromy měly za následek i několik dopravních nehod se zraněními. </a:t>
            </a:r>
            <a:endParaRPr lang="cs-CZ" sz="2000" dirty="0" smtClean="0"/>
          </a:p>
          <a:p>
            <a:r>
              <a:rPr lang="cs-CZ" sz="2000" dirty="0" smtClean="0"/>
              <a:t>Dopravu </a:t>
            </a:r>
            <a:r>
              <a:rPr lang="cs-CZ" sz="2000" dirty="0"/>
              <a:t>omezovaly také popadané billboardy a sražené dopravní značky. </a:t>
            </a:r>
            <a:endParaRPr lang="cs-CZ" sz="2000" dirty="0" smtClean="0"/>
          </a:p>
          <a:p>
            <a:r>
              <a:rPr lang="cs-CZ" sz="2000" dirty="0" smtClean="0"/>
              <a:t>V</a:t>
            </a:r>
            <a:r>
              <a:rPr lang="cs-CZ" sz="2000" dirty="0"/>
              <a:t> důsledku většího množství stromů a větví, popadaných často nedaleko od sebe, na některých úsecích hlavních tahů železniční dopravy i na mnoha úsecích regionálních tratí nejezdily anebo byly značně zpožděny vlaky.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1541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HERWART – </a:t>
            </a:r>
            <a:r>
              <a:rPr lang="cs-CZ" b="1" dirty="0">
                <a:solidFill>
                  <a:srgbClr val="FF0000"/>
                </a:solidFill>
              </a:rPr>
              <a:t>Přerušení dodávek elektrické </a:t>
            </a:r>
            <a:r>
              <a:rPr lang="cs-CZ" b="1" dirty="0" smtClean="0">
                <a:solidFill>
                  <a:srgbClr val="FF0000"/>
                </a:solidFill>
              </a:rPr>
              <a:t>energie...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Vzhledem </a:t>
            </a:r>
            <a:r>
              <a:rPr lang="cs-CZ" sz="2800" dirty="0"/>
              <a:t>k velkému počtu poruch na vedení vysokého a nízkého napětí ČEZ následně vyhlásil v neděli 29. 10. 2017 v 8.30 hod. kalamitní stav v osmi </a:t>
            </a:r>
            <a:r>
              <a:rPr lang="cs-CZ" sz="2800" dirty="0" smtClean="0"/>
              <a:t>krajích (kalamitní stav odvolán dne 31. 10. 2017 k 23,00 hod.).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Živelní pohroma v neděli přerušila dodávky elektřiny ke zhruba půl miliónu odběratelů. </a:t>
            </a: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144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HERWART – </a:t>
            </a:r>
            <a:r>
              <a:rPr lang="cs-CZ" sz="4000" b="1" dirty="0">
                <a:solidFill>
                  <a:srgbClr val="FF0000"/>
                </a:solidFill>
              </a:rPr>
              <a:t>Výpadky telekomunikačních sítí</a:t>
            </a:r>
            <a:r>
              <a:rPr lang="cs-CZ" sz="4000" b="1" dirty="0" smtClean="0">
                <a:solidFill>
                  <a:srgbClr val="FF0000"/>
                </a:solidFill>
              </a:rPr>
              <a:t>...</a:t>
            </a:r>
            <a:endParaRPr 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V</a:t>
            </a:r>
            <a:r>
              <a:rPr lang="cs-CZ" sz="2400" dirty="0"/>
              <a:t> důsledku orkánu došlo ke mnoha výpadkům mobilních buněk v síti Vodafone na celém území České republiky. </a:t>
            </a:r>
            <a:endParaRPr lang="cs-CZ" sz="2400" dirty="0" smtClean="0"/>
          </a:p>
          <a:p>
            <a:r>
              <a:rPr lang="cs-CZ" sz="2400" dirty="0" smtClean="0"/>
              <a:t>Na </a:t>
            </a:r>
            <a:r>
              <a:rPr lang="cs-CZ" sz="2400" dirty="0"/>
              <a:t>žádost o pomoc od společnosti Vodafone ČR a. s. poskytoval HZS ČR technickou pomoc při odstraňování polomů a při zpřístupnění lokalit, aby bylo možné připojit náhradní zdroje a zprovoznit vysílače.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895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HERWART – reakce MV-GŘ HZS ČR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1900" b="1" dirty="0" smtClean="0"/>
              <a:t>Videokonference s ČHMÚ (čtvrtek, pátek)</a:t>
            </a:r>
          </a:p>
          <a:p>
            <a:r>
              <a:rPr lang="cs-CZ" sz="1900" b="1" dirty="0" smtClean="0"/>
              <a:t>Pátek:</a:t>
            </a:r>
            <a:r>
              <a:rPr lang="cs-CZ" sz="1900" dirty="0" smtClean="0"/>
              <a:t> jednání na štábu MV-GŘ HZS ČR, </a:t>
            </a:r>
            <a:r>
              <a:rPr lang="cs-CZ" sz="1900" b="1" dirty="0" smtClean="0"/>
              <a:t>bylo rozhodnuto: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cs-CZ" sz="1900" dirty="0"/>
              <a:t>adekvátní navýšení početních stavů personálu na operačních a informačních střediscích HZS krajů (KOPIS), včetně pracovišť telefonních center tísňového volání (TCTV</a:t>
            </a:r>
            <a:r>
              <a:rPr lang="cs-CZ" sz="1900" dirty="0" smtClean="0"/>
              <a:t>), návazně </a:t>
            </a:r>
            <a:r>
              <a:rPr lang="cs-CZ" sz="1900" dirty="0"/>
              <a:t>byl již od soboty 28. 10. 2017 adekvátně posílen personál na KOPIS/TCTV</a:t>
            </a:r>
            <a:r>
              <a:rPr lang="cs-CZ" sz="1900" dirty="0" smtClean="0"/>
              <a:t>;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cs-CZ" sz="1900" dirty="0" smtClean="0"/>
              <a:t>příprava </a:t>
            </a:r>
            <a:r>
              <a:rPr lang="cs-CZ" sz="1900" dirty="0"/>
              <a:t>skupin příslušníků Záchranného útvaru HZS ČR (ZÚ HZS ČR) ve Zbirohu, Hlučíně i Jihlavě k okamžitému </a:t>
            </a:r>
            <a:r>
              <a:rPr lang="cs-CZ" sz="1900" dirty="0" smtClean="0"/>
              <a:t>výjezdu;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cs-CZ" sz="1900" dirty="0" smtClean="0"/>
              <a:t>posílení </a:t>
            </a:r>
            <a:r>
              <a:rPr lang="cs-CZ" sz="1900" dirty="0"/>
              <a:t>početních stavů příslušníků HZS ve směnách na stanicích HZS </a:t>
            </a:r>
            <a:r>
              <a:rPr lang="cs-CZ" sz="1900" dirty="0" smtClean="0"/>
              <a:t>krajů (do</a:t>
            </a:r>
            <a:r>
              <a:rPr lang="cs-CZ" sz="1900" dirty="0"/>
              <a:t> pohotovosti k výkonu služby byli povoláni i příslušníci HZS krajů z </a:t>
            </a:r>
            <a:r>
              <a:rPr lang="cs-CZ" sz="1900" dirty="0" err="1"/>
              <a:t>mezisměnového</a:t>
            </a:r>
            <a:r>
              <a:rPr lang="cs-CZ" sz="1900" dirty="0"/>
              <a:t> volna</a:t>
            </a:r>
            <a:r>
              <a:rPr lang="cs-CZ" sz="1900" dirty="0" smtClean="0"/>
              <a:t>, </a:t>
            </a:r>
            <a:r>
              <a:rPr lang="cs-CZ" sz="1900" dirty="0"/>
              <a:t>jednotky SDH obcí byly upozorněny na možnou zvýšenou zásahovou </a:t>
            </a:r>
            <a:r>
              <a:rPr lang="cs-CZ" sz="1900" dirty="0" smtClean="0"/>
              <a:t>činnost)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cs-CZ" sz="1900" dirty="0" smtClean="0"/>
              <a:t>zajištění </a:t>
            </a:r>
            <a:r>
              <a:rPr lang="cs-CZ" sz="1900" dirty="0"/>
              <a:t>okamžitého zpřístupnění a vydání materiálů ze skladů Skladovacího a opravárenského zařízení HZS ČR.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5706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HERWART…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Na tísňových linkách 112 a 150 bylo během orkánu </a:t>
            </a:r>
            <a:r>
              <a:rPr lang="cs-CZ" sz="2400" b="1" dirty="0" err="1"/>
              <a:t>Herwart</a:t>
            </a:r>
            <a:r>
              <a:rPr lang="cs-CZ" sz="2400" b="1" dirty="0"/>
              <a:t> celkově odbaveno 29 305 tísňových hovorů.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 smtClean="0"/>
              <a:t>Ke zvládnutí </a:t>
            </a:r>
            <a:r>
              <a:rPr lang="cs-CZ" sz="2400" dirty="0"/>
              <a:t>tohoto historického náporu tísňových hovorů byl na telefonních centrech tísňového volání u HZS ČR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nasazen maximální počet operátorů</a:t>
            </a:r>
            <a:r>
              <a:rPr lang="cs-CZ" sz="2400" dirty="0"/>
              <a:t>. V nedělních večerních hodinách došlo k uklidnění meteorologické situace a v pondělí 30. října 2017</a:t>
            </a:r>
            <a:r>
              <a:rPr lang="cs-CZ" sz="2400" b="1" dirty="0"/>
              <a:t> </a:t>
            </a:r>
            <a:r>
              <a:rPr lang="cs-CZ" sz="2400" dirty="0"/>
              <a:t>již nebyl na tísňových linkách takový extrémní nápor volajících.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340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HERWART…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 souvislosti s orkánem zasahovaly jednotky PO u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9925 událostí</a:t>
            </a:r>
          </a:p>
          <a:p>
            <a:r>
              <a:rPr lang="cs-CZ" sz="2400" dirty="0" smtClean="0"/>
              <a:t>Celkem řešilo události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2300 jednotek PO (cca 13 tis. hasičů)</a:t>
            </a:r>
          </a:p>
          <a:p>
            <a:r>
              <a:rPr lang="cs-CZ" sz="2400" dirty="0" smtClean="0"/>
              <a:t>Standardní činnost: porážení, odřezávání a odklízení stromů, zabezpečení střech, konstrukcí apod.</a:t>
            </a:r>
          </a:p>
          <a:p>
            <a:r>
              <a:rPr lang="cs-CZ" sz="2400" b="1" dirty="0"/>
              <a:t>Při zásazích došlo ke zranění 5 hasičů.</a:t>
            </a:r>
            <a:r>
              <a:rPr lang="cs-CZ" sz="2400" dirty="0"/>
              <a:t> Jeden byl příslušníkem HZS Jihočeského kraje, dalšími zraněnými byli členové SDH obcí.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9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HERWART…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Jednou z priorit práce jednotek PO byla pomoc při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obnovení dodávek energií</a:t>
            </a:r>
            <a:r>
              <a:rPr lang="cs-CZ" dirty="0"/>
              <a:t> do zařízení typů nemocnic. V souladu s touto prioritou hasiči poskytli technickou pomoc dodávkou a zprovozněním 20 ks horkovzdušných ventilátorů pro nemocnici v Semilech, kde došlo k havarijnímu výpadku na dodávce tepla do objektu nemocnice.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Další </a:t>
            </a:r>
            <a:r>
              <a:rPr lang="cs-CZ" dirty="0"/>
              <a:t>byla kupříkladu pomoc poskytnutá zajištěním náhradního zdroje elektrické energie pro domov důchodců v Horní Stropnici, dále pro zprovoznění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úpravny vody </a:t>
            </a:r>
            <a:r>
              <a:rPr lang="cs-CZ" dirty="0"/>
              <a:t>ve Starém Městě pod </a:t>
            </a:r>
            <a:r>
              <a:rPr lang="cs-CZ" dirty="0" err="1"/>
              <a:t>Lanštejnem</a:t>
            </a:r>
            <a:r>
              <a:rPr lang="cs-CZ" dirty="0"/>
              <a:t>, kde hrozilo, že bude až 15 000 obyvatel bez dodávky pitné vody anebo pro zajištění provozu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vodárny a kotelny </a:t>
            </a:r>
            <a:r>
              <a:rPr lang="cs-CZ" dirty="0"/>
              <a:t>ve městě Potůčky.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33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HERWART…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0862"/>
            <a:ext cx="10515600" cy="43513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Graf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484416"/>
            <a:ext cx="8118618" cy="492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1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HERWART vs. KYRILL…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0862"/>
            <a:ext cx="10515600" cy="4351338"/>
          </a:xfrm>
        </p:spPr>
        <p:txBody>
          <a:bodyPr/>
          <a:lstStyle/>
          <a:p>
            <a:endParaRPr lang="cs-CZ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Při </a:t>
            </a:r>
            <a:r>
              <a:rPr lang="cs-CZ" b="1" dirty="0">
                <a:solidFill>
                  <a:srgbClr val="FF0000"/>
                </a:solidFill>
              </a:rPr>
              <a:t>srovnání rychlosti větru </a:t>
            </a:r>
            <a:r>
              <a:rPr lang="cs-CZ" dirty="0"/>
              <a:t>(a pravděpodobně i způsobených škod) u tří uvedených orkánů vychází, že orkán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Kyrill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byl nejničivější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Při </a:t>
            </a:r>
            <a:r>
              <a:rPr lang="cs-CZ" b="1" dirty="0">
                <a:solidFill>
                  <a:srgbClr val="FF0000"/>
                </a:solidFill>
              </a:rPr>
              <a:t>srovnání množství </a:t>
            </a:r>
            <a:r>
              <a:rPr lang="cs-CZ" b="1" dirty="0" smtClean="0">
                <a:solidFill>
                  <a:srgbClr val="FF0000"/>
                </a:solidFill>
              </a:rPr>
              <a:t>účasti hasičů u </a:t>
            </a:r>
            <a:r>
              <a:rPr lang="cs-CZ" b="1" dirty="0">
                <a:solidFill>
                  <a:srgbClr val="FF0000"/>
                </a:solidFill>
              </a:rPr>
              <a:t>řešených událostí </a:t>
            </a:r>
            <a:r>
              <a:rPr lang="cs-CZ" dirty="0"/>
              <a:t>u orkánů </a:t>
            </a:r>
            <a:r>
              <a:rPr lang="cs-CZ" dirty="0" err="1"/>
              <a:t>Herwart</a:t>
            </a:r>
            <a:r>
              <a:rPr lang="cs-CZ" dirty="0"/>
              <a:t> a </a:t>
            </a:r>
            <a:r>
              <a:rPr lang="cs-CZ" dirty="0" err="1"/>
              <a:t>Kyrill</a:t>
            </a:r>
            <a:r>
              <a:rPr lang="cs-CZ" dirty="0"/>
              <a:t> </a:t>
            </a:r>
            <a:r>
              <a:rPr lang="cs-CZ" dirty="0" smtClean="0"/>
              <a:t>vychází</a:t>
            </a:r>
            <a:r>
              <a:rPr lang="cs-CZ" dirty="0"/>
              <a:t>, že v důsledku orkánu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Herwart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bylo řešeno o 28 % více událostí nežli v důsledku orkánu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Kyrill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Ve </a:t>
            </a:r>
            <a:r>
              <a:rPr lang="cs-CZ" b="1" dirty="0">
                <a:solidFill>
                  <a:srgbClr val="FF0000"/>
                </a:solidFill>
              </a:rPr>
              <a:t>srovnání s maximálním počtem událostí řešených první den </a:t>
            </a:r>
            <a:r>
              <a:rPr lang="cs-CZ" dirty="0"/>
              <a:t>v průběhu orkánu </a:t>
            </a:r>
            <a:r>
              <a:rPr lang="cs-CZ" dirty="0" err="1"/>
              <a:t>Kyrilll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3 603),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byl počet událostí řešených první den u orkánu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Herwart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více jak dvojnásobný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/>
              <a:t>(</a:t>
            </a:r>
            <a:r>
              <a:rPr lang="cs-CZ" dirty="0"/>
              <a:t>8 254). </a:t>
            </a:r>
            <a:endParaRPr lang="cs-CZ" dirty="0" smtClean="0"/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byl orkán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Herwart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hlediska operačního řízení podstatně větší mimořádná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událost. 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Operátoři HZS ČR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odbavili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tísňových linkách až 30 000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hovorů,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neděli ve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špičce až 5 000 hovorů hodinově.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srovnání s prvním dnem orkánu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Kyrill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kdy odbavili hodinově cca 1 300 hovorů, šlo tentokrát o více jak trojnásobek odbavených hovorů. 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92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HERWART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závěr – Návrh usnesení vlády ČR..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pokračovat</a:t>
            </a:r>
            <a:r>
              <a:rPr lang="cs-CZ" sz="2300" dirty="0" smtClean="0"/>
              <a:t> </a:t>
            </a:r>
            <a:r>
              <a:rPr lang="cs-CZ" sz="2300" dirty="0"/>
              <a:t>u Hasičského záchranného sboru </a:t>
            </a:r>
            <a:r>
              <a:rPr lang="cs-CZ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rozvoji kapacitního plánování sil a prostředků</a:t>
            </a:r>
            <a:r>
              <a:rPr lang="cs-CZ" sz="2300" dirty="0"/>
              <a:t> a zjišťování jejich operačního maxima pro optimální nasazování;</a:t>
            </a:r>
          </a:p>
          <a:p>
            <a:r>
              <a:rPr lang="cs-CZ" sz="2300" b="1" dirty="0" smtClean="0">
                <a:solidFill>
                  <a:srgbClr val="FF0000"/>
                </a:solidFill>
              </a:rPr>
              <a:t>zpracovat </a:t>
            </a:r>
            <a:r>
              <a:rPr lang="cs-CZ" sz="2300" b="1" dirty="0">
                <a:solidFill>
                  <a:srgbClr val="FF0000"/>
                </a:solidFill>
              </a:rPr>
              <a:t>analýzu </a:t>
            </a:r>
            <a:r>
              <a:rPr lang="cs-CZ" sz="2300" dirty="0"/>
              <a:t>průchodnosti systému </a:t>
            </a:r>
            <a:r>
              <a:rPr lang="cs-CZ" sz="2300" dirty="0" err="1"/>
              <a:t>Telefoních</a:t>
            </a:r>
            <a:r>
              <a:rPr lang="cs-CZ" sz="2300" dirty="0"/>
              <a:t> center tísňového volání 112 (dále jen "TCTV 112") a operačního řízení, určit jejich limitní hodnoty průchodnosti a </a:t>
            </a:r>
            <a:r>
              <a:rPr lang="cs-CZ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navrhnout další </a:t>
            </a:r>
            <a:r>
              <a:rPr lang="cs-CZ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zodolnění</a:t>
            </a:r>
            <a:r>
              <a:rPr lang="cs-CZ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těchto systémů pro velké katastrofy</a:t>
            </a:r>
            <a:r>
              <a:rPr lang="cs-CZ" sz="2300" dirty="0"/>
              <a:t>; </a:t>
            </a:r>
          </a:p>
          <a:p>
            <a:r>
              <a:rPr lang="cs-CZ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oblasti spojení </a:t>
            </a:r>
            <a:r>
              <a:rPr lang="cs-CZ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zpracovat </a:t>
            </a:r>
            <a:r>
              <a:rPr lang="cs-CZ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detailní analýzu </a:t>
            </a:r>
            <a:r>
              <a:rPr lang="cs-CZ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fungování radiokomunikačního systému PEGAS </a:t>
            </a:r>
            <a:r>
              <a:rPr lang="cs-CZ" sz="2300" dirty="0"/>
              <a:t>v průběhu orkánu </a:t>
            </a:r>
            <a:r>
              <a:rPr lang="cs-CZ" sz="2300" dirty="0" err="1"/>
              <a:t>Herwart</a:t>
            </a:r>
            <a:r>
              <a:rPr lang="cs-CZ" sz="2300" dirty="0"/>
              <a:t> pro potřeby </a:t>
            </a:r>
            <a:r>
              <a:rPr lang="cs-CZ" sz="2300" dirty="0" smtClean="0"/>
              <a:t>IZS s cílem navrhnou opatření na zlepšení stavu;</a:t>
            </a:r>
            <a:endParaRPr lang="cs-CZ" sz="2300" dirty="0"/>
          </a:p>
          <a:p>
            <a:r>
              <a:rPr lang="cs-CZ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pokračovat </a:t>
            </a:r>
            <a:r>
              <a:rPr lang="cs-CZ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přípravě modernizace radiokomunikačních systémů </a:t>
            </a:r>
            <a:r>
              <a:rPr lang="cs-CZ" sz="2300" dirty="0"/>
              <a:t>HZS (Analogová rádiová síť, Jednotný systém varování a vyrozumění) které se osvědčily v průběhu orkánu </a:t>
            </a:r>
            <a:r>
              <a:rPr lang="cs-CZ" sz="2300" dirty="0" err="1"/>
              <a:t>Herwart</a:t>
            </a:r>
            <a:r>
              <a:rPr lang="cs-CZ" sz="2300" dirty="0"/>
              <a:t>,// a pokračovat v navyšování počtu radiostanic u jednotek sboru dobrovolných hasičů obcí//;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132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20909" y="25291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7.1.2017 – požár průmyslové haly v Kopřivnici, rychlý rozvoj požáru, výbuchy, mráz, cca 40 jednotek PO…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12" y="3079750"/>
            <a:ext cx="6716888" cy="37782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7" y="1792586"/>
            <a:ext cx="7206558" cy="405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HERWART – závěr – Návrh usnesení vlády ČR..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2709" y="2133599"/>
            <a:ext cx="9521903" cy="4457324"/>
          </a:xfrm>
        </p:spPr>
        <p:txBody>
          <a:bodyPr>
            <a:normAutofit fontScale="55000" lnSpcReduction="20000"/>
          </a:bodyPr>
          <a:lstStyle/>
          <a:p>
            <a:r>
              <a:rPr lang="cs-CZ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zpracovat </a:t>
            </a:r>
            <a:r>
              <a:rPr lang="cs-CZ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analýzu </a:t>
            </a: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možnosti okamžité komunikační dostupnosti distributorů elektrické energie a provozovatelů telekomunikačních </a:t>
            </a:r>
            <a:r>
              <a:rPr lang="cs-CZ" sz="2900" dirty="0"/>
              <a:t>sítí pro HZS za účelem zajištění včasného a přesného (geograficky lokalizovaného) informování o rozsahu výpadků v jednotlivých </a:t>
            </a:r>
            <a:r>
              <a:rPr lang="cs-CZ" sz="2900" dirty="0" smtClean="0"/>
              <a:t>sítích (vyčlenění tel. Linek…);</a:t>
            </a:r>
            <a:endParaRPr lang="cs-CZ" sz="2900" dirty="0"/>
          </a:p>
          <a:p>
            <a:r>
              <a:rPr lang="cs-CZ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rozšířit </a:t>
            </a:r>
            <a:r>
              <a:rPr lang="cs-CZ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systémové zapojení prvků kritické infrastruktury a společensky významných objektů </a:t>
            </a: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realizace úkolů ochrany obyvatelstva </a:t>
            </a:r>
            <a:r>
              <a:rPr lang="cs-CZ" sz="2900" b="1" dirty="0"/>
              <a:t>a míry jejich technické a systémové připravenosti k energetické </a:t>
            </a:r>
            <a:r>
              <a:rPr lang="cs-CZ" sz="2900" b="1" dirty="0" smtClean="0"/>
              <a:t>soběstačnosti,</a:t>
            </a:r>
            <a:r>
              <a:rPr lang="cs-CZ" sz="2900" dirty="0" smtClean="0"/>
              <a:t> stanovit </a:t>
            </a:r>
            <a:r>
              <a:rPr lang="cs-CZ" sz="2900" dirty="0"/>
              <a:t>rozsah technických úprav těchto vybraných objektů k zajištění dostatečné zásoby náhradních zdrojů elektrické energie, tepla, vody, potravin atp. (přípojky na externí zdroje, zásobníky pro pohonné hmoty atp</a:t>
            </a:r>
            <a:r>
              <a:rPr lang="cs-CZ" sz="2900" dirty="0" smtClean="0"/>
              <a:t>.)</a:t>
            </a:r>
            <a:r>
              <a:rPr lang="cs-CZ" sz="3600" dirty="0" smtClean="0"/>
              <a:t>;</a:t>
            </a:r>
            <a:endParaRPr lang="cs-CZ" sz="3600" dirty="0"/>
          </a:p>
          <a:p>
            <a:r>
              <a:rPr lang="cs-CZ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připravit </a:t>
            </a:r>
            <a:r>
              <a:rPr lang="cs-CZ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občany dlouhodobý vzdělávací projekt</a:t>
            </a:r>
            <a:r>
              <a:rPr lang="cs-CZ" sz="2900" dirty="0"/>
              <a:t>, který bude zaměřen na:</a:t>
            </a:r>
          </a:p>
          <a:p>
            <a:pPr lvl="1"/>
            <a:r>
              <a:rPr lang="cs-CZ" sz="2500" dirty="0" smtClean="0"/>
              <a:t>preventivní </a:t>
            </a:r>
            <a:r>
              <a:rPr lang="cs-CZ" sz="2500" dirty="0"/>
              <a:t>opatření k ochraně svých životů a majetku při přípravě na velké katastrofy a dále na </a:t>
            </a:r>
            <a:r>
              <a:rPr lang="cs-CZ" sz="2500" dirty="0" smtClean="0"/>
              <a:t> bezpečné </a:t>
            </a:r>
            <a:r>
              <a:rPr lang="cs-CZ" sz="2500" dirty="0"/>
              <a:t>chování v jejich </a:t>
            </a:r>
            <a:r>
              <a:rPr lang="cs-CZ" sz="2500" dirty="0" smtClean="0"/>
              <a:t>průběhu (dostatečná zásoba léků, vody, potravin, baterií);</a:t>
            </a:r>
            <a:endParaRPr lang="cs-CZ" sz="2500" dirty="0"/>
          </a:p>
          <a:p>
            <a:pPr lvl="1"/>
            <a:r>
              <a:rPr lang="cs-CZ" sz="2500" dirty="0" smtClean="0"/>
              <a:t>nepřetěžování </a:t>
            </a:r>
            <a:r>
              <a:rPr lang="cs-CZ" sz="2500" dirty="0"/>
              <a:t>linek tísňového volání neurgentními tísňovými hovory v průběhu velkých katastrof;</a:t>
            </a:r>
          </a:p>
          <a:p>
            <a:r>
              <a:rPr lang="cs-CZ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předložit </a:t>
            </a: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vládě všechny uvedené analytické materiály do 30.7.2018 a to včetně návrhu opatření</a:t>
            </a:r>
            <a:r>
              <a:rPr lang="cs-CZ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9469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HERWART…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Lidem bylo připomínáno heslo práce hasičů, že největší hodnotu má lidský život a zdraví a až potom záchrana majetku</a:t>
            </a: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endParaRPr lang="cs-CZ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</a:t>
            </a:r>
            <a:r>
              <a:rPr lang="cs-CZ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pozornost…</a:t>
            </a:r>
            <a:endParaRPr lang="cs-CZ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0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10595" y="2332525"/>
            <a:ext cx="7770813" cy="1307306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Děkuji </a:t>
            </a:r>
            <a:r>
              <a:rPr lang="cs-CZ" sz="4800">
                <a:solidFill>
                  <a:schemeClr val="tx2">
                    <a:lumMod val="50000"/>
                  </a:schemeClr>
                </a:solidFill>
                <a:latin typeface="+mn-lt"/>
              </a:rPr>
              <a:t>za </a:t>
            </a:r>
            <a:r>
              <a:rPr lang="cs-CZ" sz="48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pozornost…</a:t>
            </a:r>
            <a:endParaRPr lang="cs-CZ" sz="4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url?sa=i&amp;rct=j&amp;q=&amp;esrc=s&amp;source=images&amp;cd=&amp;cad=rja&amp;docid=f6eDh3U8wPhI5M&amp;tbnid=8owKXxbfYJGPnM-&amp;ved=0CAUQjRw&amp;url=http%3A%2F%2Fold.png" descr="url?sa=i&amp;rct=j&amp;q=&amp;esrc=s&amp;source=images&amp;cd=&amp;cad=rja&amp;docid=f6eDh3U8wPhI5M&amp;tbnid=8owKXxbfYJGPnM-&amp;ved=0CAUQjRw&amp;url=http%3A%2F%2Fold.hzspk.cz%2Findex.php%3Foption%3Dcom_content%26task%3Dview%26id%3D717%26I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0286" y="4562437"/>
            <a:ext cx="827102" cy="77710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161437" y="4061911"/>
            <a:ext cx="7772400" cy="127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atinLnBrk="1">
              <a:lnSpc>
                <a:spcPct val="80000"/>
              </a:lnSpc>
              <a:buFontTx/>
              <a:buNone/>
            </a:pPr>
            <a:r>
              <a:rPr lang="cs-CZ" altLang="cs-CZ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plk. Ing. Pavel Nepovím</a:t>
            </a:r>
          </a:p>
          <a:p>
            <a:pPr latinLnBrk="1">
              <a:lnSpc>
                <a:spcPct val="80000"/>
              </a:lnSpc>
              <a:buFontTx/>
              <a:buNone/>
            </a:pPr>
            <a:r>
              <a:rPr lang="cs-CZ" altLang="cs-CZ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Ředitel odboru ochrany obyvatelstva a KŘ</a:t>
            </a:r>
          </a:p>
          <a:p>
            <a:pPr latinLnBrk="1">
              <a:lnSpc>
                <a:spcPct val="80000"/>
              </a:lnSpc>
              <a:buFontTx/>
              <a:buNone/>
            </a:pPr>
            <a:r>
              <a:rPr lang="cs-CZ" altLang="cs-CZ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MV-GŘ HZS ČR</a:t>
            </a:r>
          </a:p>
          <a:p>
            <a:pPr latinLnBrk="1">
              <a:lnSpc>
                <a:spcPct val="80000"/>
              </a:lnSpc>
              <a:buFontTx/>
              <a:buNone/>
            </a:pPr>
            <a:r>
              <a:rPr lang="cs-CZ" altLang="cs-CZ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Tel.: 950 819 690, 724 179 224</a:t>
            </a:r>
            <a:endParaRPr lang="en-US" altLang="cs-CZ" sz="1600" dirty="0">
              <a:solidFill>
                <a:prstClr val="white">
                  <a:lumMod val="50000"/>
                </a:prstClr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latinLnBrk="1">
              <a:lnSpc>
                <a:spcPct val="80000"/>
              </a:lnSpc>
              <a:buFontTx/>
              <a:buNone/>
            </a:pPr>
            <a:r>
              <a:rPr lang="cs-CZ" altLang="cs-CZ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Email: pavel.nepovim@grh.izscr.cz</a:t>
            </a:r>
          </a:p>
        </p:txBody>
      </p:sp>
    </p:spTree>
    <p:extLst>
      <p:ext uri="{BB962C8B-B14F-4D97-AF65-F5344CB8AC3E}">
        <p14:creationId xmlns:p14="http://schemas.microsoft.com/office/powerpoint/2010/main" val="24132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30400" y="209059"/>
            <a:ext cx="9352539" cy="1280890"/>
          </a:xfrm>
        </p:spPr>
        <p:txBody>
          <a:bodyPr/>
          <a:lstStyle/>
          <a:p>
            <a:pPr algn="ctr"/>
            <a:r>
              <a:rPr lang="cs-CZ" dirty="0" smtClean="0"/>
              <a:t>Požár výrobní haly (lakovny)ve Zvoli </a:t>
            </a:r>
            <a:br>
              <a:rPr lang="cs-CZ" dirty="0" smtClean="0"/>
            </a:br>
            <a:r>
              <a:rPr lang="cs-CZ" dirty="0" smtClean="0"/>
              <a:t>(14. 2. 2017)…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885" y="1336896"/>
            <a:ext cx="7209136" cy="37782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30" y="2592358"/>
            <a:ext cx="7416270" cy="426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648" y="7184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Požár/výbuch plastické trhaviny/požár v podniku poličské strojírny (23. 2. 2017), </a:t>
            </a:r>
            <a:br>
              <a:rPr lang="cs-CZ" dirty="0" smtClean="0"/>
            </a:br>
            <a:r>
              <a:rPr lang="cs-CZ" dirty="0" smtClean="0"/>
              <a:t>7 zraněných hasičů!!! Poškozená zásahová technika…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7" y="2198295"/>
            <a:ext cx="8283921" cy="4659706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26" y="2198295"/>
            <a:ext cx="5169530" cy="290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Požár stáčírny a skladu HK, Liberec </a:t>
            </a:r>
            <a:br>
              <a:rPr lang="cs-CZ" dirty="0" smtClean="0"/>
            </a:br>
            <a:r>
              <a:rPr lang="cs-CZ" dirty="0" smtClean="0"/>
              <a:t>(29. 5. 2017), 27x jednotek PO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57" y="1828801"/>
            <a:ext cx="8940797" cy="5029199"/>
          </a:xfrm>
        </p:spPr>
      </p:pic>
    </p:spTree>
    <p:extLst>
      <p:ext uri="{BB962C8B-B14F-4D97-AF65-F5344CB8AC3E}">
        <p14:creationId xmlns:p14="http://schemas.microsoft.com/office/powerpoint/2010/main" val="29963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6589" y="9900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Požár motorestu – Hlavenec (18. 11. 2017), rychlý rozvoj požáru, 50 jednotek PO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4661" y="1309735"/>
            <a:ext cx="6716888" cy="37782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27" y="2965628"/>
            <a:ext cx="6919773" cy="38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23. 2. 2018, požár haly v Mochově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5" y="1192040"/>
            <a:ext cx="5037666" cy="37782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33" y="1264555"/>
            <a:ext cx="4106341" cy="54751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1" y="4002115"/>
            <a:ext cx="3663636" cy="27477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632" y="2951428"/>
            <a:ext cx="2773756" cy="36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sledování </a:t>
            </a:r>
            <a:r>
              <a:rPr lang="cs-CZ" dirty="0" smtClean="0"/>
              <a:t>událostí - 2017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69625"/>
            <a:ext cx="7387627" cy="5078257"/>
          </a:xfrm>
        </p:spPr>
      </p:pic>
    </p:spTree>
    <p:extLst>
      <p:ext uri="{BB962C8B-B14F-4D97-AF65-F5344CB8AC3E}">
        <p14:creationId xmlns:p14="http://schemas.microsoft.com/office/powerpoint/2010/main" val="12676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ébla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2.xml><?xml version="1.0" encoding="utf-8"?>
<a:themeOverride xmlns:a="http://schemas.openxmlformats.org/drawingml/2006/main">
  <a:clrScheme name="Stébla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3.xml><?xml version="1.0" encoding="utf-8"?>
<a:themeOverride xmlns:a="http://schemas.openxmlformats.org/drawingml/2006/main">
  <a:clrScheme name="Stébla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1097</Words>
  <Application>Microsoft Office PowerPoint</Application>
  <PresentationFormat>Širokoúhlá obrazovka</PresentationFormat>
  <Paragraphs>119</Paragraphs>
  <Slides>32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Wingdings</vt:lpstr>
      <vt:lpstr>Wingdings 3</vt:lpstr>
      <vt:lpstr>Stébla</vt:lpstr>
      <vt:lpstr> Statistika sledování událostí za 2017, významné mimořádné události  Informace o některých opatřeních prováděných při řešení následků  orkánu HERWART v období od 27. října do 1. listopadu 2017 na území České republiky  </vt:lpstr>
      <vt:lpstr>Statistika sledování událostí</vt:lpstr>
      <vt:lpstr>7.1.2017 – požár průmyslové haly v Kopřivnici, rychlý rozvoj požáru, výbuchy, mráz, cca 40 jednotek PO…</vt:lpstr>
      <vt:lpstr>Požár výrobní haly (lakovny)ve Zvoli  (14. 2. 2017)…</vt:lpstr>
      <vt:lpstr>Požár/výbuch plastické trhaviny/požár v podniku poličské strojírny (23. 2. 2017),  7 zraněných hasičů!!! Poškozená zásahová technika…</vt:lpstr>
      <vt:lpstr>Požár stáčírny a skladu HK, Liberec  (29. 5. 2017), 27x jednotek PO </vt:lpstr>
      <vt:lpstr>Požár motorestu – Hlavenec (18. 11. 2017), rychlý rozvoj požáru, 50 jednotek PO</vt:lpstr>
      <vt:lpstr>23. 2. 2018, požár haly v Mochově</vt:lpstr>
      <vt:lpstr>Statistika sledování událostí - 2017</vt:lpstr>
      <vt:lpstr>Statistika sledování událostí - 2017</vt:lpstr>
      <vt:lpstr>Statistika sledování událostí - 2017</vt:lpstr>
      <vt:lpstr>Statistika sledování událostí - 2017</vt:lpstr>
      <vt:lpstr>Počty jednotek PO</vt:lpstr>
      <vt:lpstr>Tísňové volání…</vt:lpstr>
      <vt:lpstr>HERWART…</vt:lpstr>
      <vt:lpstr>HERWART…</vt:lpstr>
      <vt:lpstr>HERWART – materiální škody</vt:lpstr>
      <vt:lpstr>HERWART – materiální škody</vt:lpstr>
      <vt:lpstr>HERWART – ztráty na životech…</vt:lpstr>
      <vt:lpstr>HERWART – Přerušení silniční a železniční dopravy...</vt:lpstr>
      <vt:lpstr>HERWART – Přerušení dodávek elektrické energie...</vt:lpstr>
      <vt:lpstr>HERWART – Výpadky telekomunikačních sítí...</vt:lpstr>
      <vt:lpstr>HERWART – reakce MV-GŘ HZS ČR</vt:lpstr>
      <vt:lpstr>HERWART…</vt:lpstr>
      <vt:lpstr>HERWART…</vt:lpstr>
      <vt:lpstr>HERWART…</vt:lpstr>
      <vt:lpstr>HERWART…</vt:lpstr>
      <vt:lpstr>HERWART vs. KYRILL…</vt:lpstr>
      <vt:lpstr>HERWART – závěr – Návrh usnesení vlády ČR..</vt:lpstr>
      <vt:lpstr>HERWART – závěr – Návrh usnesení vlády ČR..</vt:lpstr>
      <vt:lpstr>HERWART…</vt:lpstr>
      <vt:lpstr>Děkuji za pozornost…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HERWART</dc:title>
  <dc:creator>Pavel Nepovím</dc:creator>
  <cp:lastModifiedBy>Pavel Nepovím</cp:lastModifiedBy>
  <cp:revision>43</cp:revision>
  <dcterms:created xsi:type="dcterms:W3CDTF">2017-11-24T13:12:04Z</dcterms:created>
  <dcterms:modified xsi:type="dcterms:W3CDTF">2018-03-06T07:56:57Z</dcterms:modified>
</cp:coreProperties>
</file>