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28"/>
  </p:notesMasterIdLst>
  <p:sldIdLst>
    <p:sldId id="256" r:id="rId2"/>
    <p:sldId id="257" r:id="rId3"/>
    <p:sldId id="263" r:id="rId4"/>
    <p:sldId id="265" r:id="rId5"/>
    <p:sldId id="260" r:id="rId6"/>
    <p:sldId id="273" r:id="rId7"/>
    <p:sldId id="275" r:id="rId8"/>
    <p:sldId id="277" r:id="rId9"/>
    <p:sldId id="269" r:id="rId10"/>
    <p:sldId id="279" r:id="rId11"/>
    <p:sldId id="281" r:id="rId12"/>
    <p:sldId id="272" r:id="rId13"/>
    <p:sldId id="271" r:id="rId14"/>
    <p:sldId id="285" r:id="rId15"/>
    <p:sldId id="287" r:id="rId16"/>
    <p:sldId id="304" r:id="rId17"/>
    <p:sldId id="305" r:id="rId18"/>
    <p:sldId id="291" r:id="rId19"/>
    <p:sldId id="289" r:id="rId20"/>
    <p:sldId id="293" r:id="rId21"/>
    <p:sldId id="295" r:id="rId22"/>
    <p:sldId id="297" r:id="rId23"/>
    <p:sldId id="299" r:id="rId24"/>
    <p:sldId id="301" r:id="rId25"/>
    <p:sldId id="303" r:id="rId26"/>
    <p:sldId id="259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nkranzjiri" initials="R" lastIdx="1" clrIdx="0">
    <p:extLst>
      <p:ext uri="{19B8F6BF-5375-455C-9EA6-DF929625EA0E}">
        <p15:presenceInfo xmlns:p15="http://schemas.microsoft.com/office/powerpoint/2012/main" userId="S-1-5-21-2520605084-4201546103-2714285171-17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69836" autoAdjust="0"/>
  </p:normalViewPr>
  <p:slideViewPr>
    <p:cSldViewPr snapToGrid="0">
      <p:cViewPr varScale="1">
        <p:scale>
          <a:sx n="76" d="100"/>
          <a:sy n="76" d="100"/>
        </p:scale>
        <p:origin x="12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4T13:47:17.26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4T13:47:17.26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6045C-3747-40F7-B765-D48ACB993D09}" type="datetimeFigureOut">
              <a:rPr lang="cs-CZ" smtClean="0"/>
              <a:t>14.02.2018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8A0BC-8323-4412-AA99-EAEF142536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398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Množství publika a obslužného personálu bezpečnostní opatření dále stěžují. Pro útočníky přináší jedinečnou mediální pozornost doslova v přímém přenosu.</a:t>
            </a:r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370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 minulosti došlo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 obchodních centrech k řadě tragických incidentů. Mezi nejznámější patří </a:t>
            </a: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teroristické útoky s použitím výbušnin či braním rukojmí.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 roku 1998 do roku 2005 bylo na obchodní centra uskutečněno přes 60 teroristických útoků.</a:t>
            </a:r>
          </a:p>
          <a:p>
            <a:pPr marL="228600" indent="-228600">
              <a:buAutoNum type="arabicParenR"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Dopady na společnost jsou tak znásobeny. </a:t>
            </a:r>
            <a:endParaRPr lang="cs-CZ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340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471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Povinnost právnických a podnikajících fyzických osob → začlenit společensky významné objekty do kategorie →</a:t>
            </a:r>
            <a:r>
              <a:rPr lang="cs-CZ" baseline="0" dirty="0" smtClean="0"/>
              <a:t> bez ohrožení, s ohrožením - následují </a:t>
            </a:r>
            <a:r>
              <a:rPr lang="cs-CZ" dirty="0" smtClean="0"/>
              <a:t>opatření OOB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54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757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102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555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Praxe ukazuje, že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optimálním způsobem vzdělání obyvatelstva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jeho příprava zejména v rámci povinné školní docházky.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Pouze tato forma vzdělávání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významnou měrou přispěje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 zvýšení připravenosti celé společnosti. Celý systém je dále doplňován </a:t>
            </a:r>
            <a:b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rozvíjen </a:t>
            </a:r>
            <a:r>
              <a:rPr lang="cs-CZ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projekty a jednorázovými akcemi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325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Výsledkem by mělo být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„zautomatizování“ postupů jedince v kritické situaci. Jednorázová informace nikdy nesplní tento účel.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však nezbytné, kromě samotné prezentace výsledků práce,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zdůrazňovat zároveň i důvody činností </a:t>
            </a:r>
            <a:b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opatření realizovaných v oblasti ochrany obyvatelstva.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277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07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370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980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</a:t>
            </a:r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určené subjekty zakotvit v právních předpisech jejich povinnosti</a:t>
            </a:r>
            <a:r>
              <a:rPr lang="cs-CZ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stanovit jejich </a:t>
            </a:r>
            <a:r>
              <a:rPr lang="cs-CZ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zapojení do přípravy </a:t>
            </a:r>
            <a:r>
              <a:rPr lang="cs-CZ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preventivních opatření </a:t>
            </a:r>
            <a:r>
              <a:rPr lang="cs-CZ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do likvidace následků</a:t>
            </a:r>
            <a:r>
              <a:rPr lang="cs-CZ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případně vzniklé mimořádné události či krizové situace.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Při zpracování právních předpisů, norem a technických předpisů bude vhodné </a:t>
            </a:r>
            <a:r>
              <a:rPr lang="cs-CZ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využít znalostí a zkušeností podnikatelských subjektů a zapojit je do přípravy těchto dokumentů.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cs-CZ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836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BCA2-85A0-4F1E-9F55-1EA04F6FD60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594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a) Nový zákon o OOB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b) Novelizace vyhlášky </a:t>
            </a:r>
            <a:r>
              <a:rPr lang="cs-CZ" dirty="0" smtClean="0"/>
              <a:t>č. 380/2002 s., k přípravě a provádění úkolů </a:t>
            </a:r>
            <a:r>
              <a:rPr lang="cs-CZ" dirty="0" smtClean="0"/>
              <a:t>OOB</a:t>
            </a:r>
          </a:p>
          <a:p>
            <a:endParaRPr lang="cs-CZ" dirty="0" smtClean="0"/>
          </a:p>
          <a:p>
            <a:r>
              <a:rPr lang="cs-CZ" dirty="0" smtClean="0"/>
              <a:t>c) ČSN</a:t>
            </a:r>
            <a:r>
              <a:rPr lang="cs-CZ" baseline="0" dirty="0" smtClean="0"/>
              <a:t> OOB - společensky významné objekty</a:t>
            </a:r>
          </a:p>
          <a:p>
            <a:endParaRPr lang="cs-CZ" baseline="0" dirty="0" smtClean="0"/>
          </a:p>
          <a:p>
            <a:r>
              <a:rPr lang="cs-CZ" baseline="0" dirty="0" smtClean="0"/>
              <a:t>d) ČSN - JSVV</a:t>
            </a:r>
          </a:p>
          <a:p>
            <a:endParaRPr lang="cs-CZ" baseline="0" dirty="0" smtClean="0"/>
          </a:p>
          <a:p>
            <a:r>
              <a:rPr lang="cs-CZ" baseline="0" dirty="0" smtClean="0"/>
              <a:t>e) Bezpečnostní výzkum v oblasti ÚP a </a:t>
            </a:r>
            <a:r>
              <a:rPr lang="cs-CZ" baseline="0" dirty="0" err="1" smtClean="0"/>
              <a:t>ÚaSŘ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f) Metodická pomůcka společensky významných objektů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39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45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04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AutoNum type="romanUcPeriod"/>
            </a:pPr>
            <a:r>
              <a:rPr lang="cs-CZ" b="1" dirty="0" smtClean="0">
                <a:solidFill>
                  <a:srgbClr val="FF0000"/>
                </a:solidFill>
              </a:rPr>
              <a:t>I. až IV. kategorie </a:t>
            </a:r>
            <a:r>
              <a:rPr lang="cs-CZ" dirty="0" smtClean="0"/>
              <a:t>podle </a:t>
            </a:r>
            <a:r>
              <a:rPr lang="cs-CZ" b="1" dirty="0" smtClean="0"/>
              <a:t>rizika ohrožení </a:t>
            </a:r>
            <a:r>
              <a:rPr lang="cs-CZ" dirty="0" smtClean="0"/>
              <a:t>lidských životů - </a:t>
            </a:r>
            <a:r>
              <a:rPr lang="cs-CZ" b="1" dirty="0" smtClean="0"/>
              <a:t>Technickobezpečnostním dohledem nad vodními díly </a:t>
            </a:r>
            <a:r>
              <a:rPr lang="cs-CZ" dirty="0" smtClean="0"/>
              <a:t>- zjišťování technického stavu vodního díla ke vzdouvání nebo zadržování vody, a to </a:t>
            </a:r>
            <a:r>
              <a:rPr lang="cs-CZ" b="1" dirty="0" smtClean="0"/>
              <a:t>z hlediska bezpečnosti a stability </a:t>
            </a:r>
            <a:r>
              <a:rPr lang="cs-CZ" dirty="0" smtClean="0"/>
              <a:t>a možných příčin jejich poruch.</a:t>
            </a:r>
          </a:p>
          <a:p>
            <a:pPr marL="285750" indent="-285750">
              <a:buAutoNum type="romanUcPeriod"/>
            </a:pPr>
            <a:endParaRPr lang="cs-CZ" dirty="0" smtClean="0"/>
          </a:p>
          <a:p>
            <a:pPr marL="285750" indent="-285750">
              <a:buAutoNum type="romanUcPeriod"/>
            </a:pPr>
            <a:r>
              <a:rPr lang="cs-CZ" b="1" dirty="0" smtClean="0"/>
              <a:t>Podle míry ohrožení zdraví a životního prostředí ionizujícím zářením </a:t>
            </a:r>
            <a:r>
              <a:rPr lang="cs-CZ" dirty="0" smtClean="0"/>
              <a:t>se zdroje ionizujícího záření klasifikují jako nevýznamné, drobné, jednoduché, významné a velmi významné a pracoviště, </a:t>
            </a:r>
            <a:r>
              <a:rPr lang="cs-CZ" b="1" dirty="0" smtClean="0"/>
              <a:t>kde se vykonávají radiační činnosti</a:t>
            </a:r>
            <a:r>
              <a:rPr lang="cs-CZ" dirty="0" smtClean="0"/>
              <a:t>, se zařazují </a:t>
            </a:r>
            <a:r>
              <a:rPr lang="cs-CZ" b="1" dirty="0" smtClean="0"/>
              <a:t>do I., II., III. nebo IV. Kategorie.</a:t>
            </a:r>
          </a:p>
          <a:p>
            <a:pPr marL="285750" indent="-285750">
              <a:buAutoNum type="romanUcPeriod"/>
            </a:pPr>
            <a:endParaRPr lang="cs-CZ" b="1" dirty="0" smtClean="0"/>
          </a:p>
          <a:p>
            <a:pPr marL="285750" indent="-285750">
              <a:buAutoNum type="romanUcPeriod"/>
            </a:pPr>
            <a:r>
              <a:rPr lang="cs-CZ" b="1" dirty="0" smtClean="0"/>
              <a:t>Provozovatel navrhne zařazení objektu do skupiny</a:t>
            </a:r>
            <a:r>
              <a:rPr lang="cs-CZ" b="1" dirty="0" smtClean="0">
                <a:solidFill>
                  <a:srgbClr val="FF0000"/>
                </a:solidFill>
              </a:rPr>
              <a:t> B</a:t>
            </a:r>
            <a:r>
              <a:rPr lang="cs-CZ" dirty="0" smtClean="0"/>
              <a:t>, pokud - </a:t>
            </a:r>
            <a:r>
              <a:rPr lang="cs-CZ" b="1" dirty="0" smtClean="0"/>
              <a:t>množství</a:t>
            </a:r>
            <a:r>
              <a:rPr lang="cs-CZ" dirty="0" smtClean="0"/>
              <a:t> nebezpečné látky umístěné v objektu </a:t>
            </a:r>
            <a:r>
              <a:rPr lang="cs-CZ" b="1" dirty="0" smtClean="0"/>
              <a:t>je stejné nebo větší</a:t>
            </a:r>
            <a:r>
              <a:rPr lang="cs-CZ" dirty="0" smtClean="0"/>
              <a:t>, než je množství uvedené v příloze č. 1 k tomuto zákonu v sloupci 3 tabulky I</a:t>
            </a:r>
            <a:r>
              <a:rPr lang="cs-CZ" baseline="0" dirty="0" smtClean="0"/>
              <a:t> n</a:t>
            </a:r>
            <a:r>
              <a:rPr lang="cs-CZ" dirty="0" smtClean="0"/>
              <a:t>ebo II, nebo - </a:t>
            </a:r>
            <a:r>
              <a:rPr lang="cs-CZ" b="1" dirty="0" smtClean="0"/>
              <a:t>součet poměrných množství </a:t>
            </a:r>
            <a:r>
              <a:rPr lang="cs-CZ" dirty="0" smtClean="0"/>
              <a:t>nebezpečných látek umístěných v objektu provedený podle vzorce a za podmínek uvedených v příloze č. 1 k tomuto zákonu </a:t>
            </a:r>
            <a:r>
              <a:rPr lang="cs-CZ" b="1" dirty="0" smtClean="0"/>
              <a:t>je roven nebo větší než 1 v případě</a:t>
            </a:r>
            <a:r>
              <a:rPr lang="cs-CZ" dirty="0" smtClean="0"/>
              <a:t>, že není dosaženo množství nebezpečné látky podle písmene a) § 5 zákona.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80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98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408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Incidenty z minulosti poukazují jak na možné teroristické útoky, tak i na útoky organizované samotnými žáky.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Některé akce však vzhledem ke svému charakteru vyžadují důslednější bezpečnostní přípravu. Jde zejména o akce s vysokým počtem účastníků, akce mediálně atraktivní, pořádané na rizikových místech, v rizikový čas.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0BC-8323-4412-AA99-EAEF1425362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00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65-75C1-4028-BA11-21E19661A36D}" type="datetimeFigureOut">
              <a:rPr lang="cs-CZ" smtClean="0"/>
              <a:t>14.02.2018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0D09-64DB-412D-BDDF-4FA5F0455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45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65-75C1-4028-BA11-21E19661A36D}" type="datetimeFigureOut">
              <a:rPr lang="cs-CZ" smtClean="0"/>
              <a:t>14.02.2018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0D09-64DB-412D-BDDF-4FA5F0455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24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65-75C1-4028-BA11-21E19661A36D}" type="datetimeFigureOut">
              <a:rPr lang="cs-CZ" smtClean="0"/>
              <a:t>14.02.2018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0D09-64DB-412D-BDDF-4FA5F0455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31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65-75C1-4028-BA11-21E19661A36D}" type="datetimeFigureOut">
              <a:rPr lang="cs-CZ" smtClean="0"/>
              <a:t>14.02.2018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0D09-64DB-412D-BDDF-4FA5F0455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39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65-75C1-4028-BA11-21E19661A36D}" type="datetimeFigureOut">
              <a:rPr lang="cs-CZ" smtClean="0"/>
              <a:t>14.02.2018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0D09-64DB-412D-BDDF-4FA5F0455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84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65-75C1-4028-BA11-21E19661A36D}" type="datetimeFigureOut">
              <a:rPr lang="cs-CZ" smtClean="0"/>
              <a:t>14.02.2018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0D09-64DB-412D-BDDF-4FA5F0455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74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65-75C1-4028-BA11-21E19661A36D}" type="datetimeFigureOut">
              <a:rPr lang="cs-CZ" smtClean="0"/>
              <a:t>14.02.2018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0D09-64DB-412D-BDDF-4FA5F0455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79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65-75C1-4028-BA11-21E19661A36D}" type="datetimeFigureOut">
              <a:rPr lang="cs-CZ" smtClean="0"/>
              <a:t>14.02.2018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0D09-64DB-412D-BDDF-4FA5F0455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58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65-75C1-4028-BA11-21E19661A36D}" type="datetimeFigureOut">
              <a:rPr lang="cs-CZ" smtClean="0"/>
              <a:t>14.02.2018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0D09-64DB-412D-BDDF-4FA5F0455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11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65-75C1-4028-BA11-21E19661A36D}" type="datetimeFigureOut">
              <a:rPr lang="cs-CZ" smtClean="0"/>
              <a:t>14.02.2018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0D09-64DB-412D-BDDF-4FA5F0455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1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65-75C1-4028-BA11-21E19661A36D}" type="datetimeFigureOut">
              <a:rPr lang="cs-CZ" smtClean="0"/>
              <a:t>14.02.2018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0D09-64DB-412D-BDDF-4FA5F0455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6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77265-75C1-4028-BA11-21E19661A36D}" type="datetimeFigureOut">
              <a:rPr lang="cs-CZ" smtClean="0"/>
              <a:t>14.02.2018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0D09-64DB-412D-BDDF-4FA5F0455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10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1600" y="127000"/>
            <a:ext cx="11976100" cy="66040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</a:rPr>
              <a:t>Ochrana </a:t>
            </a:r>
            <a:r>
              <a:rPr lang="cs-CZ" sz="4400" b="1" dirty="0">
                <a:solidFill>
                  <a:schemeClr val="accent1">
                    <a:lumMod val="75000"/>
                  </a:schemeClr>
                </a:solidFill>
              </a:rPr>
              <a:t>obyvatelstva </a:t>
            </a:r>
            <a:endParaRPr lang="cs-CZ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</a:rPr>
              <a:t>ve </a:t>
            </a:r>
            <a:r>
              <a:rPr lang="cs-CZ" sz="4400" b="1" dirty="0">
                <a:solidFill>
                  <a:schemeClr val="accent1">
                    <a:lumMod val="75000"/>
                  </a:schemeClr>
                </a:solidFill>
              </a:rPr>
              <a:t>vazbě na územní plánování </a:t>
            </a:r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cs-CZ" sz="4400" b="1" dirty="0">
                <a:solidFill>
                  <a:schemeClr val="accent1">
                    <a:lumMod val="75000"/>
                  </a:schemeClr>
                </a:solidFill>
              </a:rPr>
              <a:t>stavební </a:t>
            </a:r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</a:rPr>
              <a:t>řízení</a:t>
            </a:r>
            <a:endParaRPr lang="cs-CZ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" y="88901"/>
            <a:ext cx="11988800" cy="1155699"/>
          </a:xfrm>
        </p:spPr>
        <p:txBody>
          <a:bodyPr>
            <a:normAutofit/>
          </a:bodyPr>
          <a:lstStyle/>
          <a:p>
            <a:r>
              <a:rPr lang="cs-CZ" sz="2400" b="1" dirty="0"/>
              <a:t>ÚKOLY A NÁSTROJE OCHRANY OBYVATELSTVA V ÚZEMNÍM PLÁNOVÁNÍ A STAVEBNÍM </a:t>
            </a:r>
            <a:r>
              <a:rPr lang="cs-CZ" sz="2400" b="1" dirty="0" smtClean="0"/>
              <a:t>ŘÁDU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" y="1244600"/>
            <a:ext cx="11988800" cy="9652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lphaUcPeriod" startAt="2"/>
            </a:pPr>
            <a:r>
              <a:rPr lang="cs-CZ" sz="2500" dirty="0" smtClean="0">
                <a:solidFill>
                  <a:srgbClr val="FF0000"/>
                </a:solidFill>
                <a:latin typeface="+mj-lt"/>
              </a:rPr>
              <a:t>Zvýšeným </a:t>
            </a:r>
            <a:r>
              <a:rPr lang="cs-CZ" sz="2500" dirty="0">
                <a:solidFill>
                  <a:srgbClr val="FF0000"/>
                </a:solidFill>
                <a:latin typeface="+mj-lt"/>
              </a:rPr>
              <a:t>podílem </a:t>
            </a:r>
            <a:r>
              <a:rPr lang="cs-CZ" sz="2500" dirty="0">
                <a:latin typeface="+mj-lt"/>
              </a:rPr>
              <a:t>na realizaci </a:t>
            </a:r>
            <a:r>
              <a:rPr lang="cs-CZ" sz="2500" dirty="0">
                <a:solidFill>
                  <a:srgbClr val="FF0000"/>
                </a:solidFill>
                <a:latin typeface="+mj-lt"/>
              </a:rPr>
              <a:t>konkrétních úkolů </a:t>
            </a:r>
            <a:r>
              <a:rPr lang="cs-CZ" sz="2500" dirty="0">
                <a:latin typeface="+mj-lt"/>
              </a:rPr>
              <a:t>u subjektů představujících zvýšené riziko pro své okolí.</a:t>
            </a:r>
          </a:p>
          <a:p>
            <a:pPr marL="514350" lvl="0" indent="-514350" algn="just">
              <a:buFont typeface="+mj-lt"/>
              <a:buAutoNum type="alphaUcPeriod" startAt="2"/>
            </a:pPr>
            <a:endParaRPr lang="cs-CZ" sz="2600" dirty="0">
              <a:latin typeface="+mj-lt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4300" y="2489199"/>
            <a:ext cx="1198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lphaLcParenR"/>
            </a:pPr>
            <a:r>
              <a:rPr lang="cs-CZ" sz="20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Identifikovat </a:t>
            </a:r>
            <a:r>
              <a:rPr lang="cs-CZ" sz="2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potenciálně nebezpečné provozovatele </a:t>
            </a:r>
            <a:r>
              <a:rPr lang="cs-CZ" sz="2000" dirty="0" smtClean="0">
                <a:latin typeface="+mj-lt"/>
                <a:cs typeface="Arial" panose="020B0604020202020204" pitchFamily="34" charset="0"/>
              </a:rPr>
              <a:t>a </a:t>
            </a:r>
            <a:r>
              <a:rPr lang="cs-CZ" sz="2000" dirty="0">
                <a:latin typeface="+mj-lt"/>
                <a:cs typeface="Arial" panose="020B0604020202020204" pitchFamily="34" charset="0"/>
              </a:rPr>
              <a:t>zapojit je </a:t>
            </a:r>
            <a:r>
              <a:rPr lang="cs-CZ" sz="2000" dirty="0" smtClean="0">
                <a:latin typeface="+mj-lt"/>
                <a:cs typeface="Arial" panose="020B0604020202020204" pitchFamily="34" charset="0"/>
              </a:rPr>
              <a:t>do </a:t>
            </a:r>
            <a:r>
              <a:rPr lang="cs-CZ" sz="2000" dirty="0">
                <a:latin typeface="+mj-lt"/>
                <a:cs typeface="Arial" panose="020B0604020202020204" pitchFamily="34" charset="0"/>
              </a:rPr>
              <a:t>systému prevence, přípravy a řešení mimořádných událostí a krizových situací. Nastavit systém zpětné kontroly a zefektivnit možnosti „preventivního“ zásahu při odůvodněném podezření na riziko vzniku mimořádné události nebo krizové situace</a:t>
            </a:r>
            <a:r>
              <a:rPr lang="cs-CZ" sz="2000" dirty="0" smtClean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22300" y="3784261"/>
            <a:ext cx="11480800" cy="2514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+mj-lt"/>
                <a:cs typeface="Arial" panose="020B0604020202020204" pitchFamily="34" charset="0"/>
              </a:rPr>
              <a:t>Provozovatele </a:t>
            </a:r>
            <a:r>
              <a:rPr lang="cs-CZ" sz="20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vodních děl I. Kategorie </a:t>
            </a:r>
            <a:r>
              <a:rPr lang="cs-CZ" sz="2000" dirty="0" smtClean="0">
                <a:latin typeface="+mj-lt"/>
                <a:cs typeface="Arial" panose="020B0604020202020204" pitchFamily="34" charset="0"/>
              </a:rPr>
              <a:t>(Vodní zákon); provozovatelé </a:t>
            </a:r>
            <a:r>
              <a:rPr lang="cs-CZ" sz="20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IV. kategorie podle </a:t>
            </a:r>
            <a:r>
              <a:rPr lang="cs-CZ" sz="2000" dirty="0" smtClean="0">
                <a:latin typeface="+mj-lt"/>
                <a:cs typeface="Arial" panose="020B0604020202020204" pitchFamily="34" charset="0"/>
              </a:rPr>
              <a:t>(Atomový zákon), provozovatelé </a:t>
            </a:r>
            <a:r>
              <a:rPr lang="cs-CZ" sz="20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zařazení do skupiny B </a:t>
            </a:r>
            <a:r>
              <a:rPr lang="cs-CZ" sz="2000" dirty="0" smtClean="0">
                <a:latin typeface="+mj-lt"/>
                <a:cs typeface="Arial" panose="020B0604020202020204" pitchFamily="34" charset="0"/>
              </a:rPr>
              <a:t>podle zákona o prevenci závažných havárií.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+mj-lt"/>
                <a:cs typeface="Arial" panose="020B0604020202020204" pitchFamily="34" charset="0"/>
              </a:rPr>
              <a:t>Analýzou existence dalších potencionálně nebezpečných provozovatelů.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+mj-lt"/>
                <a:cs typeface="Arial" panose="020B0604020202020204" pitchFamily="34" charset="0"/>
              </a:rPr>
              <a:t>Návrhem systém státního dozoru v oblasti ochrany obyvatelstva pro objekty dotčené požadavky ochrany obyvatelstva.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+mj-lt"/>
                <a:cs typeface="Arial" panose="020B0604020202020204" pitchFamily="34" charset="0"/>
              </a:rPr>
              <a:t>Návrhem způsobu realizace preventivního zásahu odstranění bezprostředního ohrožení složkami IZS (Zákon o HZS ČR).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02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" y="88901"/>
            <a:ext cx="11988800" cy="1155699"/>
          </a:xfrm>
        </p:spPr>
        <p:txBody>
          <a:bodyPr>
            <a:normAutofit/>
          </a:bodyPr>
          <a:lstStyle/>
          <a:p>
            <a:r>
              <a:rPr lang="cs-CZ" sz="2400" b="1" dirty="0"/>
              <a:t>ÚKOLY A NÁSTROJE OCHRANY OBYVATELSTVA V ÚZEMNÍM PLÁNOVÁNÍ A STAVEBNÍM </a:t>
            </a:r>
            <a:r>
              <a:rPr lang="cs-CZ" sz="2400" b="1" dirty="0" smtClean="0"/>
              <a:t>ŘÁDU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" y="1244600"/>
            <a:ext cx="11988800" cy="9652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lphaUcPeriod" startAt="2"/>
            </a:pPr>
            <a:r>
              <a:rPr lang="cs-CZ" sz="2500" dirty="0" smtClean="0">
                <a:solidFill>
                  <a:srgbClr val="FF0000"/>
                </a:solidFill>
                <a:latin typeface="+mj-lt"/>
              </a:rPr>
              <a:t>Zvýšeným </a:t>
            </a:r>
            <a:r>
              <a:rPr lang="cs-CZ" sz="2500" dirty="0">
                <a:solidFill>
                  <a:srgbClr val="FF0000"/>
                </a:solidFill>
                <a:latin typeface="+mj-lt"/>
              </a:rPr>
              <a:t>podílem </a:t>
            </a:r>
            <a:r>
              <a:rPr lang="cs-CZ" sz="2500" dirty="0">
                <a:latin typeface="+mj-lt"/>
              </a:rPr>
              <a:t>na realizaci </a:t>
            </a:r>
            <a:r>
              <a:rPr lang="cs-CZ" sz="2500" dirty="0">
                <a:solidFill>
                  <a:srgbClr val="FF0000"/>
                </a:solidFill>
                <a:latin typeface="+mj-lt"/>
              </a:rPr>
              <a:t>konkrétních úkolů </a:t>
            </a:r>
            <a:r>
              <a:rPr lang="cs-CZ" sz="2500" dirty="0">
                <a:latin typeface="+mj-lt"/>
              </a:rPr>
              <a:t>u subjektů představujících zvýšené riziko pro své okolí.</a:t>
            </a:r>
          </a:p>
          <a:p>
            <a:pPr marL="514350" lvl="0" indent="-514350" algn="just">
              <a:buFont typeface="+mj-lt"/>
              <a:buAutoNum type="alphaUcPeriod" startAt="2"/>
            </a:pPr>
            <a:endParaRPr lang="cs-CZ" sz="2600" dirty="0">
              <a:latin typeface="+mj-lt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4300" y="2489199"/>
            <a:ext cx="1198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lphaLcParenR" startAt="2"/>
            </a:pPr>
            <a:r>
              <a:rPr lang="cs-CZ" sz="2000" dirty="0" smtClean="0">
                <a:latin typeface="+mj-lt"/>
                <a:cs typeface="Arial" panose="020B0604020202020204" pitchFamily="34" charset="0"/>
              </a:rPr>
              <a:t>Nastavit </a:t>
            </a:r>
            <a:r>
              <a:rPr lang="cs-CZ" sz="2000" dirty="0">
                <a:latin typeface="+mj-lt"/>
                <a:cs typeface="Arial" panose="020B0604020202020204" pitchFamily="34" charset="0"/>
              </a:rPr>
              <a:t>systém práv, povinností a státní kontroly u objektů, ve kterých se nachází </a:t>
            </a:r>
            <a:r>
              <a:rPr lang="cs-CZ" sz="2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velké množství obyvatel</a:t>
            </a:r>
            <a:r>
              <a:rPr lang="cs-CZ" sz="2000" dirty="0">
                <a:latin typeface="+mj-lt"/>
                <a:cs typeface="Arial" panose="020B0604020202020204" pitchFamily="34" charset="0"/>
              </a:rPr>
              <a:t>, a které </a:t>
            </a:r>
            <a:r>
              <a:rPr lang="cs-CZ" sz="2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mohou být postiženy</a:t>
            </a:r>
            <a:r>
              <a:rPr lang="cs-CZ" sz="2000" dirty="0">
                <a:latin typeface="+mj-lt"/>
                <a:cs typeface="Arial" panose="020B0604020202020204" pitchFamily="34" charset="0"/>
              </a:rPr>
              <a:t> možnou mimořádnou událostí či krizovou </a:t>
            </a:r>
            <a:r>
              <a:rPr lang="cs-CZ" sz="2000" dirty="0" smtClean="0">
                <a:latin typeface="+mj-lt"/>
                <a:cs typeface="Arial" panose="020B0604020202020204" pitchFamily="34" charset="0"/>
              </a:rPr>
              <a:t>situací.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22300" y="3784261"/>
            <a:ext cx="11480800" cy="2514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+mj-lt"/>
                <a:cs typeface="Arial" panose="020B0604020202020204" pitchFamily="34" charset="0"/>
              </a:rPr>
              <a:t>Provést </a:t>
            </a:r>
            <a:r>
              <a:rPr lang="cs-CZ" sz="2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identifikaci</a:t>
            </a:r>
            <a:r>
              <a:rPr lang="cs-CZ" sz="2000" dirty="0">
                <a:latin typeface="+mj-lt"/>
                <a:cs typeface="Arial" panose="020B0604020202020204" pitchFamily="34" charset="0"/>
              </a:rPr>
              <a:t> objektů, zpracovat </a:t>
            </a:r>
            <a:r>
              <a:rPr lang="cs-CZ" sz="2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analýzu</a:t>
            </a:r>
            <a:r>
              <a:rPr lang="cs-CZ" sz="2000" dirty="0">
                <a:latin typeface="+mj-lt"/>
                <a:cs typeface="Arial" panose="020B0604020202020204" pitchFamily="34" charset="0"/>
              </a:rPr>
              <a:t> jejich ohrožení  a nastavit </a:t>
            </a:r>
            <a:r>
              <a:rPr lang="cs-CZ" sz="2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systém spolupráce </a:t>
            </a:r>
            <a:r>
              <a:rPr lang="cs-CZ" sz="2000" dirty="0">
                <a:latin typeface="+mj-lt"/>
                <a:cs typeface="Arial" panose="020B0604020202020204" pitchFamily="34" charset="0"/>
              </a:rPr>
              <a:t>(práv, povinností a státní kontroly) s managementem objektů ve kterých se nachází velké množství </a:t>
            </a:r>
            <a:r>
              <a:rPr lang="cs-CZ" sz="2000" dirty="0" smtClean="0">
                <a:latin typeface="+mj-lt"/>
                <a:cs typeface="Arial" panose="020B0604020202020204" pitchFamily="34" charset="0"/>
              </a:rPr>
              <a:t>obyvatel.</a:t>
            </a:r>
            <a:endParaRPr lang="cs-CZ" sz="2000" dirty="0">
              <a:latin typeface="+mj-lt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Zpracovat </a:t>
            </a:r>
            <a:r>
              <a:rPr lang="cs-CZ" sz="2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postupy</a:t>
            </a:r>
            <a:r>
              <a:rPr lang="cs-CZ" sz="2000" dirty="0">
                <a:latin typeface="+mj-lt"/>
                <a:cs typeface="Arial" panose="020B0604020202020204" pitchFamily="34" charset="0"/>
              </a:rPr>
              <a:t> činností pro případ vzniku mimořádné události či krizové situace v objektech s velkou koncentrací obyvatel.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Nastavit </a:t>
            </a:r>
            <a:r>
              <a:rPr lang="cs-CZ" sz="2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systém kontroly </a:t>
            </a:r>
            <a:r>
              <a:rPr lang="cs-CZ" sz="2000" dirty="0">
                <a:latin typeface="+mj-lt"/>
                <a:cs typeface="Arial" panose="020B0604020202020204" pitchFamily="34" charset="0"/>
              </a:rPr>
              <a:t>u objektů dotčených požadavky ochrany obyvatelstva</a:t>
            </a:r>
            <a:r>
              <a:rPr lang="cs-CZ" sz="2000" dirty="0" smtClean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140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" y="88901"/>
            <a:ext cx="11988800" cy="1155699"/>
          </a:xfrm>
        </p:spPr>
        <p:txBody>
          <a:bodyPr>
            <a:normAutofit/>
          </a:bodyPr>
          <a:lstStyle/>
          <a:p>
            <a:r>
              <a:rPr lang="cs-CZ" sz="2400" b="1" dirty="0"/>
              <a:t>ÚKOLY A NÁSTROJE OCHRANY OBYVATELSTVA V ÚZEMNÍM PLÁNOVÁNÍ A STAVEBNÍM </a:t>
            </a:r>
            <a:r>
              <a:rPr lang="cs-CZ" sz="2400" b="1" dirty="0" smtClean="0"/>
              <a:t>ŘÁDU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0" y="2482741"/>
            <a:ext cx="2073275" cy="2216259"/>
          </a:xfr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14300" y="4699000"/>
            <a:ext cx="11988800" cy="138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6" y="1313391"/>
            <a:ext cx="7154863" cy="4769909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08500" y="3460859"/>
            <a:ext cx="6324600" cy="8541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3100" b="1" dirty="0" smtClean="0">
                <a:solidFill>
                  <a:schemeClr val="bg1"/>
                </a:solidFill>
                <a:latin typeface="+mj-lt"/>
              </a:rPr>
              <a:t>Společensky významné objekty z </a:t>
            </a:r>
            <a:r>
              <a:rPr lang="cs-CZ" sz="3100" b="1" dirty="0" smtClean="0">
                <a:solidFill>
                  <a:schemeClr val="bg1"/>
                </a:solidFill>
                <a:latin typeface="+mj-lt"/>
              </a:rPr>
              <a:t>pohledu ochrany obyvatelstva - tzv. „MĚKKÉ CÍLE“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2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" y="88901"/>
            <a:ext cx="11988800" cy="1155699"/>
          </a:xfrm>
        </p:spPr>
        <p:txBody>
          <a:bodyPr>
            <a:normAutofit/>
          </a:bodyPr>
          <a:lstStyle/>
          <a:p>
            <a:r>
              <a:rPr lang="cs-CZ" sz="2400" b="1" dirty="0"/>
              <a:t>ÚKOLY A NÁSTROJE OCHRANY OBYVATELSTVA V ÚZEMNÍM PLÁNOVÁNÍ A STAVEBNÍM </a:t>
            </a:r>
            <a:r>
              <a:rPr lang="cs-CZ" sz="2400" b="1" dirty="0" smtClean="0"/>
              <a:t>ŘÁDU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" y="1244600"/>
            <a:ext cx="11988800" cy="1422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500" dirty="0">
                <a:latin typeface="+mj-lt"/>
              </a:rPr>
              <a:t>Přestože </a:t>
            </a:r>
            <a:r>
              <a:rPr lang="cs-CZ" sz="2500" dirty="0">
                <a:solidFill>
                  <a:srgbClr val="FF0000"/>
                </a:solidFill>
                <a:latin typeface="+mj-lt"/>
              </a:rPr>
              <a:t>„měkké cíle“ </a:t>
            </a:r>
            <a:r>
              <a:rPr lang="cs-CZ" sz="2500" dirty="0" smtClean="0">
                <a:latin typeface="+mj-lt"/>
              </a:rPr>
              <a:t>nejsou </a:t>
            </a:r>
            <a:r>
              <a:rPr lang="cs-CZ" sz="2500" dirty="0">
                <a:latin typeface="+mj-lt"/>
              </a:rPr>
              <a:t>přesně definovány, je tento pojem profesní komunitou </a:t>
            </a:r>
            <a:r>
              <a:rPr lang="cs-CZ" sz="2500" dirty="0" smtClean="0">
                <a:latin typeface="+mj-lt"/>
              </a:rPr>
              <a:t>používán </a:t>
            </a:r>
            <a:r>
              <a:rPr lang="cs-CZ" sz="2500" dirty="0">
                <a:latin typeface="+mj-lt"/>
              </a:rPr>
              <a:t>jako označení míst </a:t>
            </a:r>
            <a:r>
              <a:rPr lang="cs-CZ" sz="2500" dirty="0">
                <a:solidFill>
                  <a:srgbClr val="FF0000"/>
                </a:solidFill>
                <a:latin typeface="+mj-lt"/>
              </a:rPr>
              <a:t>s vysokou koncentrací osob </a:t>
            </a:r>
            <a:r>
              <a:rPr lang="cs-CZ" sz="2500" dirty="0">
                <a:latin typeface="+mj-lt"/>
              </a:rPr>
              <a:t>a </a:t>
            </a:r>
            <a:r>
              <a:rPr lang="cs-CZ" sz="2500" dirty="0">
                <a:solidFill>
                  <a:srgbClr val="FF0000"/>
                </a:solidFill>
                <a:latin typeface="+mj-lt"/>
              </a:rPr>
              <a:t>nízkou úrovní zabezpečení </a:t>
            </a:r>
            <a:r>
              <a:rPr lang="cs-CZ" sz="2500" dirty="0">
                <a:latin typeface="+mj-lt"/>
              </a:rPr>
              <a:t>proti násilným útokům, která jsou pro tuto svou charakteristiku vybírána jako cíl </a:t>
            </a:r>
            <a:r>
              <a:rPr lang="cs-CZ" sz="2500" dirty="0" smtClean="0">
                <a:latin typeface="+mj-lt"/>
              </a:rPr>
              <a:t>násilných </a:t>
            </a:r>
            <a:r>
              <a:rPr lang="cs-CZ" sz="2500" dirty="0">
                <a:latin typeface="+mj-lt"/>
              </a:rPr>
              <a:t>útoků, zejména teroristických</a:t>
            </a:r>
            <a:r>
              <a:rPr lang="cs-CZ" sz="2500" dirty="0" smtClean="0">
                <a:latin typeface="+mj-lt"/>
              </a:rPr>
              <a:t>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14300" y="3311525"/>
            <a:ext cx="11988800" cy="990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500" b="1" dirty="0">
                <a:latin typeface="+mj-lt"/>
              </a:rPr>
              <a:t>ŠKOLY</a:t>
            </a:r>
          </a:p>
          <a:p>
            <a:pPr marL="0" indent="0" algn="just">
              <a:buNone/>
            </a:pPr>
            <a:r>
              <a:rPr lang="cs-CZ" sz="2500" dirty="0" smtClean="0">
                <a:latin typeface="+mj-lt"/>
              </a:rPr>
              <a:t>Přítomnost </a:t>
            </a:r>
            <a:r>
              <a:rPr lang="cs-CZ" sz="2500" dirty="0">
                <a:latin typeface="+mj-lt"/>
              </a:rPr>
              <a:t>dětí a jejich </a:t>
            </a:r>
            <a:r>
              <a:rPr lang="cs-CZ" sz="2500" dirty="0" smtClean="0">
                <a:solidFill>
                  <a:srgbClr val="FF0000"/>
                </a:solidFill>
                <a:latin typeface="+mj-lt"/>
              </a:rPr>
              <a:t>mimořádná zranitelnosti</a:t>
            </a:r>
            <a:r>
              <a:rPr lang="cs-CZ" sz="2500" dirty="0" smtClean="0">
                <a:latin typeface="+mj-lt"/>
              </a:rPr>
              <a:t>. </a:t>
            </a:r>
            <a:endParaRPr lang="cs-CZ" sz="2500" dirty="0">
              <a:latin typeface="+mj-lt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03200" y="4629150"/>
            <a:ext cx="11988800" cy="161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cs-CZ" sz="2500" dirty="0" smtClean="0">
              <a:latin typeface="+mj-lt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14300" y="4946650"/>
            <a:ext cx="11988800" cy="977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500" b="1" dirty="0">
                <a:latin typeface="+mj-lt"/>
              </a:rPr>
              <a:t>SPORTOVNÍ A KULTURNÍ AKCE</a:t>
            </a:r>
          </a:p>
          <a:p>
            <a:pPr marL="0" indent="0" algn="just">
              <a:buNone/>
            </a:pPr>
            <a:r>
              <a:rPr lang="cs-CZ" sz="2500" dirty="0" smtClean="0">
                <a:latin typeface="+mj-lt"/>
              </a:rPr>
              <a:t>Bezpečnostní </a:t>
            </a:r>
            <a:r>
              <a:rPr lang="cs-CZ" sz="2500" dirty="0">
                <a:latin typeface="+mj-lt"/>
              </a:rPr>
              <a:t>opatření </a:t>
            </a:r>
            <a:r>
              <a:rPr lang="cs-CZ" sz="2500" dirty="0" smtClean="0">
                <a:latin typeface="+mj-lt"/>
              </a:rPr>
              <a:t>- mnohdy </a:t>
            </a:r>
            <a:r>
              <a:rPr lang="cs-CZ" sz="2500" dirty="0">
                <a:latin typeface="+mj-lt"/>
              </a:rPr>
              <a:t>zůstává u základní pořadatelské </a:t>
            </a:r>
            <a:r>
              <a:rPr lang="cs-CZ" sz="2500" dirty="0" smtClean="0">
                <a:latin typeface="+mj-lt"/>
              </a:rPr>
              <a:t>služby</a:t>
            </a:r>
            <a:r>
              <a:rPr lang="cs-CZ" sz="2400" dirty="0" smtClean="0">
                <a:latin typeface="+mj-lt"/>
              </a:rPr>
              <a:t>. 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29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" y="88901"/>
            <a:ext cx="11988800" cy="1155699"/>
          </a:xfrm>
        </p:spPr>
        <p:txBody>
          <a:bodyPr>
            <a:normAutofit/>
          </a:bodyPr>
          <a:lstStyle/>
          <a:p>
            <a:r>
              <a:rPr lang="cs-CZ" sz="2400" b="1" dirty="0"/>
              <a:t>ÚKOLY A NÁSTROJE OCHRANY OBYVATELSTVA V ÚZEMNÍM PLÁNOVÁNÍ A STAVEBNÍM </a:t>
            </a:r>
            <a:r>
              <a:rPr lang="cs-CZ" sz="2400" b="1" dirty="0" smtClean="0"/>
              <a:t>ŘÁDU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" y="2388113"/>
            <a:ext cx="11988800" cy="12313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500" b="1" dirty="0">
                <a:latin typeface="+mj-lt"/>
              </a:rPr>
              <a:t>NÁBOŽENSKÉ OBJEKTY A MÍSTA </a:t>
            </a:r>
            <a:r>
              <a:rPr lang="cs-CZ" sz="2500" b="1" dirty="0" smtClean="0">
                <a:latin typeface="+mj-lt"/>
              </a:rPr>
              <a:t>BOHOSLUŽEB</a:t>
            </a:r>
          </a:p>
          <a:p>
            <a:pPr marL="0" indent="0" algn="just">
              <a:buNone/>
            </a:pPr>
            <a:r>
              <a:rPr lang="cs-CZ" sz="2500" dirty="0">
                <a:latin typeface="+mj-lt"/>
              </a:rPr>
              <a:t>Olympijské hry, mistrovství světa, maraton a další mimořádné sportovní </a:t>
            </a:r>
            <a:r>
              <a:rPr lang="cs-CZ" sz="2500" dirty="0" smtClean="0">
                <a:latin typeface="+mj-lt"/>
              </a:rPr>
              <a:t>akce - </a:t>
            </a:r>
            <a:r>
              <a:rPr lang="cs-CZ" sz="2500" dirty="0" smtClean="0">
                <a:solidFill>
                  <a:srgbClr val="FF0000"/>
                </a:solidFill>
                <a:latin typeface="+mj-lt"/>
              </a:rPr>
              <a:t>mimořádná návštěvnost - </a:t>
            </a:r>
            <a:r>
              <a:rPr lang="cs-CZ" sz="2500" dirty="0">
                <a:solidFill>
                  <a:srgbClr val="FF0000"/>
                </a:solidFill>
                <a:latin typeface="+mj-lt"/>
              </a:rPr>
              <a:t>značné množství lidí</a:t>
            </a:r>
            <a:r>
              <a:rPr lang="cs-CZ" sz="2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500" dirty="0" smtClean="0">
                <a:latin typeface="+mj-lt"/>
              </a:rPr>
              <a:t> 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4300" y="4521200"/>
            <a:ext cx="1198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500" b="1" dirty="0" smtClean="0">
                <a:latin typeface="+mj-lt"/>
              </a:rPr>
              <a:t>HOTELY, DIVADLA, KINA</a:t>
            </a:r>
            <a:endParaRPr lang="cs-CZ" sz="2500" b="1" dirty="0">
              <a:latin typeface="+mj-lt"/>
            </a:endParaRPr>
          </a:p>
          <a:p>
            <a:pPr algn="just"/>
            <a:r>
              <a:rPr lang="cs-CZ" sz="2500" dirty="0" smtClean="0">
                <a:solidFill>
                  <a:srgbClr val="FF0000"/>
                </a:solidFill>
                <a:latin typeface="+mj-lt"/>
              </a:rPr>
              <a:t>Koncentrují </a:t>
            </a:r>
            <a:r>
              <a:rPr lang="cs-CZ" sz="2500" dirty="0">
                <a:solidFill>
                  <a:srgbClr val="FF0000"/>
                </a:solidFill>
                <a:latin typeface="+mj-lt"/>
              </a:rPr>
              <a:t>značné množství </a:t>
            </a:r>
            <a:r>
              <a:rPr lang="cs-CZ" sz="2500" dirty="0" smtClean="0">
                <a:solidFill>
                  <a:srgbClr val="FF0000"/>
                </a:solidFill>
                <a:latin typeface="+mj-lt"/>
              </a:rPr>
              <a:t>osob </a:t>
            </a:r>
            <a:r>
              <a:rPr lang="cs-CZ" sz="2500" dirty="0" smtClean="0">
                <a:latin typeface="+mj-lt"/>
              </a:rPr>
              <a:t>- národnostní </a:t>
            </a:r>
            <a:r>
              <a:rPr lang="cs-CZ" sz="2500" dirty="0">
                <a:latin typeface="+mj-lt"/>
              </a:rPr>
              <a:t>skladba hostů. </a:t>
            </a:r>
          </a:p>
        </p:txBody>
      </p:sp>
    </p:spTree>
    <p:extLst>
      <p:ext uri="{BB962C8B-B14F-4D97-AF65-F5344CB8AC3E}">
        <p14:creationId xmlns:p14="http://schemas.microsoft.com/office/powerpoint/2010/main" val="6036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" y="88901"/>
            <a:ext cx="11988800" cy="1155699"/>
          </a:xfrm>
        </p:spPr>
        <p:txBody>
          <a:bodyPr>
            <a:normAutofit/>
          </a:bodyPr>
          <a:lstStyle/>
          <a:p>
            <a:r>
              <a:rPr lang="cs-CZ" sz="2400" b="1" dirty="0"/>
              <a:t>ÚKOLY A NÁSTROJE OCHRANY OBYVATELSTVA V ÚZEMNÍM PLÁNOVÁNÍ A STAVEBNÍM </a:t>
            </a:r>
            <a:r>
              <a:rPr lang="cs-CZ" sz="2400" b="1" dirty="0" smtClean="0"/>
              <a:t>ŘÁDU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114300" y="2063749"/>
            <a:ext cx="11988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500" b="1" dirty="0">
                <a:latin typeface="+mj-lt"/>
              </a:rPr>
              <a:t>OBCHODNÍ CENTRA</a:t>
            </a:r>
          </a:p>
          <a:p>
            <a:pPr algn="just"/>
            <a:r>
              <a:rPr lang="cs-CZ" sz="2500" dirty="0">
                <a:latin typeface="+mj-lt"/>
              </a:rPr>
              <a:t>Jde o typický měkký cíl, zejména vzhledem k </a:t>
            </a:r>
            <a:r>
              <a:rPr lang="cs-CZ" sz="2500" dirty="0">
                <a:solidFill>
                  <a:srgbClr val="FF0000"/>
                </a:solidFill>
                <a:latin typeface="+mj-lt"/>
              </a:rPr>
              <a:t>mimořádné návštěvnosti</a:t>
            </a:r>
            <a:r>
              <a:rPr lang="cs-CZ" sz="2500" dirty="0">
                <a:latin typeface="+mj-lt"/>
              </a:rPr>
              <a:t> obchodních center a nízkému zabezpečení.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4300" y="4339291"/>
            <a:ext cx="11988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500" b="1" dirty="0" smtClean="0">
                <a:latin typeface="+mj-lt"/>
              </a:rPr>
              <a:t>DOPRAVNÍ SÍTĚ</a:t>
            </a:r>
          </a:p>
          <a:p>
            <a:pPr algn="just"/>
            <a:r>
              <a:rPr lang="cs-CZ" sz="2500" dirty="0">
                <a:latin typeface="+mj-lt"/>
              </a:rPr>
              <a:t>Útoky na dopravní sítě a prostředky mohou nejen zasáhnout </a:t>
            </a:r>
            <a:r>
              <a:rPr lang="cs-CZ" sz="2500" dirty="0">
                <a:solidFill>
                  <a:srgbClr val="FF0000"/>
                </a:solidFill>
                <a:latin typeface="+mj-lt"/>
              </a:rPr>
              <a:t>značné množství lidí</a:t>
            </a:r>
            <a:r>
              <a:rPr lang="cs-CZ" sz="2500" dirty="0">
                <a:latin typeface="+mj-lt"/>
              </a:rPr>
              <a:t>, ale současně i </a:t>
            </a:r>
            <a:r>
              <a:rPr lang="cs-CZ" sz="2500" dirty="0">
                <a:solidFill>
                  <a:srgbClr val="FF0000"/>
                </a:solidFill>
                <a:latin typeface="+mj-lt"/>
              </a:rPr>
              <a:t>ochromit dopravní infrastrukturu</a:t>
            </a:r>
            <a:r>
              <a:rPr lang="cs-CZ" sz="2500" dirty="0">
                <a:latin typeface="+mj-lt"/>
              </a:rPr>
              <a:t>. </a:t>
            </a:r>
            <a:endParaRPr lang="cs-CZ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364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946401"/>
            <a:ext cx="11988800" cy="18923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2500" b="1" dirty="0" smtClean="0">
                <a:latin typeface="+mj-lt"/>
              </a:rPr>
              <a:t>Společensky významným objektem </a:t>
            </a:r>
            <a:r>
              <a:rPr lang="cs-CZ" sz="1600" b="1" i="1" dirty="0" smtClean="0">
                <a:latin typeface="+mj-lt"/>
              </a:rPr>
              <a:t>(</a:t>
            </a:r>
            <a:r>
              <a:rPr lang="cs-CZ" sz="1600" b="1" i="1" dirty="0" smtClean="0">
                <a:latin typeface="+mj-lt"/>
              </a:rPr>
              <a:t>tzv. „měkkého cíle“)</a:t>
            </a:r>
            <a:r>
              <a:rPr lang="cs-CZ" sz="1600" i="1" dirty="0" smtClean="0">
                <a:latin typeface="+mj-lt"/>
              </a:rPr>
              <a:t> </a:t>
            </a:r>
            <a:r>
              <a:rPr lang="cs-CZ" sz="2500" dirty="0">
                <a:latin typeface="+mj-lt"/>
              </a:rPr>
              <a:t>místo (stavba, prostor nebo plocha) s vysokou koncentrací osob a nízkou úrovní zabezpečení ochrany života a zdraví obyvatelstva (</a:t>
            </a:r>
            <a:r>
              <a:rPr lang="cs-CZ" sz="2500" dirty="0" smtClean="0">
                <a:latin typeface="+mj-lt"/>
              </a:rPr>
              <a:t>např.</a:t>
            </a:r>
            <a:r>
              <a:rPr lang="cs-CZ" sz="2500" dirty="0">
                <a:latin typeface="+mj-lt"/>
              </a:rPr>
              <a:t> </a:t>
            </a:r>
            <a:r>
              <a:rPr lang="cs-CZ" sz="2500" dirty="0" smtClean="0">
                <a:latin typeface="+mj-lt"/>
              </a:rPr>
              <a:t>zdravotnických </a:t>
            </a:r>
            <a:r>
              <a:rPr lang="cs-CZ" sz="2500" dirty="0">
                <a:latin typeface="+mj-lt"/>
              </a:rPr>
              <a:t>zařízení a sociální péče, školská zařízení, divadla, sportovní haly, sportovní stadiony, obchodní centra, vymezené venkovní prostory pro pořádání kulturních a sportovních akcí),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14300" y="88901"/>
            <a:ext cx="11988800" cy="1130299"/>
          </a:xfrm>
        </p:spPr>
        <p:txBody>
          <a:bodyPr>
            <a:normAutofit/>
          </a:bodyPr>
          <a:lstStyle/>
          <a:p>
            <a:r>
              <a:rPr lang="cs-CZ" sz="2400" b="1" dirty="0"/>
              <a:t>ÚKOLY A NÁSTROJE OCHRANY OBYVATELSTVA V ÚZEMNÍM PLÁNOVÁNÍ A STAVEBNÍM </a:t>
            </a:r>
            <a:r>
              <a:rPr lang="cs-CZ" sz="2400" b="1" dirty="0" smtClean="0"/>
              <a:t>ŘÁDU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114300" y="1528802"/>
            <a:ext cx="7391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b="1" dirty="0">
                <a:latin typeface="+mj-lt"/>
              </a:rPr>
              <a:t>Vymezení pojmů </a:t>
            </a:r>
            <a:r>
              <a:rPr lang="cs-CZ" sz="1400" b="1" i="1" dirty="0" smtClean="0">
                <a:latin typeface="+mj-lt"/>
              </a:rPr>
              <a:t>(nová legislativa) </a:t>
            </a:r>
            <a:r>
              <a:rPr lang="cs-CZ" sz="2500" b="1" dirty="0" smtClean="0">
                <a:latin typeface="+mj-lt"/>
              </a:rPr>
              <a:t>- </a:t>
            </a:r>
            <a:r>
              <a:rPr lang="cs-CZ" sz="2500" b="1" dirty="0">
                <a:latin typeface="+mj-lt"/>
              </a:rPr>
              <a:t>Ochrana obyvatelstva HZS ČR</a:t>
            </a:r>
          </a:p>
        </p:txBody>
      </p:sp>
    </p:spTree>
    <p:extLst>
      <p:ext uri="{BB962C8B-B14F-4D97-AF65-F5344CB8AC3E}">
        <p14:creationId xmlns:p14="http://schemas.microsoft.com/office/powerpoint/2010/main" val="19705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800" y="1750774"/>
            <a:ext cx="11861800" cy="4954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 smtClean="0"/>
              <a:t>(</a:t>
            </a:r>
            <a:r>
              <a:rPr lang="cs-CZ" sz="2000" dirty="0"/>
              <a:t>1) </a:t>
            </a:r>
            <a:r>
              <a:rPr lang="cs-CZ" sz="2000" dirty="0" smtClean="0"/>
              <a:t>Společensky významné objekty, </a:t>
            </a:r>
            <a:r>
              <a:rPr lang="cs-CZ" sz="2000" dirty="0"/>
              <a:t>ve kterých se nachází prostory určené pro shromažďování </a:t>
            </a:r>
            <a:r>
              <a:rPr lang="cs-CZ" sz="2000" dirty="0" smtClean="0"/>
              <a:t>osob</a:t>
            </a:r>
            <a:r>
              <a:rPr lang="cs-CZ" sz="2000" baseline="30000" dirty="0" smtClean="0"/>
              <a:t>1</a:t>
            </a:r>
            <a:r>
              <a:rPr lang="cs-CZ" sz="2000" dirty="0" smtClean="0"/>
              <a:t>, </a:t>
            </a:r>
            <a:r>
              <a:rPr lang="cs-CZ" sz="2000" dirty="0"/>
              <a:t>v němž počet a hustota osob převyšují mezní normové </a:t>
            </a:r>
            <a:r>
              <a:rPr lang="cs-CZ" sz="2000" dirty="0" smtClean="0"/>
              <a:t>hodnoty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 </a:t>
            </a:r>
            <a:r>
              <a:rPr lang="cs-CZ" sz="2000" dirty="0"/>
              <a:t>a jsou určeny ke kulturním, sportovním a obdobným účelům a u staveb pro </a:t>
            </a:r>
            <a:r>
              <a:rPr lang="cs-CZ" sz="2000" dirty="0" smtClean="0"/>
              <a:t>obchod</a:t>
            </a:r>
            <a:r>
              <a:rPr lang="cs-CZ" sz="2000" baseline="30000" dirty="0" smtClean="0"/>
              <a:t>3</a:t>
            </a:r>
            <a:r>
              <a:rPr lang="cs-CZ" sz="2000" dirty="0" smtClean="0"/>
              <a:t> </a:t>
            </a:r>
            <a:r>
              <a:rPr lang="cs-CZ" sz="2000" dirty="0"/>
              <a:t>s prodejní plochou:</a:t>
            </a:r>
          </a:p>
          <a:p>
            <a:pPr lvl="0"/>
            <a:r>
              <a:rPr lang="cs-CZ" sz="2000" dirty="0"/>
              <a:t>do 2 000 m</a:t>
            </a:r>
            <a:r>
              <a:rPr lang="cs-CZ" sz="2000" baseline="30000" dirty="0"/>
              <a:t>2</a:t>
            </a:r>
            <a:r>
              <a:rPr lang="cs-CZ" sz="2000" dirty="0"/>
              <a:t>, která musí splňovat požadavky druhé až páté části </a:t>
            </a:r>
            <a:r>
              <a:rPr lang="cs-CZ" sz="2000" dirty="0" smtClean="0"/>
              <a:t>vyhlášky</a:t>
            </a:r>
            <a:r>
              <a:rPr lang="cs-CZ" sz="2000" baseline="30000" dirty="0" smtClean="0"/>
              <a:t>4</a:t>
            </a:r>
            <a:r>
              <a:rPr lang="cs-CZ" sz="2000" dirty="0" smtClean="0"/>
              <a:t>,</a:t>
            </a:r>
            <a:endParaRPr lang="cs-CZ" sz="2000" b="1" dirty="0"/>
          </a:p>
          <a:p>
            <a:pPr lvl="0"/>
            <a:r>
              <a:rPr lang="cs-CZ" sz="2000" dirty="0"/>
              <a:t>nad 2 000 m</a:t>
            </a:r>
            <a:r>
              <a:rPr lang="cs-CZ" sz="2000" baseline="30000" dirty="0"/>
              <a:t>2</a:t>
            </a:r>
            <a:r>
              <a:rPr lang="cs-CZ" sz="2000" dirty="0"/>
              <a:t>, která musí navíc splňovat zvláštní požadavky uvedené v šesté části </a:t>
            </a:r>
            <a:r>
              <a:rPr lang="cs-CZ" sz="2000" dirty="0" smtClean="0"/>
              <a:t>vyhlášky</a:t>
            </a:r>
            <a:r>
              <a:rPr lang="cs-CZ" sz="2000" baseline="30000" dirty="0" smtClean="0"/>
              <a:t>5</a:t>
            </a:r>
            <a:r>
              <a:rPr lang="cs-CZ" sz="2000" dirty="0" smtClean="0"/>
              <a:t>. </a:t>
            </a: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dirty="0"/>
              <a:t>(2) Speciální kategorii </a:t>
            </a:r>
            <a:r>
              <a:rPr lang="cs-CZ" sz="2000" dirty="0" smtClean="0"/>
              <a:t>společensky významných objektů tvoří </a:t>
            </a:r>
            <a:r>
              <a:rPr lang="cs-CZ" sz="2000" dirty="0"/>
              <a:t>objekty zdravotnických zařízení a sociální </a:t>
            </a:r>
            <a:r>
              <a:rPr lang="cs-CZ" sz="2000" dirty="0" smtClean="0"/>
              <a:t>péče</a:t>
            </a:r>
            <a:r>
              <a:rPr lang="cs-CZ" sz="2000" baseline="30000" dirty="0" smtClean="0"/>
              <a:t>6 </a:t>
            </a:r>
            <a:r>
              <a:rPr lang="cs-CZ" sz="2000" dirty="0"/>
              <a:t>a objekty určené hasičským záchranným sborem kraje nebo generálním ředitelstvím Hasičského záchranného sboru . Tyto objekty se  začleňují </a:t>
            </a:r>
            <a:r>
              <a:rPr lang="cs-CZ" sz="2000" dirty="0" smtClean="0"/>
              <a:t>do </a:t>
            </a:r>
            <a:r>
              <a:rPr lang="cs-CZ" sz="2000" dirty="0"/>
              <a:t>kategorie s ohrožením osob.</a:t>
            </a:r>
            <a:endParaRPr lang="cs-CZ" sz="2000" b="1" dirty="0"/>
          </a:p>
          <a:p>
            <a:pPr marL="0" indent="0">
              <a:buNone/>
            </a:pPr>
            <a:r>
              <a:rPr lang="cs-CZ" sz="1200" dirty="0" smtClean="0"/>
              <a:t>--------------------------------------------------------------------------------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200" dirty="0"/>
              <a:t>§ 2 písm. </a:t>
            </a:r>
            <a:r>
              <a:rPr lang="cs-CZ" sz="1200" dirty="0" smtClean="0"/>
              <a:t>b) </a:t>
            </a:r>
            <a:r>
              <a:rPr lang="cs-CZ" sz="1200" dirty="0"/>
              <a:t>vyhlášky č. 268/2009 Sb., o technických požadavcích na stavby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200" dirty="0" smtClean="0"/>
              <a:t>ČSN </a:t>
            </a:r>
            <a:r>
              <a:rPr lang="cs-CZ" sz="1200" dirty="0"/>
              <a:t>73 0831 - Požární bezpečnost staveb  - Shromažďovací prostory a ČSN 73 0818 - Požární bezpečnost staveb - Obsazení objektu osobami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200" dirty="0"/>
              <a:t>§ 2 písm. c) vyhlášky č. 268/2009 Sb., o technických požadavcích na stavby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200" dirty="0"/>
              <a:t>Vyhláška č. 268/2009 Sb., o technických požadavcích na stavby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200" dirty="0"/>
              <a:t>Vyhláška č. 268/2009 Sb., o technických požadavcích na stavby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200" dirty="0"/>
              <a:t>ČSN 73 0835 Požární bezpečnost staveb - Budovy zdravotnických zařízení a sociální péče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77800" y="200025"/>
            <a:ext cx="11176000" cy="688975"/>
          </a:xfrm>
        </p:spPr>
        <p:txBody>
          <a:bodyPr>
            <a:normAutofit/>
          </a:bodyPr>
          <a:lstStyle/>
          <a:p>
            <a:r>
              <a:rPr lang="cs-CZ" sz="2400" b="1" dirty="0"/>
              <a:t>ÚKOLY A NÁSTROJE OCHRANY OBYVATELSTVA V ÚZEMNÍM PLÁNOVÁNÍ A STAVEBNÍM </a:t>
            </a:r>
            <a:r>
              <a:rPr lang="cs-CZ" sz="2400" b="1" dirty="0" smtClean="0"/>
              <a:t>ŘÁDU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177800" y="889000"/>
            <a:ext cx="11861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b="1" dirty="0" smtClean="0">
                <a:latin typeface="+mj-lt"/>
              </a:rPr>
              <a:t>Povinnosti právnických a podnikajících osob → začlenit společensky významné objekty → opatření OOB</a:t>
            </a:r>
            <a:endParaRPr lang="cs-CZ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047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" y="88901"/>
            <a:ext cx="11988800" cy="1155699"/>
          </a:xfrm>
        </p:spPr>
        <p:txBody>
          <a:bodyPr>
            <a:normAutofit/>
          </a:bodyPr>
          <a:lstStyle/>
          <a:p>
            <a:r>
              <a:rPr lang="cs-CZ" sz="2400" b="1" dirty="0"/>
              <a:t>ÚKOLY A NÁSTROJE OCHRANY OBYVATELSTVA V ÚZEMNÍM PLÁNOVÁNÍ A STAVEBNÍM </a:t>
            </a:r>
            <a:r>
              <a:rPr lang="cs-CZ" sz="2400" b="1" dirty="0" smtClean="0"/>
              <a:t>ŘÁDU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114300" y="1606549"/>
            <a:ext cx="1198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500" b="1" dirty="0" smtClean="0">
                <a:latin typeface="+mj-lt"/>
              </a:rPr>
              <a:t>Role </a:t>
            </a:r>
            <a:r>
              <a:rPr lang="cs-CZ" sz="2500" b="1" dirty="0" smtClean="0">
                <a:latin typeface="+mj-lt"/>
              </a:rPr>
              <a:t>společensky významných objektů</a:t>
            </a:r>
            <a:endParaRPr lang="cs-CZ" sz="2500" dirty="0" smtClean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4300" y="2207025"/>
            <a:ext cx="1198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500" dirty="0">
                <a:latin typeface="+mj-lt"/>
              </a:rPr>
              <a:t>Nepostradatelné při tvorbě účelového systému ochrany</a:t>
            </a:r>
            <a:r>
              <a:rPr lang="cs-CZ" sz="2500" dirty="0" smtClean="0">
                <a:latin typeface="+mj-lt"/>
              </a:rPr>
              <a:t>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4300" y="2807501"/>
            <a:ext cx="1198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500" dirty="0" smtClean="0">
                <a:latin typeface="+mj-lt"/>
              </a:rPr>
              <a:t>Ochotně </a:t>
            </a:r>
            <a:r>
              <a:rPr lang="cs-CZ" sz="2500" dirty="0">
                <a:latin typeface="+mj-lt"/>
              </a:rPr>
              <a:t>a schopně se podílet na </a:t>
            </a:r>
            <a:r>
              <a:rPr lang="cs-CZ" sz="2500" dirty="0" smtClean="0">
                <a:latin typeface="+mj-lt"/>
              </a:rPr>
              <a:t>ochraně.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4300" y="3407977"/>
            <a:ext cx="1198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500" dirty="0" smtClean="0">
                <a:latin typeface="+mj-lt"/>
              </a:rPr>
              <a:t>Prevence </a:t>
            </a:r>
            <a:r>
              <a:rPr lang="cs-CZ" sz="2500" dirty="0">
                <a:latin typeface="+mj-lt"/>
              </a:rPr>
              <a:t>- před vznikem mimořádné události - společně se podílet s bezpečnostními složkami na systému ochrany</a:t>
            </a:r>
            <a:r>
              <a:rPr lang="cs-CZ" sz="2500" dirty="0" smtClean="0">
                <a:latin typeface="+mj-lt"/>
              </a:rPr>
              <a:t>.</a:t>
            </a:r>
          </a:p>
        </p:txBody>
      </p:sp>
      <p:sp>
        <p:nvSpPr>
          <p:cNvPr id="9" name="Obdélník 8"/>
          <p:cNvSpPr/>
          <p:nvPr/>
        </p:nvSpPr>
        <p:spPr>
          <a:xfrm>
            <a:off x="114300" y="4407662"/>
            <a:ext cx="1198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500" dirty="0" smtClean="0">
                <a:latin typeface="+mj-lt"/>
              </a:rPr>
              <a:t>Během </a:t>
            </a:r>
            <a:r>
              <a:rPr lang="cs-CZ" sz="2500" dirty="0">
                <a:latin typeface="+mj-lt"/>
              </a:rPr>
              <a:t>vzniku mimořádné události - detekce a reakce na vznik mimořádné události</a:t>
            </a:r>
            <a:r>
              <a:rPr lang="cs-CZ" sz="2500" dirty="0" smtClean="0">
                <a:latin typeface="+mj-lt"/>
              </a:rPr>
              <a:t>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14300" y="5022627"/>
            <a:ext cx="1198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500" dirty="0" smtClean="0">
                <a:latin typeface="+mj-lt"/>
              </a:rPr>
              <a:t>Zmírnění </a:t>
            </a:r>
            <a:r>
              <a:rPr lang="cs-CZ" sz="2500" dirty="0">
                <a:latin typeface="+mj-lt"/>
              </a:rPr>
              <a:t>dopadů po mimořádné události</a:t>
            </a:r>
            <a:r>
              <a:rPr lang="cs-CZ" sz="250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553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" y="88901"/>
            <a:ext cx="11988800" cy="1155699"/>
          </a:xfrm>
        </p:spPr>
        <p:txBody>
          <a:bodyPr>
            <a:normAutofit/>
          </a:bodyPr>
          <a:lstStyle/>
          <a:p>
            <a:r>
              <a:rPr lang="cs-CZ" sz="2400" b="1" dirty="0"/>
              <a:t>ÚKOLY A NÁSTROJE OCHRANY OBYVATELSTVA V ÚZEMNÍM PLÁNOVÁNÍ A STAVEBNÍM </a:t>
            </a:r>
            <a:r>
              <a:rPr lang="cs-CZ" sz="2400" b="1" dirty="0" smtClean="0"/>
              <a:t>ŘÁDU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114300" y="2063749"/>
            <a:ext cx="1198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500" b="1" dirty="0" smtClean="0">
                <a:latin typeface="+mj-lt"/>
              </a:rPr>
              <a:t>Ochrana </a:t>
            </a:r>
            <a:r>
              <a:rPr lang="cs-CZ" sz="2500" b="1" dirty="0" smtClean="0">
                <a:latin typeface="+mj-lt"/>
              </a:rPr>
              <a:t>společensky významných </a:t>
            </a:r>
            <a:r>
              <a:rPr lang="cs-CZ" sz="2500" dirty="0" smtClean="0"/>
              <a:t>objektů</a:t>
            </a:r>
            <a:endParaRPr lang="cs-CZ" sz="2500" dirty="0" smtClean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4300" y="2882898"/>
            <a:ext cx="1198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500" dirty="0" err="1">
                <a:latin typeface="+mj-lt"/>
              </a:rPr>
              <a:t>Protiaktivní</a:t>
            </a:r>
            <a:r>
              <a:rPr lang="cs-CZ" sz="2500" dirty="0">
                <a:latin typeface="+mj-lt"/>
              </a:rPr>
              <a:t> bezpečnostní přístup - zmapování časové osy (útok - reakce - dopad</a:t>
            </a:r>
            <a:r>
              <a:rPr lang="cs-CZ" sz="2500" dirty="0" smtClean="0">
                <a:latin typeface="+mj-lt"/>
              </a:rPr>
              <a:t>).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4300" y="3702047"/>
            <a:ext cx="1198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500" dirty="0" smtClean="0">
                <a:latin typeface="+mj-lt"/>
              </a:rPr>
              <a:t>Sběr </a:t>
            </a:r>
            <a:r>
              <a:rPr lang="cs-CZ" sz="2500" dirty="0">
                <a:latin typeface="+mj-lt"/>
              </a:rPr>
              <a:t>informací</a:t>
            </a:r>
            <a:r>
              <a:rPr lang="cs-CZ" sz="2500" dirty="0" smtClean="0">
                <a:latin typeface="+mj-lt"/>
              </a:rPr>
              <a:t>.</a:t>
            </a:r>
            <a:endParaRPr lang="cs-CZ" sz="2500" dirty="0"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4300" y="4521196"/>
            <a:ext cx="1198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500" dirty="0" smtClean="0">
                <a:latin typeface="+mj-lt"/>
              </a:rPr>
              <a:t>Plánování</a:t>
            </a:r>
            <a:r>
              <a:rPr lang="cs-CZ" sz="2500" dirty="0">
                <a:latin typeface="+mj-lt"/>
              </a:rPr>
              <a:t>, příprava, testování - samotné zapojení </a:t>
            </a:r>
            <a:r>
              <a:rPr lang="cs-CZ" sz="2500" dirty="0" smtClean="0">
                <a:latin typeface="+mj-lt"/>
              </a:rPr>
              <a:t>„objektu.“</a:t>
            </a:r>
            <a:endParaRPr lang="cs-CZ" sz="2500" dirty="0"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4300" y="5340345"/>
            <a:ext cx="119888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u="sng" dirty="0" smtClean="0">
                <a:latin typeface="+mj-lt"/>
              </a:rPr>
              <a:t>Poznámka</a:t>
            </a:r>
            <a:r>
              <a:rPr lang="cs-CZ" sz="2000" b="1" u="sng" dirty="0">
                <a:latin typeface="+mj-lt"/>
              </a:rPr>
              <a:t>:</a:t>
            </a:r>
            <a:r>
              <a:rPr lang="cs-CZ" sz="2000" u="sng" dirty="0">
                <a:latin typeface="+mj-lt"/>
              </a:rPr>
              <a:t> </a:t>
            </a:r>
            <a:r>
              <a:rPr lang="cs-CZ" sz="2000" dirty="0">
                <a:latin typeface="+mj-lt"/>
              </a:rPr>
              <a:t>ostraha objektu (pořadatelé) - kontrola únikových cest, kontrola zabezpečení prvků ochrany - školení a odborná příprava zaměstnanců.</a:t>
            </a:r>
            <a:endParaRPr lang="cs-CZ" sz="2000" u="sng" dirty="0">
              <a:latin typeface="+mj-lt"/>
            </a:endParaRPr>
          </a:p>
          <a:p>
            <a:pPr algn="just"/>
            <a:endParaRPr lang="cs-CZ" sz="25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116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600" y="101600"/>
            <a:ext cx="11963400" cy="6654800"/>
          </a:xfrm>
        </p:spPr>
        <p:txBody>
          <a:bodyPr/>
          <a:lstStyle/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ZPRÁVA </a:t>
            </a:r>
            <a:r>
              <a:rPr lang="cs-CZ" b="1" dirty="0">
                <a:solidFill>
                  <a:srgbClr val="C00000"/>
                </a:solidFill>
              </a:rPr>
              <a:t>O STAVU OCHRANY OBYVATELSTVA 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VE VAZBĚ NA </a:t>
            </a:r>
            <a:r>
              <a:rPr lang="cs-CZ" b="1" dirty="0">
                <a:solidFill>
                  <a:srgbClr val="C00000"/>
                </a:solidFill>
              </a:rPr>
              <a:t>ÚZEMNÍ PLÁNOVÁNÍ A STAVEBNÍ </a:t>
            </a:r>
            <a:r>
              <a:rPr lang="cs-CZ" b="1" dirty="0" smtClean="0">
                <a:solidFill>
                  <a:srgbClr val="C00000"/>
                </a:solidFill>
              </a:rPr>
              <a:t>ŘÍZENÍ</a:t>
            </a:r>
            <a:endParaRPr lang="cs-CZ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" y="88901"/>
            <a:ext cx="11988800" cy="1155699"/>
          </a:xfrm>
        </p:spPr>
        <p:txBody>
          <a:bodyPr>
            <a:normAutofit/>
          </a:bodyPr>
          <a:lstStyle/>
          <a:p>
            <a:r>
              <a:rPr lang="cs-CZ" sz="2400" b="1" dirty="0"/>
              <a:t>ÚKOLY A NÁSTROJE OCHRANY OBYVATELSTVA V ÚZEMNÍM PLÁNOVÁNÍ A STAVEBNÍM </a:t>
            </a:r>
            <a:r>
              <a:rPr lang="cs-CZ" sz="2400" b="1" dirty="0" smtClean="0"/>
              <a:t>ŘÁDU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114300" y="1606549"/>
            <a:ext cx="1198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500" b="1" dirty="0" smtClean="0">
                <a:latin typeface="+mj-lt"/>
              </a:rPr>
              <a:t>Krizový plán </a:t>
            </a:r>
            <a:r>
              <a:rPr lang="cs-CZ" sz="2500" b="1" dirty="0" smtClean="0">
                <a:latin typeface="+mj-lt"/>
              </a:rPr>
              <a:t>společensky významných </a:t>
            </a:r>
            <a:r>
              <a:rPr lang="cs-CZ" sz="2500" dirty="0" smtClean="0"/>
              <a:t>objektů</a:t>
            </a:r>
            <a:endParaRPr lang="cs-CZ" sz="2500" dirty="0" smtClean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4300" y="2366459"/>
            <a:ext cx="1198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500" dirty="0">
                <a:latin typeface="+mj-lt"/>
              </a:rPr>
              <a:t>V</a:t>
            </a:r>
            <a:r>
              <a:rPr lang="cs-CZ" sz="2500" dirty="0" smtClean="0">
                <a:latin typeface="+mj-lt"/>
              </a:rPr>
              <a:t>ytipování vlastních </a:t>
            </a:r>
            <a:r>
              <a:rPr lang="cs-CZ" sz="2500" dirty="0" smtClean="0">
                <a:latin typeface="+mj-lt"/>
              </a:rPr>
              <a:t>slabin/analýza </a:t>
            </a:r>
            <a:r>
              <a:rPr lang="cs-CZ" sz="2500" dirty="0" smtClean="0">
                <a:latin typeface="+mj-lt"/>
              </a:rPr>
              <a:t>- místo a </a:t>
            </a:r>
            <a:r>
              <a:rPr lang="cs-CZ" sz="2500" dirty="0" smtClean="0">
                <a:latin typeface="+mj-lt"/>
              </a:rPr>
              <a:t>čas, atd.</a:t>
            </a:r>
            <a:endParaRPr lang="cs-CZ" sz="2500" dirty="0" smtClean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4300" y="3126369"/>
            <a:ext cx="1198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500" dirty="0">
                <a:latin typeface="+mj-lt"/>
              </a:rPr>
              <a:t>Z</a:t>
            </a:r>
            <a:r>
              <a:rPr lang="cs-CZ" sz="2500" dirty="0" smtClean="0">
                <a:latin typeface="+mj-lt"/>
              </a:rPr>
              <a:t>apojení personálu, veřejnosti, dobrovolníků.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4300" y="3886279"/>
            <a:ext cx="1198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500" dirty="0" smtClean="0">
                <a:latin typeface="+mj-lt"/>
              </a:rPr>
              <a:t>Monitoring - prevence.</a:t>
            </a:r>
          </a:p>
        </p:txBody>
      </p:sp>
      <p:sp>
        <p:nvSpPr>
          <p:cNvPr id="9" name="Obdélník 8"/>
          <p:cNvSpPr/>
          <p:nvPr/>
        </p:nvSpPr>
        <p:spPr>
          <a:xfrm>
            <a:off x="114300" y="4646189"/>
            <a:ext cx="1198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500" dirty="0" smtClean="0">
                <a:latin typeface="+mj-lt"/>
              </a:rPr>
              <a:t>Plán evakuace - možnost ukrytí - „uzamčení se.“</a:t>
            </a:r>
          </a:p>
        </p:txBody>
      </p:sp>
    </p:spTree>
    <p:extLst>
      <p:ext uri="{BB962C8B-B14F-4D97-AF65-F5344CB8AC3E}">
        <p14:creationId xmlns:p14="http://schemas.microsoft.com/office/powerpoint/2010/main" val="26682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28600" y="1626274"/>
            <a:ext cx="11760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500" dirty="0" smtClean="0">
                <a:latin typeface="+mj-lt"/>
              </a:rPr>
              <a:t>5) Širší zapojení občanů do systému ochrany obyvatelstva</a:t>
            </a:r>
            <a:endParaRPr lang="cs-CZ" sz="2500" dirty="0">
              <a:latin typeface="+mj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14300" y="88901"/>
            <a:ext cx="11988800" cy="1155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smtClean="0">
                <a:solidFill>
                  <a:srgbClr val="0070C0"/>
                </a:solidFill>
              </a:rPr>
              <a:t>ÚKOLY A NÁSTROJE OCHRANY OBYVATELSTVA V ÚZEMNÍM PLÁNOVÁNÍ A STAVEBNÍM ŘÁDU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28600" y="2972652"/>
            <a:ext cx="1176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+mj-lt"/>
              </a:rPr>
              <a:t>Maximální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připravenost společnosti </a:t>
            </a:r>
            <a:r>
              <a:rPr lang="cs-CZ" sz="2400" dirty="0">
                <a:latin typeface="+mj-lt"/>
              </a:rPr>
              <a:t>na předcházení a zvládání mimořádných </a:t>
            </a:r>
            <a:r>
              <a:rPr lang="cs-CZ" sz="2400" dirty="0" smtClean="0">
                <a:latin typeface="+mj-lt"/>
              </a:rPr>
              <a:t>událostí - 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cílené vzdělávání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všech skupin obyvatelstva </a:t>
            </a:r>
            <a:r>
              <a:rPr lang="cs-CZ" sz="2400" dirty="0">
                <a:latin typeface="+mj-lt"/>
              </a:rPr>
              <a:t>včetně přípravy odborníků</a:t>
            </a:r>
            <a:r>
              <a:rPr lang="cs-CZ" sz="2400" dirty="0" smtClean="0">
                <a:latin typeface="+mj-lt"/>
              </a:rPr>
              <a:t>.</a:t>
            </a:r>
            <a:endParaRPr lang="cs-CZ" sz="2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8600" y="4672973"/>
            <a:ext cx="1176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Dlouhodobá příprava </a:t>
            </a:r>
            <a:r>
              <a:rPr lang="cs-CZ" sz="2400" dirty="0" smtClean="0">
                <a:latin typeface="+mj-lt"/>
              </a:rPr>
              <a:t>k získání znalostí a dovedností vedoucích k prevenci a zvládání mimořádných událostí, k ochraně života a zdraví.</a:t>
            </a:r>
            <a:endParaRPr lang="cs-CZ" sz="2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4300" y="1580032"/>
            <a:ext cx="11760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500" dirty="0" smtClean="0">
                <a:latin typeface="+mj-lt"/>
              </a:rPr>
              <a:t>5) Širší zapojení občanů do systému ochrany obyvatelstva</a:t>
            </a:r>
            <a:endParaRPr lang="cs-CZ" sz="2500" dirty="0">
              <a:latin typeface="+mj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14300" y="88901"/>
            <a:ext cx="11988800" cy="1155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smtClean="0">
                <a:solidFill>
                  <a:srgbClr val="0070C0"/>
                </a:solidFill>
              </a:rPr>
              <a:t>ÚKOLY A NÁSTROJE OCHRANY OBYVATELSTVA V ÚZEMNÍM PLÁNOVÁNÍ A STAVEBNÍM ŘÁDU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4300" y="2750309"/>
            <a:ext cx="1176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Výhodou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pravidelného a povinného vzdělávání </a:t>
            </a:r>
            <a:r>
              <a:rPr lang="cs-CZ" sz="2400" dirty="0" smtClean="0">
                <a:latin typeface="+mj-lt"/>
              </a:rPr>
              <a:t>je </a:t>
            </a:r>
            <a:r>
              <a:rPr lang="cs-CZ" sz="2400" dirty="0">
                <a:latin typeface="+mj-lt"/>
              </a:rPr>
              <a:t>skutečnost, že se informace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předávají postupně</a:t>
            </a:r>
            <a:r>
              <a:rPr lang="cs-CZ" sz="2400" dirty="0">
                <a:latin typeface="+mj-lt"/>
              </a:rPr>
              <a:t>, lze je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opakovat</a:t>
            </a:r>
            <a:r>
              <a:rPr lang="cs-CZ" sz="2400" dirty="0">
                <a:latin typeface="+mj-lt"/>
              </a:rPr>
              <a:t>, utvrzovat,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procvičovat</a:t>
            </a:r>
            <a:r>
              <a:rPr lang="cs-CZ" sz="2400" dirty="0">
                <a:latin typeface="+mj-lt"/>
              </a:rPr>
              <a:t> a tím získávat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dovednosti</a:t>
            </a:r>
            <a:r>
              <a:rPr lang="cs-CZ" sz="2400" dirty="0">
                <a:latin typeface="+mj-lt"/>
              </a:rPr>
              <a:t>, což </a:t>
            </a:r>
            <a:br>
              <a:rPr lang="cs-CZ" sz="2400" dirty="0">
                <a:latin typeface="+mj-lt"/>
              </a:rPr>
            </a:br>
            <a:r>
              <a:rPr lang="cs-CZ" sz="2400" dirty="0">
                <a:latin typeface="+mj-lt"/>
              </a:rPr>
              <a:t>v konečném důsledku přispívá i ke změně postojů k otázce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vlastní bezpečnosti</a:t>
            </a:r>
            <a:r>
              <a:rPr lang="cs-CZ" sz="2400" dirty="0" smtClean="0">
                <a:latin typeface="+mj-lt"/>
              </a:rPr>
              <a:t>.</a:t>
            </a:r>
            <a:endParaRPr lang="cs-CZ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4300" y="4643861"/>
            <a:ext cx="1176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Vzhledem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k rozsahu systému ochrany obyvatelstva </a:t>
            </a:r>
            <a:r>
              <a:rPr lang="cs-CZ" sz="2400" dirty="0">
                <a:latin typeface="+mj-lt"/>
              </a:rPr>
              <a:t>je však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naprosto nezbytné </a:t>
            </a:r>
            <a:r>
              <a:rPr lang="cs-CZ" sz="2400" dirty="0">
                <a:latin typeface="+mj-lt"/>
              </a:rPr>
              <a:t>nastavit pravidla pro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jednotnou prezentaci a výuku </a:t>
            </a:r>
            <a:r>
              <a:rPr lang="cs-CZ" sz="2400" dirty="0">
                <a:latin typeface="+mj-lt"/>
              </a:rPr>
              <a:t>ochrany obyvatelstva, a to bez ohledu na to, zda jsou tyto informace poskytovány v rámci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pravidelné výuky nebo prostřednictvím projektů </a:t>
            </a:r>
            <a:r>
              <a:rPr lang="cs-CZ" sz="2400" dirty="0">
                <a:latin typeface="+mj-lt"/>
              </a:rPr>
              <a:t>a akcí</a:t>
            </a:r>
            <a:r>
              <a:rPr lang="cs-CZ" sz="2400" dirty="0" smtClean="0">
                <a:latin typeface="+mj-lt"/>
              </a:rPr>
              <a:t>.</a:t>
            </a:r>
            <a:endParaRPr lang="cs-CZ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4300" y="1580032"/>
            <a:ext cx="11760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500" dirty="0" smtClean="0">
                <a:latin typeface="+mj-lt"/>
              </a:rPr>
              <a:t>6) Vzdělávání, věda a výzkum, vývoj, inovace</a:t>
            </a:r>
            <a:endParaRPr lang="cs-CZ" sz="2500" dirty="0">
              <a:latin typeface="+mj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14300" y="88901"/>
            <a:ext cx="11988800" cy="1155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smtClean="0">
                <a:solidFill>
                  <a:srgbClr val="0070C0"/>
                </a:solidFill>
              </a:rPr>
              <a:t>ÚKOLY A NÁSTROJE OCHRANY OBYVATELSTVA V ÚZEMNÍM PLÁNOVÁNÍ A STAVEBNÍM ŘÁDU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4300" y="2448236"/>
            <a:ext cx="1176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>
                <a:latin typeface="+mj-lt"/>
              </a:rPr>
              <a:t>Aby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zapojení podnikatelských subjektů </a:t>
            </a:r>
            <a:r>
              <a:rPr lang="cs-CZ" sz="2400" dirty="0">
                <a:latin typeface="+mj-lt"/>
              </a:rPr>
              <a:t>do systému prevence mimořádných událostí </a:t>
            </a:r>
            <a:r>
              <a:rPr lang="cs-CZ" sz="2400" dirty="0" smtClean="0">
                <a:latin typeface="+mj-lt"/>
              </a:rPr>
              <a:t>a </a:t>
            </a:r>
            <a:r>
              <a:rPr lang="cs-CZ" sz="2400" dirty="0">
                <a:latin typeface="+mj-lt"/>
              </a:rPr>
              <a:t>krizových situací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bylo efektivní</a:t>
            </a:r>
            <a:r>
              <a:rPr lang="cs-CZ" sz="2400" dirty="0">
                <a:latin typeface="+mj-lt"/>
              </a:rPr>
              <a:t>, je nutné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zajistit i přenos poznatků </a:t>
            </a:r>
            <a:r>
              <a:rPr lang="cs-CZ" sz="2400" dirty="0">
                <a:latin typeface="+mj-lt"/>
              </a:rPr>
              <a:t>z výzkumné, vývojové </a:t>
            </a:r>
            <a:r>
              <a:rPr lang="cs-CZ" sz="2400" dirty="0" smtClean="0">
                <a:latin typeface="+mj-lt"/>
              </a:rPr>
              <a:t>a </a:t>
            </a:r>
            <a:r>
              <a:rPr lang="cs-CZ" sz="2400" dirty="0">
                <a:latin typeface="+mj-lt"/>
              </a:rPr>
              <a:t>inovační sféry ochrany obyvatelstva do praxe</a:t>
            </a:r>
            <a:r>
              <a:rPr lang="cs-CZ" sz="2400" dirty="0" smtClean="0">
                <a:latin typeface="+mj-lt"/>
              </a:rPr>
              <a:t>.</a:t>
            </a:r>
            <a:endParaRPr lang="cs-CZ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4300" y="4044642"/>
            <a:ext cx="1176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>
                <a:latin typeface="+mj-lt"/>
              </a:rPr>
              <a:t>Lze využít výsledků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bezpečnostního výzkumu </a:t>
            </a:r>
            <a:r>
              <a:rPr lang="cs-CZ" sz="2400" dirty="0">
                <a:latin typeface="+mj-lt"/>
              </a:rPr>
              <a:t>ověřených v praxi a o výstupech z těchto projektů vybrané podnikatelské subjekty informovat.</a:t>
            </a:r>
            <a:endParaRPr lang="cs-CZ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3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4300" y="1580032"/>
            <a:ext cx="11760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500" dirty="0" smtClean="0">
                <a:latin typeface="+mj-lt"/>
              </a:rPr>
              <a:t>6) Vzdělávání, věda a výzkum, vývoj, inovace</a:t>
            </a:r>
            <a:endParaRPr lang="cs-CZ" sz="2500" dirty="0">
              <a:latin typeface="+mj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14300" y="88901"/>
            <a:ext cx="11988800" cy="1155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smtClean="0">
                <a:solidFill>
                  <a:srgbClr val="0070C0"/>
                </a:solidFill>
              </a:rPr>
              <a:t>ÚKOLY A NÁSTROJE OCHRANY OBYVATELSTVA V ÚZEMNÍM PLÁNOVÁNÍ A STAVEBNÍM ŘÁDU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4300" y="2448236"/>
            <a:ext cx="1176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+mj-lt"/>
              </a:rPr>
              <a:t>Ve </a:t>
            </a:r>
            <a:r>
              <a:rPr lang="cs-CZ" sz="2400" dirty="0">
                <a:latin typeface="+mj-lt"/>
              </a:rPr>
              <a:t>vztahu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k platným právním předpisům </a:t>
            </a:r>
            <a:r>
              <a:rPr lang="cs-CZ" sz="2400" dirty="0">
                <a:latin typeface="+mj-lt"/>
              </a:rPr>
              <a:t>se jeví jako nezbytné, aby se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soukromý sektor více podílel</a:t>
            </a:r>
            <a:r>
              <a:rPr lang="cs-CZ" sz="2400" dirty="0">
                <a:latin typeface="+mj-lt"/>
              </a:rPr>
              <a:t>, kromě finančního, materiálního a dalších podílů, i na výchově a vzdělávání obyvatelstva</a:t>
            </a:r>
            <a:r>
              <a:rPr lang="cs-CZ" sz="2400" dirty="0" smtClean="0">
                <a:latin typeface="+mj-lt"/>
              </a:rPr>
              <a:t>.</a:t>
            </a:r>
            <a:endParaRPr lang="cs-CZ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4300" y="4044642"/>
            <a:ext cx="1176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+mj-lt"/>
              </a:rPr>
              <a:t>V </a:t>
            </a:r>
            <a:r>
              <a:rPr lang="cs-CZ" sz="2400" dirty="0">
                <a:latin typeface="+mj-lt"/>
              </a:rPr>
              <a:t>rámci toho by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znalosti a zkušenosti soukromých subjektů</a:t>
            </a:r>
            <a:r>
              <a:rPr lang="cs-CZ" sz="2400" dirty="0">
                <a:latin typeface="+mj-lt"/>
              </a:rPr>
              <a:t>, jejichž předmět podnikání může být potencionálním zdrojem mimořádné události či krizové situace, nebo takové, jež provozují objekty, ve kterých se shromažďuje velký počet osob,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byly přínosné </a:t>
            </a:r>
            <a:br>
              <a:rPr lang="cs-CZ" sz="2400" dirty="0">
                <a:solidFill>
                  <a:srgbClr val="FF0000"/>
                </a:solidFill>
                <a:latin typeface="+mj-lt"/>
              </a:rPr>
            </a:br>
            <a:r>
              <a:rPr lang="cs-CZ" sz="2400" dirty="0">
                <a:solidFill>
                  <a:srgbClr val="FF0000"/>
                </a:solidFill>
                <a:latin typeface="+mj-lt"/>
              </a:rPr>
              <a:t>a užitečné</a:t>
            </a:r>
            <a:r>
              <a:rPr lang="cs-CZ" sz="2400" dirty="0" smtClean="0">
                <a:latin typeface="+mj-lt"/>
              </a:rPr>
              <a:t>.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658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" y="88901"/>
            <a:ext cx="11988800" cy="1155699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ZÁVĚR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114300" y="1173660"/>
            <a:ext cx="1198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+mj-lt"/>
              </a:rPr>
              <a:t>Vyhodnocením </a:t>
            </a:r>
            <a:r>
              <a:rPr lang="cs-CZ" sz="2400" dirty="0">
                <a:latin typeface="+mj-lt"/>
              </a:rPr>
              <a:t>jednotlivých oblastí a priorit lze dojít k závěru, že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systém opatření k přípravě a řešení mimořádných událostí je 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funkční - trendy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ochrany 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obyvatelstva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představují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realizovatelný a udržitelný směr</a:t>
            </a:r>
            <a:r>
              <a:rPr lang="cs-CZ" sz="2400" dirty="0">
                <a:latin typeface="+mj-lt"/>
              </a:rPr>
              <a:t>, kterým se má ochrana obyvatelstva ubírat</a:t>
            </a:r>
            <a:r>
              <a:rPr lang="cs-CZ" sz="2400" dirty="0" smtClean="0">
                <a:latin typeface="+mj-lt"/>
              </a:rPr>
              <a:t>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4300" y="2678792"/>
            <a:ext cx="1198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+mj-lt"/>
              </a:rPr>
              <a:t>Za </a:t>
            </a:r>
            <a:r>
              <a:rPr lang="cs-CZ" sz="2400" dirty="0">
                <a:latin typeface="+mj-lt"/>
              </a:rPr>
              <a:t>pozitivní lze rovněž označit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úroveň spolupráce</a:t>
            </a:r>
            <a:r>
              <a:rPr lang="cs-CZ" sz="2400" dirty="0">
                <a:latin typeface="+mj-lt"/>
              </a:rPr>
              <a:t> mezi zainteresovanými subjekty, ať již </a:t>
            </a:r>
            <a:r>
              <a:rPr lang="cs-CZ" sz="2400" dirty="0" smtClean="0">
                <a:latin typeface="+mj-lt"/>
              </a:rPr>
              <a:t>na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centrální</a:t>
            </a:r>
            <a:r>
              <a:rPr lang="cs-CZ" sz="2400" dirty="0">
                <a:latin typeface="+mj-lt"/>
              </a:rPr>
              <a:t>, čili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strategické</a:t>
            </a:r>
            <a:r>
              <a:rPr lang="cs-CZ" sz="2400" dirty="0">
                <a:latin typeface="+mj-lt"/>
              </a:rPr>
              <a:t> úrovni, nebo na úrovni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realizační</a:t>
            </a:r>
            <a:r>
              <a:rPr lang="cs-CZ" sz="2400" dirty="0" smtClean="0">
                <a:latin typeface="+mj-lt"/>
              </a:rPr>
              <a:t>.</a:t>
            </a:r>
            <a:endParaRPr lang="cs-CZ" sz="2400" dirty="0"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4300" y="3924714"/>
            <a:ext cx="1198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+mj-lt"/>
              </a:rPr>
              <a:t>U </a:t>
            </a:r>
            <a:r>
              <a:rPr lang="cs-CZ" sz="2400" dirty="0">
                <a:latin typeface="+mj-lt"/>
              </a:rPr>
              <a:t>některých oblastí je třeba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zpracovat 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analýzu </a:t>
            </a:r>
            <a:r>
              <a:rPr lang="cs-CZ" sz="2400" dirty="0" smtClean="0">
                <a:latin typeface="+mj-lt"/>
              </a:rPr>
              <a:t>- kde budou </a:t>
            </a:r>
            <a:r>
              <a:rPr lang="cs-CZ" sz="2400" dirty="0">
                <a:latin typeface="+mj-lt"/>
              </a:rPr>
              <a:t>určeny soukromé subjekty, jejichž provoz, činnost či charakter potenciálně ohrožuje obyvatelstvo.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14300" y="5170636"/>
            <a:ext cx="1198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+mj-lt"/>
              </a:rPr>
              <a:t>Zároveň s tím 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zpracovat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normy a technické 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předpisy</a:t>
            </a:r>
            <a:r>
              <a:rPr lang="cs-CZ" sz="2400" dirty="0" smtClean="0">
                <a:latin typeface="+mj-lt"/>
              </a:rPr>
              <a:t> - 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předcházení 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nebezpečí </a:t>
            </a:r>
            <a:r>
              <a:rPr lang="cs-CZ" sz="2400" dirty="0" smtClean="0">
                <a:latin typeface="+mj-lt"/>
              </a:rPr>
              <a:t>z </a:t>
            </a:r>
            <a:r>
              <a:rPr lang="cs-CZ" sz="2400" dirty="0">
                <a:latin typeface="+mj-lt"/>
              </a:rPr>
              <a:t>prodlení a 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eliminace možných rizik </a:t>
            </a:r>
            <a:r>
              <a:rPr lang="cs-CZ" sz="2400" dirty="0" smtClean="0">
                <a:latin typeface="+mj-lt"/>
              </a:rPr>
              <a:t>souvisejících </a:t>
            </a:r>
            <a:r>
              <a:rPr lang="cs-CZ" sz="2400" dirty="0">
                <a:latin typeface="+mj-lt"/>
              </a:rPr>
              <a:t>s předmětem jejich podnikání. </a:t>
            </a:r>
            <a:endParaRPr lang="cs-CZ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48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10000" r="1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38D4-CC02-4351-953B-4C2DCF8828D6}" type="slidenum">
              <a:rPr lang="cs-CZ" smtClean="0"/>
              <a:t>26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965960" y="2706624"/>
            <a:ext cx="7653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Děkuji za pozornost</a:t>
            </a:r>
            <a:endParaRPr lang="cs-CZ" sz="4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5216" y="5239512"/>
            <a:ext cx="4882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pplk. Ing. Jiří Rosenkranz</a:t>
            </a:r>
          </a:p>
          <a:p>
            <a:r>
              <a:rPr lang="cs-CZ" dirty="0" smtClean="0"/>
              <a:t>MV-GŘ HZS ČR - odbor OOB a KŘ</a:t>
            </a:r>
          </a:p>
          <a:p>
            <a:pPr marL="285750" indent="-285750">
              <a:buFont typeface="Wingdings" panose="05000000000000000000" pitchFamily="2" charset="2"/>
              <a:buChar char="("/>
            </a:pPr>
            <a:r>
              <a:rPr lang="cs-CZ" dirty="0" smtClean="0">
                <a:sym typeface="Wingdings" panose="05000000000000000000" pitchFamily="2" charset="2"/>
              </a:rPr>
              <a:t>950 819 803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jiri.rosenkranz@grh.izscr.cz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572500" y="6356350"/>
            <a:ext cx="2743200" cy="365125"/>
          </a:xfrm>
        </p:spPr>
        <p:txBody>
          <a:bodyPr/>
          <a:lstStyle/>
          <a:p>
            <a:fld id="{815138D4-CC02-4351-953B-4C2DCF8828D6}" type="slidenum">
              <a:rPr lang="cs-CZ" smtClean="0"/>
              <a:t>3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83464" y="4314567"/>
            <a:ext cx="11521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základě tohoto úkolu 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předložilo MV-GŘ HZS ČR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který svým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obsahem 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zhodnotil 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ochrany obyvatelstva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roky 2012, 2013 a 2014 a zároveň 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plnění 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úkolů uvedených v Koncepci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prvním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roce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její platnosti v návaznosti na Koncepci ochrany obyvatelstva do roku 2013 s výhledem do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roku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4592" y="621792"/>
            <a:ext cx="11759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Vláda České republiky svým usnesením č. 805 ze dne 23. října 2013 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schválila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Koncepci ochrany obyvatelstva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do roku 2020 s výhledem do roku 2030 a tím uložila ministrovi vnitra úkol: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0312" y="2468179"/>
            <a:ext cx="11713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pravidelných tříletých cyklech 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vyhodnocovat opatření uvedená v Koncepci</a:t>
            </a:r>
            <a:r>
              <a:rPr lang="cs-CZ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tyto dále podrobněji 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rozpracovávat a prostřednictvím Zprávy o stavu OOB </a:t>
            </a:r>
            <a:r>
              <a:rPr lang="cs-CZ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České republice ji 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informovat o způsobu jejich realizace</a:t>
            </a:r>
            <a:r>
              <a:rPr lang="cs-CZ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0678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38D4-CC02-4351-953B-4C2DCF8828D6}" type="slidenum">
              <a:rPr lang="cs-CZ" smtClean="0"/>
              <a:t>4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12" y="-865188"/>
            <a:ext cx="5895975" cy="848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38D4-CC02-4351-953B-4C2DCF8828D6}" type="slidenum">
              <a:rPr lang="cs-CZ" smtClean="0"/>
              <a:t>5</a:t>
            </a:fld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2286000" y="-428172"/>
          <a:ext cx="5791200" cy="8196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Acrobat Document" r:id="rId4" imgW="4533840" imgH="6415920" progId="AcroExch.Document.11">
                  <p:embed/>
                </p:oleObj>
              </mc:Choice>
              <mc:Fallback>
                <p:oleObj name="Acrobat Document" r:id="rId4" imgW="4533840" imgH="641592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-428172"/>
                        <a:ext cx="5791200" cy="8196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2527" y="400581"/>
            <a:ext cx="1296352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" y="1663700"/>
            <a:ext cx="11988800" cy="132556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1) </a:t>
            </a:r>
            <a:r>
              <a:rPr lang="cs-CZ" sz="2800" b="1" dirty="0" smtClean="0">
                <a:solidFill>
                  <a:srgbClr val="FF0000"/>
                </a:solidFill>
              </a:rPr>
              <a:t>Definovat </a:t>
            </a:r>
            <a:r>
              <a:rPr lang="cs-CZ" sz="2800" b="1" dirty="0">
                <a:solidFill>
                  <a:srgbClr val="FF0000"/>
                </a:solidFill>
              </a:rPr>
              <a:t>a legislativně zakotvit </a:t>
            </a:r>
            <a:r>
              <a:rPr lang="cs-CZ" sz="2800" dirty="0"/>
              <a:t>konkrétní úkoly ochrany obyvatelstva (důraz položit </a:t>
            </a:r>
            <a:r>
              <a:rPr lang="cs-CZ" sz="2800" dirty="0" smtClean="0"/>
              <a:t>zejména </a:t>
            </a:r>
            <a:r>
              <a:rPr lang="cs-CZ" sz="2800" dirty="0"/>
              <a:t>na </a:t>
            </a:r>
            <a:r>
              <a:rPr lang="cs-CZ" sz="2800" dirty="0" smtClean="0"/>
              <a:t>problematiku </a:t>
            </a:r>
            <a:r>
              <a:rPr lang="cs-CZ" sz="2800" dirty="0"/>
              <a:t>preventivních opatření, sebeochrany občanů, vazbu na územní plánování a další úkoly ve vazbě na závěry </a:t>
            </a:r>
            <a:r>
              <a:rPr lang="cs-CZ" sz="2800" b="1" dirty="0">
                <a:solidFill>
                  <a:srgbClr val="FF0000"/>
                </a:solidFill>
              </a:rPr>
              <a:t>analýzy hrozeb pro Českou republiku</a:t>
            </a:r>
            <a:r>
              <a:rPr lang="cs-CZ" sz="2800" dirty="0"/>
              <a:t>).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14300" y="88901"/>
            <a:ext cx="11988800" cy="1155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srgbClr val="0070C0"/>
                </a:solidFill>
              </a:rPr>
              <a:t>ÚKOLY A NÁSTROJE OCHRANY OBYVATELSTVA V ÚZEMNÍM PLÁNOVÁNÍ A STAVEBNÍM ŘÁDU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114300" y="3205900"/>
            <a:ext cx="11988800" cy="870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500" dirty="0" smtClean="0">
                <a:latin typeface="+mj-lt"/>
              </a:rPr>
              <a:t>Co nejvíce může ohrozit ČR?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500" dirty="0" smtClean="0">
                <a:latin typeface="+mj-lt"/>
              </a:rPr>
              <a:t>migrační vlna, terorismus,  sucho a naopak povodně, extrémně vysoké teploty nebo vítr.</a:t>
            </a:r>
          </a:p>
          <a:p>
            <a:pPr marL="0" indent="0" algn="just">
              <a:buNone/>
            </a:pPr>
            <a:endParaRPr lang="cs-CZ" sz="2500" dirty="0" smtClean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4300" y="4076700"/>
            <a:ext cx="11988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just"/>
            <a:endParaRPr lang="cs-CZ" sz="800" dirty="0" smtClean="0">
              <a:latin typeface="+mj-lt"/>
            </a:endParaRPr>
          </a:p>
          <a:p>
            <a:pPr marL="0" lvl="3" algn="just"/>
            <a:r>
              <a:rPr lang="cs-CZ" sz="2400" dirty="0" smtClean="0">
                <a:latin typeface="+mj-lt"/>
              </a:rPr>
              <a:t>Bylo vybráno </a:t>
            </a:r>
            <a:r>
              <a:rPr lang="cs-CZ" sz="2400" b="1" dirty="0">
                <a:solidFill>
                  <a:srgbClr val="FF0000"/>
                </a:solidFill>
                <a:latin typeface="+mj-lt"/>
              </a:rPr>
              <a:t>22 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</a:rPr>
              <a:t>ze 72 možných hrozeb</a:t>
            </a:r>
            <a:r>
              <a:rPr lang="cs-CZ" sz="2400" dirty="0" smtClean="0">
                <a:latin typeface="+mj-lt"/>
              </a:rPr>
              <a:t>, </a:t>
            </a:r>
            <a:r>
              <a:rPr lang="cs-CZ" sz="2400" dirty="0">
                <a:latin typeface="+mj-lt"/>
              </a:rPr>
              <a:t>které mohou ohrozit chod </a:t>
            </a:r>
            <a:r>
              <a:rPr lang="cs-CZ" sz="2400" dirty="0" smtClean="0">
                <a:latin typeface="+mj-lt"/>
              </a:rPr>
              <a:t>státu</a:t>
            </a:r>
            <a:r>
              <a:rPr lang="cs-CZ" sz="2400" dirty="0">
                <a:latin typeface="+mj-lt"/>
              </a:rPr>
              <a:t>.</a:t>
            </a:r>
            <a:endParaRPr lang="cs-CZ" sz="2400" dirty="0" smtClean="0">
              <a:latin typeface="+mj-lt"/>
            </a:endParaRPr>
          </a:p>
          <a:p>
            <a:pPr marL="0" lvl="3" algn="just"/>
            <a:endParaRPr lang="cs-CZ" sz="900" dirty="0" smtClean="0">
              <a:latin typeface="+mj-lt"/>
            </a:endParaRPr>
          </a:p>
          <a:p>
            <a:pPr marL="0" lvl="3" algn="just"/>
            <a:r>
              <a:rPr lang="cs-CZ" sz="2400" dirty="0" smtClean="0">
                <a:latin typeface="+mj-lt"/>
              </a:rPr>
              <a:t>Pro </a:t>
            </a:r>
            <a:r>
              <a:rPr lang="cs-CZ" sz="2400" dirty="0">
                <a:latin typeface="+mj-lt"/>
              </a:rPr>
              <a:t>ČR to jsou </a:t>
            </a:r>
            <a:r>
              <a:rPr lang="cs-CZ" sz="2400" dirty="0" smtClean="0">
                <a:latin typeface="+mj-lt"/>
              </a:rPr>
              <a:t>vedle </a:t>
            </a:r>
            <a:r>
              <a:rPr lang="cs-CZ" sz="2400" dirty="0">
                <a:latin typeface="+mj-lt"/>
              </a:rPr>
              <a:t>již vyjmenovaných i </a:t>
            </a:r>
            <a:r>
              <a:rPr lang="cs-CZ" sz="2400" dirty="0" smtClean="0">
                <a:latin typeface="+mj-lt"/>
              </a:rPr>
              <a:t>např. </a:t>
            </a:r>
            <a:r>
              <a:rPr lang="cs-CZ" sz="2400" b="1" dirty="0">
                <a:solidFill>
                  <a:srgbClr val="FF0000"/>
                </a:solidFill>
                <a:latin typeface="+mj-lt"/>
              </a:rPr>
              <a:t>radiační havárie, narušení funkčnosti významných systémů elektronických komunikací nebo 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</a:rPr>
              <a:t>kritické </a:t>
            </a:r>
            <a:r>
              <a:rPr lang="cs-CZ" sz="2400" b="1" dirty="0">
                <a:solidFill>
                  <a:srgbClr val="FF0000"/>
                </a:solidFill>
                <a:latin typeface="+mj-lt"/>
              </a:rPr>
              <a:t>informační 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</a:rPr>
              <a:t>infrastruktury, hromadné nákazy nebo narušení dodávek energií a vody</a:t>
            </a:r>
            <a:r>
              <a:rPr lang="cs-CZ" sz="2400" dirty="0">
                <a:latin typeface="+mj-lt"/>
              </a:rPr>
              <a:t>.</a:t>
            </a:r>
            <a:endParaRPr lang="cs-CZ" sz="2400" dirty="0" smtClean="0">
              <a:latin typeface="+mj-lt"/>
            </a:endParaRPr>
          </a:p>
          <a:p>
            <a:pPr marL="0" lvl="3" algn="just"/>
            <a:endParaRPr lang="cs-CZ" sz="900" dirty="0" smtClean="0">
              <a:latin typeface="+mj-lt"/>
            </a:endParaRPr>
          </a:p>
          <a:p>
            <a:pPr algn="just"/>
            <a:r>
              <a:rPr lang="cs-CZ" sz="2500" dirty="0">
                <a:latin typeface="+mj-lt"/>
              </a:rPr>
              <a:t>Analýza hrozeb pro Českou republiku byla předložena na jednání vlády a dne 27.4.2016 byla </a:t>
            </a:r>
            <a:r>
              <a:rPr lang="cs-CZ" sz="2500" b="1" dirty="0">
                <a:solidFill>
                  <a:srgbClr val="FF0000"/>
                </a:solidFill>
                <a:latin typeface="+mj-lt"/>
              </a:rPr>
              <a:t>schválena.</a:t>
            </a:r>
          </a:p>
          <a:p>
            <a:pPr algn="just"/>
            <a:r>
              <a:rPr lang="cs-CZ" sz="2400" dirty="0" smtClean="0">
                <a:latin typeface="+mj-lt"/>
              </a:rPr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2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1935"/>
            <a:ext cx="11760200" cy="868066"/>
          </a:xfrm>
        </p:spPr>
        <p:txBody>
          <a:bodyPr/>
          <a:lstStyle/>
          <a:p>
            <a:pPr marL="0" indent="0" algn="just">
              <a:buNone/>
            </a:pPr>
            <a:r>
              <a:rPr lang="cs-CZ" sz="2500" dirty="0" smtClean="0">
                <a:latin typeface="+mj-lt"/>
              </a:rPr>
              <a:t>2) Cestou </a:t>
            </a:r>
            <a:r>
              <a:rPr lang="cs-CZ" sz="2500" dirty="0">
                <a:latin typeface="+mj-lt"/>
              </a:rPr>
              <a:t>metodických pokynů a technických norem nastavit detaily jejich technického zabezpečení a provedení</a:t>
            </a:r>
            <a:r>
              <a:rPr lang="cs-CZ" sz="2500" dirty="0" smtClean="0">
                <a:latin typeface="+mj-lt"/>
              </a:rPr>
              <a:t>.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14300" y="88901"/>
            <a:ext cx="11988800" cy="1155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smtClean="0">
                <a:solidFill>
                  <a:srgbClr val="0070C0"/>
                </a:solidFill>
              </a:rPr>
              <a:t>ÚKOLY A NÁSTROJE OCHRANY OBYVATELSTVA V ÚZEMNÍM PLÁNOVÁNÍ A STAVEBNÍM ŘÁDU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17500" y="3169214"/>
            <a:ext cx="11874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cs-CZ" sz="2400" dirty="0" smtClean="0">
                <a:latin typeface="+mj-lt"/>
                <a:cs typeface="Arial" panose="020B0604020202020204" pitchFamily="34" charset="0"/>
              </a:rPr>
              <a:t>Zpracovat </a:t>
            </a:r>
            <a:r>
              <a:rPr lang="cs-CZ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věcný záměr </a:t>
            </a:r>
            <a:r>
              <a:rPr lang="cs-CZ" sz="24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zákona a prováděcí </a:t>
            </a:r>
            <a:r>
              <a:rPr lang="cs-CZ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vyhlášky 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obsahující problematiku ochrany obyvatelstva v územním plánování a stavebním </a:t>
            </a:r>
            <a:r>
              <a:rPr lang="cs-CZ" sz="2400" dirty="0" smtClean="0">
                <a:latin typeface="+mj-lt"/>
                <a:cs typeface="Arial" panose="020B0604020202020204" pitchFamily="34" charset="0"/>
              </a:rPr>
              <a:t>řádu.</a:t>
            </a:r>
          </a:p>
          <a:p>
            <a:pPr marL="457200" indent="-457200">
              <a:buFont typeface="+mj-lt"/>
              <a:buAutoNum type="alphaLcParenR"/>
            </a:pPr>
            <a:endParaRPr lang="cs-CZ" sz="24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cs-CZ" sz="2400" dirty="0" smtClean="0">
                <a:latin typeface="+mj-lt"/>
                <a:cs typeface="Arial" panose="020B0604020202020204" pitchFamily="34" charset="0"/>
              </a:rPr>
              <a:t>Zpracovat </a:t>
            </a:r>
            <a:r>
              <a:rPr lang="cs-CZ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metodický pokyn 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k realizaci požadavků ochrany obyvatelstva v územním plánování a stavebním řízení tak, aby byla zajištěna státem garantovaná bezpečnost pro </a:t>
            </a:r>
            <a:r>
              <a:rPr lang="cs-CZ" sz="2400" dirty="0" smtClean="0">
                <a:latin typeface="+mj-lt"/>
                <a:cs typeface="Arial" panose="020B0604020202020204" pitchFamily="34" charset="0"/>
              </a:rPr>
              <a:t>obyvatelstvo.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28600" y="1244600"/>
            <a:ext cx="11760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500" dirty="0" smtClean="0">
                <a:latin typeface="+mj-lt"/>
              </a:rPr>
              <a:t>3) </a:t>
            </a:r>
            <a:r>
              <a:rPr lang="cs-CZ" sz="2500" dirty="0" smtClean="0">
                <a:solidFill>
                  <a:srgbClr val="FF0000"/>
                </a:solidFill>
                <a:latin typeface="+mj-lt"/>
              </a:rPr>
              <a:t>Zaměřit </a:t>
            </a:r>
            <a:r>
              <a:rPr lang="cs-CZ" sz="2500" dirty="0">
                <a:solidFill>
                  <a:srgbClr val="FF0000"/>
                </a:solidFill>
                <a:latin typeface="+mj-lt"/>
              </a:rPr>
              <a:t>se na identifikaci nových úkolů </a:t>
            </a:r>
            <a:r>
              <a:rPr lang="cs-CZ" sz="2500" dirty="0">
                <a:latin typeface="+mj-lt"/>
              </a:rPr>
              <a:t>a analyzovat potřebu zachování či redukce některých stávajících úkolů (např. využití stávajících prostředků individuální ochrany a stálých úkrytů).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14300" y="88901"/>
            <a:ext cx="11988800" cy="1155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smtClean="0">
                <a:solidFill>
                  <a:srgbClr val="0070C0"/>
                </a:solidFill>
              </a:rPr>
              <a:t>ÚKOLY A NÁSTROJE OCHRANY OBYVATELSTVA V ÚZEMNÍM PLÁNOVÁNÍ A STAVEBNÍM ŘÁDU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28600" y="2647712"/>
            <a:ext cx="117602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+mj-lt"/>
                <a:cs typeface="Arial" panose="020B0604020202020204" pitchFamily="34" charset="0"/>
              </a:rPr>
              <a:t>Nadále 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se </a:t>
            </a:r>
            <a:r>
              <a:rPr lang="cs-CZ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nepodílet 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finančními prostředky HZS ČR na provozu a údržbě stálých </a:t>
            </a:r>
            <a:r>
              <a:rPr lang="cs-CZ" sz="2400" dirty="0" smtClean="0">
                <a:latin typeface="+mj-lt"/>
                <a:cs typeface="Arial" panose="020B0604020202020204" pitchFamily="34" charset="0"/>
              </a:rPr>
              <a:t>úkrytů.</a:t>
            </a:r>
          </a:p>
          <a:p>
            <a:pPr lvl="0"/>
            <a:endParaRPr lang="cs-CZ" sz="2400" dirty="0">
              <a:latin typeface="+mj-lt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+mj-lt"/>
                <a:cs typeface="Arial" panose="020B0604020202020204" pitchFamily="34" charset="0"/>
              </a:rPr>
              <a:t>Dotace 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na budování stálých úkrytů, příp. na provádění oprav a údržby ze strany státu </a:t>
            </a:r>
            <a:r>
              <a:rPr lang="cs-CZ" sz="24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neposkytovat</a:t>
            </a:r>
            <a:r>
              <a:rPr lang="cs-CZ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lvl="0"/>
            <a:endParaRPr lang="cs-CZ" sz="2400" dirty="0">
              <a:latin typeface="+mj-lt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+mj-lt"/>
                <a:cs typeface="Arial" panose="020B0604020202020204" pitchFamily="34" charset="0"/>
              </a:rPr>
              <a:t>Posilovat 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roli </a:t>
            </a:r>
            <a:r>
              <a:rPr lang="cs-CZ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improvizovaného ukrytí 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obyvatelstva při </a:t>
            </a:r>
            <a:r>
              <a:rPr lang="cs-CZ" sz="2400" dirty="0" smtClean="0">
                <a:latin typeface="+mj-lt"/>
                <a:cs typeface="Arial" panose="020B0604020202020204" pitchFamily="34" charset="0"/>
              </a:rPr>
              <a:t>MU 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a </a:t>
            </a:r>
            <a:r>
              <a:rPr lang="cs-CZ" sz="2400" dirty="0" smtClean="0">
                <a:latin typeface="+mj-lt"/>
                <a:cs typeface="Arial" panose="020B0604020202020204" pitchFamily="34" charset="0"/>
              </a:rPr>
              <a:t>KS, 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při kterém jsou využívány </a:t>
            </a:r>
            <a:r>
              <a:rPr lang="cs-CZ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ochranné vlastnosti </a:t>
            </a:r>
            <a:r>
              <a:rPr lang="cs-CZ" sz="24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staveb </a:t>
            </a:r>
            <a:r>
              <a:rPr lang="cs-CZ" sz="2400" dirty="0" smtClean="0">
                <a:latin typeface="+mj-lt"/>
                <a:cs typeface="Arial" panose="020B0604020202020204" pitchFamily="34" charset="0"/>
              </a:rPr>
              <a:t>a tuto 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skutečnost </a:t>
            </a:r>
            <a:r>
              <a:rPr lang="cs-CZ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promítnou do plánovací dokumentace</a:t>
            </a:r>
            <a:r>
              <a:rPr lang="cs-CZ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lvl="0"/>
            <a:endParaRPr lang="cs-CZ" sz="2400" dirty="0">
              <a:latin typeface="+mj-lt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+mj-lt"/>
                <a:cs typeface="Arial" panose="020B0604020202020204" pitchFamily="34" charset="0"/>
              </a:rPr>
              <a:t>Nadále </a:t>
            </a:r>
            <a:r>
              <a:rPr lang="cs-CZ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vést přehled 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o vyřazených úkrytech využitelných v případě stavu ohrožení státu a válečném stavu</a:t>
            </a:r>
            <a:r>
              <a:rPr lang="cs-CZ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" y="88901"/>
            <a:ext cx="11988800" cy="1155699"/>
          </a:xfrm>
        </p:spPr>
        <p:txBody>
          <a:bodyPr>
            <a:normAutofit/>
          </a:bodyPr>
          <a:lstStyle/>
          <a:p>
            <a:r>
              <a:rPr lang="cs-CZ" sz="2400" b="1" dirty="0"/>
              <a:t>ÚKOLY A NÁSTROJE OCHRANY OBYVATELSTVA V ÚZEMNÍM PLÁNOVÁNÍ A STAVEBNÍM </a:t>
            </a:r>
            <a:r>
              <a:rPr lang="cs-CZ" sz="2400" b="1" dirty="0" smtClean="0"/>
              <a:t>ŘÁDU</a:t>
            </a:r>
            <a:endParaRPr lang="cs-CZ" sz="24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14300" y="3873500"/>
            <a:ext cx="11988800" cy="138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lphaUcPeriod"/>
            </a:pPr>
            <a:r>
              <a:rPr lang="cs-CZ" sz="2500" dirty="0" smtClean="0">
                <a:latin typeface="+mj-lt"/>
              </a:rPr>
              <a:t>Řešením </a:t>
            </a:r>
            <a:r>
              <a:rPr lang="cs-CZ" sz="2500" dirty="0" smtClean="0">
                <a:solidFill>
                  <a:srgbClr val="FF0000"/>
                </a:solidFill>
                <a:latin typeface="+mj-lt"/>
              </a:rPr>
              <a:t>cestou užší spolupráce </a:t>
            </a:r>
            <a:r>
              <a:rPr lang="cs-CZ" sz="2500" dirty="0" smtClean="0">
                <a:latin typeface="+mj-lt"/>
              </a:rPr>
              <a:t>s odpovědnými orgány veřejné správy </a:t>
            </a:r>
            <a:r>
              <a:rPr lang="cs-CZ" sz="2500" dirty="0" smtClean="0">
                <a:solidFill>
                  <a:srgbClr val="FF0000"/>
                </a:solidFill>
                <a:latin typeface="+mj-lt"/>
              </a:rPr>
              <a:t>a zvýšeným podílem na realizaci konkrétních úkolů </a:t>
            </a:r>
            <a:r>
              <a:rPr lang="cs-CZ" sz="2500" dirty="0" smtClean="0">
                <a:latin typeface="+mj-lt"/>
              </a:rPr>
              <a:t>u subjektů představujících zvýšené riziko pro své okolí.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14300" y="1752600"/>
            <a:ext cx="11988800" cy="774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2600" dirty="0" smtClean="0">
                <a:latin typeface="+mj-lt"/>
              </a:rPr>
              <a:t>4) </a:t>
            </a:r>
            <a:r>
              <a:rPr lang="cs-CZ" sz="2500" dirty="0" smtClean="0">
                <a:solidFill>
                  <a:srgbClr val="FF0000"/>
                </a:solidFill>
                <a:latin typeface="+mj-lt"/>
              </a:rPr>
              <a:t>Širším zapojením </a:t>
            </a:r>
            <a:r>
              <a:rPr lang="cs-CZ" sz="2500" dirty="0" smtClean="0">
                <a:latin typeface="+mj-lt"/>
              </a:rPr>
              <a:t>právnických a podnikajících fyzických osob do přípravy na mimořádné události a krizové situace, zejména: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3920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2112</TotalTime>
  <Words>1776</Words>
  <Application>Microsoft Office PowerPoint</Application>
  <PresentationFormat>Širokoúhlá obrazovka</PresentationFormat>
  <Paragraphs>199</Paragraphs>
  <Slides>26</Slides>
  <Notes>22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Motiv Office</vt:lpstr>
      <vt:lpstr>Acrobat Document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1) Definovat a legislativně zakotvit konkrétní úkoly ochrany obyvatelstva (důraz položit zejména na problematiku preventivních opatření, sebeochrany občanů, vazbu na územní plánování a další úkoly ve vazbě na závěry analýzy hrozeb pro Českou republiku). </vt:lpstr>
      <vt:lpstr>Prezentace aplikace PowerPoint</vt:lpstr>
      <vt:lpstr>Prezentace aplikace PowerPoint</vt:lpstr>
      <vt:lpstr>ÚKOLY A NÁSTROJE OCHRANY OBYVATELSTVA V ÚZEMNÍM PLÁNOVÁNÍ A STAVEBNÍM ŘÁDU</vt:lpstr>
      <vt:lpstr>ÚKOLY A NÁSTROJE OCHRANY OBYVATELSTVA V ÚZEMNÍM PLÁNOVÁNÍ A STAVEBNÍM ŘÁDU</vt:lpstr>
      <vt:lpstr>ÚKOLY A NÁSTROJE OCHRANY OBYVATELSTVA V ÚZEMNÍM PLÁNOVÁNÍ A STAVEBNÍM ŘÁDU</vt:lpstr>
      <vt:lpstr>ÚKOLY A NÁSTROJE OCHRANY OBYVATELSTVA V ÚZEMNÍM PLÁNOVÁNÍ A STAVEBNÍM ŘÁDU</vt:lpstr>
      <vt:lpstr>ÚKOLY A NÁSTROJE OCHRANY OBYVATELSTVA V ÚZEMNÍM PLÁNOVÁNÍ A STAVEBNÍM ŘÁDU</vt:lpstr>
      <vt:lpstr>ÚKOLY A NÁSTROJE OCHRANY OBYVATELSTVA V ÚZEMNÍM PLÁNOVÁNÍ A STAVEBNÍM ŘÁDU</vt:lpstr>
      <vt:lpstr>ÚKOLY A NÁSTROJE OCHRANY OBYVATELSTVA V ÚZEMNÍM PLÁNOVÁNÍ A STAVEBNÍM ŘÁDU</vt:lpstr>
      <vt:lpstr>ÚKOLY A NÁSTROJE OCHRANY OBYVATELSTVA V ÚZEMNÍM PLÁNOVÁNÍ A STAVEBNÍM ŘÁDU</vt:lpstr>
      <vt:lpstr>ÚKOLY A NÁSTROJE OCHRANY OBYVATELSTVA V ÚZEMNÍM PLÁNOVÁNÍ A STAVEBNÍM ŘÁDU</vt:lpstr>
      <vt:lpstr>ÚKOLY A NÁSTROJE OCHRANY OBYVATELSTVA V ÚZEMNÍM PLÁNOVÁNÍ A STAVEBNÍM ŘÁDU</vt:lpstr>
      <vt:lpstr>ÚKOLY A NÁSTROJE OCHRANY OBYVATELSTVA V ÚZEMNÍM PLÁNOVÁNÍ A STAVEBNÍM ŘÁDU</vt:lpstr>
      <vt:lpstr>ÚKOLY A NÁSTROJE OCHRANY OBYVATELSTVA V ÚZEMNÍM PLÁNOVÁNÍ A STAVEBNÍM ŘÁDU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Rosenkranzjiri</dc:creator>
  <cp:lastModifiedBy>Rosenkranz Jiří</cp:lastModifiedBy>
  <cp:revision>88</cp:revision>
  <dcterms:created xsi:type="dcterms:W3CDTF">2016-05-13T05:51:26Z</dcterms:created>
  <dcterms:modified xsi:type="dcterms:W3CDTF">2018-02-14T08:12:51Z</dcterms:modified>
</cp:coreProperties>
</file>