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60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1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6" autoAdjust="0"/>
  </p:normalViewPr>
  <p:slideViewPr>
    <p:cSldViewPr snapToGrid="0">
      <p:cViewPr varScale="1">
        <p:scale>
          <a:sx n="59" d="100"/>
          <a:sy n="59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940D7-B905-4825-A50A-B2F70AEBB3AC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88055-2E1A-4760-87C4-052BC78701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07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 2017 znamenal v důsledku vydání nového metodického pokynu ke zpracování typových plánů  (metodiky) Ministerstvem vnitra GŘ HZS, s platností od ledna 2017, pro řadu českých ministerstev povinnost navíc ve smyslu aktualizace stávajících případně tvorby nových typových plánů pro řešení 22 definovaných krizových situací, identifikovaných MV a potenciálně se vyskytujících na území ČR.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tyto typové plány se řadil také nový typový plán (TP) č. 14 – Únik nebezpečné chemické látky ze stacionárního zařízení, který mělo mezi jinými TP za úkol zpracovat Ministerstvo životního prostředí. Příspěvek se zabývá jak prezentací obsahu výsledného TP, dokončeného v závěru roku 2017, tak i vybranými řešenými problémy a diskutovanými myšlenkovými koncepty, z nichž následně vyplynuly úkoly a doporučení pro konkrétní naplnění obecně struktury dané metodikou.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Klíčová slova: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typový plán, krizová situace, katastrofa, únik, chemická látka, stacionární zařízení, havárie.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8055-2E1A-4760-87C4-052BC787016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82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statistic, if confirmed, means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frequency of one fatality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major hazard site in the European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 was around 1.5 × 10ˉ3, that is,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 acceptable limits for individual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in EU Member States that use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quantitative criteria. (e.g. the criteria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established for individual risk (probability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1 fatality) is &lt; 1 × 10ˉ⁶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the Netherlands and the United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Kingdom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probabilities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accepted in some circumstances,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costs and benefits (Ham et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al., 2006)).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8055-2E1A-4760-87C4-052BC78701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3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základě těchto diskusí zástupci odpovědného zpracovatele (v tomto případě MŽP) opětovně vymezili míru podrobnosti rozpracování TP na úrovni státu. Tj., že podrobné informace z krajské a místní úrovně do této verze TP nejsou zahrnuty (podobně tomu bylo i při předchozích verzích TP „Havárie“. (Viz příklad návrhu schématu na následujícím obrázku).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diskuse nad návrhem níže uvedeného schématu se zástupci garanta TP (MŽP) vyplynulo, že se zdá nejednoznačný, obtížně pochopitelný a v plném rozsahu zřejmě neumožňuje znázornit všechny nezbytné i potenciální toky informací a komunikace při reálném příkladu výskytu krizové situace. Proto v této míře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podrpobnosti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nebylo schéma dále rozpracováno ani vloženo do finální verze TP.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8055-2E1A-4760-87C4-052BC787016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61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8055-2E1A-4760-87C4-052BC787016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8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závěrečných úpravách TP byl důraz kladen na dopracování operativní části typového plánu. Obsah TP, včetně jeho operativních částí a příloh – karet opatření, bylo potřeba na základě připomínek externích konzultantů (např. GŘ HZS) dále podrobit diskusi ve vazbě na původní účel typového plánu, který lze nalézt v nařízení vlády č. 462/2000 Sb., respektive v jeho novelizovaném znění. Zde se v § 15a (Náležitosti krizového plánu ministerstva, jiného ústředního správního úřadu, České národní banky nebo jiného státního orgánu, jemuž krizový zákon ukládá povinnost zpracovat krizový plán),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(3) uvádí: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„Pomocná část krizového plánu ministerstva, jiného ústředního správního úřadu, České národní banky nebo státního orgánu uvedeného v § 28 odst. 2 krizového zákona obsahuje náležitosti podle § 15 odst. 4 a dále typový plán, který příslušné ministerstvo, jiný ústřední správní úřad nebo Česká národní banka zpracovává ve své působnosti a kterým stanoví pro konkrétní druh krizové situace doporučené typové postupy, zásady a opatření pro jejich řešení.“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základě výše uvedeného bylo se zástupci MŽP dohodnuto, že všechny typové plány, zpracované v gesci MŽP, budou vyhotoveny jako dokumenty pokrývající typové krizové situace na státní (a tedy obecnější) úrovni - tzn., že zde bude uvedena operativa vycházející z krizového zákona, a to zejména pro krizové situace na ústřední úrovni krizového řízení. Protože ústřední úroveň navazuje neoddělitelně na krizové řízení krajské úrovně, je toto zohledněno také v návrhu opatření pro řešení krizových situací.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se domnívat, že důraz na detailní opatření není klíčovým předmětem zájmu při zpracování TP na úrovni ministerstev. To platí zejména pro dílčí Karty opatření z typových plánů, ve kterých nebylo při tomto kole zpracování autory dále zacházeno do návrhu detailnějších opatření.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8055-2E1A-4760-87C4-052BC78701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43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Nově v roce 2017 zpracovaná sada celkem 22 typových plánů pro řešení krizových situací (katastrof) představuje významný přínos v oblasti českých aktivit, zaměřených na snižování rizik katastrof dle Rámce ze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Sendai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[6.], který lze dále reportovat jako dobrou praxi na mezinárodní úrovni v rámci Evropského fóra pro snižování rizik katastrof (EFDRR) případně na úrovni Spojených národů (UNISDR). Řada z nově zpracovaných TP má úzkou vazbu na rizika, identifikovaná a řešená v rámci Koncepce environmentální bezpečnosti ČR. [7.]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Záměrem MŽP a zpracovatelského týmu bylo připravit vhodný podklad pro krizové řízení na státní úrovni, který by následně mohl také sloužit jako výchozí materiál pro aktualizaci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navazujícíh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operačních plánů v rámci krizových plánů krajů na území ČR. V rámci těchto navazujících OP lze (v závislosti na místně specifických podmínkách, hrozících nebezpečích, procesech a ohroženém podílu obyvatelstva, majetku, infrastruktury a zranitelných složkách ŽP) doporučit další konkrétní rozpracování karet opatření (například dle podkladů provozovatelů stacionárních zařízení, poskytovaných krajským úřadům složkám IZS pro havarijní plánování a krizové řízení).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revizi a aktualizaci operačních plánů na krajských úrovních krizového řízení je možno využít služeb externích poradenských firem, například také týmu zpracovatelů, podílejících se na přípravě tohoto článku.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8055-2E1A-4760-87C4-052BC787016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52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8055-2E1A-4760-87C4-052BC787016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21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45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1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23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79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42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85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62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7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07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5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DC9C-AE23-404F-B2BF-C6139F0376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6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avel.dobes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norma.gencat.cat/pdf/AG_AQR_2_Bevi_V3_2_01-07-2009.pdf" TargetMode="External"/><Relationship Id="rId2" Type="http://schemas.openxmlformats.org/officeDocument/2006/relationships/hyperlink" Target="http://www.env.cz/cz/environmentalni_bezpecnos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1860" y="1355623"/>
            <a:ext cx="982418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/>
              <a:t>Nový typový plán </a:t>
            </a:r>
            <a:r>
              <a:rPr lang="cs-CZ" b="1" dirty="0" smtClean="0"/>
              <a:t>č.14</a:t>
            </a:r>
            <a:br>
              <a:rPr lang="cs-CZ" b="1" dirty="0" smtClean="0"/>
            </a:br>
            <a:r>
              <a:rPr lang="cs-CZ" b="1" dirty="0" smtClean="0"/>
              <a:t>"</a:t>
            </a:r>
            <a:r>
              <a:rPr lang="cs-CZ" b="1" dirty="0"/>
              <a:t>ÚNIK NEBEZPEČNÉ CHEMICKÉ LÁTKY ZE STACIONÁRNÍHO ZAŘÍZENÍ“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718" y="3816860"/>
            <a:ext cx="9144000" cy="1070811"/>
          </a:xfrm>
        </p:spPr>
        <p:txBody>
          <a:bodyPr/>
          <a:lstStyle/>
          <a:p>
            <a:pPr algn="l"/>
            <a:r>
              <a:rPr lang="cs-CZ" dirty="0" smtClean="0"/>
              <a:t>Dobeš (</a:t>
            </a:r>
            <a:r>
              <a:rPr lang="cs-CZ" dirty="0" err="1" smtClean="0">
                <a:hlinkClick r:id="rId2"/>
              </a:rPr>
              <a:t>pavel.dobes</a:t>
            </a:r>
            <a:r>
              <a:rPr lang="en-GB" dirty="0" smtClean="0">
                <a:hlinkClick r:id="rId2"/>
              </a:rPr>
              <a:t>@vsb.cz</a:t>
            </a:r>
            <a:r>
              <a:rPr lang="en-GB" dirty="0" smtClean="0"/>
              <a:t> ),</a:t>
            </a:r>
            <a:r>
              <a:rPr lang="cs-CZ" dirty="0" smtClean="0"/>
              <a:t> Danihelka a kol. </a:t>
            </a:r>
            <a:endParaRPr lang="en-GB" dirty="0" smtClean="0"/>
          </a:p>
          <a:p>
            <a:pPr algn="l"/>
            <a:r>
              <a:rPr lang="en-GB" dirty="0" smtClean="0"/>
              <a:t>TVIP 2018, APROCHEM, 7.3.2018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657" y="2977085"/>
            <a:ext cx="5301343" cy="3880915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5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2) Výsledek – TP č.14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Dále byl </a:t>
            </a:r>
            <a:r>
              <a:rPr lang="cs-CZ" dirty="0"/>
              <a:t>upřesněn popis možných indikátorů krizové situace (čl. 1.1.5) a doplněn čl. 1.1.6.</a:t>
            </a:r>
          </a:p>
          <a:p>
            <a:r>
              <a:rPr lang="cs-CZ" dirty="0" smtClean="0"/>
              <a:t>Doplněn </a:t>
            </a:r>
            <a:r>
              <a:rPr lang="cs-CZ" dirty="0"/>
              <a:t>přehled v minulosti řešených krizových situací (čl. 1.7). </a:t>
            </a:r>
          </a:p>
          <a:p>
            <a:r>
              <a:rPr lang="cs-CZ" dirty="0" smtClean="0"/>
              <a:t>Zpracován </a:t>
            </a:r>
            <a:r>
              <a:rPr lang="cs-CZ" dirty="0"/>
              <a:t>článek 3 – Zásady pro řešení krizové situace (díl 2 – Operativní části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 druhé fázi prací, po dílčích kontrolách ze strany zadavatele, byly doplněny možné úkoly a kompetence dotčených orgánů krizového řízení, včetně ministerstev, zejména dle krizového zákona, a ve vazbě na legislativou dané kompetence byly navrženy navazující karty obecně možných opatření, které byly následně diskutovány a doplněny, včetně zpětných vazeb na platnou českou legislativu a případně mezinárodní direktivy a úmluvy (například Úmluva o přeshraničním přenosu havárií).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43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3610"/>
            <a:ext cx="6052457" cy="1768475"/>
          </a:xfrm>
        </p:spPr>
        <p:txBody>
          <a:bodyPr/>
          <a:lstStyle/>
          <a:p>
            <a:r>
              <a:rPr lang="cs-CZ" dirty="0" smtClean="0"/>
              <a:t>Obsah a rozsah výsledného TP č.14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88" y="0"/>
            <a:ext cx="4337055" cy="6466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19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79371" cy="1311275"/>
          </a:xfrm>
        </p:spPr>
        <p:txBody>
          <a:bodyPr/>
          <a:lstStyle/>
          <a:p>
            <a:r>
              <a:rPr lang="cs-CZ" dirty="0" smtClean="0"/>
              <a:t>Příklad karty opatření: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2" y="97881"/>
            <a:ext cx="6208621" cy="6760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43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8429"/>
            <a:ext cx="10515600" cy="459853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Kvalitu a reálnou využitelnost TP č.14 v praxi zřejmě ověří až budoucí v rámci krizového řízení ČR reálně řešené úniky chemických látek ze stacionárních zařízení (nejen tzv. SEVESO zařízení </a:t>
            </a:r>
            <a:r>
              <a:rPr lang="cs-CZ" dirty="0" err="1"/>
              <a:t>spadajích</a:t>
            </a:r>
            <a:r>
              <a:rPr lang="cs-CZ" dirty="0"/>
              <a:t> pod zákon o </a:t>
            </a:r>
            <a:r>
              <a:rPr lang="cs-CZ" dirty="0" smtClean="0"/>
              <a:t>PZH.</a:t>
            </a:r>
          </a:p>
          <a:p>
            <a:r>
              <a:rPr lang="cs-CZ" dirty="0"/>
              <a:t>Přejme si, aby těchto havarijních stavů bylo v rámci ČR v budoucnu co nejméně, přestože lze konstatovat, že v uplynulých 10 letech došlo na území ČR přibližně k 1 závažné havárii (či jejím parametrům se blížící havárii s únikem chemických látek ze stacionárního zařízení) </a:t>
            </a:r>
            <a:r>
              <a:rPr lang="en-GB" dirty="0"/>
              <a:t>/ </a:t>
            </a:r>
            <a:r>
              <a:rPr lang="en-GB" dirty="0" err="1"/>
              <a:t>ro</a:t>
            </a:r>
            <a:r>
              <a:rPr lang="cs-CZ" dirty="0"/>
              <a:t>čně</a:t>
            </a:r>
            <a:r>
              <a:rPr lang="cs-CZ" dirty="0" smtClean="0"/>
              <a:t>.</a:t>
            </a:r>
          </a:p>
          <a:p>
            <a:r>
              <a:rPr lang="cs-CZ" dirty="0"/>
              <a:t>Nový TP č.14 poskytuje zejména dostatečné vstupní informace o povaze na území ČR hrozících úniků nebezpečných chemických látek a na ně navazujících možných havarijních projevů (rozptyly chemických látek zejména ovzduším a vodou, různé typy požárů a explozí a o souvisejících v české legislativě zakotvených kompetencích a základních opatřeních na úrovni státu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8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zdroje </a:t>
            </a:r>
            <a:r>
              <a:rPr lang="en-GB" dirty="0" smtClean="0"/>
              <a:t>/ reference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100" dirty="0" smtClean="0"/>
              <a:t>1</a:t>
            </a:r>
            <a:r>
              <a:rPr lang="cs-CZ" sz="1100" dirty="0"/>
              <a:t>. Zákon č. 240</a:t>
            </a:r>
            <a:r>
              <a:rPr lang="en-GB" sz="1100" dirty="0"/>
              <a:t>/2000 Sb., o </a:t>
            </a:r>
            <a:r>
              <a:rPr lang="en-GB" sz="1100" dirty="0" err="1"/>
              <a:t>krizovém</a:t>
            </a:r>
            <a:r>
              <a:rPr lang="en-GB" sz="1100" dirty="0"/>
              <a:t> </a:t>
            </a:r>
            <a:r>
              <a:rPr lang="en-GB" sz="1100" dirty="0" err="1"/>
              <a:t>řízení</a:t>
            </a:r>
            <a:r>
              <a:rPr lang="en-GB" sz="1100" dirty="0"/>
              <a:t> a, o </a:t>
            </a:r>
            <a:r>
              <a:rPr lang="en-GB" sz="1100" dirty="0" err="1"/>
              <a:t>změně</a:t>
            </a:r>
            <a:r>
              <a:rPr lang="en-GB" sz="1100" dirty="0"/>
              <a:t> </a:t>
            </a:r>
            <a:r>
              <a:rPr lang="en-GB" sz="1100" dirty="0" err="1"/>
              <a:t>některých</a:t>
            </a:r>
            <a:r>
              <a:rPr lang="en-GB" sz="1100" dirty="0"/>
              <a:t> </a:t>
            </a:r>
            <a:r>
              <a:rPr lang="en-GB" sz="1100" dirty="0" err="1"/>
              <a:t>zákonů</a:t>
            </a:r>
            <a:r>
              <a:rPr lang="en-GB" sz="1100" dirty="0"/>
              <a:t> (</a:t>
            </a:r>
            <a:r>
              <a:rPr lang="en-GB" sz="1100" dirty="0" err="1"/>
              <a:t>krizový</a:t>
            </a:r>
            <a:r>
              <a:rPr lang="en-GB" sz="1100" dirty="0"/>
              <a:t> </a:t>
            </a:r>
            <a:r>
              <a:rPr lang="en-GB" sz="1100" dirty="0" err="1"/>
              <a:t>zákon</a:t>
            </a:r>
            <a:r>
              <a:rPr lang="en-GB" sz="1100" dirty="0"/>
              <a:t>), </a:t>
            </a:r>
            <a:r>
              <a:rPr lang="en-GB" sz="1100" dirty="0" err="1"/>
              <a:t>ve</a:t>
            </a:r>
            <a:r>
              <a:rPr lang="en-GB" sz="1100" dirty="0"/>
              <a:t> </a:t>
            </a:r>
            <a:r>
              <a:rPr lang="en-GB" sz="1100" dirty="0" err="1"/>
              <a:t>znění</a:t>
            </a:r>
            <a:r>
              <a:rPr lang="en-GB" sz="1100" dirty="0"/>
              <a:t> </a:t>
            </a:r>
            <a:r>
              <a:rPr lang="en-GB" sz="1100" dirty="0" err="1"/>
              <a:t>pozdějších</a:t>
            </a:r>
            <a:r>
              <a:rPr lang="en-GB" sz="1100" dirty="0"/>
              <a:t> </a:t>
            </a:r>
            <a:r>
              <a:rPr lang="en-GB" sz="1100" dirty="0" err="1"/>
              <a:t>předpisů</a:t>
            </a:r>
            <a:r>
              <a:rPr lang="en-GB" sz="1100" dirty="0"/>
              <a:t>.</a:t>
            </a:r>
            <a:endParaRPr lang="cs-CZ" sz="1100" dirty="0"/>
          </a:p>
          <a:p>
            <a:pPr marL="0" lvl="0" indent="0">
              <a:buNone/>
            </a:pPr>
            <a:r>
              <a:rPr lang="cs-CZ" sz="1100" dirty="0"/>
              <a:t>2. Zákon č. 224/2015 Sb., o prevenci závažných havárií, způsobených vybranými nebezpečnými chemickými látkami nebo chemickými směsmi a o změně zákona č. 634/2004 Sb., o správních poplatcích, ve znění pozdějších předpisů, (zákon o prevenci závažných havárií).</a:t>
            </a:r>
          </a:p>
          <a:p>
            <a:pPr marL="0" lvl="0" indent="0">
              <a:buNone/>
            </a:pPr>
            <a:r>
              <a:rPr lang="cs-CZ" sz="1100" dirty="0"/>
              <a:t>3. Usnesení vlády ze dne 27. dubna 2016 č. 369 k Analýze hrozeb pro Českou republiku.</a:t>
            </a:r>
          </a:p>
          <a:p>
            <a:pPr marL="0" lvl="0" indent="0">
              <a:buNone/>
            </a:pPr>
            <a:r>
              <a:rPr lang="cs-CZ" sz="1100" dirty="0"/>
              <a:t>4. Ministerstvo vnitra, GŘ HZS: Metodický pokyn pro zpracování typových plánů. Platný od 1.1.2017.</a:t>
            </a:r>
          </a:p>
          <a:p>
            <a:pPr marL="0" lvl="0" indent="0">
              <a:buNone/>
            </a:pPr>
            <a:r>
              <a:rPr lang="cs-CZ" sz="1100" dirty="0"/>
              <a:t>5. Nařízení vlády č. 462/2000 Sb. Nařízení vlády k provedení § 27 odst. 8 a § 28 odst. 5 zákona č. 240/2000 Sb., o krizovém řízení a o změně některých zákonů (krizový zákon). Novelizováno Nařízením vlády č. 431/2010 Sb.</a:t>
            </a:r>
          </a:p>
          <a:p>
            <a:pPr marL="0" lvl="0" indent="0">
              <a:buNone/>
            </a:pPr>
            <a:r>
              <a:rPr lang="cs-CZ" sz="1100" dirty="0"/>
              <a:t>6. Rámec ze </a:t>
            </a:r>
            <a:r>
              <a:rPr lang="cs-CZ" sz="1100" dirty="0" err="1"/>
              <a:t>Sendai</a:t>
            </a:r>
            <a:r>
              <a:rPr lang="cs-CZ" sz="1100" dirty="0"/>
              <a:t> pro snižování rizika katastrof – CZ, AJ. 2015. UNISDR. Japonsko. Dostupné on-line: </a:t>
            </a:r>
            <a:r>
              <a:rPr lang="cs-CZ" sz="1100" dirty="0">
                <a:hlinkClick r:id="rId2"/>
              </a:rPr>
              <a:t>http://www.env.cz/cz/environmentalni_bezpecnost</a:t>
            </a:r>
            <a:r>
              <a:rPr lang="cs-CZ" sz="1100" dirty="0"/>
              <a:t> </a:t>
            </a:r>
          </a:p>
          <a:p>
            <a:pPr marL="0" lvl="0" indent="0">
              <a:buNone/>
            </a:pPr>
            <a:r>
              <a:rPr lang="cs-CZ" sz="1100" dirty="0"/>
              <a:t>Ministerstvo životního prostředí: Koncepce environmentální bezpečnosti 2016-2020, s výhledem do 2030. Dostupné on-line: </a:t>
            </a:r>
            <a:r>
              <a:rPr lang="cs-CZ" sz="1100" dirty="0">
                <a:hlinkClick r:id="rId2"/>
              </a:rPr>
              <a:t>http://www.env.cz/cz/environmentalni_bezpecnost</a:t>
            </a:r>
            <a:r>
              <a:rPr lang="cs-CZ" sz="1100" dirty="0"/>
              <a:t>  </a:t>
            </a:r>
          </a:p>
          <a:p>
            <a:pPr marL="0" lvl="0" indent="0">
              <a:buNone/>
            </a:pPr>
            <a:r>
              <a:rPr lang="cs-CZ" sz="1100" dirty="0"/>
              <a:t>7. CASAL, </a:t>
            </a:r>
            <a:r>
              <a:rPr lang="cs-CZ" sz="1100" dirty="0" err="1"/>
              <a:t>Joaquim</a:t>
            </a:r>
            <a:r>
              <a:rPr lang="cs-CZ" sz="1100" dirty="0"/>
              <a:t>. </a:t>
            </a:r>
            <a:r>
              <a:rPr lang="cs-CZ" sz="1100" dirty="0" err="1"/>
              <a:t>Evaluation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effects</a:t>
            </a:r>
            <a:r>
              <a:rPr lang="cs-CZ" sz="1100" dirty="0"/>
              <a:t> and </a:t>
            </a:r>
            <a:r>
              <a:rPr lang="cs-CZ" sz="1100" dirty="0" err="1"/>
              <a:t>consequences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major </a:t>
            </a:r>
            <a:r>
              <a:rPr lang="cs-CZ" sz="1100" dirty="0" err="1"/>
              <a:t>accidents</a:t>
            </a:r>
            <a:r>
              <a:rPr lang="cs-CZ" sz="1100" dirty="0"/>
              <a:t> in </a:t>
            </a:r>
            <a:r>
              <a:rPr lang="cs-CZ" sz="1100" dirty="0" err="1"/>
              <a:t>industrial</a:t>
            </a:r>
            <a:r>
              <a:rPr lang="cs-CZ" sz="1100" dirty="0"/>
              <a:t> </a:t>
            </a:r>
            <a:r>
              <a:rPr lang="cs-CZ" sz="1100" dirty="0" err="1"/>
              <a:t>plants</a:t>
            </a:r>
            <a:r>
              <a:rPr lang="cs-CZ" sz="1100" dirty="0"/>
              <a:t>. Second </a:t>
            </a:r>
            <a:r>
              <a:rPr lang="cs-CZ" sz="1100" dirty="0" err="1"/>
              <a:t>edition</a:t>
            </a:r>
            <a:r>
              <a:rPr lang="cs-CZ" sz="1100" dirty="0"/>
              <a:t>. </a:t>
            </a:r>
            <a:r>
              <a:rPr lang="cs-CZ" sz="1100" dirty="0" err="1"/>
              <a:t>Elsevier</a:t>
            </a:r>
            <a:r>
              <a:rPr lang="cs-CZ" sz="1100" dirty="0"/>
              <a:t>, 2017. 570 s. ISBN: 978-0-444-63883-0.</a:t>
            </a:r>
          </a:p>
          <a:p>
            <a:pPr marL="0" lvl="0" indent="0">
              <a:buNone/>
            </a:pPr>
            <a:r>
              <a:rPr lang="cs-CZ" sz="1100" dirty="0"/>
              <a:t>8. COZZANI, </a:t>
            </a:r>
            <a:r>
              <a:rPr lang="cs-CZ" sz="1100" dirty="0" err="1"/>
              <a:t>Valerio</a:t>
            </a:r>
            <a:r>
              <a:rPr lang="cs-CZ" sz="1100" dirty="0"/>
              <a:t>, Giacomo ANTONIONI, Gabriele LANDUCCI, Alessandro TUGNOLI, Sarah BONVICINI a </a:t>
            </a:r>
            <a:r>
              <a:rPr lang="cs-CZ" sz="1100" dirty="0" err="1"/>
              <a:t>Gigliola</a:t>
            </a:r>
            <a:r>
              <a:rPr lang="cs-CZ" sz="1100" dirty="0"/>
              <a:t> SPADONI, 2014. </a:t>
            </a:r>
            <a:r>
              <a:rPr lang="cs-CZ" sz="1100" dirty="0" err="1"/>
              <a:t>Quantitative</a:t>
            </a:r>
            <a:r>
              <a:rPr lang="cs-CZ" sz="1100" dirty="0"/>
              <a:t> </a:t>
            </a:r>
            <a:r>
              <a:rPr lang="cs-CZ" sz="1100" dirty="0" err="1"/>
              <a:t>assessment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domino and </a:t>
            </a:r>
            <a:r>
              <a:rPr lang="cs-CZ" sz="1100" dirty="0" err="1"/>
              <a:t>NaTech</a:t>
            </a:r>
            <a:r>
              <a:rPr lang="cs-CZ" sz="1100" dirty="0"/>
              <a:t> </a:t>
            </a:r>
            <a:r>
              <a:rPr lang="cs-CZ" sz="1100" dirty="0" err="1"/>
              <a:t>scenarios</a:t>
            </a:r>
            <a:r>
              <a:rPr lang="cs-CZ" sz="1100" dirty="0"/>
              <a:t> in </a:t>
            </a:r>
            <a:r>
              <a:rPr lang="cs-CZ" sz="1100" dirty="0" err="1"/>
              <a:t>complex</a:t>
            </a:r>
            <a:r>
              <a:rPr lang="cs-CZ" sz="1100" dirty="0"/>
              <a:t> </a:t>
            </a:r>
            <a:r>
              <a:rPr lang="cs-CZ" sz="1100" dirty="0" err="1"/>
              <a:t>industrial</a:t>
            </a:r>
            <a:r>
              <a:rPr lang="cs-CZ" sz="1100" dirty="0"/>
              <a:t> </a:t>
            </a:r>
            <a:r>
              <a:rPr lang="cs-CZ" sz="1100" dirty="0" err="1"/>
              <a:t>areas</a:t>
            </a:r>
            <a:r>
              <a:rPr lang="cs-CZ" sz="1100" dirty="0"/>
              <a:t>. </a:t>
            </a:r>
            <a:r>
              <a:rPr lang="cs-CZ" sz="1100" dirty="0" err="1"/>
              <a:t>Journal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Loss</a:t>
            </a:r>
            <a:r>
              <a:rPr lang="cs-CZ" sz="1100" dirty="0"/>
              <a:t> </a:t>
            </a:r>
            <a:r>
              <a:rPr lang="cs-CZ" sz="1100" dirty="0" err="1"/>
              <a:t>Prevention</a:t>
            </a:r>
            <a:r>
              <a:rPr lang="cs-CZ" sz="1100" dirty="0"/>
              <a:t> in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Process</a:t>
            </a:r>
            <a:r>
              <a:rPr lang="cs-CZ" sz="1100" dirty="0"/>
              <a:t> </a:t>
            </a:r>
            <a:r>
              <a:rPr lang="cs-CZ" sz="1100" dirty="0" err="1"/>
              <a:t>Industries</a:t>
            </a:r>
            <a:r>
              <a:rPr lang="cs-CZ" sz="1100" dirty="0"/>
              <a:t> [online]. 28, 10-22 [vid. 2017-10-02]. Dostupné z: doi:10.1016/j.jlp.2013.07.009</a:t>
            </a:r>
          </a:p>
          <a:p>
            <a:pPr marL="0" lvl="0" indent="0">
              <a:buNone/>
            </a:pPr>
            <a:r>
              <a:rPr lang="cs-CZ" sz="1100" dirty="0"/>
              <a:t>9. HEINÄLÄ, </a:t>
            </a:r>
            <a:r>
              <a:rPr lang="cs-CZ" sz="1100" dirty="0" err="1"/>
              <a:t>Milla</a:t>
            </a:r>
            <a:r>
              <a:rPr lang="cs-CZ" sz="1100" dirty="0"/>
              <a:t>, Ursula GUNDERT-REMY, </a:t>
            </a:r>
            <a:r>
              <a:rPr lang="cs-CZ" sz="1100" dirty="0" err="1"/>
              <a:t>Maureen</a:t>
            </a:r>
            <a:r>
              <a:rPr lang="cs-CZ" sz="1100" dirty="0"/>
              <a:t> </a:t>
            </a:r>
            <a:r>
              <a:rPr lang="cs-CZ" sz="1100" dirty="0" err="1"/>
              <a:t>Heraty</a:t>
            </a:r>
            <a:r>
              <a:rPr lang="cs-CZ" sz="1100" dirty="0"/>
              <a:t> WOOD, </a:t>
            </a:r>
            <a:r>
              <a:rPr lang="cs-CZ" sz="1100" dirty="0" err="1"/>
              <a:t>Marc</a:t>
            </a:r>
            <a:r>
              <a:rPr lang="cs-CZ" sz="1100" dirty="0"/>
              <a:t> RUIJTEN, Peter M.J. BOS, </a:t>
            </a:r>
            <a:r>
              <a:rPr lang="cs-CZ" sz="1100" dirty="0" err="1"/>
              <a:t>Antti</a:t>
            </a:r>
            <a:r>
              <a:rPr lang="cs-CZ" sz="1100" dirty="0"/>
              <a:t> ZITTING, Sarah BULL, David RUSSELL, Elsa NIELSEN, </a:t>
            </a:r>
            <a:r>
              <a:rPr lang="cs-CZ" sz="1100" dirty="0" err="1"/>
              <a:t>Gudrun</a:t>
            </a:r>
            <a:r>
              <a:rPr lang="cs-CZ" sz="1100" dirty="0"/>
              <a:t> CASSEL, Per LEFFLER, Sylvie TISSOT, Jean Martin VINCENT a </a:t>
            </a:r>
            <a:r>
              <a:rPr lang="cs-CZ" sz="1100" dirty="0" err="1"/>
              <a:t>Tiina</a:t>
            </a:r>
            <a:r>
              <a:rPr lang="cs-CZ" sz="1100" dirty="0"/>
              <a:t> SANTONEN, 2013. </a:t>
            </a:r>
            <a:r>
              <a:rPr lang="cs-CZ" sz="1100" dirty="0" err="1"/>
              <a:t>Survey</a:t>
            </a:r>
            <a:r>
              <a:rPr lang="cs-CZ" sz="1100" dirty="0"/>
              <a:t> on </a:t>
            </a:r>
            <a:r>
              <a:rPr lang="cs-CZ" sz="1100" dirty="0" err="1"/>
              <a:t>methodologies</a:t>
            </a:r>
            <a:r>
              <a:rPr lang="cs-CZ" sz="1100" dirty="0"/>
              <a:t> in </a:t>
            </a:r>
            <a:r>
              <a:rPr lang="cs-CZ" sz="1100" dirty="0" err="1"/>
              <a:t>the</a:t>
            </a:r>
            <a:r>
              <a:rPr lang="cs-CZ" sz="1100" dirty="0"/>
              <a:t> risk </a:t>
            </a:r>
            <a:r>
              <a:rPr lang="cs-CZ" sz="1100" dirty="0" err="1"/>
              <a:t>assessment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chemical</a:t>
            </a:r>
            <a:r>
              <a:rPr lang="cs-CZ" sz="1100" dirty="0"/>
              <a:t> </a:t>
            </a:r>
            <a:r>
              <a:rPr lang="cs-CZ" sz="1100" dirty="0" err="1"/>
              <a:t>exposures</a:t>
            </a:r>
            <a:r>
              <a:rPr lang="cs-CZ" sz="1100" dirty="0"/>
              <a:t> in </a:t>
            </a:r>
            <a:r>
              <a:rPr lang="cs-CZ" sz="1100" dirty="0" err="1"/>
              <a:t>emergency</a:t>
            </a:r>
            <a:r>
              <a:rPr lang="cs-CZ" sz="1100" dirty="0"/>
              <a:t> response </a:t>
            </a:r>
            <a:r>
              <a:rPr lang="cs-CZ" sz="1100" dirty="0" err="1"/>
              <a:t>situations</a:t>
            </a:r>
            <a:r>
              <a:rPr lang="cs-CZ" sz="1100" dirty="0"/>
              <a:t> in </a:t>
            </a:r>
            <a:r>
              <a:rPr lang="cs-CZ" sz="1100" dirty="0" err="1"/>
              <a:t>Europe</a:t>
            </a:r>
            <a:r>
              <a:rPr lang="cs-CZ" sz="1100" dirty="0"/>
              <a:t>. </a:t>
            </a:r>
            <a:r>
              <a:rPr lang="cs-CZ" sz="1100" dirty="0" err="1"/>
              <a:t>Journal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Hazardous</a:t>
            </a:r>
            <a:r>
              <a:rPr lang="cs-CZ" sz="1100" dirty="0"/>
              <a:t> </a:t>
            </a:r>
            <a:r>
              <a:rPr lang="cs-CZ" sz="1100" dirty="0" err="1"/>
              <a:t>Materials</a:t>
            </a:r>
            <a:r>
              <a:rPr lang="cs-CZ" sz="1100" dirty="0"/>
              <a:t> [online]. 244-245(245), 545-554. ISSN 03043894. Dostupné z: doi:10.1016/j.jhazmat.2012.10.068</a:t>
            </a:r>
          </a:p>
          <a:p>
            <a:pPr marL="0" lvl="0" indent="0">
              <a:buNone/>
            </a:pPr>
            <a:r>
              <a:rPr lang="cs-CZ" sz="1100" dirty="0"/>
              <a:t>10. CCPS - CENTER FOR CHEMICAL PROCESS SAFETY. 1999. </a:t>
            </a:r>
            <a:r>
              <a:rPr lang="cs-CZ" sz="1100" dirty="0" err="1"/>
              <a:t>Guidelines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Chemical</a:t>
            </a:r>
            <a:r>
              <a:rPr lang="cs-CZ" sz="1100" dirty="0"/>
              <a:t> </a:t>
            </a:r>
            <a:r>
              <a:rPr lang="cs-CZ" sz="1100" dirty="0" err="1"/>
              <a:t>Process</a:t>
            </a:r>
            <a:r>
              <a:rPr lang="cs-CZ" sz="1100" dirty="0"/>
              <a:t> </a:t>
            </a:r>
            <a:r>
              <a:rPr lang="cs-CZ" sz="1100" dirty="0" err="1"/>
              <a:t>Quantitative</a:t>
            </a:r>
            <a:r>
              <a:rPr lang="cs-CZ" sz="1100" dirty="0"/>
              <a:t> Risk </a:t>
            </a:r>
            <a:r>
              <a:rPr lang="cs-CZ" sz="1100" dirty="0" err="1"/>
              <a:t>Analysis</a:t>
            </a:r>
            <a:r>
              <a:rPr lang="cs-CZ" sz="1100" dirty="0"/>
              <a:t>. </a:t>
            </a:r>
            <a:r>
              <a:rPr lang="cs-CZ" sz="1100" dirty="0" err="1"/>
              <a:t>B.m</a:t>
            </a:r>
            <a:r>
              <a:rPr lang="cs-CZ" sz="1100" dirty="0"/>
              <a:t>.: </a:t>
            </a:r>
            <a:r>
              <a:rPr lang="cs-CZ" sz="1100" dirty="0" err="1"/>
              <a:t>American</a:t>
            </a:r>
            <a:r>
              <a:rPr lang="cs-CZ" sz="1100" dirty="0"/>
              <a:t> Institute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Chemical</a:t>
            </a:r>
            <a:r>
              <a:rPr lang="cs-CZ" sz="1100" dirty="0"/>
              <a:t> </a:t>
            </a:r>
            <a:r>
              <a:rPr lang="cs-CZ" sz="1100" dirty="0" err="1"/>
              <a:t>Engineers</a:t>
            </a:r>
            <a:r>
              <a:rPr lang="cs-CZ" sz="1100" dirty="0"/>
              <a:t>. ISBN 978-0-8169-0720-5.</a:t>
            </a:r>
          </a:p>
          <a:p>
            <a:pPr marL="0" lvl="0" indent="0">
              <a:buNone/>
            </a:pPr>
            <a:r>
              <a:rPr lang="cs-CZ" sz="1100" dirty="0"/>
              <a:t>11. EPA. 1999a. </a:t>
            </a:r>
            <a:r>
              <a:rPr lang="cs-CZ" sz="1100" dirty="0" err="1"/>
              <a:t>Guides</a:t>
            </a:r>
            <a:r>
              <a:rPr lang="cs-CZ" sz="1100" dirty="0"/>
              <a:t> to </a:t>
            </a:r>
            <a:r>
              <a:rPr lang="cs-CZ" sz="1100" dirty="0" err="1"/>
              <a:t>Chemical</a:t>
            </a:r>
            <a:r>
              <a:rPr lang="cs-CZ" sz="1100" dirty="0"/>
              <a:t> Risk Management: </a:t>
            </a:r>
            <a:r>
              <a:rPr lang="cs-CZ" sz="1100" dirty="0" err="1"/>
              <a:t>Evaluating</a:t>
            </a:r>
            <a:r>
              <a:rPr lang="cs-CZ" sz="1100" dirty="0"/>
              <a:t> </a:t>
            </a:r>
            <a:r>
              <a:rPr lang="cs-CZ" sz="1100" dirty="0" err="1"/>
              <a:t>Chemical</a:t>
            </a:r>
            <a:r>
              <a:rPr lang="cs-CZ" sz="1100" dirty="0"/>
              <a:t> </a:t>
            </a:r>
            <a:r>
              <a:rPr lang="cs-CZ" sz="1100" dirty="0" err="1"/>
              <a:t>Hazards</a:t>
            </a:r>
            <a:r>
              <a:rPr lang="cs-CZ" sz="1100" dirty="0"/>
              <a:t> in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Community</a:t>
            </a:r>
            <a:r>
              <a:rPr lang="cs-CZ" sz="1100" dirty="0"/>
              <a:t>: </a:t>
            </a:r>
            <a:r>
              <a:rPr lang="cs-CZ" sz="1100" dirty="0" err="1"/>
              <a:t>Using</a:t>
            </a:r>
            <a:r>
              <a:rPr lang="cs-CZ" sz="1100" dirty="0"/>
              <a:t> </a:t>
            </a:r>
            <a:r>
              <a:rPr lang="cs-CZ" sz="1100" dirty="0" err="1"/>
              <a:t>an</a:t>
            </a:r>
            <a:r>
              <a:rPr lang="cs-CZ" sz="1100" dirty="0"/>
              <a:t> </a:t>
            </a:r>
            <a:r>
              <a:rPr lang="cs-CZ" sz="1100" dirty="0" err="1"/>
              <a:t>RMP’s</a:t>
            </a:r>
            <a:r>
              <a:rPr lang="cs-CZ" sz="1100" dirty="0"/>
              <a:t> </a:t>
            </a:r>
            <a:r>
              <a:rPr lang="cs-CZ" sz="1100" dirty="0" err="1"/>
              <a:t>Offsite</a:t>
            </a:r>
            <a:r>
              <a:rPr lang="cs-CZ" sz="1100" dirty="0"/>
              <a:t> </a:t>
            </a:r>
            <a:r>
              <a:rPr lang="cs-CZ" sz="1100" dirty="0" err="1"/>
              <a:t>Consequence</a:t>
            </a:r>
            <a:r>
              <a:rPr lang="cs-CZ" sz="1100" dirty="0"/>
              <a:t> </a:t>
            </a:r>
            <a:r>
              <a:rPr lang="cs-CZ" sz="1100" dirty="0" err="1"/>
              <a:t>Analysis</a:t>
            </a:r>
            <a:r>
              <a:rPr lang="cs-CZ" sz="1100" dirty="0"/>
              <a:t>. US </a:t>
            </a:r>
            <a:r>
              <a:rPr lang="cs-CZ" sz="1100" dirty="0" err="1"/>
              <a:t>Environmental</a:t>
            </a:r>
            <a:r>
              <a:rPr lang="cs-CZ" sz="1100" dirty="0"/>
              <a:t> </a:t>
            </a:r>
            <a:r>
              <a:rPr lang="cs-CZ" sz="1100" dirty="0" err="1"/>
              <a:t>Protection</a:t>
            </a:r>
            <a:r>
              <a:rPr lang="cs-CZ" sz="1100" dirty="0"/>
              <a:t> </a:t>
            </a:r>
            <a:r>
              <a:rPr lang="cs-CZ" sz="1100" dirty="0" err="1"/>
              <a:t>Agency</a:t>
            </a:r>
            <a:r>
              <a:rPr lang="cs-CZ" sz="1100" dirty="0"/>
              <a:t>, 550-B-99-015. </a:t>
            </a:r>
            <a:r>
              <a:rPr lang="cs-CZ" sz="1100" dirty="0" err="1"/>
              <a:t>B.m</a:t>
            </a:r>
            <a:r>
              <a:rPr lang="cs-CZ" sz="1100" dirty="0"/>
              <a:t>.: </a:t>
            </a:r>
            <a:r>
              <a:rPr lang="cs-CZ" sz="1100" dirty="0" err="1"/>
              <a:t>National</a:t>
            </a:r>
            <a:r>
              <a:rPr lang="cs-CZ" sz="1100" dirty="0"/>
              <a:t> </a:t>
            </a:r>
            <a:r>
              <a:rPr lang="cs-CZ" sz="1100" dirty="0" err="1"/>
              <a:t>Safety</a:t>
            </a:r>
            <a:r>
              <a:rPr lang="cs-CZ" sz="1100" dirty="0"/>
              <a:t> </a:t>
            </a:r>
            <a:r>
              <a:rPr lang="cs-CZ" sz="1100" dirty="0" err="1"/>
              <a:t>Council’s</a:t>
            </a:r>
            <a:r>
              <a:rPr lang="cs-CZ" sz="1100" dirty="0"/>
              <a:t> </a:t>
            </a:r>
            <a:r>
              <a:rPr lang="cs-CZ" sz="1100" dirty="0" err="1"/>
              <a:t>Environmental</a:t>
            </a:r>
            <a:r>
              <a:rPr lang="cs-CZ" sz="1100" dirty="0"/>
              <a:t> </a:t>
            </a:r>
            <a:r>
              <a:rPr lang="cs-CZ" sz="1100" dirty="0" err="1"/>
              <a:t>Health</a:t>
            </a:r>
            <a:r>
              <a:rPr lang="cs-CZ" sz="1100" dirty="0"/>
              <a:t> Center.</a:t>
            </a:r>
          </a:p>
          <a:p>
            <a:pPr marL="0" lvl="0" indent="0">
              <a:buNone/>
            </a:pPr>
            <a:r>
              <a:rPr lang="cs-CZ" sz="1100" dirty="0"/>
              <a:t>12. MANNAN, S. 2004. </a:t>
            </a:r>
            <a:r>
              <a:rPr lang="cs-CZ" sz="1100" dirty="0" err="1"/>
              <a:t>Lees</a:t>
            </a:r>
            <a:r>
              <a:rPr lang="cs-CZ" sz="1100" dirty="0"/>
              <a:t>’ </a:t>
            </a:r>
            <a:r>
              <a:rPr lang="cs-CZ" sz="1100" dirty="0" err="1"/>
              <a:t>Loss</a:t>
            </a:r>
            <a:r>
              <a:rPr lang="cs-CZ" sz="1100" dirty="0"/>
              <a:t> </a:t>
            </a:r>
            <a:r>
              <a:rPr lang="cs-CZ" sz="1100" dirty="0" err="1"/>
              <a:t>prevention</a:t>
            </a:r>
            <a:r>
              <a:rPr lang="cs-CZ" sz="1100" dirty="0"/>
              <a:t> in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process</a:t>
            </a:r>
            <a:r>
              <a:rPr lang="cs-CZ" sz="1100" dirty="0"/>
              <a:t> </a:t>
            </a:r>
            <a:r>
              <a:rPr lang="cs-CZ" sz="1100" dirty="0" err="1"/>
              <a:t>industries</a:t>
            </a:r>
            <a:r>
              <a:rPr lang="cs-CZ" sz="1100" dirty="0"/>
              <a:t>: Hazard </a:t>
            </a:r>
            <a:r>
              <a:rPr lang="cs-CZ" sz="1100" dirty="0" err="1"/>
              <a:t>identification</a:t>
            </a:r>
            <a:r>
              <a:rPr lang="cs-CZ" sz="1100" dirty="0"/>
              <a:t>, </a:t>
            </a:r>
            <a:r>
              <a:rPr lang="cs-CZ" sz="1100" dirty="0" err="1"/>
              <a:t>assessment</a:t>
            </a:r>
            <a:r>
              <a:rPr lang="cs-CZ" sz="1100" dirty="0"/>
              <a:t> and </a:t>
            </a:r>
            <a:r>
              <a:rPr lang="cs-CZ" sz="1100" dirty="0" err="1"/>
              <a:t>control</a:t>
            </a:r>
            <a:r>
              <a:rPr lang="cs-CZ" sz="1100" dirty="0"/>
              <a:t>. </a:t>
            </a:r>
            <a:r>
              <a:rPr lang="cs-CZ" sz="1100" dirty="0" err="1"/>
              <a:t>B.m</a:t>
            </a:r>
            <a:r>
              <a:rPr lang="cs-CZ" sz="1100" dirty="0"/>
              <a:t>.: </a:t>
            </a:r>
            <a:r>
              <a:rPr lang="cs-CZ" sz="1100" dirty="0" err="1"/>
              <a:t>Butterworth-Heinemann</a:t>
            </a:r>
            <a:r>
              <a:rPr lang="cs-CZ" sz="1100" dirty="0"/>
              <a:t>. ISBN: 978-0-7506-7555-0.</a:t>
            </a:r>
          </a:p>
          <a:p>
            <a:pPr marL="0" lvl="0" indent="0">
              <a:buNone/>
            </a:pPr>
            <a:r>
              <a:rPr lang="cs-CZ" sz="1100" dirty="0"/>
              <a:t>13. UIJT DE HAAG, PAM., et al. 2009. Reference </a:t>
            </a:r>
            <a:r>
              <a:rPr lang="cs-CZ" sz="1100" dirty="0" err="1"/>
              <a:t>manual</a:t>
            </a:r>
            <a:r>
              <a:rPr lang="cs-CZ" sz="1100" dirty="0"/>
              <a:t> </a:t>
            </a:r>
            <a:r>
              <a:rPr lang="cs-CZ" sz="1100" dirty="0" err="1"/>
              <a:t>bevi</a:t>
            </a:r>
            <a:r>
              <a:rPr lang="cs-CZ" sz="1100" dirty="0"/>
              <a:t> risk </a:t>
            </a:r>
            <a:r>
              <a:rPr lang="cs-CZ" sz="1100" dirty="0" err="1"/>
              <a:t>assessments</a:t>
            </a:r>
            <a:r>
              <a:rPr lang="cs-CZ" sz="1100" dirty="0"/>
              <a:t>. </a:t>
            </a:r>
            <a:r>
              <a:rPr lang="cs-CZ" sz="1100" dirty="0" err="1"/>
              <a:t>B.m</a:t>
            </a:r>
            <a:r>
              <a:rPr lang="cs-CZ" sz="1100" dirty="0"/>
              <a:t>.: </a:t>
            </a:r>
            <a:r>
              <a:rPr lang="cs-CZ" sz="1100" dirty="0" err="1"/>
              <a:t>Bilthoven</a:t>
            </a:r>
            <a:r>
              <a:rPr lang="cs-CZ" sz="1100" dirty="0"/>
              <a:t>,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Netherlands</a:t>
            </a:r>
            <a:r>
              <a:rPr lang="cs-CZ" sz="1100" dirty="0"/>
              <a:t>: </a:t>
            </a:r>
            <a:r>
              <a:rPr lang="cs-CZ" sz="1100" dirty="0" err="1"/>
              <a:t>National</a:t>
            </a:r>
            <a:r>
              <a:rPr lang="cs-CZ" sz="1100" dirty="0"/>
              <a:t> Institute </a:t>
            </a:r>
            <a:r>
              <a:rPr lang="cs-CZ" sz="1100" dirty="0" err="1"/>
              <a:t>of</a:t>
            </a:r>
            <a:r>
              <a:rPr lang="cs-CZ" sz="1100" dirty="0"/>
              <a:t> Public </a:t>
            </a:r>
            <a:r>
              <a:rPr lang="cs-CZ" sz="1100" dirty="0" err="1"/>
              <a:t>Health</a:t>
            </a:r>
            <a:r>
              <a:rPr lang="cs-CZ" sz="1100" dirty="0"/>
              <a:t> and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Environment</a:t>
            </a:r>
            <a:r>
              <a:rPr lang="cs-CZ" sz="1100" dirty="0"/>
              <a:t> (RIVM). Dostupné on-line: </a:t>
            </a:r>
            <a:r>
              <a:rPr lang="cs-CZ" sz="1100" dirty="0">
                <a:hlinkClick r:id="rId3"/>
              </a:rPr>
              <a:t>http://infonorma.gencat.cat/pdf/AG_AQR_2_Bevi_V3_2_01-07-2009.pdf</a:t>
            </a:r>
            <a:r>
              <a:rPr lang="cs-CZ" sz="1100" dirty="0"/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Díky za pozornost a případné dotazy!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1480457"/>
            <a:ext cx="7946572" cy="5267442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18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Obsah</a:t>
            </a:r>
            <a:r>
              <a:rPr lang="en-GB" b="1" dirty="0" smtClean="0"/>
              <a:t> p</a:t>
            </a:r>
            <a:r>
              <a:rPr lang="cs-CZ" b="1" dirty="0" err="1" smtClean="0"/>
              <a:t>říspěvku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931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4000" dirty="0"/>
              <a:t>Výchozí předpoklady a metody řešení návrhu nového </a:t>
            </a:r>
            <a:r>
              <a:rPr lang="cs-CZ" sz="4000" dirty="0" smtClean="0"/>
              <a:t>TP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4000" dirty="0" smtClean="0"/>
              <a:t>Výsledek a jeho parametry (nový</a:t>
            </a:r>
            <a:r>
              <a:rPr lang="cs-CZ" sz="4000" dirty="0"/>
              <a:t>, ministrem MŽP v závěru roku 2017 podepsaný TP </a:t>
            </a:r>
            <a:r>
              <a:rPr lang="cs-CZ" sz="4000" dirty="0" smtClean="0"/>
              <a:t>č.14)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4000" dirty="0" smtClean="0"/>
              <a:t>Závěr</a:t>
            </a:r>
          </a:p>
          <a:p>
            <a:pPr marL="514350" indent="-514350">
              <a:buFont typeface="+mj-lt"/>
              <a:buAutoNum type="arabicParenR"/>
            </a:pPr>
            <a:endParaRPr lang="cs-CZ" sz="4000" dirty="0"/>
          </a:p>
          <a:p>
            <a:pPr marL="514350" indent="-514350">
              <a:buFont typeface="+mj-lt"/>
              <a:buAutoNum type="arabicParenR"/>
            </a:pPr>
            <a:endParaRPr lang="cs-CZ" sz="4000" dirty="0"/>
          </a:p>
          <a:p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04" y="3789589"/>
            <a:ext cx="4607396" cy="3068411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2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3354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Aktuálně známá statistika z cca 12 000 </a:t>
            </a:r>
            <a:r>
              <a:rPr lang="cs-CZ" sz="3200" b="1" dirty="0" err="1" smtClean="0"/>
              <a:t>Seveso</a:t>
            </a:r>
            <a:r>
              <a:rPr lang="cs-CZ" sz="3200" b="1" dirty="0" smtClean="0"/>
              <a:t> podniků, existujících v prostoru EU (dle Science </a:t>
            </a:r>
            <a:r>
              <a:rPr lang="cs-CZ" sz="3200" b="1" dirty="0" err="1" smtClean="0"/>
              <a:t>for</a:t>
            </a:r>
            <a:r>
              <a:rPr lang="cs-CZ" sz="3200" b="1" dirty="0" smtClean="0"/>
              <a:t> DRM, 2017)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2970" y="1825624"/>
            <a:ext cx="5780316" cy="503237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Alarmující zjištění: bereme-li jako 1 z kritérií závažných havárií </a:t>
            </a:r>
            <a:r>
              <a:rPr lang="cs-CZ" dirty="0" smtClean="0"/>
              <a:t>POČET MRTVÝCH OSOB (jedno zda v areálu nebo mimo něj),pak </a:t>
            </a:r>
            <a:r>
              <a:rPr lang="cs-CZ" dirty="0" smtClean="0"/>
              <a:t>po </a:t>
            </a:r>
            <a:r>
              <a:rPr lang="cs-CZ" dirty="0" smtClean="0"/>
              <a:t>přepočtu </a:t>
            </a:r>
            <a:r>
              <a:rPr lang="cs-CZ" dirty="0" smtClean="0"/>
              <a:t>počet mrtvých </a:t>
            </a:r>
            <a:r>
              <a:rPr lang="en-GB" dirty="0" smtClean="0"/>
              <a:t>/ </a:t>
            </a:r>
            <a:r>
              <a:rPr lang="en-GB" dirty="0" err="1" smtClean="0"/>
              <a:t>ro</a:t>
            </a:r>
            <a:r>
              <a:rPr lang="cs-CZ" dirty="0" smtClean="0"/>
              <a:t>čně </a:t>
            </a:r>
            <a:r>
              <a:rPr lang="en-GB" dirty="0" smtClean="0"/>
              <a:t>/ </a:t>
            </a:r>
            <a:r>
              <a:rPr lang="en-GB" dirty="0" err="1" smtClean="0"/>
              <a:t>po</a:t>
            </a:r>
            <a:r>
              <a:rPr lang="cs-CZ" dirty="0" smtClean="0"/>
              <a:t>čet SEVESO zařízení v EU, vychází četnost úmrtí v důsledku ZH např. pro rok 2015 cca </a:t>
            </a:r>
            <a:r>
              <a:rPr lang="cs-CZ" b="1" u="sng" dirty="0"/>
              <a:t>1.5 × 10ˉ</a:t>
            </a:r>
            <a:r>
              <a:rPr lang="cs-CZ" b="1" u="sng" dirty="0" smtClean="0"/>
              <a:t>3!</a:t>
            </a:r>
          </a:p>
          <a:p>
            <a:r>
              <a:rPr lang="cs-CZ" dirty="0" smtClean="0"/>
              <a:t>=</a:t>
            </a:r>
            <a:r>
              <a:rPr lang="en-GB" dirty="0" smtClean="0"/>
              <a:t>&gt; Co</a:t>
            </a:r>
            <a:r>
              <a:rPr lang="cs-CZ" dirty="0" smtClean="0"/>
              <a:t>ž je hrubě mimo aktuálně aplikovaná holandská a anglická</a:t>
            </a:r>
            <a:r>
              <a:rPr lang="en-GB" dirty="0" smtClean="0"/>
              <a:t> (</a:t>
            </a:r>
            <a:r>
              <a:rPr lang="cs-CZ" dirty="0" smtClean="0"/>
              <a:t>i v ČR uplatňovaná) kritéria přijatelnosti (</a:t>
            </a:r>
            <a:r>
              <a:rPr lang="cs-CZ" b="1" u="sng" dirty="0" smtClean="0"/>
              <a:t>1 úmrtí s četností </a:t>
            </a:r>
            <a:r>
              <a:rPr lang="en-GB" b="1" u="sng" dirty="0" smtClean="0"/>
              <a:t>&lt; 1 x </a:t>
            </a:r>
            <a:r>
              <a:rPr lang="cs-CZ" b="1" u="sng" dirty="0" smtClean="0"/>
              <a:t>× 10ˉ</a:t>
            </a:r>
            <a:r>
              <a:rPr lang="en-GB" b="1" u="sng" dirty="0"/>
              <a:t>6</a:t>
            </a:r>
            <a:r>
              <a:rPr lang="en-GB" dirty="0" smtClean="0"/>
              <a:t> )</a:t>
            </a:r>
            <a:endParaRPr lang="cs-CZ" dirty="0" smtClean="0"/>
          </a:p>
          <a:p>
            <a:r>
              <a:rPr lang="cs-CZ" b="1" dirty="0" smtClean="0"/>
              <a:t>Co s tím? </a:t>
            </a:r>
          </a:p>
          <a:p>
            <a:r>
              <a:rPr lang="cs-CZ" b="1" dirty="0" smtClean="0"/>
              <a:t>Stojíme i před problémem, že počet havárií ani po velkých investic do </a:t>
            </a:r>
            <a:r>
              <a:rPr lang="cs-CZ" b="1" dirty="0" err="1" smtClean="0"/>
              <a:t>bezpeč</a:t>
            </a:r>
            <a:r>
              <a:rPr lang="cs-CZ" b="1" dirty="0" smtClean="0"/>
              <a:t>. Opatření v ropném a dalším průmyslu, celosvětově NEKLESÁ ….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619" y="294142"/>
            <a:ext cx="1344780" cy="1374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4" y="1492941"/>
            <a:ext cx="4486907" cy="5365059"/>
          </a:xfrm>
          <a:prstGeom prst="rect">
            <a:avLst/>
          </a:prstGeom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9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1) Výchozí předpoklady a metody řešení návrhu nového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Nový metodický pokyn pro zpracování typových plánů (vydaný MV, GŘ HZS), účinný od ledna 2017 [4.] </a:t>
            </a:r>
          </a:p>
          <a:p>
            <a:r>
              <a:rPr lang="cs-CZ" dirty="0" smtClean="0"/>
              <a:t>Vybraná čeká legislativa (zejména krizový zákon [1.] a jeho prováděcí vyhlášky, zákon o </a:t>
            </a:r>
            <a:r>
              <a:rPr lang="en-GB" dirty="0" smtClean="0"/>
              <a:t>PZH </a:t>
            </a:r>
            <a:r>
              <a:rPr lang="cs-CZ" dirty="0" smtClean="0"/>
              <a:t>[2.] včetně prováděcích vyhlášek a metodických pokynů)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cs-CZ" dirty="0" smtClean="0"/>
              <a:t>Analýza a syntéza nových vědeckých poznatků o povaze a možném průběhu úniků chemických látek a navazujících havarijních projevů. Deskripce vybraných havarijních projevů.</a:t>
            </a:r>
          </a:p>
          <a:p>
            <a:r>
              <a:rPr lang="cs-CZ" dirty="0" smtClean="0"/>
              <a:t>Vývoj TP pod tlakem, v rámci omezeného času, prostřednictvím opakovaných kontrolních schůzek zejména se zástupci MŽP, a dvojím kolem revizí ze strany MV (GŘ HZS). 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1) Výchozí předpoklady a metody řešení návrhu nového TP – výchozí hypotézy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cs-CZ" dirty="0"/>
              <a:t>Z titulu názvu nového TP č.14 „Únik nebezpečné chemické látky ze stacionárního zařízení“ lze vyvodit, že nebude určen pouze k řešení závažných havárií na tzv. „SEVESO instalacích“, ale že bude podkladem i k řešení úniků chemických látek z dalších typů průmyslových, zemědělských a jiných typů zařízení.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Do určité míry bylo možné vycházet z předchozích verzí TP „Havárie“.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Typový plán by neměl obsahovat nadměrné množství nevyplněných tabulek, sloužících spíše pro operativu při krizovém řízení na úrovni krajů.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TP by zřejmě neměl představovat obsáhlý a popisný výukový materiál, ale věcnou a stručnou formou vystihovat řešenou problematiku.  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Typové plány na úrovni státu by neměly představovat z titulu svého účelu </a:t>
            </a:r>
            <a:r>
              <a:rPr lang="cs-CZ" dirty="0" smtClean="0"/>
              <a:t>příliš </a:t>
            </a:r>
            <a:r>
              <a:rPr lang="cs-CZ" dirty="0"/>
              <a:t>detailní návody a detailní karty opatření pro operační řešení (operační plány) krizových situací na krajské,  případně místní úrovni. 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TP by mohl být vhodně doplněn grafickými schématy </a:t>
            </a:r>
            <a:r>
              <a:rPr lang="cs-CZ" dirty="0" smtClean="0"/>
              <a:t>přenosu </a:t>
            </a:r>
            <a:r>
              <a:rPr lang="cs-CZ" dirty="0"/>
              <a:t>informace o aktuálních výstrahách vydaných ČHMÚ, případně znázorněním oboustranné komunikace mezi složkami činnými v krizovém řízení a přenos dalších typů výstražných informací.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TP je dokument s omezeným rozsahem stran.</a:t>
            </a:r>
          </a:p>
          <a:p>
            <a:pPr marL="514350" lvl="0" indent="-514350">
              <a:buFont typeface="+mj-lt"/>
              <a:buAutoNum type="alphaLcParenR"/>
            </a:pPr>
            <a:r>
              <a:rPr lang="cs-CZ" dirty="0"/>
              <a:t>Při návrhu TP byly při diskusi zohledněny vybrané existující operační plány z krajských úrovní, včetně příkladů přenosu informace při krizovém řízení (od centrální úrovně přes krajskou úroveň až po úroveň obcí.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46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1316" y="413252"/>
            <a:ext cx="2742398" cy="4447506"/>
          </a:xfrm>
        </p:spPr>
        <p:txBody>
          <a:bodyPr>
            <a:noAutofit/>
          </a:bodyPr>
          <a:lstStyle/>
          <a:p>
            <a:r>
              <a:rPr lang="cs-CZ" sz="3200" b="1" i="1" dirty="0"/>
              <a:t>Příklad návrhu schématu krizového řízení a komunikace pro TP</a:t>
            </a:r>
            <a:r>
              <a:rPr lang="en-GB" sz="3200" b="1" i="1" dirty="0"/>
              <a:t>/OP </a:t>
            </a:r>
            <a:r>
              <a:rPr lang="cs-CZ" sz="3200" b="1" i="1" dirty="0" smtClean="0"/>
              <a:t>č.14</a:t>
            </a:r>
            <a:br>
              <a:rPr lang="cs-CZ" sz="3200" b="1" i="1" dirty="0" smtClean="0"/>
            </a:br>
            <a:r>
              <a:rPr lang="cs-CZ" sz="3200" b="1" i="1" dirty="0" smtClean="0"/>
              <a:t/>
            </a:r>
            <a:br>
              <a:rPr lang="cs-CZ" sz="3200" b="1" i="1" dirty="0" smtClean="0"/>
            </a:br>
            <a:r>
              <a:rPr lang="cs-CZ" sz="3200" b="1" i="1" dirty="0" smtClean="0"/>
              <a:t>(pro text TP nevyužit)</a:t>
            </a:r>
            <a:endParaRPr lang="cs-CZ" sz="3200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50105" y="0"/>
            <a:ext cx="8152598" cy="6858000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Vybrané charakteristiky typového plánu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1540"/>
            <a:ext cx="10515600" cy="518801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Typový plán je dokument, kterým příslušné ministerstvo nebo jiný ústřední správní úřad stanoví typové postupy, zásady a opatření pro řešení konkrétního druhu krizové situace identifikovaného v Analýze hrozeb pro Českou republiku [3.] jako nebezpečí s nepřijatelným rizikem, pro které lze odůvodněně předpokládat vyhlášení krizového stavu (dále jen "krizová situace"). </a:t>
            </a:r>
          </a:p>
          <a:p>
            <a:r>
              <a:rPr lang="cs-CZ" dirty="0" smtClean="0"/>
              <a:t>Typový plán využívají zpracovatelé krizových plánů, kteří jej rozpracovávají v krizových plánech na postupy pro řešení konkrétních druhů krizových situací identifikovaných v analýze ohrožení .</a:t>
            </a:r>
          </a:p>
          <a:p>
            <a:r>
              <a:rPr lang="cs-CZ" dirty="0" smtClean="0"/>
              <a:t>Typový plán se skládá ze:</a:t>
            </a:r>
          </a:p>
          <a:p>
            <a:pPr lvl="1"/>
            <a:r>
              <a:rPr lang="cs-CZ" dirty="0" smtClean="0"/>
              <a:t>základní části, </a:t>
            </a:r>
          </a:p>
          <a:p>
            <a:pPr lvl="1"/>
            <a:r>
              <a:rPr lang="cs-CZ" dirty="0" smtClean="0"/>
              <a:t>operativní části </a:t>
            </a:r>
          </a:p>
          <a:p>
            <a:pPr lvl="1"/>
            <a:r>
              <a:rPr lang="cs-CZ" dirty="0" smtClean="0"/>
              <a:t>pomocné části</a:t>
            </a:r>
          </a:p>
          <a:p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6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2) Výsledek </a:t>
            </a:r>
            <a:r>
              <a:rPr lang="cs-CZ" b="1" dirty="0"/>
              <a:t>– nový, ministrem MŽP v závěru roku 2017 podepsaný TP </a:t>
            </a:r>
            <a:r>
              <a:rPr lang="cs-CZ" b="1" dirty="0" smtClean="0"/>
              <a:t>č.14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první fázi zpracování TP č. 14 (v závěru 1. poloviny roku 2017) bylo vycházeno z dříve platné verze TP „Havárie“ a postupně byly po diskusích se zástupci zadavatele upraveny a rozpracovány následující podkapitoly TP v interaktivní struktuře dle nové metodiky MV GŘ HZS:</a:t>
            </a:r>
          </a:p>
          <a:p>
            <a:r>
              <a:rPr lang="cs-CZ" dirty="0" smtClean="0"/>
              <a:t>Byla aktualizována a upřesněna základní charakteristika krizové situace  (čl. 1.1.a – stručná charakteristika, specifikován předpokládaný územní a časový rozsah působení (</a:t>
            </a:r>
            <a:r>
              <a:rPr lang="cs-CZ" dirty="0" err="1" smtClean="0"/>
              <a:t>čl</a:t>
            </a:r>
            <a:r>
              <a:rPr lang="cs-CZ" dirty="0" smtClean="0"/>
              <a:t> 1.1.b, přičemž bylo zohledněno, že při konkrétním typu havarijního děje; je nezbytné rozlišovat v rámci prevence a připravenosti následující typy působení za aktuálních podmínek prostředí (scénáře byly specifikovány později v </a:t>
            </a:r>
            <a:r>
              <a:rPr lang="cs-CZ" dirty="0" err="1" smtClean="0"/>
              <a:t>čl</a:t>
            </a:r>
            <a:r>
              <a:rPr lang="cs-CZ" dirty="0" smtClean="0"/>
              <a:t> 1.1.c, včetně </a:t>
            </a:r>
            <a:r>
              <a:rPr lang="cs-CZ" dirty="0" err="1" smtClean="0"/>
              <a:t>možřných</a:t>
            </a:r>
            <a:r>
              <a:rPr lang="cs-CZ" dirty="0" smtClean="0"/>
              <a:t> příčin) dle zdrojů [8.] až [14.]: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91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2) Výsledek – TP č.14 – uvažované havarijní scénáře, včetně popisu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úniky toxických látek šířící se ovzduším v plynném stavu,</a:t>
            </a:r>
          </a:p>
          <a:p>
            <a:pPr lvl="0"/>
            <a:r>
              <a:rPr lang="cs-CZ" dirty="0"/>
              <a:t>úniky toxických a ekotoxických látek v kapalném stavu, šířící se vodami a horninovým prostředím,</a:t>
            </a:r>
          </a:p>
          <a:p>
            <a:pPr lvl="0"/>
            <a:r>
              <a:rPr lang="cs-CZ" dirty="0"/>
              <a:t>exploze výbušnin a nestabilních sloučenin či směsí,</a:t>
            </a:r>
          </a:p>
          <a:p>
            <a:pPr lvl="0"/>
            <a:r>
              <a:rPr lang="cs-CZ" dirty="0"/>
              <a:t>výbuchy směsí hořlavých plynů, par, prachů se vzduchem a aerosolů,</a:t>
            </a:r>
          </a:p>
          <a:p>
            <a:pPr lvl="0"/>
            <a:r>
              <a:rPr lang="cs-CZ" dirty="0"/>
              <a:t>výbuchy tlakových nádrží s přehřátými hořlavými kapalinami nebo zkapalněnými plyny (BLEVE) či se silně stlačenými plyny,</a:t>
            </a:r>
          </a:p>
          <a:p>
            <a:pPr lvl="0"/>
            <a:r>
              <a:rPr lang="cs-CZ" dirty="0"/>
              <a:t>požáry jímek a zařízení s nebezpečnými látkami,</a:t>
            </a:r>
          </a:p>
          <a:p>
            <a:pPr lvl="0"/>
            <a:r>
              <a:rPr lang="cs-CZ" dirty="0"/>
              <a:t>požáry nádrží viskózních směsí doprovázené vzkypěním (</a:t>
            </a:r>
            <a:r>
              <a:rPr lang="cs-CZ" dirty="0" err="1"/>
              <a:t>boil-over</a:t>
            </a:r>
            <a:r>
              <a:rPr lang="cs-CZ" dirty="0"/>
              <a:t>),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07.03.2018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4DC9C-AE23-404F-B2BF-C6139F03765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1569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1494</Words>
  <Application>Microsoft Office PowerPoint</Application>
  <PresentationFormat>Širokoúhlá obrazovka</PresentationFormat>
  <Paragraphs>138</Paragraphs>
  <Slides>15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Nový typový plán č.14 "ÚNIK NEBEZPEČNÉ CHEMICKÉ LÁTKY ZE STACIONÁRNÍHO ZAŘÍZENÍ“</vt:lpstr>
      <vt:lpstr>Obsah příspěvku</vt:lpstr>
      <vt:lpstr>Aktuálně známá statistika z cca 12 000 Seveso podniků, existujících v prostoru EU (dle Science for DRM, 2017)</vt:lpstr>
      <vt:lpstr>1) Výchozí předpoklady a metody řešení návrhu nového TP</vt:lpstr>
      <vt:lpstr>1) Výchozí předpoklady a metody řešení návrhu nového TP – výchozí hypotézy</vt:lpstr>
      <vt:lpstr>Příklad návrhu schématu krizového řízení a komunikace pro TP/OP č.14  (pro text TP nevyužit)</vt:lpstr>
      <vt:lpstr>Vybrané charakteristiky typového plánu</vt:lpstr>
      <vt:lpstr>2) Výsledek – nový, ministrem MŽP v závěru roku 2017 podepsaný TP č.14</vt:lpstr>
      <vt:lpstr>2) Výsledek – TP č.14 – uvažované havarijní scénáře, včetně popisu</vt:lpstr>
      <vt:lpstr>2) Výsledek – TP č.14</vt:lpstr>
      <vt:lpstr>Obsah a rozsah výsledného TP č.14</vt:lpstr>
      <vt:lpstr>Příklad karty opatření:</vt:lpstr>
      <vt:lpstr>3) Závěr</vt:lpstr>
      <vt:lpstr>Informační zdroje / reference</vt:lpstr>
      <vt:lpstr>Díky za pozornost a případné dotazy!</vt:lpstr>
    </vt:vector>
  </TitlesOfParts>
  <Company>VŠB-TU Ostrava FBI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Dobeš</dc:creator>
  <cp:lastModifiedBy>Pavel Dobeš</cp:lastModifiedBy>
  <cp:revision>54</cp:revision>
  <dcterms:created xsi:type="dcterms:W3CDTF">2018-03-07T10:02:05Z</dcterms:created>
  <dcterms:modified xsi:type="dcterms:W3CDTF">2018-03-07T10:54:07Z</dcterms:modified>
</cp:coreProperties>
</file>