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378" r:id="rId3"/>
    <p:sldId id="381" r:id="rId4"/>
    <p:sldId id="390" r:id="rId5"/>
    <p:sldId id="401" r:id="rId6"/>
    <p:sldId id="404" r:id="rId7"/>
    <p:sldId id="392" r:id="rId8"/>
    <p:sldId id="393" r:id="rId9"/>
    <p:sldId id="388" r:id="rId10"/>
    <p:sldId id="405" r:id="rId11"/>
    <p:sldId id="407" r:id="rId12"/>
    <p:sldId id="408" r:id="rId13"/>
    <p:sldId id="406" r:id="rId14"/>
    <p:sldId id="371" r:id="rId15"/>
  </p:sldIdLst>
  <p:sldSz cx="9144000" cy="6858000" type="screen4x3"/>
  <p:notesSz cx="6854825" cy="99441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6600"/>
    <a:srgbClr val="008000"/>
    <a:srgbClr val="669900"/>
    <a:srgbClr val="006600"/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2787"/>
    <p:restoredTop sz="90929"/>
  </p:normalViewPr>
  <p:slideViewPr>
    <p:cSldViewPr>
      <p:cViewPr>
        <p:scale>
          <a:sx n="80" d="100"/>
          <a:sy n="80" d="100"/>
        </p:scale>
        <p:origin x="-2107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"/>
    </p:cViewPr>
  </p:sorterViewPr>
  <p:notesViewPr>
    <p:cSldViewPr>
      <p:cViewPr varScale="1">
        <p:scale>
          <a:sx n="65" d="100"/>
          <a:sy n="65" d="100"/>
        </p:scale>
        <p:origin x="-3206" y="-86"/>
      </p:cViewPr>
      <p:guideLst>
        <p:guide orient="horz" pos="3132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02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1EE474BA-AAB4-4EF6-819A-E1554FA9B0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46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02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6B9C8D33-1DD9-431F-A4DD-47CCE2DAC6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68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CA4D2-6981-44F8-A57B-EA62CC0CC4E5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CA4D2-6981-44F8-A57B-EA62CC0CC4E5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CA4D2-6981-44F8-A57B-EA62CC0CC4E5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415CC-FF17-4571-913C-C89FC3CDA59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CA4D2-6981-44F8-A57B-EA62CC0CC4E5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19294-E6B8-4A2F-BC43-DCCC2F701F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20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A62FF-D98C-4FF9-B15D-6F35DA445C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73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DFB9-3A29-4A0E-BA16-4022E3150D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82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75096-2EA8-48CF-BFBF-AEE4F2BBE3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80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3452-B97A-4718-99B9-C5BC30C7ED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20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991E9-D671-4FB5-899D-47B1214BB9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09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D377-2572-4BA1-AF3F-960C13FEFA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68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27B4-DFD9-40E6-A895-E6A2A9B4F5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3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DFB55-0F5E-4AAE-9AF5-84E7793344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43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10A30-8B8B-4B02-BB8A-6D2011468C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79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B3720-FB4C-42F9-ACBB-7DDFB161F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18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EE435D0-BF5D-4E29-8393-C20A8F5B2D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.png"/><Relationship Id="rId10" Type="http://schemas.openxmlformats.org/officeDocument/2006/relationships/image" Target="../media/image4.jpe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6.jpeg"/><Relationship Id="rId5" Type="http://schemas.openxmlformats.org/officeDocument/2006/relationships/image" Target="../media/image1.png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2052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000" i="1">
                  <a:solidFill>
                    <a:srgbClr val="FFFF66"/>
                  </a:solidFill>
                </a:rPr>
                <a:t>TLP, spol. s r.o., Praha – Karlovy Vary – Pardubice</a:t>
              </a:r>
              <a:endParaRPr lang="cs-CZ" altLang="cs-CZ" sz="1400" b="0" i="1">
                <a:solidFill>
                  <a:srgbClr val="FFFF66"/>
                </a:solidFill>
              </a:endParaRPr>
            </a:p>
          </p:txBody>
        </p:sp>
        <p:sp>
          <p:nvSpPr>
            <p:cNvPr id="2053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D60FBBA2-6C7D-4DF8-BCA8-01CA56EA6D33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6962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Bezpečnostní výzkum MV</a:t>
            </a:r>
            <a:endParaRPr lang="cs-CZ" sz="3200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2800" dirty="0" smtClean="0">
                <a:solidFill>
                  <a:srgbClr val="000066"/>
                </a:solidFill>
              </a:rPr>
              <a:t>Miroslav Dítě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0066"/>
                </a:solidFill>
              </a:rPr>
              <a:t>TLP</a:t>
            </a:r>
            <a:r>
              <a:rPr lang="cs-CZ" sz="3200" dirty="0">
                <a:solidFill>
                  <a:srgbClr val="000066"/>
                </a:solidFill>
              </a:rPr>
              <a:t>, spol. s r.o.</a:t>
            </a:r>
          </a:p>
          <a:p>
            <a:pPr algn="ctr" eaLnBrk="0" hangingPunct="0">
              <a:spcBef>
                <a:spcPts val="600"/>
              </a:spcBef>
              <a:defRPr/>
            </a:pPr>
            <a:endParaRPr lang="cs-CZ" sz="1800" b="0" dirty="0">
              <a:solidFill>
                <a:srgbClr val="000066"/>
              </a:solidFill>
            </a:endParaRP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Tel.:353 997 041, 603 148 025</a:t>
            </a: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E-mail: miroslav.dite@tlp-emergency.com</a:t>
            </a: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 smtClean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www.tlp-emergency.com</a:t>
            </a:r>
            <a:endParaRPr lang="cs-CZ" sz="1800" b="0" dirty="0">
              <a:solidFill>
                <a:srgbClr val="000066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7101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</a:t>
              </a:r>
              <a:r>
                <a:rPr lang="cs-CZ" altLang="cs-CZ" sz="1400" b="0" i="1" dirty="0" smtClean="0">
                  <a:solidFill>
                    <a:srgbClr val="FFFF66"/>
                  </a:solidFill>
                </a:rPr>
                <a:t>997 041,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e-mail: miroslav.dite@tlp-emergency.com</a:t>
              </a:r>
            </a:p>
          </p:txBody>
        </p:sp>
        <p:sp>
          <p:nvSpPr>
            <p:cNvPr id="171012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858105D7-2217-4052-9A87-D2709BE0F2B3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10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Havárie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1014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71015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6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7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71018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54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9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55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20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56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21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5" name="Picture 2" descr="C:\Users\zdendac\Documents\TLP\projekty\unipetrol - OP MEV\příklady havárií\podélná trhlina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317639"/>
            <a:ext cx="5099957" cy="53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7101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</a:t>
              </a:r>
              <a:r>
                <a:rPr lang="cs-CZ" altLang="cs-CZ" sz="1400" b="0" i="1" dirty="0" smtClean="0">
                  <a:solidFill>
                    <a:srgbClr val="FFFF66"/>
                  </a:solidFill>
                </a:rPr>
                <a:t>997 041,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e-mail: miroslav.dite@tlp-emergency.com</a:t>
              </a:r>
            </a:p>
          </p:txBody>
        </p:sp>
        <p:sp>
          <p:nvSpPr>
            <p:cNvPr id="171012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858105D7-2217-4052-9A87-D2709BE0F2B3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11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Havárie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1014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71015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6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7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71018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8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9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9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20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0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21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" name="Obdélník 1"/>
          <p:cNvSpPr/>
          <p:nvPr/>
        </p:nvSpPr>
        <p:spPr>
          <a:xfrm>
            <a:off x="755576" y="1166842"/>
            <a:ext cx="79574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Místo a datum</a:t>
            </a:r>
            <a:r>
              <a:rPr lang="cs-CZ" dirty="0"/>
              <a:t>: </a:t>
            </a:r>
            <a:r>
              <a:rPr lang="cs-CZ" dirty="0" err="1"/>
              <a:t>Chevron</a:t>
            </a:r>
            <a:r>
              <a:rPr lang="cs-CZ" dirty="0"/>
              <a:t> </a:t>
            </a:r>
            <a:r>
              <a:rPr lang="cs-CZ" dirty="0" err="1"/>
              <a:t>Ethylene</a:t>
            </a:r>
            <a:r>
              <a:rPr lang="cs-CZ" dirty="0"/>
              <a:t> </a:t>
            </a:r>
            <a:r>
              <a:rPr lang="cs-CZ" dirty="0" err="1"/>
              <a:t>Pipeline</a:t>
            </a:r>
            <a:r>
              <a:rPr lang="cs-CZ" dirty="0"/>
              <a:t>, Port Arthur, USA, 07/2012</a:t>
            </a:r>
          </a:p>
          <a:p>
            <a:r>
              <a:rPr lang="cs-CZ" u="sng" dirty="0"/>
              <a:t>Co se stalo</a:t>
            </a:r>
            <a:r>
              <a:rPr lang="cs-CZ" dirty="0"/>
              <a:t>: únik etylenu z potrubí následovaný výbuchem a požárem</a:t>
            </a:r>
          </a:p>
          <a:p>
            <a:r>
              <a:rPr lang="cs-CZ" u="sng" dirty="0"/>
              <a:t>Následky</a:t>
            </a:r>
            <a:r>
              <a:rPr lang="cs-CZ" dirty="0"/>
              <a:t>: bez následků na životě, škody na majetku, evakuace obyvatelstva</a:t>
            </a:r>
          </a:p>
          <a:p>
            <a:r>
              <a:rPr lang="cs-CZ" u="sng" dirty="0"/>
              <a:t>Zdroj havárie</a:t>
            </a:r>
            <a:r>
              <a:rPr lang="cs-CZ" dirty="0"/>
              <a:t>: </a:t>
            </a:r>
            <a:r>
              <a:rPr lang="cs-CZ" dirty="0" err="1"/>
              <a:t>etylenovod</a:t>
            </a:r>
            <a:r>
              <a:rPr lang="cs-CZ" dirty="0"/>
              <a:t> DN250</a:t>
            </a:r>
          </a:p>
          <a:p>
            <a:r>
              <a:rPr lang="cs-CZ" u="sng" dirty="0"/>
              <a:t>Příčiny</a:t>
            </a:r>
            <a:r>
              <a:rPr lang="cs-CZ" dirty="0"/>
              <a:t>: Úder blesku do nadzemní technologie - ventilu</a:t>
            </a:r>
          </a:p>
        </p:txBody>
      </p:sp>
    </p:spTree>
    <p:extLst>
      <p:ext uri="{BB962C8B-B14F-4D97-AF65-F5344CB8AC3E}">
        <p14:creationId xmlns:p14="http://schemas.microsoft.com/office/powerpoint/2010/main" val="27517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7101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</a:t>
              </a:r>
              <a:r>
                <a:rPr lang="cs-CZ" altLang="cs-CZ" sz="1400" b="0" i="1" dirty="0" smtClean="0">
                  <a:solidFill>
                    <a:srgbClr val="FFFF66"/>
                  </a:solidFill>
                </a:rPr>
                <a:t>997 041,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e-mail: miroslav.dite@tlp-emergency.com</a:t>
              </a:r>
            </a:p>
          </p:txBody>
        </p:sp>
        <p:sp>
          <p:nvSpPr>
            <p:cNvPr id="171012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858105D7-2217-4052-9A87-D2709BE0F2B3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12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Havárie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1014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71015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6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7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71018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2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9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3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20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4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21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5" name="Picture 2" descr="C:\Users\zdendac\Documents\TLP\projekty\unipetrol - OP MEV\příklady havárií\kaohsiung foto\r_654e8626fb15412df9281502c9d0112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72915"/>
            <a:ext cx="5320280" cy="35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zdendac\Documents\TLP\projekty\unipetrol - OP MEV\příklady havárií\kaohsiung foto\r_1b60da9ea5223579326a043d270d686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020" y="1198563"/>
            <a:ext cx="3678974" cy="551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7101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</a:t>
              </a:r>
              <a:r>
                <a:rPr lang="cs-CZ" altLang="cs-CZ" sz="1400" b="0" i="1" dirty="0" smtClean="0">
                  <a:solidFill>
                    <a:srgbClr val="FFFF66"/>
                  </a:solidFill>
                </a:rPr>
                <a:t>997 041,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e-mail: miroslav.dite@tlp-emergency.com</a:t>
              </a:r>
            </a:p>
          </p:txBody>
        </p:sp>
        <p:sp>
          <p:nvSpPr>
            <p:cNvPr id="171012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858105D7-2217-4052-9A87-D2709BE0F2B3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13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Havárie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1014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71015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6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7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71018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6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9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7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20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8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21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-45363" y="1198563"/>
            <a:ext cx="897117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Místo a datum</a:t>
            </a:r>
            <a:r>
              <a:rPr lang="cs-CZ" sz="2000" dirty="0"/>
              <a:t>: Tchaj-wan, město </a:t>
            </a:r>
            <a:r>
              <a:rPr lang="cs-CZ" sz="2000" dirty="0" err="1"/>
              <a:t>Kaohsiung</a:t>
            </a:r>
            <a:r>
              <a:rPr lang="cs-CZ" sz="2000" dirty="0"/>
              <a:t>, 31.7. 2014</a:t>
            </a:r>
          </a:p>
          <a:p>
            <a:r>
              <a:rPr lang="cs-CZ" sz="2000" u="sng" dirty="0"/>
              <a:t>Co se stalo</a:t>
            </a:r>
            <a:r>
              <a:rPr lang="cs-CZ" sz="2000" dirty="0"/>
              <a:t>: únik propylenu (celkem ca 90 tun) s následnými výbuchy (VCE) a požáry (JET </a:t>
            </a:r>
            <a:r>
              <a:rPr lang="cs-CZ" sz="2000" dirty="0" err="1"/>
              <a:t>fire</a:t>
            </a:r>
            <a:r>
              <a:rPr lang="cs-CZ" sz="2000" dirty="0"/>
              <a:t>)</a:t>
            </a:r>
          </a:p>
          <a:p>
            <a:r>
              <a:rPr lang="cs-CZ" sz="2000" u="sng" dirty="0"/>
              <a:t>Následky</a:t>
            </a:r>
            <a:r>
              <a:rPr lang="cs-CZ" sz="2000" dirty="0"/>
              <a:t>: 32 mrtvých, 321 zraněných, velké škody na infrastruktuře</a:t>
            </a:r>
          </a:p>
          <a:p>
            <a:r>
              <a:rPr lang="cs-CZ" sz="2000" u="sng" dirty="0"/>
              <a:t>Zdroj havárie</a:t>
            </a:r>
            <a:r>
              <a:rPr lang="cs-CZ" sz="2000" dirty="0"/>
              <a:t>: 4palcové potrubí propylenu (ca 4,25 </a:t>
            </a:r>
            <a:r>
              <a:rPr lang="cs-CZ" sz="2000" dirty="0" err="1"/>
              <a:t>MPa</a:t>
            </a:r>
            <a:r>
              <a:rPr lang="cs-CZ" sz="2000" dirty="0" smtClean="0"/>
              <a:t>).</a:t>
            </a:r>
          </a:p>
          <a:p>
            <a:endParaRPr lang="cs-CZ" sz="2000" dirty="0"/>
          </a:p>
          <a:p>
            <a:r>
              <a:rPr lang="cs-CZ" sz="2000" u="sng" dirty="0"/>
              <a:t>Příčiny</a:t>
            </a:r>
            <a:r>
              <a:rPr lang="cs-CZ" sz="2000" dirty="0"/>
              <a:t>:</a:t>
            </a:r>
          </a:p>
          <a:p>
            <a:pPr lvl="1"/>
            <a:r>
              <a:rPr lang="cs-CZ" sz="2000" dirty="0"/>
              <a:t>koroze potrubí v otevřeném prostoru (prostupující kanalizační šachta)</a:t>
            </a:r>
          </a:p>
          <a:p>
            <a:pPr lvl="1"/>
            <a:r>
              <a:rPr lang="cs-CZ" sz="2000" dirty="0"/>
              <a:t>Při výstavbě 1986-1993 byla trasovaní 3 potrubích tras (8 palcové potrubí etylenu, 6 palcové a 4 palcové potrubí propylenu) v ca 1 metrové hloubce mezi chemickým závodem a přístavním terminálem </a:t>
            </a:r>
            <a:r>
              <a:rPr lang="cs-CZ" sz="2000" u="sng" dirty="0"/>
              <a:t>záměrně mimo obydlené oblasti</a:t>
            </a:r>
            <a:r>
              <a:rPr lang="cs-CZ" sz="2000" dirty="0"/>
              <a:t>.</a:t>
            </a:r>
          </a:p>
          <a:p>
            <a:pPr lvl="1"/>
            <a:r>
              <a:rPr lang="cs-CZ" sz="2000" dirty="0">
                <a:solidFill>
                  <a:srgbClr val="FF0000"/>
                </a:solidFill>
              </a:rPr>
              <a:t>Během 25 letech však došlo k výstavbě komerčních a obytných budov v těsné blízkosti potrubního vedení </a:t>
            </a:r>
            <a:r>
              <a:rPr lang="cs-CZ" sz="2000" dirty="0"/>
              <a:t>(vč. kanalizačních šachet a prostupů)!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514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2800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2800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9106DCD5-25C0-4E8D-8D69-AD97BD4153DC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14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28006" name="Oval 6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7" name="Oval 7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8" name="Oval 8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28009" name="Object 9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8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0" name="Object 10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9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1" name="Object 11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00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12" name="Oval 12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-454545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810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000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9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381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83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295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753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210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TLP, spol. s r. o.</a:t>
            </a:r>
            <a:endParaRPr lang="cs-CZ" altLang="cs-CZ" sz="32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228600" y="16764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</a:pPr>
            <a:endParaRPr lang="cs-CZ" altLang="cs-CZ" sz="2000">
              <a:solidFill>
                <a:srgbClr val="000066"/>
              </a:solidFill>
            </a:endParaRPr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702367" y="2564904"/>
            <a:ext cx="8229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altLang="cs-CZ" sz="4400" dirty="0" smtClean="0">
                <a:solidFill>
                  <a:srgbClr val="000066"/>
                </a:solidFill>
              </a:rPr>
              <a:t>Děkuji za pozornost</a:t>
            </a:r>
            <a:endParaRPr lang="cs-CZ" altLang="cs-CZ" sz="4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2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Produktovody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81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82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83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7696200" cy="25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SzPct val="130000"/>
            </a:pPr>
            <a:r>
              <a:rPr lang="cs-CZ" sz="2400" dirty="0"/>
              <a:t>Produktovody jsou liniovými stavbami, jejichž délka se pohybuje řádově v desítkách až stovkách kilometrů. </a:t>
            </a:r>
            <a:endParaRPr lang="cs-CZ" sz="2400" dirty="0" smtClean="0"/>
          </a:p>
          <a:p>
            <a:pPr>
              <a:lnSpc>
                <a:spcPct val="90000"/>
              </a:lnSpc>
              <a:spcAft>
                <a:spcPct val="20000"/>
              </a:spcAft>
              <a:buSzPct val="130000"/>
            </a:pPr>
            <a:r>
              <a:rPr lang="cs-CZ" sz="2400" dirty="0" smtClean="0"/>
              <a:t>V</a:t>
            </a:r>
            <a:r>
              <a:rPr lang="cs-CZ" sz="2400" dirty="0"/>
              <a:t> ČR jde o tranzitní a vysokotlaké plynovody zemního plynu, ropovody, produktovody ropných produktů a produktovody etylénu, </a:t>
            </a:r>
            <a:r>
              <a:rPr lang="cs-CZ" sz="2400" dirty="0" err="1"/>
              <a:t>etylbenzénu</a:t>
            </a:r>
            <a:r>
              <a:rPr lang="cs-CZ" sz="2400" dirty="0"/>
              <a:t> a C4 frakce</a:t>
            </a:r>
            <a:endParaRPr lang="cs-CZ" altLang="cs-CZ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3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Produktovody</a:t>
            </a: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26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27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28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4400" y="1447800"/>
            <a:ext cx="7467600" cy="4717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endParaRPr lang="cs-CZ" sz="2000" dirty="0"/>
          </a:p>
          <a:p>
            <a:pPr lvl="0"/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700808"/>
            <a:ext cx="79329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Realizace projektu byla rozdělena do logických celků: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Rešerše a analýza legislativní báze, normativů a metodik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Návrh metod a postupů posouzení rizik, havarijního a územního plánování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Návrh a implementace informačního systému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Zpracování metodiky pro podporu posouzení rizika, územního plánování, organizace zásahu IZS a varování obyvatelstva v okolí produktovodů přepravujících nebezpečné látky</a:t>
            </a:r>
          </a:p>
        </p:txBody>
      </p:sp>
    </p:spTree>
    <p:extLst>
      <p:ext uri="{BB962C8B-B14F-4D97-AF65-F5344CB8AC3E}">
        <p14:creationId xmlns:p14="http://schemas.microsoft.com/office/powerpoint/2010/main" val="6691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4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6512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Rešerše normativů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45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46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47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4400" y="1447800"/>
            <a:ext cx="7467600" cy="11171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4163" indent="-284163" algn="ctr">
              <a:lnSpc>
                <a:spcPct val="90000"/>
              </a:lnSpc>
              <a:spcAft>
                <a:spcPct val="20000"/>
              </a:spcAft>
              <a:buFontTx/>
              <a:buNone/>
            </a:pPr>
            <a:endParaRPr lang="cs-CZ" altLang="cs-CZ" sz="2000" b="0" kern="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628800"/>
            <a:ext cx="82809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Základnímu regulativy jsou: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Zákon 161/2013 Sb., kterým se mění zákon č. 189/1999 Sb., o nouzových zásobách ropy, o řešení stavů ropné nouze a o změně některých souvisejících zákonů (zákon o nouzových zásobách ropy),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Zákon č. 458/2000 Sb. (“energetický zákon“) ve znění zákona č. 131/2015 Sb. „o podmínkách podnikání a o výkonu státní správy v energetických odvětvích.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3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5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6512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Rešerše normativů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7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8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9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4400" y="1447800"/>
            <a:ext cx="7467600" cy="11171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4163" indent="-284163" algn="ctr">
              <a:lnSpc>
                <a:spcPct val="90000"/>
              </a:lnSpc>
              <a:spcAft>
                <a:spcPct val="20000"/>
              </a:spcAft>
              <a:buFontTx/>
              <a:buNone/>
            </a:pPr>
            <a:endParaRPr lang="cs-CZ" altLang="cs-CZ" sz="2000" b="0" kern="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628800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Parametry bezpečnostních či ochranných pásem pak stanovují i ČSN: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ČSN 65 0204 (dálkovody hořlavých kapalin)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ČSN 65 0208 (dálkovody zkapalněných uhlovodíků)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8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6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6512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Ochranná a bezpečnostní pásma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2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3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4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4400" y="1447800"/>
            <a:ext cx="7467600" cy="11171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4163" indent="-284163" algn="ctr">
              <a:lnSpc>
                <a:spcPct val="90000"/>
              </a:lnSpc>
              <a:spcAft>
                <a:spcPct val="20000"/>
              </a:spcAft>
              <a:buFontTx/>
              <a:buNone/>
            </a:pPr>
            <a:endParaRPr lang="cs-CZ" altLang="cs-CZ" sz="2000" b="0" kern="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62880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Základní podmínkou vzniku ochranného pásma (bezpečnostního pásma) je existence účinného obecně závazného právního předpisu, který stanoví možnost jeho vzniku po splnění předem daných podmínek.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3429000"/>
            <a:ext cx="8375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 touto podmínkou je problém u dálkovodu </a:t>
            </a:r>
            <a:r>
              <a:rPr lang="cs-CZ" dirty="0" err="1" smtClean="0"/>
              <a:t>ethylénu</a:t>
            </a:r>
            <a:r>
              <a:rPr lang="cs-CZ" dirty="0" smtClean="0"/>
              <a:t>, neboť jeho ochranné pásmo je založeno na územním rozhodnutí bývalého KNV.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0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7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Rizika, územní plánování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6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7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8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701378" y="1465337"/>
            <a:ext cx="801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Postup posouzení rizik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01378" y="2780928"/>
            <a:ext cx="777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Postup při kolizi stavby s ochranným/bezpečnostním pásmem, povolení na práci v pásmu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5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8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-108520" y="605061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Informační systém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23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24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25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70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IS je jedním z výstupů projektu a poskytuje: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1909465"/>
            <a:ext cx="831745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znalostní </a:t>
            </a:r>
            <a:r>
              <a:rPr lang="cs-CZ" dirty="0" smtClean="0"/>
              <a:t>databáze pro </a:t>
            </a:r>
            <a:r>
              <a:rPr lang="cs-CZ" dirty="0"/>
              <a:t>potřeby </a:t>
            </a:r>
            <a:r>
              <a:rPr lang="cs-CZ" dirty="0" smtClean="0"/>
              <a:t>zpracování havarijních plánů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vizualizace </a:t>
            </a:r>
            <a:r>
              <a:rPr lang="cs-CZ" dirty="0"/>
              <a:t>požadovaných informací na mapě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údaje </a:t>
            </a:r>
            <a:r>
              <a:rPr lang="cs-CZ" dirty="0"/>
              <a:t>z expertních databází (látky, účinky) a predikovat vývoj havarijní situace při úniku chemické látky prostřednictvím modelovacího nástroje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využití informací </a:t>
            </a:r>
            <a:r>
              <a:rPr lang="cs-CZ" dirty="0"/>
              <a:t>z externích zdrojů (např. územní registry, územní plánovací dokumentace, havarijní plán kraje, poplachový plán IZS kraje, plán varování)</a:t>
            </a:r>
          </a:p>
        </p:txBody>
      </p:sp>
    </p:spTree>
    <p:extLst>
      <p:ext uri="{BB962C8B-B14F-4D97-AF65-F5344CB8AC3E}">
        <p14:creationId xmlns:p14="http://schemas.microsoft.com/office/powerpoint/2010/main" val="298801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9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-955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Metodika analýzy rizik a havarijního plánování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15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16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17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371908" y="1399823"/>
            <a:ext cx="8470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 rámci projektu byly navrženy postupy analýzy rizika pro produktovody, možné parametry ohrožení jsou v metodice tabelárně zpracovány.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2708920"/>
            <a:ext cx="8458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Dalším výstupem projektu je návrh osnovy havarijního plánu s využitím tzv. havarijních </a:t>
            </a:r>
            <a:r>
              <a:rPr lang="cs-CZ" dirty="0" smtClean="0"/>
              <a:t>karet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3933056"/>
            <a:ext cx="8231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certifikaci metodiky a zkušebním provozu systému bude tento systém a metodiky přístupné pro předpokládané uživatele</a:t>
            </a:r>
          </a:p>
        </p:txBody>
      </p:sp>
    </p:spTree>
    <p:extLst>
      <p:ext uri="{BB962C8B-B14F-4D97-AF65-F5344CB8AC3E}">
        <p14:creationId xmlns:p14="http://schemas.microsoft.com/office/powerpoint/2010/main" val="22750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5389</TotalTime>
  <Words>775</Words>
  <Application>Microsoft Office PowerPoint</Application>
  <PresentationFormat>Předvádění na obrazovce (4:3)</PresentationFormat>
  <Paragraphs>109</Paragraphs>
  <Slides>14</Slides>
  <Notes>13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Default Design</vt:lpstr>
      <vt:lpstr>Paint Shop Pro 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VnHP</dc:title>
  <dc:subject>pro seminář KÚ stř. kraj</dc:subject>
  <dc:creator>MD</dc:creator>
  <cp:lastModifiedBy>Miroslav Dítě</cp:lastModifiedBy>
  <cp:revision>244</cp:revision>
  <cp:lastPrinted>2002-12-18T12:18:15Z</cp:lastPrinted>
  <dcterms:created xsi:type="dcterms:W3CDTF">2002-11-11T09:46:04Z</dcterms:created>
  <dcterms:modified xsi:type="dcterms:W3CDTF">2018-03-07T13:42:04Z</dcterms:modified>
</cp:coreProperties>
</file>