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0"/>
    <p:restoredTop sz="94679"/>
  </p:normalViewPr>
  <p:slideViewPr>
    <p:cSldViewPr snapToGrid="0" snapToObjects="1">
      <p:cViewPr varScale="1">
        <p:scale>
          <a:sx n="48" d="100"/>
          <a:sy n="48" d="100"/>
        </p:scale>
        <p:origin x="9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46100" latinLnBrk="0">
      <a:defRPr sz="2000">
        <a:latin typeface="Lucida Grande"/>
        <a:ea typeface="Lucida Grande"/>
        <a:cs typeface="Lucida Grande"/>
        <a:sym typeface="Lucida Grande"/>
      </a:defRPr>
    </a:lvl1pPr>
    <a:lvl2pPr indent="228600" defTabSz="546100" latinLnBrk="0">
      <a:defRPr sz="2000">
        <a:latin typeface="Lucida Grande"/>
        <a:ea typeface="Lucida Grande"/>
        <a:cs typeface="Lucida Grande"/>
        <a:sym typeface="Lucida Grande"/>
      </a:defRPr>
    </a:lvl2pPr>
    <a:lvl3pPr indent="457200" defTabSz="546100" latinLnBrk="0">
      <a:defRPr sz="2000">
        <a:latin typeface="Lucida Grande"/>
        <a:ea typeface="Lucida Grande"/>
        <a:cs typeface="Lucida Grande"/>
        <a:sym typeface="Lucida Grande"/>
      </a:defRPr>
    </a:lvl3pPr>
    <a:lvl4pPr indent="685800" defTabSz="546100" latinLnBrk="0">
      <a:defRPr sz="2000">
        <a:latin typeface="Lucida Grande"/>
        <a:ea typeface="Lucida Grande"/>
        <a:cs typeface="Lucida Grande"/>
        <a:sym typeface="Lucida Grande"/>
      </a:defRPr>
    </a:lvl4pPr>
    <a:lvl5pPr indent="914400" defTabSz="546100" latinLnBrk="0">
      <a:defRPr sz="2000">
        <a:latin typeface="Lucida Grande"/>
        <a:ea typeface="Lucida Grande"/>
        <a:cs typeface="Lucida Grande"/>
        <a:sym typeface="Lucida Grande"/>
      </a:defRPr>
    </a:lvl5pPr>
    <a:lvl6pPr indent="1143000" defTabSz="546100" latinLnBrk="0">
      <a:defRPr sz="2000">
        <a:latin typeface="Lucida Grande"/>
        <a:ea typeface="Lucida Grande"/>
        <a:cs typeface="Lucida Grande"/>
        <a:sym typeface="Lucida Grande"/>
      </a:defRPr>
    </a:lvl6pPr>
    <a:lvl7pPr indent="1371600" defTabSz="546100" latinLnBrk="0">
      <a:defRPr sz="2000">
        <a:latin typeface="Lucida Grande"/>
        <a:ea typeface="Lucida Grande"/>
        <a:cs typeface="Lucida Grande"/>
        <a:sym typeface="Lucida Grande"/>
      </a:defRPr>
    </a:lvl7pPr>
    <a:lvl8pPr indent="1600200" defTabSz="546100" latinLnBrk="0">
      <a:defRPr sz="2000">
        <a:latin typeface="Lucida Grande"/>
        <a:ea typeface="Lucida Grande"/>
        <a:cs typeface="Lucida Grande"/>
        <a:sym typeface="Lucida Grande"/>
      </a:defRPr>
    </a:lvl8pPr>
    <a:lvl9pPr indent="1828800" defTabSz="546100" latinLnBrk="0">
      <a:defRPr sz="20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06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1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rázek"/>
          <p:cNvSpPr>
            <a:spLocks noGrp="1"/>
          </p:cNvSpPr>
          <p:nvPr>
            <p:ph type="pic" sz="half" idx="13"/>
          </p:nvPr>
        </p:nvSpPr>
        <p:spPr>
          <a:xfrm>
            <a:off x="4318000" y="1435100"/>
            <a:ext cx="7620000" cy="45212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 dirty="0"/>
          </a:p>
        </p:txBody>
      </p:sp>
      <p:sp>
        <p:nvSpPr>
          <p:cNvPr id="88" name="Text názvu"/>
          <p:cNvSpPr txBox="1">
            <a:spLocks noGrp="1"/>
          </p:cNvSpPr>
          <p:nvPr>
            <p:ph type="title"/>
          </p:nvPr>
        </p:nvSpPr>
        <p:spPr>
          <a:xfrm>
            <a:off x="1155700" y="6908800"/>
            <a:ext cx="13931900" cy="15875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8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7973483" y="8712200"/>
            <a:ext cx="292101" cy="317500"/>
          </a:xfrm>
          <a:prstGeom prst="rect">
            <a:avLst/>
          </a:prstGeom>
        </p:spPr>
        <p:txBody>
          <a:bodyPr lIns="38100" tIns="38100" rIns="38100" bIns="38100"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rázek"/>
          <p:cNvSpPr>
            <a:spLocks noGrp="1"/>
          </p:cNvSpPr>
          <p:nvPr>
            <p:ph type="pic" sz="quarter" idx="13"/>
          </p:nvPr>
        </p:nvSpPr>
        <p:spPr>
          <a:xfrm>
            <a:off x="9601200" y="2679700"/>
            <a:ext cx="4178300" cy="55626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endParaRPr dirty="0"/>
          </a:p>
        </p:txBody>
      </p:sp>
      <p:sp>
        <p:nvSpPr>
          <p:cNvPr id="9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8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155700" y="2603500"/>
            <a:ext cx="6807200" cy="5702300"/>
          </a:xfrm>
          <a:prstGeom prst="rect">
            <a:avLst/>
          </a:prstGeom>
        </p:spPr>
        <p:txBody>
          <a:bodyPr/>
          <a:lstStyle>
            <a:lvl1pPr marL="685800" indent="-469900">
              <a:spcBef>
                <a:spcPts val="4600"/>
              </a:spcBef>
              <a:defRPr sz="2800"/>
            </a:lvl1pPr>
            <a:lvl2pPr marL="977900" indent="-469900">
              <a:spcBef>
                <a:spcPts val="4600"/>
              </a:spcBef>
              <a:defRPr sz="2800"/>
            </a:lvl2pPr>
            <a:lvl3pPr marL="1270000" indent="-469900">
              <a:spcBef>
                <a:spcPts val="4600"/>
              </a:spcBef>
              <a:defRPr sz="2800"/>
            </a:lvl3pPr>
            <a:lvl4pPr marL="1574800" indent="-469900">
              <a:spcBef>
                <a:spcPts val="4600"/>
              </a:spcBef>
              <a:defRPr sz="2800"/>
            </a:lvl4pPr>
            <a:lvl5pPr marL="1866900" indent="-469900">
              <a:spcBef>
                <a:spcPts val="4600"/>
              </a:spcBef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155700" y="2603500"/>
            <a:ext cx="6807200" cy="5702300"/>
          </a:xfrm>
          <a:prstGeom prst="rect">
            <a:avLst/>
          </a:prstGeom>
        </p:spPr>
        <p:txBody>
          <a:bodyPr/>
          <a:lstStyle>
            <a:lvl1pPr marL="685800" indent="-469900">
              <a:spcBef>
                <a:spcPts val="4600"/>
              </a:spcBef>
              <a:defRPr sz="2800"/>
            </a:lvl1pPr>
            <a:lvl2pPr marL="977900" indent="-469900">
              <a:spcBef>
                <a:spcPts val="4600"/>
              </a:spcBef>
              <a:defRPr sz="2800"/>
            </a:lvl2pPr>
            <a:lvl3pPr marL="1270000" indent="-469900">
              <a:spcBef>
                <a:spcPts val="4600"/>
              </a:spcBef>
              <a:defRPr sz="2800"/>
            </a:lvl3pPr>
            <a:lvl4pPr marL="1574800" indent="-469900">
              <a:spcBef>
                <a:spcPts val="4600"/>
              </a:spcBef>
              <a:defRPr sz="2800"/>
            </a:lvl4pPr>
            <a:lvl5pPr marL="1866900" indent="-469900">
              <a:spcBef>
                <a:spcPts val="4600"/>
              </a:spcBef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16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851900" y="2603500"/>
            <a:ext cx="6235700" cy="5702300"/>
          </a:xfrm>
          <a:prstGeom prst="rect">
            <a:avLst/>
          </a:prstGeom>
        </p:spPr>
        <p:txBody>
          <a:bodyPr/>
          <a:lstStyle>
            <a:lvl1pPr marL="685800" indent="-469900">
              <a:spcBef>
                <a:spcPts val="4600"/>
              </a:spcBef>
              <a:defRPr sz="2800"/>
            </a:lvl1pPr>
            <a:lvl2pPr marL="977900" indent="-469900">
              <a:spcBef>
                <a:spcPts val="4600"/>
              </a:spcBef>
              <a:defRPr sz="2800"/>
            </a:lvl2pPr>
            <a:lvl3pPr marL="1270000" indent="-469900">
              <a:spcBef>
                <a:spcPts val="4600"/>
              </a:spcBef>
              <a:defRPr sz="2800"/>
            </a:lvl3pPr>
            <a:lvl4pPr marL="1574800" indent="-469900">
              <a:spcBef>
                <a:spcPts val="4600"/>
              </a:spcBef>
              <a:defRPr sz="2800"/>
            </a:lvl4pPr>
            <a:lvl5pPr marL="1866900" indent="-469900">
              <a:spcBef>
                <a:spcPts val="4600"/>
              </a:spcBef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1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21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1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696595" anchor="t"/>
          <a:lstStyle>
            <a:lvl1pPr marL="685800" indent="-469900">
              <a:defRPr sz="2800"/>
            </a:lvl1pPr>
            <a:lvl2pPr marL="977900" indent="-469900">
              <a:defRPr sz="2800"/>
            </a:lvl2pPr>
            <a:lvl3pPr marL="1270000" indent="-469900">
              <a:defRPr sz="2800"/>
            </a:lvl3pPr>
            <a:lvl4pPr marL="1574800" indent="-469900">
              <a:defRPr sz="2800"/>
            </a:lvl4pPr>
            <a:lvl5pPr marL="1866900" indent="-469900"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úrovně 1…"/>
          <p:cNvSpPr txBox="1">
            <a:spLocks noGrp="1"/>
          </p:cNvSpPr>
          <p:nvPr>
            <p:ph type="body" idx="1"/>
          </p:nvPr>
        </p:nvSpPr>
        <p:spPr>
          <a:xfrm>
            <a:off x="1155700" y="1181100"/>
            <a:ext cx="13931900" cy="6769100"/>
          </a:xfrm>
          <a:prstGeom prst="rect">
            <a:avLst/>
          </a:prstGeom>
        </p:spPr>
        <p:txBody>
          <a:bodyPr/>
          <a:lstStyle>
            <a:lvl1pPr>
              <a:spcBef>
                <a:spcPts val="4900"/>
              </a:spcBef>
            </a:lvl1pPr>
            <a:lvl2pPr>
              <a:spcBef>
                <a:spcPts val="4900"/>
              </a:spcBef>
            </a:lvl2pPr>
            <a:lvl3pPr>
              <a:spcBef>
                <a:spcPts val="4900"/>
              </a:spcBef>
            </a:lvl3pPr>
            <a:lvl4pPr>
              <a:spcBef>
                <a:spcPts val="4900"/>
              </a:spcBef>
            </a:lvl4pPr>
            <a:lvl5pPr>
              <a:spcBef>
                <a:spcPts val="4900"/>
              </a:spcBef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názvu"/>
          <p:cNvSpPr txBox="1">
            <a:spLocks noGrp="1"/>
          </p:cNvSpPr>
          <p:nvPr>
            <p:ph type="title"/>
          </p:nvPr>
        </p:nvSpPr>
        <p:spPr>
          <a:xfrm>
            <a:off x="1663700" y="241300"/>
            <a:ext cx="12941300" cy="22987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názvu"/>
          <p:cNvSpPr txBox="1">
            <a:spLocks noGrp="1"/>
          </p:cNvSpPr>
          <p:nvPr>
            <p:ph type="title"/>
          </p:nvPr>
        </p:nvSpPr>
        <p:spPr>
          <a:xfrm>
            <a:off x="1155700" y="2781300"/>
            <a:ext cx="13931900" cy="35687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8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13931900" cy="570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7960783" y="8686800"/>
            <a:ext cx="317501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7493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0414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3335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16383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19304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22225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25146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28067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3098800" marR="0" indent="-533400" algn="l" defTabSz="546100" latinLnBrk="0">
        <a:lnSpc>
          <a:spcPct val="100000"/>
        </a:lnSpc>
        <a:spcBef>
          <a:spcPts val="3500"/>
        </a:spcBef>
        <a:spcAft>
          <a:spcPts val="0"/>
        </a:spcAft>
        <a:buClrTx/>
        <a:buSzPct val="171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eorgi Bidenko, doc. RNDr. Miloslav Bačiak, Ph.D.,…"/>
          <p:cNvSpPr txBox="1">
            <a:spLocks noGrp="1"/>
          </p:cNvSpPr>
          <p:nvPr>
            <p:ph type="subTitle" sz="quarter" idx="1"/>
          </p:nvPr>
        </p:nvSpPr>
        <p:spPr>
          <a:xfrm>
            <a:off x="449263" y="7394872"/>
            <a:ext cx="15357475" cy="1558628"/>
          </a:xfrm>
          <a:prstGeom prst="rect">
            <a:avLst/>
          </a:prstGeom>
        </p:spPr>
        <p:txBody>
          <a:bodyPr/>
          <a:lstStyle/>
          <a:p>
            <a:pPr defTabSz="914400"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doc. RNDr. Miloslav Bačiak, Ph.D., </a:t>
            </a:r>
          </a:p>
          <a:p>
            <a:pPr defTabSz="914400"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Ing.Libor Baraňák, Ph.D.,Ing. </a:t>
            </a:r>
            <a:r>
              <a:rPr lang="cs-CZ" dirty="0"/>
              <a:t>Pátek Jaroslav</a:t>
            </a:r>
            <a:endParaRPr dirty="0"/>
          </a:p>
        </p:txBody>
      </p:sp>
      <p:sp>
        <p:nvSpPr>
          <p:cNvPr id="127" name="Transformace energeticky významných komponentů komunálního odpadu, pneumatik a ropných kalů do alternativního paliva"/>
          <p:cNvSpPr txBox="1"/>
          <p:nvPr/>
        </p:nvSpPr>
        <p:spPr>
          <a:xfrm>
            <a:off x="248542" y="4993910"/>
            <a:ext cx="15758915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40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cs-CZ" sz="4000" dirty="0">
                <a:sym typeface="Calibri"/>
              </a:rPr>
              <a:t>Ověření možnosti zpracování rašeliny pomocí termické depolymerizace</a:t>
            </a:r>
            <a:br>
              <a:rPr lang="cs-CZ" sz="4000" dirty="0">
                <a:sym typeface="Calibri"/>
              </a:rPr>
            </a:br>
            <a:endParaRPr dirty="0"/>
          </a:p>
        </p:txBody>
      </p:sp>
      <p:pic>
        <p:nvPicPr>
          <p:cNvPr id="129" name="image12.jpg" descr="image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9962" y="1031577"/>
            <a:ext cx="6645828" cy="3324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EC36249-6246-4AB2-B24B-7379E4343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08" y="401992"/>
            <a:ext cx="2539158" cy="646331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ceeglogo.png" descr="ceeg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16" y="84155"/>
            <a:ext cx="2529924" cy="162348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2 STEP Pyrolysis of mixed waste incl. PVC and Sulphur"/>
          <p:cNvSpPr txBox="1"/>
          <p:nvPr/>
        </p:nvSpPr>
        <p:spPr>
          <a:xfrm>
            <a:off x="4938023" y="601314"/>
            <a:ext cx="637995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lang="cs-CZ" dirty="0"/>
              <a:t>Testy rašeliny – vstupy a výstupy</a:t>
            </a:r>
            <a:endParaRPr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9ED65D4-E164-4139-91C0-6601BD2B7D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" y="2352288"/>
            <a:ext cx="7679195" cy="3446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7722D86-B3D1-4D79-80F3-ECB8E217D43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034" y="2124075"/>
            <a:ext cx="3898576" cy="442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72731D-E191-4A5F-AF45-71AF038AD6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08" y="401992"/>
            <a:ext cx="2539158" cy="646331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ceeglogo.png" descr="ceeg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316" y="84155"/>
            <a:ext cx="2529924" cy="162348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2 STEP Pyrolysis of mixed waste incl. PVC and Sulphur"/>
          <p:cNvSpPr txBox="1"/>
          <p:nvPr/>
        </p:nvSpPr>
        <p:spPr>
          <a:xfrm>
            <a:off x="5755555" y="686837"/>
            <a:ext cx="474489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lang="cs-CZ" dirty="0"/>
              <a:t>Testy rašelina - srovnání</a:t>
            </a:r>
            <a:endParaRPr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5899C4D-8C57-40CE-8BA0-AF0B231783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59" y="2265521"/>
            <a:ext cx="8597591" cy="504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300B2DF-730B-4069-97DE-43976B87C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58966" y="2817508"/>
            <a:ext cx="5129560" cy="384717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1F63F35-03FE-4633-9900-ADA626B29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08" y="401992"/>
            <a:ext cx="2539158" cy="646331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ceeglogo.png" descr="ceeg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16" y="84155"/>
            <a:ext cx="2529924" cy="162348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Fully Automated SCADA Process Control"/>
          <p:cNvSpPr txBox="1"/>
          <p:nvPr/>
        </p:nvSpPr>
        <p:spPr>
          <a:xfrm>
            <a:off x="5273801" y="567601"/>
            <a:ext cx="519372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lang="cs-CZ" dirty="0"/>
              <a:t>Testy rašelina – další vývoj</a:t>
            </a: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77E41BE-22C5-47AC-8F9A-F512E1AE1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7" y="2116641"/>
            <a:ext cx="5715000" cy="428625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8B1F812-B75A-4E77-B50E-4BDFD70B8DB3}"/>
              </a:ext>
            </a:extLst>
          </p:cNvPr>
          <p:cNvSpPr txBox="1"/>
          <p:nvPr/>
        </p:nvSpPr>
        <p:spPr>
          <a:xfrm>
            <a:off x="7176210" y="1941183"/>
            <a:ext cx="822517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46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Drcení rašeliny na vysokorychlostním mlýnu – sušení a homogenizace vzorku</a:t>
            </a:r>
          </a:p>
          <a:p>
            <a:pPr marL="0" marR="0" indent="0" algn="l" defTabSz="546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/>
              <a:t>Termická depolymerizace drcené rašeliny</a:t>
            </a:r>
          </a:p>
          <a:p>
            <a:pPr marL="0" marR="0" indent="0" algn="l" defTabSz="546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Realizace velké jednotky v Číně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917A4DA-77B9-42CF-93A7-8BBD76843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08" y="401992"/>
            <a:ext cx="2539158" cy="646331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ceeglogo.png" descr="ceeg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16" y="84155"/>
            <a:ext cx="2529924" cy="162348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Fully Automated SCADA Process Control"/>
          <p:cNvSpPr txBox="1"/>
          <p:nvPr/>
        </p:nvSpPr>
        <p:spPr>
          <a:xfrm>
            <a:off x="6838326" y="567601"/>
            <a:ext cx="206466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lang="cs-CZ" dirty="0"/>
              <a:t>Otázky???</a:t>
            </a:r>
            <a:endParaRPr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2617D3-EAFC-4DB4-87FD-C8BD42E02F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95" y="1483802"/>
            <a:ext cx="3499989" cy="52842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186BE01-6AE5-4E63-8306-CB04255E1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08" y="401992"/>
            <a:ext cx="2539158" cy="646331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Address:…"/>
          <p:cNvSpPr txBox="1">
            <a:spLocks noGrp="1"/>
          </p:cNvSpPr>
          <p:nvPr>
            <p:ph type="body" sz="quarter" idx="1"/>
          </p:nvPr>
        </p:nvSpPr>
        <p:spPr>
          <a:xfrm>
            <a:off x="4362450" y="5013891"/>
            <a:ext cx="7531100" cy="2730501"/>
          </a:xfrm>
          <a:prstGeom prst="rect">
            <a:avLst/>
          </a:prstGeom>
        </p:spPr>
        <p:txBody>
          <a:bodyPr/>
          <a:lstStyle/>
          <a:p>
            <a:pPr defTabSz="457200"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Address:</a:t>
            </a:r>
            <a:endParaRPr b="0" dirty="0"/>
          </a:p>
          <a:p>
            <a:pPr defTabSz="457200"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V zářezu 902/4</a:t>
            </a:r>
          </a:p>
          <a:p>
            <a:pPr defTabSz="457200"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Pr</a:t>
            </a:r>
            <a:r>
              <a:rPr lang="cs-CZ" b="1" dirty="0"/>
              <a:t>aha</a:t>
            </a:r>
            <a:endParaRPr b="1" dirty="0"/>
          </a:p>
          <a:p>
            <a:pPr defTabSz="457200"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  <a:p>
            <a:pPr defTabSz="457200"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rPr lang="cs-CZ" b="0" dirty="0"/>
              <a:t>+420604410358</a:t>
            </a:r>
            <a:endParaRPr b="0" dirty="0"/>
          </a:p>
          <a:p>
            <a:pPr defTabSz="457200"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  <a:p>
            <a:pPr defTabSz="457200"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rPr u="sng" dirty="0"/>
              <a:t>www.en</a:t>
            </a:r>
            <a:r>
              <a:rPr lang="cs-CZ" u="sng" dirty="0"/>
              <a:t>ress.eu</a:t>
            </a:r>
            <a:endParaRPr b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3A5E7E-D46D-4010-A394-2A4DF195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87" y="2018919"/>
            <a:ext cx="5341012" cy="135953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radiční Metody Nakládání s Odpady"/>
          <p:cNvSpPr txBox="1">
            <a:spLocks noGrp="1"/>
          </p:cNvSpPr>
          <p:nvPr>
            <p:ph type="title" idx="4294967295"/>
          </p:nvPr>
        </p:nvSpPr>
        <p:spPr>
          <a:xfrm>
            <a:off x="76993" y="301866"/>
            <a:ext cx="16102013" cy="607468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defTabSz="914400">
              <a:defRPr sz="3600" b="1"/>
            </a:lvl1pPr>
          </a:lstStyle>
          <a:p>
            <a:r>
              <a:rPr lang="cs-CZ" dirty="0"/>
              <a:t>Představení společnosti ENRESS na Odpadovém fóru</a:t>
            </a:r>
            <a:endParaRPr dirty="0"/>
          </a:p>
        </p:txBody>
      </p:sp>
      <p:sp>
        <p:nvSpPr>
          <p:cNvPr id="132" name="Skládkování                                        Spalovny…"/>
          <p:cNvSpPr txBox="1"/>
          <p:nvPr/>
        </p:nvSpPr>
        <p:spPr>
          <a:xfrm>
            <a:off x="442082" y="1173479"/>
            <a:ext cx="15371835" cy="52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defRPr sz="3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/>
              <a:t>Společnost ENRESS s.r.o.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/>
              <a:t>Nitrátová směrnice EU – hnojiva na bázi digestátu BPS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/>
              <a:t>Bioaktivátor E – prostředek na chemické bázi na snížení H2S v bioplynu a zvýšení CH4</a:t>
            </a:r>
          </a:p>
          <a:p>
            <a:pPr marL="457200" indent="-457200" algn="l" defTabSz="914400">
              <a:buFont typeface="Arial" panose="020B0604020202020204" pitchFamily="34" charset="0"/>
              <a:buChar char="•"/>
              <a:defRPr sz="3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cs-CZ" dirty="0"/>
              <a:t>Termická depolymerizace</a:t>
            </a:r>
            <a:endParaRPr dirty="0"/>
          </a:p>
          <a:p>
            <a:pPr algn="just" defTabSz="914400">
              <a:defRPr sz="34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                                                          </a:t>
            </a:r>
          </a:p>
          <a:p>
            <a:pPr algn="l" defTabSz="914400">
              <a:defRPr sz="2200" b="1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 defTabSz="914400">
              <a:defRPr sz="2200" b="1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 defTabSz="914400">
              <a:defRPr sz="2200" b="1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 defTabSz="914400">
              <a:defRPr sz="2200" b="1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 defTabSz="914400">
              <a:defRPr sz="2200" b="1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l" defTabSz="914400">
              <a:defRPr sz="2200" b="1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133" name="imag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8220" y="4889808"/>
            <a:ext cx="4309833" cy="3232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03" y="4729918"/>
            <a:ext cx="6317649" cy="3553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9DEDEF4-C105-4623-A940-4038F9CE7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08" y="401992"/>
            <a:ext cx="2539158" cy="646331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6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70" y="1459468"/>
            <a:ext cx="5811802" cy="3269139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X"/>
          <p:cNvSpPr txBox="1"/>
          <p:nvPr/>
        </p:nvSpPr>
        <p:spPr>
          <a:xfrm>
            <a:off x="10949241" y="1331776"/>
            <a:ext cx="2410196" cy="3477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2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138" name="Přímé spalování není vhodné, vede k produkci nežádoucích a jedovatých substancí (furany, dioxiny, které mají katastrofické dopady pro živoucí organismy). Je snazší omezovat příčiny, než následky."/>
          <p:cNvSpPr txBox="1"/>
          <p:nvPr/>
        </p:nvSpPr>
        <p:spPr>
          <a:xfrm>
            <a:off x="533731" y="1133574"/>
            <a:ext cx="7344946" cy="569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cs-CZ" dirty="0"/>
              <a:t>Termická depolymerizace je u společnosti ENRESS řešena v laboratořích společnosti, které jsou dislokovány v Dubenci u Příbrami, v areálu bývalých uranových dolů. V současné době jsou v laboratoři k dispozici tyto jednotky: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Laboratorní jednotka LAB5 o objemu 5l materiálu a rozsahu teplot do 1100°C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Poloprovozní jednotka Pyromatik 50 – pronájem od společnosti Wastech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Rozsah teplot do 650°C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POL1 – od července 2018 – nízkoteplotní jednotka do 480°C , kapacita 1t/24h. Materiál plasty</a:t>
            </a:r>
            <a:endParaRPr dirty="0"/>
          </a:p>
        </p:txBody>
      </p:sp>
      <p:sp>
        <p:nvSpPr>
          <p:cNvPr id="141" name="Tradiční Metody Nakládání s Odpady"/>
          <p:cNvSpPr txBox="1">
            <a:spLocks noGrp="1"/>
          </p:cNvSpPr>
          <p:nvPr>
            <p:ph type="title" idx="4294967295"/>
          </p:nvPr>
        </p:nvSpPr>
        <p:spPr>
          <a:xfrm>
            <a:off x="76993" y="315119"/>
            <a:ext cx="12751111" cy="607468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defTabSz="914400">
              <a:defRPr sz="3600" b="1"/>
            </a:lvl1pPr>
          </a:lstStyle>
          <a:p>
            <a:r>
              <a:rPr lang="cs-CZ" dirty="0"/>
              <a:t>Představení společnosti ENRESS na Odpadovém fóru</a:t>
            </a: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2A0A9B-EBE5-4F41-9215-9C75E51F7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70" y="4937343"/>
            <a:ext cx="4496903" cy="337267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8FEAB15-4F05-493F-996A-482088F34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9437" y="438761"/>
            <a:ext cx="2536156" cy="646232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"/>
          <p:cNvSpPr txBox="1"/>
          <p:nvPr/>
        </p:nvSpPr>
        <p:spPr>
          <a:xfrm>
            <a:off x="710034" y="3556000"/>
            <a:ext cx="13241289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/>
            </a:pPr>
            <a:endParaRPr dirty="0"/>
          </a:p>
          <a:p>
            <a:pPr>
              <a:defRPr sz="4800"/>
            </a:pPr>
            <a:endParaRPr dirty="0"/>
          </a:p>
          <a:p>
            <a:pPr>
              <a:defRPr sz="4800"/>
            </a:pPr>
            <a:endParaRPr dirty="0"/>
          </a:p>
        </p:txBody>
      </p:sp>
      <p:sp>
        <p:nvSpPr>
          <p:cNvPr id="144" name="Produkce paliva v pyrolýze pro kogenerační jednotky za použití fyzikálně chemických postupů. Toto eliminuje potřeby vysoké investice do spaloven nebezpečných pro životní prostředí."/>
          <p:cNvSpPr txBox="1"/>
          <p:nvPr/>
        </p:nvSpPr>
        <p:spPr>
          <a:xfrm>
            <a:off x="1186506" y="1885268"/>
            <a:ext cx="13882988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31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cs-CZ" dirty="0"/>
              <a:t>V loňském roce pracovníci firmy ENRESS  vypracovali koncept malé pyrolýzní jednotky, která je v současné době dislokována na území Čínské lidové republiky. Pracovníci na této jednotce za přítomnosti odborníků z ČLR provedli v Číně  sérii testů ( staré skládky s 80% PVC, ropné laguny, PET, pneumatiky,atd.)</a:t>
            </a:r>
            <a:endParaRPr dirty="0"/>
          </a:p>
        </p:txBody>
      </p:sp>
      <p:pic>
        <p:nvPicPr>
          <p:cNvPr id="145" name="image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22" y="4013830"/>
            <a:ext cx="6454993" cy="484124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Inovativní přístup k nakládání s odpady"/>
          <p:cNvSpPr txBox="1"/>
          <p:nvPr/>
        </p:nvSpPr>
        <p:spPr>
          <a:xfrm>
            <a:off x="3144901" y="567601"/>
            <a:ext cx="1171227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/>
            </a:lvl1pPr>
          </a:lstStyle>
          <a:p>
            <a:pPr algn="ctr"/>
            <a:r>
              <a:rPr lang="cs-CZ" dirty="0"/>
              <a:t>ENRESS s.r.o. a čínská spolupráce</a:t>
            </a:r>
            <a:endParaRPr dirty="0"/>
          </a:p>
        </p:txBody>
      </p:sp>
      <p:pic>
        <p:nvPicPr>
          <p:cNvPr id="147" name="ceeglogo.png" descr="ceeg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316" y="84155"/>
            <a:ext cx="2529924" cy="1623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1 STEP Pyrolysis - pneu a ropné kaly"/>
          <p:cNvSpPr txBox="1"/>
          <p:nvPr/>
        </p:nvSpPr>
        <p:spPr>
          <a:xfrm>
            <a:off x="198651" y="589825"/>
            <a:ext cx="1553755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b="1"/>
            </a:pPr>
            <a:r>
              <a:rPr lang="cs-CZ" dirty="0"/>
              <a:t>Zpracování rašeliny pomocí termické depolymerizace </a:t>
            </a:r>
            <a:endParaRPr dirty="0"/>
          </a:p>
        </p:txBody>
      </p:sp>
      <p:pic>
        <p:nvPicPr>
          <p:cNvPr id="151" name="ceeglogo.png" descr="ceeg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16" y="84155"/>
            <a:ext cx="2529924" cy="16234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7B5F4AF-CB99-4B00-9C5C-A10D349B13AC}"/>
              </a:ext>
            </a:extLst>
          </p:cNvPr>
          <p:cNvSpPr txBox="1"/>
          <p:nvPr/>
        </p:nvSpPr>
        <p:spPr>
          <a:xfrm flipH="1">
            <a:off x="1317928" y="1500752"/>
            <a:ext cx="11960750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46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Na základě úspěšných testů v Číně, jsme byly na konci loňského roku osloveni o testy rašeliny na tvorbu bio oleje pomocí termické depolymerizace. Uvedený vzorek rašeliny byl dovezen z Běloruska.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6CE64B-4F77-42A5-B658-13436B2B6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314" y="5044544"/>
            <a:ext cx="4391377" cy="24701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51C4DE-A1C8-40D8-9130-76564801F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07" y="4083929"/>
            <a:ext cx="7806894" cy="439137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EE571C7-AFF8-4516-9F97-CD7D8A3D1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08" y="401992"/>
            <a:ext cx="2539158" cy="646331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eeglogo.png" descr="ceeg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16" y="84155"/>
            <a:ext cx="2529924" cy="1623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ceeglogo.png" descr="ceeg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16" y="84155"/>
            <a:ext cx="2529924" cy="162348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2 STEP Pyrolysis of Mixed Waste incl. PVC and Sulphur"/>
          <p:cNvSpPr txBox="1"/>
          <p:nvPr/>
        </p:nvSpPr>
        <p:spPr>
          <a:xfrm>
            <a:off x="2628348" y="616959"/>
            <a:ext cx="1099930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lang="cs-CZ" dirty="0"/>
              <a:t>Testy rašeliny-teorie</a:t>
            </a:r>
            <a:endParaRPr dirty="0"/>
          </a:p>
        </p:txBody>
      </p:sp>
      <p:sp>
        <p:nvSpPr>
          <p:cNvPr id="156" name="• Dvou kroková pyrolýza je efektivní metodou pro redukci obsahu chlóru v pyrolýzních tekutinách.…"/>
          <p:cNvSpPr txBox="1"/>
          <p:nvPr/>
        </p:nvSpPr>
        <p:spPr>
          <a:xfrm>
            <a:off x="1566949" y="4764405"/>
            <a:ext cx="1369943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tabLst>
                <a:tab pos="139700" algn="l"/>
                <a:tab pos="457200" algn="l"/>
              </a:tabLst>
              <a:defRPr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7169B1E-7CEE-4CB0-BB89-A6FDF3E17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" y="2079497"/>
            <a:ext cx="6737750" cy="695938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D70D73E-5A86-4E8F-9010-A61FD755D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61" y="2079497"/>
            <a:ext cx="6146490" cy="69593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382B483-99C3-40BE-AF7A-FECA373EF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08" y="401992"/>
            <a:ext cx="2539158" cy="646331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ceeglogo.png" descr="ceeg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16" y="84155"/>
            <a:ext cx="2529924" cy="1623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ceeglogo.png" descr="ceeg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16" y="84155"/>
            <a:ext cx="2529924" cy="162348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1. krok - Termální de-chlorizace…"/>
          <p:cNvSpPr txBox="1"/>
          <p:nvPr/>
        </p:nvSpPr>
        <p:spPr>
          <a:xfrm>
            <a:off x="1909849" y="3039367"/>
            <a:ext cx="12756952" cy="4411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4800" b="1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solidFill>
                  <a:schemeClr val="tx1"/>
                </a:solidFill>
              </a:rPr>
              <a:t>1. krok </a:t>
            </a:r>
            <a:r>
              <a:rPr lang="cs-CZ" sz="2800" dirty="0">
                <a:solidFill>
                  <a:schemeClr val="tx1"/>
                </a:solidFill>
              </a:rPr>
              <a:t>–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lang="cs-CZ" sz="2800" dirty="0">
                <a:solidFill>
                  <a:schemeClr val="tx1"/>
                </a:solidFill>
              </a:rPr>
              <a:t>laboratorní jednotka LAB5</a:t>
            </a:r>
            <a:endParaRPr sz="2800" dirty="0">
              <a:solidFill>
                <a:schemeClr val="tx1"/>
              </a:solidFill>
            </a:endParaRPr>
          </a:p>
          <a:p>
            <a:pPr algn="l" defTabSz="457200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2800" dirty="0"/>
              <a:t>Série testů ke stanovení správné teploty a doby zdržení v termické jednotce</a:t>
            </a:r>
            <a:endParaRPr sz="2800" dirty="0"/>
          </a:p>
          <a:p>
            <a:pPr algn="l" defTabSz="457200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2800" dirty="0"/>
              <a:t>Elementární rozbor vstupu, testy radioaktivity materiálu ( Černobyl), sušení materiálu </a:t>
            </a:r>
            <a:endParaRPr sz="2800" dirty="0"/>
          </a:p>
          <a:p>
            <a:pPr algn="l" defTabSz="457200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algn="l" defTabSz="457200">
              <a:defRPr sz="4800" b="1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solidFill>
                  <a:schemeClr val="tx1"/>
                </a:solidFill>
              </a:rPr>
              <a:t>2. </a:t>
            </a:r>
            <a:r>
              <a:rPr lang="cs-CZ" sz="2800" dirty="0">
                <a:solidFill>
                  <a:schemeClr val="tx1"/>
                </a:solidFill>
              </a:rPr>
              <a:t>krok -Poloprovozní jednotka Pyromatik 5O</a:t>
            </a:r>
            <a:endParaRPr sz="2800" dirty="0">
              <a:solidFill>
                <a:schemeClr val="tx1"/>
              </a:solidFill>
            </a:endParaRPr>
          </a:p>
          <a:p>
            <a:pPr algn="l" defTabSz="457200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2800" dirty="0"/>
              <a:t>Ověřovací test na poloprovozní jednotce s 60 kg vstupu</a:t>
            </a:r>
          </a:p>
          <a:p>
            <a:pPr algn="l" defTabSz="457200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endParaRPr lang="cs-CZ" sz="2800" dirty="0"/>
          </a:p>
          <a:p>
            <a:pPr algn="l" defTabSz="457200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sz="2800" dirty="0"/>
              <a:t>3.krok – Rozbory oleje (ENRESS +MND)</a:t>
            </a:r>
            <a:endParaRPr sz="2800" dirty="0"/>
          </a:p>
        </p:txBody>
      </p:sp>
      <p:sp>
        <p:nvSpPr>
          <p:cNvPr id="161" name="2 STEP Pyrolysis of Mixed Waste incl. PVC and Sulphur"/>
          <p:cNvSpPr txBox="1"/>
          <p:nvPr/>
        </p:nvSpPr>
        <p:spPr>
          <a:xfrm>
            <a:off x="5898247" y="694601"/>
            <a:ext cx="478015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lang="cs-CZ" dirty="0"/>
              <a:t>Testy rašelina - realizace</a:t>
            </a:r>
            <a:endParaRPr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C20760-B8DD-4CD4-B41C-B380B7CC7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08" y="401992"/>
            <a:ext cx="2539158" cy="646331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ceeglogo.png" descr="ceeg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16" y="84155"/>
            <a:ext cx="2529924" cy="1623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ceeglogo.png" descr="ceeg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16" y="84155"/>
            <a:ext cx="2529924" cy="162348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2 STEP Pyrolysis of Mixed Waste incl. PVC and Sulphur"/>
          <p:cNvSpPr txBox="1"/>
          <p:nvPr/>
        </p:nvSpPr>
        <p:spPr>
          <a:xfrm>
            <a:off x="6149083" y="694601"/>
            <a:ext cx="638957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lang="cs-CZ" dirty="0"/>
              <a:t>Testy rašelina – vstupy a výstupy</a:t>
            </a:r>
            <a:endParaRPr dirty="0"/>
          </a:p>
        </p:txBody>
      </p:sp>
      <p:sp>
        <p:nvSpPr>
          <p:cNvPr id="173" name="Homogenization tank"/>
          <p:cNvSpPr txBox="1"/>
          <p:nvPr/>
        </p:nvSpPr>
        <p:spPr>
          <a:xfrm>
            <a:off x="434898" y="2550580"/>
            <a:ext cx="6579967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cs-CZ" dirty="0"/>
              <a:t>Elementární rozbor vstup:</a:t>
            </a:r>
          </a:p>
          <a:p>
            <a:r>
              <a:rPr lang="cs-CZ" dirty="0"/>
              <a:t>•	C (carbon)				      49,6 %</a:t>
            </a:r>
          </a:p>
          <a:p>
            <a:r>
              <a:rPr lang="cs-CZ" dirty="0"/>
              <a:t>•	H (hydrogen)				6,3 %</a:t>
            </a:r>
          </a:p>
          <a:p>
            <a:r>
              <a:rPr lang="cs-CZ" dirty="0"/>
              <a:t>•	O (oxygen)				42,3 %</a:t>
            </a:r>
          </a:p>
          <a:p>
            <a:r>
              <a:rPr lang="cs-CZ" dirty="0"/>
              <a:t>•	N (nitrogen)				0,8 %</a:t>
            </a:r>
          </a:p>
          <a:p>
            <a:r>
              <a:rPr lang="cs-CZ" dirty="0"/>
              <a:t>•	zbytek (residuum)		1,0 %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23A0F54-71E1-4913-B1D7-4517190C7DB6}"/>
              </a:ext>
            </a:extLst>
          </p:cNvPr>
          <p:cNvSpPr txBox="1"/>
          <p:nvPr/>
        </p:nvSpPr>
        <p:spPr>
          <a:xfrm>
            <a:off x="7899490" y="1926123"/>
            <a:ext cx="6898178" cy="527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1. Tepelný rozklad při 400 ° C </a:t>
            </a:r>
          </a:p>
          <a:p>
            <a:pPr marL="457200" indent="-457200">
              <a:buAutoNum type="alphaLcPeriod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Pyrolytický uhlík (pevný zbytek) 17,31%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b. Pyrolytický olej 				44,23%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c. Pyrolýzní plyn 				        38,46%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2. Tepelný rozklad při 420 ° C 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a. Pyrolytický uhlík (pevný zbytek) 		14,06%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b. Pyrolytický olej 				        47,92%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c. Pyrolýzní plyn 				                38,02%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3. Tepelný rozklad při 440 ° C 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a. Pyrolytický uhlík (pevný zbytek) 		12,98%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b. Pyrolytický olej				                44,21%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c. Pyrolýzní plyn 		                        42,81%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F6F86034-A5CD-4233-9DC8-D62EF3494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08" y="401992"/>
            <a:ext cx="2539158" cy="646331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ceeglogo.png" descr="ceeg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16" y="84155"/>
            <a:ext cx="2529924" cy="1623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ceeglogo.png" descr="ceeg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316" y="84155"/>
            <a:ext cx="2529924" cy="162348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2 STEP Pyrolysis of mixed waste incl. PVC and Sulphur"/>
          <p:cNvSpPr txBox="1"/>
          <p:nvPr/>
        </p:nvSpPr>
        <p:spPr>
          <a:xfrm>
            <a:off x="4938023" y="700089"/>
            <a:ext cx="637995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lang="cs-CZ" dirty="0"/>
              <a:t>Testy rašeliny – vstupy a výstupy</a:t>
            </a:r>
            <a:endParaRPr dirty="0"/>
          </a:p>
        </p:txBody>
      </p:sp>
      <p:sp>
        <p:nvSpPr>
          <p:cNvPr id="189" name="Output…"/>
          <p:cNvSpPr txBox="1"/>
          <p:nvPr/>
        </p:nvSpPr>
        <p:spPr>
          <a:xfrm>
            <a:off x="7510549" y="4824472"/>
            <a:ext cx="837723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4800" b="1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0CA30EB-F4D5-4F1E-9A98-E94D100042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113" y="2940874"/>
            <a:ext cx="6100647" cy="376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BCE5A0-F055-4FB0-A10D-632D2EF64F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8" y="2209859"/>
            <a:ext cx="6522085" cy="52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59AECE3-0001-4827-84E4-10C53AB1F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08" y="401992"/>
            <a:ext cx="2539158" cy="646331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400</Words>
  <Application>Microsoft Office PowerPoint</Application>
  <PresentationFormat>Vlastní</PresentationFormat>
  <Paragraphs>70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</vt:lpstr>
      <vt:lpstr>Helvetica</vt:lpstr>
      <vt:lpstr>Lucida Grande</vt:lpstr>
      <vt:lpstr>Gradient</vt:lpstr>
      <vt:lpstr>Prezentace aplikace PowerPoint</vt:lpstr>
      <vt:lpstr>Představení společnosti ENRESS na Odpadovém fóru</vt:lpstr>
      <vt:lpstr>Představení společnosti ENRESS na Odpadovém fóru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ENRESS s.r.o.</dc:creator>
  <cp:lastModifiedBy>ENRESS s.r.o.</cp:lastModifiedBy>
  <cp:revision>17</cp:revision>
  <dcterms:modified xsi:type="dcterms:W3CDTF">2018-03-06T08:58:54Z</dcterms:modified>
</cp:coreProperties>
</file>