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1383625" cy="30275213"/>
  <p:notesSz cx="29819600" cy="42341800"/>
  <p:defaultTextStyle>
    <a:defPPr>
      <a:defRPr lang="cs-CZ"/>
    </a:defPPr>
    <a:lvl1pPr marL="0" algn="l" defTabSz="2948791" rtl="0" eaLnBrk="1" latinLnBrk="0" hangingPunct="1">
      <a:defRPr sz="5795" kern="1200">
        <a:solidFill>
          <a:schemeClr val="tx1"/>
        </a:solidFill>
        <a:latin typeface="+mn-lt"/>
        <a:ea typeface="+mn-ea"/>
        <a:cs typeface="+mn-cs"/>
      </a:defRPr>
    </a:lvl1pPr>
    <a:lvl2pPr marL="1474396" algn="l" defTabSz="2948791" rtl="0" eaLnBrk="1" latinLnBrk="0" hangingPunct="1">
      <a:defRPr sz="5795" kern="1200">
        <a:solidFill>
          <a:schemeClr val="tx1"/>
        </a:solidFill>
        <a:latin typeface="+mn-lt"/>
        <a:ea typeface="+mn-ea"/>
        <a:cs typeface="+mn-cs"/>
      </a:defRPr>
    </a:lvl2pPr>
    <a:lvl3pPr marL="2948791" algn="l" defTabSz="2948791" rtl="0" eaLnBrk="1" latinLnBrk="0" hangingPunct="1">
      <a:defRPr sz="5795" kern="1200">
        <a:solidFill>
          <a:schemeClr val="tx1"/>
        </a:solidFill>
        <a:latin typeface="+mn-lt"/>
        <a:ea typeface="+mn-ea"/>
        <a:cs typeface="+mn-cs"/>
      </a:defRPr>
    </a:lvl3pPr>
    <a:lvl4pPr marL="4423184" algn="l" defTabSz="2948791" rtl="0" eaLnBrk="1" latinLnBrk="0" hangingPunct="1">
      <a:defRPr sz="5795" kern="1200">
        <a:solidFill>
          <a:schemeClr val="tx1"/>
        </a:solidFill>
        <a:latin typeface="+mn-lt"/>
        <a:ea typeface="+mn-ea"/>
        <a:cs typeface="+mn-cs"/>
      </a:defRPr>
    </a:lvl4pPr>
    <a:lvl5pPr marL="5897580" algn="l" defTabSz="2948791" rtl="0" eaLnBrk="1" latinLnBrk="0" hangingPunct="1">
      <a:defRPr sz="5795" kern="1200">
        <a:solidFill>
          <a:schemeClr val="tx1"/>
        </a:solidFill>
        <a:latin typeface="+mn-lt"/>
        <a:ea typeface="+mn-ea"/>
        <a:cs typeface="+mn-cs"/>
      </a:defRPr>
    </a:lvl5pPr>
    <a:lvl6pPr marL="7371979" algn="l" defTabSz="2948791" rtl="0" eaLnBrk="1" latinLnBrk="0" hangingPunct="1">
      <a:defRPr sz="5795" kern="1200">
        <a:solidFill>
          <a:schemeClr val="tx1"/>
        </a:solidFill>
        <a:latin typeface="+mn-lt"/>
        <a:ea typeface="+mn-ea"/>
        <a:cs typeface="+mn-cs"/>
      </a:defRPr>
    </a:lvl6pPr>
    <a:lvl7pPr marL="8846374" algn="l" defTabSz="2948791" rtl="0" eaLnBrk="1" latinLnBrk="0" hangingPunct="1">
      <a:defRPr sz="5795" kern="1200">
        <a:solidFill>
          <a:schemeClr val="tx1"/>
        </a:solidFill>
        <a:latin typeface="+mn-lt"/>
        <a:ea typeface="+mn-ea"/>
        <a:cs typeface="+mn-cs"/>
      </a:defRPr>
    </a:lvl7pPr>
    <a:lvl8pPr marL="10320770" algn="l" defTabSz="2948791" rtl="0" eaLnBrk="1" latinLnBrk="0" hangingPunct="1">
      <a:defRPr sz="5795" kern="1200">
        <a:solidFill>
          <a:schemeClr val="tx1"/>
        </a:solidFill>
        <a:latin typeface="+mn-lt"/>
        <a:ea typeface="+mn-ea"/>
        <a:cs typeface="+mn-cs"/>
      </a:defRPr>
    </a:lvl8pPr>
    <a:lvl9pPr marL="11795163" algn="l" defTabSz="2948791" rtl="0" eaLnBrk="1" latinLnBrk="0" hangingPunct="1">
      <a:defRPr sz="579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6" userDrawn="1">
          <p15:clr>
            <a:srgbClr val="A4A3A4"/>
          </p15:clr>
        </p15:guide>
        <p15:guide id="2" pos="673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3337">
          <p15:clr>
            <a:srgbClr val="A4A3A4"/>
          </p15:clr>
        </p15:guide>
        <p15:guide id="2" pos="939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A4A3"/>
    <a:srgbClr val="FBBE89"/>
    <a:srgbClr val="C79469"/>
    <a:srgbClr val="C3CBD9"/>
    <a:srgbClr val="DDE5D4"/>
    <a:srgbClr val="C5CDDD"/>
    <a:srgbClr val="A6E8FB"/>
    <a:srgbClr val="DCF9B1"/>
    <a:srgbClr val="CDBBE7"/>
    <a:srgbClr val="DDF9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Styl s motivem 2 – zvýraznění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Styl s motivem 2 – zvýraznění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8" d="100"/>
          <a:sy n="18" d="100"/>
        </p:scale>
        <p:origin x="2573" y="110"/>
      </p:cViewPr>
      <p:guideLst>
        <p:guide orient="horz" pos="9536"/>
        <p:guide pos="673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13337"/>
        <p:guide pos="939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avluter\Documents\PhD%20study\clanky\TVIP\SD%20odpad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6678455463562618E-2"/>
          <c:y val="0"/>
          <c:w val="0.96332154453643737"/>
          <c:h val="0.94874933964712227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2A17-4CA1-BC44-96865760A69E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2A17-4CA1-BC44-96865760A69E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50000"/>
                      <a:satMod val="300000"/>
                    </a:schemeClr>
                  </a:gs>
                  <a:gs pos="35000">
                    <a:schemeClr val="accent3">
                      <a:tint val="37000"/>
                      <a:satMod val="300000"/>
                    </a:schemeClr>
                  </a:gs>
                  <a:gs pos="100000">
                    <a:schemeClr val="accent3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2A17-4CA1-BC44-96865760A69E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50000"/>
                      <a:satMod val="300000"/>
                    </a:schemeClr>
                  </a:gs>
                  <a:gs pos="35000">
                    <a:schemeClr val="accent4">
                      <a:tint val="37000"/>
                      <a:satMod val="300000"/>
                    </a:schemeClr>
                  </a:gs>
                  <a:gs pos="100000">
                    <a:schemeClr val="accent4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2A17-4CA1-BC44-96865760A69E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tint val="50000"/>
                      <a:satMod val="300000"/>
                    </a:schemeClr>
                  </a:gs>
                  <a:gs pos="35000">
                    <a:schemeClr val="accent5">
                      <a:tint val="37000"/>
                      <a:satMod val="300000"/>
                    </a:schemeClr>
                  </a:gs>
                  <a:gs pos="100000">
                    <a:schemeClr val="accent5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2A17-4CA1-BC44-96865760A69E}"/>
              </c:ext>
            </c:extLst>
          </c:dPt>
          <c:dPt>
            <c:idx val="5"/>
            <c:bubble3D val="0"/>
            <c:spPr>
              <a:solidFill>
                <a:srgbClr val="C5CDDD"/>
              </a:soli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B-2A17-4CA1-BC44-96865760A69E}"/>
              </c:ext>
            </c:extLst>
          </c:dPt>
          <c:dPt>
            <c:idx val="6"/>
            <c:bubble3D val="0"/>
            <c:spPr>
              <a:solidFill>
                <a:srgbClr val="C79469"/>
              </a:soli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D-2A17-4CA1-BC44-96865760A69E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tint val="50000"/>
                      <a:satMod val="300000"/>
                    </a:schemeClr>
                  </a:gs>
                  <a:gs pos="35000">
                    <a:schemeClr val="accent2">
                      <a:lumMod val="60000"/>
                      <a:tint val="37000"/>
                      <a:satMod val="300000"/>
                    </a:schemeClr>
                  </a:gs>
                  <a:gs pos="100000">
                    <a:schemeClr val="accent2">
                      <a:lumMod val="60000"/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F-2A17-4CA1-BC44-96865760A69E}"/>
              </c:ext>
            </c:extLst>
          </c:dPt>
          <c:dPt>
            <c:idx val="8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tint val="50000"/>
                      <a:satMod val="300000"/>
                    </a:schemeClr>
                  </a:gs>
                  <a:gs pos="35000">
                    <a:schemeClr val="accent3">
                      <a:lumMod val="60000"/>
                      <a:tint val="37000"/>
                      <a:satMod val="300000"/>
                    </a:schemeClr>
                  </a:gs>
                  <a:gs pos="100000">
                    <a:schemeClr val="accent3">
                      <a:lumMod val="60000"/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1-2A17-4CA1-BC44-96865760A69E}"/>
              </c:ext>
            </c:extLst>
          </c:dPt>
          <c:dPt>
            <c:idx val="9"/>
            <c:bubble3D val="0"/>
            <c:spPr>
              <a:gradFill rotWithShape="1">
                <a:gsLst>
                  <a:gs pos="0">
                    <a:schemeClr val="accent4">
                      <a:lumMod val="60000"/>
                      <a:tint val="50000"/>
                      <a:satMod val="300000"/>
                    </a:schemeClr>
                  </a:gs>
                  <a:gs pos="35000">
                    <a:schemeClr val="accent4">
                      <a:lumMod val="60000"/>
                      <a:tint val="37000"/>
                      <a:satMod val="300000"/>
                    </a:schemeClr>
                  </a:gs>
                  <a:gs pos="100000">
                    <a:schemeClr val="accent4">
                      <a:lumMod val="60000"/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3-2A17-4CA1-BC44-96865760A69E}"/>
              </c:ext>
            </c:extLst>
          </c:dPt>
          <c:dPt>
            <c:idx val="10"/>
            <c:bubble3D val="0"/>
            <c:spPr>
              <a:gradFill rotWithShape="1">
                <a:gsLst>
                  <a:gs pos="0">
                    <a:schemeClr val="accent5">
                      <a:lumMod val="60000"/>
                      <a:tint val="50000"/>
                      <a:satMod val="300000"/>
                    </a:schemeClr>
                  </a:gs>
                  <a:gs pos="35000">
                    <a:schemeClr val="accent5">
                      <a:lumMod val="60000"/>
                      <a:tint val="37000"/>
                      <a:satMod val="300000"/>
                    </a:schemeClr>
                  </a:gs>
                  <a:gs pos="100000">
                    <a:schemeClr val="accent5">
                      <a:lumMod val="60000"/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5-2A17-4CA1-BC44-96865760A69E}"/>
              </c:ext>
            </c:extLst>
          </c:dPt>
          <c:dPt>
            <c:idx val="11"/>
            <c:bubble3D val="0"/>
            <c:spPr>
              <a:gradFill rotWithShape="1">
                <a:gsLst>
                  <a:gs pos="0">
                    <a:schemeClr val="accent6">
                      <a:lumMod val="60000"/>
                      <a:tint val="50000"/>
                      <a:satMod val="300000"/>
                    </a:schemeClr>
                  </a:gs>
                  <a:gs pos="35000">
                    <a:schemeClr val="accent6">
                      <a:lumMod val="60000"/>
                      <a:tint val="37000"/>
                      <a:satMod val="300000"/>
                    </a:schemeClr>
                  </a:gs>
                  <a:gs pos="100000">
                    <a:schemeClr val="accent6">
                      <a:lumMod val="60000"/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7-2A17-4CA1-BC44-96865760A69E}"/>
              </c:ext>
            </c:extLst>
          </c:dPt>
          <c:dLbls>
            <c:dLbl>
              <c:idx val="0"/>
              <c:layout>
                <c:manualLayout>
                  <c:x val="-5.9054044578791966E-2"/>
                  <c:y val="-9.3229285047629021E-2"/>
                </c:manualLayout>
              </c:layout>
              <c:numFmt formatCode="0.0%" sourceLinked="0"/>
              <c:spPr>
                <a:solidFill>
                  <a:srgbClr val="C5D8FB"/>
                </a:solidFill>
                <a:ln>
                  <a:solidFill>
                    <a:schemeClr val="bg1"/>
                  </a:solidFill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/>
                      </a:solidFill>
                      <a:latin typeface="Arial Black" panose="020B0A040201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A17-4CA1-BC44-96865760A69E}"/>
                </c:ext>
              </c:extLst>
            </c:dLbl>
            <c:dLbl>
              <c:idx val="1"/>
              <c:layout>
                <c:manualLayout>
                  <c:x val="-1.1707945665740157E-2"/>
                  <c:y val="2.381791448993054E-2"/>
                </c:manualLayout>
              </c:layout>
              <c:numFmt formatCode="0.0%" sourceLinked="0"/>
              <c:spPr>
                <a:solidFill>
                  <a:srgbClr val="FBA4A3"/>
                </a:solidFill>
                <a:ln>
                  <a:solidFill>
                    <a:schemeClr val="bg1"/>
                  </a:solidFill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/>
                      </a:solidFill>
                      <a:latin typeface="Arial Black" panose="020B0A040201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A17-4CA1-BC44-96865760A69E}"/>
                </c:ext>
              </c:extLst>
            </c:dLbl>
            <c:dLbl>
              <c:idx val="2"/>
              <c:layout>
                <c:manualLayout>
                  <c:x val="0.22252555026277343"/>
                  <c:y val="5.8025929640774174E-2"/>
                </c:manualLayout>
              </c:layout>
              <c:numFmt formatCode="0.0%" sourceLinked="0"/>
              <c:spPr>
                <a:solidFill>
                  <a:srgbClr val="DCF9B1"/>
                </a:solidFill>
                <a:ln>
                  <a:solidFill>
                    <a:schemeClr val="bg1"/>
                  </a:solidFill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/>
                      </a:solidFill>
                      <a:latin typeface="Arial Black" panose="020B0A040201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A17-4CA1-BC44-96865760A69E}"/>
                </c:ext>
              </c:extLst>
            </c:dLbl>
            <c:dLbl>
              <c:idx val="3"/>
              <c:layout>
                <c:manualLayout>
                  <c:x val="8.3712122800337005E-2"/>
                  <c:y val="0.12427257462362779"/>
                </c:manualLayout>
              </c:layout>
              <c:numFmt formatCode="0.0%" sourceLinked="0"/>
              <c:spPr>
                <a:solidFill>
                  <a:srgbClr val="CDBBE7"/>
                </a:solidFill>
                <a:ln>
                  <a:solidFill>
                    <a:schemeClr val="bg1"/>
                  </a:solidFill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/>
                      </a:solidFill>
                      <a:latin typeface="Arial Black" panose="020B0A040201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2A17-4CA1-BC44-96865760A69E}"/>
                </c:ext>
              </c:extLst>
            </c:dLbl>
            <c:dLbl>
              <c:idx val="4"/>
              <c:layout>
                <c:manualLayout>
                  <c:x val="-4.9384617202511645E-2"/>
                  <c:y val="-8.3949833197589788E-4"/>
                </c:manualLayout>
              </c:layout>
              <c:numFmt formatCode="0.0%" sourceLinked="0"/>
              <c:spPr>
                <a:solidFill>
                  <a:srgbClr val="A6E8FB"/>
                </a:solidFill>
                <a:ln>
                  <a:solidFill>
                    <a:schemeClr val="bg1"/>
                  </a:solidFill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/>
                      </a:solidFill>
                      <a:latin typeface="Arial Black" panose="020B0A040201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2A17-4CA1-BC44-96865760A69E}"/>
                </c:ext>
              </c:extLst>
            </c:dLbl>
            <c:dLbl>
              <c:idx val="5"/>
              <c:layout>
                <c:manualLayout>
                  <c:x val="3.3886172192831757E-2"/>
                  <c:y val="-6.7402837713770508E-2"/>
                </c:manualLayout>
              </c:layout>
              <c:numFmt formatCode="0.0%" sourceLinked="0"/>
              <c:spPr>
                <a:solidFill>
                  <a:srgbClr val="C3CBD9"/>
                </a:solidFill>
                <a:ln>
                  <a:solidFill>
                    <a:schemeClr val="bg1"/>
                  </a:solidFill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/>
                      </a:solidFill>
                      <a:latin typeface="Arial Black" panose="020B0A040201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2A17-4CA1-BC44-96865760A69E}"/>
                </c:ext>
              </c:extLst>
            </c:dLbl>
            <c:dLbl>
              <c:idx val="6"/>
              <c:layout>
                <c:manualLayout>
                  <c:x val="-0.1864322663445511"/>
                  <c:y val="-1.0612704694951436E-2"/>
                </c:manualLayout>
              </c:layout>
              <c:numFmt formatCode="0.0%" sourceLinked="0"/>
              <c:spPr>
                <a:solidFill>
                  <a:srgbClr val="C79469"/>
                </a:solidFill>
                <a:ln>
                  <a:solidFill>
                    <a:schemeClr val="bg1"/>
                  </a:solidFill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/>
                      </a:solidFill>
                      <a:latin typeface="Arial Black" panose="020B0A040201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2A17-4CA1-BC44-96865760A69E}"/>
                </c:ext>
              </c:extLst>
            </c:dLbl>
            <c:dLbl>
              <c:idx val="7"/>
              <c:layout>
                <c:manualLayout>
                  <c:x val="1.3011934361709413E-2"/>
                  <c:y val="-4.9608571173265253E-2"/>
                </c:manualLayout>
              </c:layout>
              <c:numFmt formatCode="0.0%" sourceLinked="0"/>
              <c:spPr>
                <a:solidFill>
                  <a:schemeClr val="accent1">
                    <a:lumMod val="40000"/>
                    <a:lumOff val="60000"/>
                  </a:schemeClr>
                </a:solidFill>
                <a:ln>
                  <a:solidFill>
                    <a:schemeClr val="bg1"/>
                  </a:solidFill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/>
                      </a:solidFill>
                      <a:latin typeface="Arial Black" panose="020B0A040201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2A17-4CA1-BC44-96865760A69E}"/>
                </c:ext>
              </c:extLst>
            </c:dLbl>
            <c:dLbl>
              <c:idx val="8"/>
              <c:layout>
                <c:manualLayout>
                  <c:x val="8.5376339378848004E-2"/>
                  <c:y val="-5.8756697201342448E-3"/>
                </c:manualLayout>
              </c:layout>
              <c:numFmt formatCode="0.0%" sourceLinked="0"/>
              <c:spPr>
                <a:solidFill>
                  <a:srgbClr val="DDE5D4"/>
                </a:solidFill>
                <a:ln>
                  <a:solidFill>
                    <a:schemeClr val="bg1"/>
                  </a:solidFill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/>
                      </a:solidFill>
                      <a:latin typeface="Arial Black" panose="020B0A040201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2A17-4CA1-BC44-96865760A69E}"/>
                </c:ext>
              </c:extLst>
            </c:dLbl>
            <c:numFmt formatCode="0.0%" sourceLinked="0"/>
            <c:spPr>
              <a:noFill/>
              <a:ln>
                <a:solidFill>
                  <a:schemeClr val="bg1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'Přehled dle ČSÚ (2015 a 2016)'!$AP$14:$AP$22</c:f>
              <c:strCache>
                <c:ptCount val="9"/>
                <c:pt idx="0">
                  <c:v>Beton</c:v>
                </c:pt>
                <c:pt idx="1">
                  <c:v>Asfaltové směsi, dehet a výrobky z dehtu</c:v>
                </c:pt>
                <c:pt idx="2">
                  <c:v>Cihly, tašky a keramické výrobky</c:v>
                </c:pt>
                <c:pt idx="3">
                  <c:v>Izol. materiály neuved</c:v>
                </c:pt>
                <c:pt idx="4">
                  <c:v>Stavební materiál na bázi sádry</c:v>
                </c:pt>
                <c:pt idx="5">
                  <c:v>Kovy</c:v>
                </c:pt>
                <c:pt idx="6">
                  <c:v>Dřevo</c:v>
                </c:pt>
                <c:pt idx="7">
                  <c:v>Sklo</c:v>
                </c:pt>
                <c:pt idx="8">
                  <c:v>Ostatní</c:v>
                </c:pt>
              </c:strCache>
            </c:strRef>
          </c:cat>
          <c:val>
            <c:numRef>
              <c:f>'Přehled dle ČSÚ (2015 a 2016)'!$AQ$14:$AQ$22</c:f>
              <c:numCache>
                <c:formatCode>0.0%</c:formatCode>
                <c:ptCount val="9"/>
                <c:pt idx="0">
                  <c:v>0.39082725230212617</c:v>
                </c:pt>
                <c:pt idx="1">
                  <c:v>0.12801335256368204</c:v>
                </c:pt>
                <c:pt idx="2">
                  <c:v>6.9880195728768552E-2</c:v>
                </c:pt>
                <c:pt idx="3">
                  <c:v>5.8885582500609176E-3</c:v>
                </c:pt>
                <c:pt idx="4">
                  <c:v>1.9829250966944684E-3</c:v>
                </c:pt>
                <c:pt idx="5">
                  <c:v>0.33417438560518709</c:v>
                </c:pt>
                <c:pt idx="6">
                  <c:v>6.2195012196181766E-3</c:v>
                </c:pt>
                <c:pt idx="7">
                  <c:v>8.4942170345294222E-4</c:v>
                </c:pt>
                <c:pt idx="8">
                  <c:v>6.9233330453480679E-2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2A17-4CA1-BC44-96865760A69E}"/>
            </c:ext>
          </c:extLst>
        </c:ser>
        <c:dLbls>
          <c:dLblPos val="bestFit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7" y="7"/>
            <a:ext cx="12921825" cy="2117091"/>
          </a:xfrm>
          <a:prstGeom prst="rect">
            <a:avLst/>
          </a:prstGeom>
        </p:spPr>
        <p:txBody>
          <a:bodyPr vert="horz" lIns="412305" tIns="206156" rIns="412305" bIns="206156" rtlCol="0"/>
          <a:lstStyle>
            <a:lvl1pPr algn="l">
              <a:defRPr sz="54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16890879" y="7"/>
            <a:ext cx="12921825" cy="2117091"/>
          </a:xfrm>
          <a:prstGeom prst="rect">
            <a:avLst/>
          </a:prstGeom>
        </p:spPr>
        <p:txBody>
          <a:bodyPr vert="horz" lIns="412305" tIns="206156" rIns="412305" bIns="206156" rtlCol="0"/>
          <a:lstStyle>
            <a:lvl1pPr algn="r">
              <a:defRPr sz="5400"/>
            </a:lvl1pPr>
          </a:lstStyle>
          <a:p>
            <a:fld id="{6B726DF9-AB52-4C5D-B360-F2B6ECB7DE6C}" type="datetimeFigureOut">
              <a:rPr lang="cs-CZ" smtClean="0"/>
              <a:t>06.03.2018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04338" y="3178175"/>
            <a:ext cx="11210925" cy="158734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412305" tIns="206156" rIns="412305" bIns="206156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2981960" y="20112355"/>
            <a:ext cx="23855680" cy="19053810"/>
          </a:xfrm>
          <a:prstGeom prst="rect">
            <a:avLst/>
          </a:prstGeom>
        </p:spPr>
        <p:txBody>
          <a:bodyPr vert="horz" lIns="412305" tIns="206156" rIns="412305" bIns="206156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7" y="40217368"/>
            <a:ext cx="12921825" cy="2117091"/>
          </a:xfrm>
          <a:prstGeom prst="rect">
            <a:avLst/>
          </a:prstGeom>
        </p:spPr>
        <p:txBody>
          <a:bodyPr vert="horz" lIns="412305" tIns="206156" rIns="412305" bIns="206156" rtlCol="0" anchor="b"/>
          <a:lstStyle>
            <a:lvl1pPr algn="l">
              <a:defRPr sz="54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16890879" y="40217368"/>
            <a:ext cx="12921825" cy="2117091"/>
          </a:xfrm>
          <a:prstGeom prst="rect">
            <a:avLst/>
          </a:prstGeom>
        </p:spPr>
        <p:txBody>
          <a:bodyPr vert="horz" lIns="412305" tIns="206156" rIns="412305" bIns="206156" rtlCol="0" anchor="b"/>
          <a:lstStyle>
            <a:lvl1pPr algn="r">
              <a:defRPr sz="5400"/>
            </a:lvl1pPr>
          </a:lstStyle>
          <a:p>
            <a:fld id="{EB3A788C-52EF-47D4-B491-59820B6B5A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2456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948791" rtl="0" eaLnBrk="1" latinLnBrk="0" hangingPunct="1">
      <a:defRPr sz="3887" kern="1200">
        <a:solidFill>
          <a:schemeClr val="tx1"/>
        </a:solidFill>
        <a:latin typeface="+mn-lt"/>
        <a:ea typeface="+mn-ea"/>
        <a:cs typeface="+mn-cs"/>
      </a:defRPr>
    </a:lvl1pPr>
    <a:lvl2pPr marL="1474396" algn="l" defTabSz="2948791" rtl="0" eaLnBrk="1" latinLnBrk="0" hangingPunct="1">
      <a:defRPr sz="3887" kern="1200">
        <a:solidFill>
          <a:schemeClr val="tx1"/>
        </a:solidFill>
        <a:latin typeface="+mn-lt"/>
        <a:ea typeface="+mn-ea"/>
        <a:cs typeface="+mn-cs"/>
      </a:defRPr>
    </a:lvl2pPr>
    <a:lvl3pPr marL="2948791" algn="l" defTabSz="2948791" rtl="0" eaLnBrk="1" latinLnBrk="0" hangingPunct="1">
      <a:defRPr sz="3887" kern="1200">
        <a:solidFill>
          <a:schemeClr val="tx1"/>
        </a:solidFill>
        <a:latin typeface="+mn-lt"/>
        <a:ea typeface="+mn-ea"/>
        <a:cs typeface="+mn-cs"/>
      </a:defRPr>
    </a:lvl3pPr>
    <a:lvl4pPr marL="4423184" algn="l" defTabSz="2948791" rtl="0" eaLnBrk="1" latinLnBrk="0" hangingPunct="1">
      <a:defRPr sz="3887" kern="1200">
        <a:solidFill>
          <a:schemeClr val="tx1"/>
        </a:solidFill>
        <a:latin typeface="+mn-lt"/>
        <a:ea typeface="+mn-ea"/>
        <a:cs typeface="+mn-cs"/>
      </a:defRPr>
    </a:lvl4pPr>
    <a:lvl5pPr marL="5897580" algn="l" defTabSz="2948791" rtl="0" eaLnBrk="1" latinLnBrk="0" hangingPunct="1">
      <a:defRPr sz="3887" kern="1200">
        <a:solidFill>
          <a:schemeClr val="tx1"/>
        </a:solidFill>
        <a:latin typeface="+mn-lt"/>
        <a:ea typeface="+mn-ea"/>
        <a:cs typeface="+mn-cs"/>
      </a:defRPr>
    </a:lvl5pPr>
    <a:lvl6pPr marL="7371979" algn="l" defTabSz="2948791" rtl="0" eaLnBrk="1" latinLnBrk="0" hangingPunct="1">
      <a:defRPr sz="3887" kern="1200">
        <a:solidFill>
          <a:schemeClr val="tx1"/>
        </a:solidFill>
        <a:latin typeface="+mn-lt"/>
        <a:ea typeface="+mn-ea"/>
        <a:cs typeface="+mn-cs"/>
      </a:defRPr>
    </a:lvl6pPr>
    <a:lvl7pPr marL="8846374" algn="l" defTabSz="2948791" rtl="0" eaLnBrk="1" latinLnBrk="0" hangingPunct="1">
      <a:defRPr sz="3887" kern="1200">
        <a:solidFill>
          <a:schemeClr val="tx1"/>
        </a:solidFill>
        <a:latin typeface="+mn-lt"/>
        <a:ea typeface="+mn-ea"/>
        <a:cs typeface="+mn-cs"/>
      </a:defRPr>
    </a:lvl7pPr>
    <a:lvl8pPr marL="10320770" algn="l" defTabSz="2948791" rtl="0" eaLnBrk="1" latinLnBrk="0" hangingPunct="1">
      <a:defRPr sz="3887" kern="1200">
        <a:solidFill>
          <a:schemeClr val="tx1"/>
        </a:solidFill>
        <a:latin typeface="+mn-lt"/>
        <a:ea typeface="+mn-ea"/>
        <a:cs typeface="+mn-cs"/>
      </a:defRPr>
    </a:lvl8pPr>
    <a:lvl9pPr marL="11795163" algn="l" defTabSz="2948791" rtl="0" eaLnBrk="1" latinLnBrk="0" hangingPunct="1">
      <a:defRPr sz="388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304338" y="3178175"/>
            <a:ext cx="11210925" cy="1587341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788C-52EF-47D4-B491-59820B6B5AEE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49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3774" y="9404959"/>
            <a:ext cx="18176081" cy="648954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07544" y="17155954"/>
            <a:ext cx="14968538" cy="77369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3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467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00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8934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667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401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13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7868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F98DB-AF73-4EFD-A2EB-286BB9B112E0}" type="datetimeFigureOut">
              <a:rPr lang="cs-CZ" smtClean="0"/>
              <a:t>06.03.2018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3DBD7-F665-4EFD-BE4E-C89CFD46EC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2286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F98DB-AF73-4EFD-A2EB-286BB9B112E0}" type="datetimeFigureOut">
              <a:rPr lang="cs-CZ" smtClean="0"/>
              <a:t>06.03.2018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3DBD7-F665-4EFD-BE4E-C89CFD46EC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6089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5503128" y="1212428"/>
            <a:ext cx="4811315" cy="2583204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69184" y="1212428"/>
            <a:ext cx="14077553" cy="2583204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F98DB-AF73-4EFD-A2EB-286BB9B112E0}" type="datetimeFigureOut">
              <a:rPr lang="cs-CZ" smtClean="0"/>
              <a:t>06.03.2018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3DBD7-F665-4EFD-BE4E-C89CFD46EC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8303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F98DB-AF73-4EFD-A2EB-286BB9B112E0}" type="datetimeFigureOut">
              <a:rPr lang="cs-CZ" smtClean="0"/>
              <a:t>06.03.2018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3DBD7-F665-4EFD-BE4E-C89CFD46EC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6946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89164" y="19454639"/>
            <a:ext cx="18176081" cy="6012994"/>
          </a:xfrm>
        </p:spPr>
        <p:txBody>
          <a:bodyPr anchor="t"/>
          <a:lstStyle>
            <a:lvl1pPr algn="l">
              <a:defRPr sz="12923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89164" y="12831934"/>
            <a:ext cx="18176081" cy="6622701"/>
          </a:xfrm>
        </p:spPr>
        <p:txBody>
          <a:bodyPr anchor="b"/>
          <a:lstStyle>
            <a:lvl1pPr marL="0" indent="0">
              <a:buNone/>
              <a:defRPr sz="6426">
                <a:solidFill>
                  <a:schemeClr val="tx1">
                    <a:tint val="75000"/>
                  </a:schemeClr>
                </a:solidFill>
              </a:defRPr>
            </a:lvl1pPr>
            <a:lvl2pPr marL="1473353" indent="0">
              <a:buNone/>
              <a:defRPr sz="5791">
                <a:solidFill>
                  <a:schemeClr val="tx1">
                    <a:tint val="75000"/>
                  </a:schemeClr>
                </a:solidFill>
              </a:defRPr>
            </a:lvl2pPr>
            <a:lvl3pPr marL="2946705" indent="0">
              <a:buNone/>
              <a:defRPr sz="5155">
                <a:solidFill>
                  <a:schemeClr val="tx1">
                    <a:tint val="75000"/>
                  </a:schemeClr>
                </a:solidFill>
              </a:defRPr>
            </a:lvl3pPr>
            <a:lvl4pPr marL="4420054" indent="0">
              <a:buNone/>
              <a:defRPr sz="4520">
                <a:solidFill>
                  <a:schemeClr val="tx1">
                    <a:tint val="75000"/>
                  </a:schemeClr>
                </a:solidFill>
              </a:defRPr>
            </a:lvl4pPr>
            <a:lvl5pPr marL="5893407" indent="0">
              <a:buNone/>
              <a:defRPr sz="4520">
                <a:solidFill>
                  <a:schemeClr val="tx1">
                    <a:tint val="75000"/>
                  </a:schemeClr>
                </a:solidFill>
              </a:defRPr>
            </a:lvl5pPr>
            <a:lvl6pPr marL="7366763" indent="0">
              <a:buNone/>
              <a:defRPr sz="4520">
                <a:solidFill>
                  <a:schemeClr val="tx1">
                    <a:tint val="75000"/>
                  </a:schemeClr>
                </a:solidFill>
              </a:defRPr>
            </a:lvl6pPr>
            <a:lvl7pPr marL="8840116" indent="0">
              <a:buNone/>
              <a:defRPr sz="4520">
                <a:solidFill>
                  <a:schemeClr val="tx1">
                    <a:tint val="75000"/>
                  </a:schemeClr>
                </a:solidFill>
              </a:defRPr>
            </a:lvl7pPr>
            <a:lvl8pPr marL="10313468" indent="0">
              <a:buNone/>
              <a:defRPr sz="4520">
                <a:solidFill>
                  <a:schemeClr val="tx1">
                    <a:tint val="75000"/>
                  </a:schemeClr>
                </a:solidFill>
              </a:defRPr>
            </a:lvl8pPr>
            <a:lvl9pPr marL="11786818" indent="0">
              <a:buNone/>
              <a:defRPr sz="45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F98DB-AF73-4EFD-A2EB-286BB9B112E0}" type="datetimeFigureOut">
              <a:rPr lang="cs-CZ" smtClean="0"/>
              <a:t>06.03.2018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3DBD7-F665-4EFD-BE4E-C89CFD46EC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199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69181" y="7064236"/>
            <a:ext cx="9444435" cy="19980241"/>
          </a:xfrm>
        </p:spPr>
        <p:txBody>
          <a:bodyPr/>
          <a:lstStyle>
            <a:lvl1pPr>
              <a:defRPr sz="9039"/>
            </a:lvl1pPr>
            <a:lvl2pPr>
              <a:defRPr sz="7768"/>
            </a:lvl2pPr>
            <a:lvl3pPr>
              <a:defRPr sz="6426"/>
            </a:lvl3pPr>
            <a:lvl4pPr>
              <a:defRPr sz="5791"/>
            </a:lvl4pPr>
            <a:lvl5pPr>
              <a:defRPr sz="5791"/>
            </a:lvl5pPr>
            <a:lvl6pPr>
              <a:defRPr sz="5791"/>
            </a:lvl6pPr>
            <a:lvl7pPr>
              <a:defRPr sz="5791"/>
            </a:lvl7pPr>
            <a:lvl8pPr>
              <a:defRPr sz="5791"/>
            </a:lvl8pPr>
            <a:lvl9pPr>
              <a:defRPr sz="579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0870009" y="7064236"/>
            <a:ext cx="9444435" cy="19980241"/>
          </a:xfrm>
        </p:spPr>
        <p:txBody>
          <a:bodyPr/>
          <a:lstStyle>
            <a:lvl1pPr>
              <a:defRPr sz="9039"/>
            </a:lvl1pPr>
            <a:lvl2pPr>
              <a:defRPr sz="7768"/>
            </a:lvl2pPr>
            <a:lvl3pPr>
              <a:defRPr sz="6426"/>
            </a:lvl3pPr>
            <a:lvl4pPr>
              <a:defRPr sz="5791"/>
            </a:lvl4pPr>
            <a:lvl5pPr>
              <a:defRPr sz="5791"/>
            </a:lvl5pPr>
            <a:lvl6pPr>
              <a:defRPr sz="5791"/>
            </a:lvl6pPr>
            <a:lvl7pPr>
              <a:defRPr sz="5791"/>
            </a:lvl7pPr>
            <a:lvl8pPr>
              <a:defRPr sz="5791"/>
            </a:lvl8pPr>
            <a:lvl9pPr>
              <a:defRPr sz="579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F98DB-AF73-4EFD-A2EB-286BB9B112E0}" type="datetimeFigureOut">
              <a:rPr lang="cs-CZ" smtClean="0"/>
              <a:t>06.03.2018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3DBD7-F665-4EFD-BE4E-C89CFD46EC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5627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9186" y="6776885"/>
            <a:ext cx="9448148" cy="2824282"/>
          </a:xfrm>
        </p:spPr>
        <p:txBody>
          <a:bodyPr anchor="b"/>
          <a:lstStyle>
            <a:lvl1pPr marL="0" indent="0">
              <a:buNone/>
              <a:defRPr sz="7768" b="1"/>
            </a:lvl1pPr>
            <a:lvl2pPr marL="1473353" indent="0">
              <a:buNone/>
              <a:defRPr sz="6426" b="1"/>
            </a:lvl2pPr>
            <a:lvl3pPr marL="2946705" indent="0">
              <a:buNone/>
              <a:defRPr sz="5791" b="1"/>
            </a:lvl3pPr>
            <a:lvl4pPr marL="4420054" indent="0">
              <a:buNone/>
              <a:defRPr sz="5155" b="1"/>
            </a:lvl4pPr>
            <a:lvl5pPr marL="5893407" indent="0">
              <a:buNone/>
              <a:defRPr sz="5155" b="1"/>
            </a:lvl5pPr>
            <a:lvl6pPr marL="7366763" indent="0">
              <a:buNone/>
              <a:defRPr sz="5155" b="1"/>
            </a:lvl6pPr>
            <a:lvl7pPr marL="8840116" indent="0">
              <a:buNone/>
              <a:defRPr sz="5155" b="1"/>
            </a:lvl7pPr>
            <a:lvl8pPr marL="10313468" indent="0">
              <a:buNone/>
              <a:defRPr sz="5155" b="1"/>
            </a:lvl8pPr>
            <a:lvl9pPr marL="11786818" indent="0">
              <a:buNone/>
              <a:defRPr sz="5155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069186" y="9601167"/>
            <a:ext cx="9448148" cy="17443291"/>
          </a:xfrm>
        </p:spPr>
        <p:txBody>
          <a:bodyPr/>
          <a:lstStyle>
            <a:lvl1pPr>
              <a:defRPr sz="7768"/>
            </a:lvl1pPr>
            <a:lvl2pPr>
              <a:defRPr sz="6426"/>
            </a:lvl2pPr>
            <a:lvl3pPr>
              <a:defRPr sz="5791"/>
            </a:lvl3pPr>
            <a:lvl4pPr>
              <a:defRPr sz="5155"/>
            </a:lvl4pPr>
            <a:lvl5pPr>
              <a:defRPr sz="5155"/>
            </a:lvl5pPr>
            <a:lvl6pPr>
              <a:defRPr sz="5155"/>
            </a:lvl6pPr>
            <a:lvl7pPr>
              <a:defRPr sz="5155"/>
            </a:lvl7pPr>
            <a:lvl8pPr>
              <a:defRPr sz="5155"/>
            </a:lvl8pPr>
            <a:lvl9pPr>
              <a:defRPr sz="515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10862587" y="6776885"/>
            <a:ext cx="9451860" cy="2824282"/>
          </a:xfrm>
        </p:spPr>
        <p:txBody>
          <a:bodyPr anchor="b"/>
          <a:lstStyle>
            <a:lvl1pPr marL="0" indent="0">
              <a:buNone/>
              <a:defRPr sz="7768" b="1"/>
            </a:lvl1pPr>
            <a:lvl2pPr marL="1473353" indent="0">
              <a:buNone/>
              <a:defRPr sz="6426" b="1"/>
            </a:lvl2pPr>
            <a:lvl3pPr marL="2946705" indent="0">
              <a:buNone/>
              <a:defRPr sz="5791" b="1"/>
            </a:lvl3pPr>
            <a:lvl4pPr marL="4420054" indent="0">
              <a:buNone/>
              <a:defRPr sz="5155" b="1"/>
            </a:lvl4pPr>
            <a:lvl5pPr marL="5893407" indent="0">
              <a:buNone/>
              <a:defRPr sz="5155" b="1"/>
            </a:lvl5pPr>
            <a:lvl6pPr marL="7366763" indent="0">
              <a:buNone/>
              <a:defRPr sz="5155" b="1"/>
            </a:lvl6pPr>
            <a:lvl7pPr marL="8840116" indent="0">
              <a:buNone/>
              <a:defRPr sz="5155" b="1"/>
            </a:lvl7pPr>
            <a:lvl8pPr marL="10313468" indent="0">
              <a:buNone/>
              <a:defRPr sz="5155" b="1"/>
            </a:lvl8pPr>
            <a:lvl9pPr marL="11786818" indent="0">
              <a:buNone/>
              <a:defRPr sz="5155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10862587" y="9601167"/>
            <a:ext cx="9451860" cy="17443291"/>
          </a:xfrm>
        </p:spPr>
        <p:txBody>
          <a:bodyPr/>
          <a:lstStyle>
            <a:lvl1pPr>
              <a:defRPr sz="7768"/>
            </a:lvl1pPr>
            <a:lvl2pPr>
              <a:defRPr sz="6426"/>
            </a:lvl2pPr>
            <a:lvl3pPr>
              <a:defRPr sz="5791"/>
            </a:lvl3pPr>
            <a:lvl4pPr>
              <a:defRPr sz="5155"/>
            </a:lvl4pPr>
            <a:lvl5pPr>
              <a:defRPr sz="5155"/>
            </a:lvl5pPr>
            <a:lvl6pPr>
              <a:defRPr sz="5155"/>
            </a:lvl6pPr>
            <a:lvl7pPr>
              <a:defRPr sz="5155"/>
            </a:lvl7pPr>
            <a:lvl8pPr>
              <a:defRPr sz="5155"/>
            </a:lvl8pPr>
            <a:lvl9pPr>
              <a:defRPr sz="515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F98DB-AF73-4EFD-A2EB-286BB9B112E0}" type="datetimeFigureOut">
              <a:rPr lang="cs-CZ" smtClean="0"/>
              <a:t>06.03.2018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3DBD7-F665-4EFD-BE4E-C89CFD46EC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4484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F98DB-AF73-4EFD-A2EB-286BB9B112E0}" type="datetimeFigureOut">
              <a:rPr lang="cs-CZ" smtClean="0"/>
              <a:t>06.03.2018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3DBD7-F665-4EFD-BE4E-C89CFD46EC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1609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F98DB-AF73-4EFD-A2EB-286BB9B112E0}" type="datetimeFigureOut">
              <a:rPr lang="cs-CZ" smtClean="0"/>
              <a:t>06.03.2018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3DBD7-F665-4EFD-BE4E-C89CFD46EC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5563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9190" y="1205402"/>
            <a:ext cx="7035065" cy="5129967"/>
          </a:xfrm>
        </p:spPr>
        <p:txBody>
          <a:bodyPr anchor="b"/>
          <a:lstStyle>
            <a:lvl1pPr algn="l">
              <a:defRPr sz="6426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60405" y="1205417"/>
            <a:ext cx="11954042" cy="25839055"/>
          </a:xfrm>
        </p:spPr>
        <p:txBody>
          <a:bodyPr/>
          <a:lstStyle>
            <a:lvl1pPr>
              <a:defRPr sz="10311"/>
            </a:lvl1pPr>
            <a:lvl2pPr>
              <a:defRPr sz="9039"/>
            </a:lvl2pPr>
            <a:lvl3pPr>
              <a:defRPr sz="7768"/>
            </a:lvl3pPr>
            <a:lvl4pPr>
              <a:defRPr sz="6426"/>
            </a:lvl4pPr>
            <a:lvl5pPr>
              <a:defRPr sz="6426"/>
            </a:lvl5pPr>
            <a:lvl6pPr>
              <a:defRPr sz="6426"/>
            </a:lvl6pPr>
            <a:lvl7pPr>
              <a:defRPr sz="6426"/>
            </a:lvl7pPr>
            <a:lvl8pPr>
              <a:defRPr sz="6426"/>
            </a:lvl8pPr>
            <a:lvl9pPr>
              <a:defRPr sz="6426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069190" y="6335376"/>
            <a:ext cx="7035065" cy="20709089"/>
          </a:xfrm>
        </p:spPr>
        <p:txBody>
          <a:bodyPr/>
          <a:lstStyle>
            <a:lvl1pPr marL="0" indent="0">
              <a:buNone/>
              <a:defRPr sz="4520"/>
            </a:lvl1pPr>
            <a:lvl2pPr marL="1473353" indent="0">
              <a:buNone/>
              <a:defRPr sz="3884"/>
            </a:lvl2pPr>
            <a:lvl3pPr marL="2946705" indent="0">
              <a:buNone/>
              <a:defRPr sz="3249"/>
            </a:lvl3pPr>
            <a:lvl4pPr marL="4420054" indent="0">
              <a:buNone/>
              <a:defRPr sz="2895"/>
            </a:lvl4pPr>
            <a:lvl5pPr marL="5893407" indent="0">
              <a:buNone/>
              <a:defRPr sz="2895"/>
            </a:lvl5pPr>
            <a:lvl6pPr marL="7366763" indent="0">
              <a:buNone/>
              <a:defRPr sz="2895"/>
            </a:lvl6pPr>
            <a:lvl7pPr marL="8840116" indent="0">
              <a:buNone/>
              <a:defRPr sz="2895"/>
            </a:lvl7pPr>
            <a:lvl8pPr marL="10313468" indent="0">
              <a:buNone/>
              <a:defRPr sz="2895"/>
            </a:lvl8pPr>
            <a:lvl9pPr marL="11786818" indent="0">
              <a:buNone/>
              <a:defRPr sz="289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F98DB-AF73-4EFD-A2EB-286BB9B112E0}" type="datetimeFigureOut">
              <a:rPr lang="cs-CZ" smtClean="0"/>
              <a:t>06.03.2018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3DBD7-F665-4EFD-BE4E-C89CFD46EC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5701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91340" y="21192654"/>
            <a:ext cx="12830175" cy="2501912"/>
          </a:xfrm>
        </p:spPr>
        <p:txBody>
          <a:bodyPr anchor="b"/>
          <a:lstStyle>
            <a:lvl1pPr algn="l">
              <a:defRPr sz="6426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191340" y="2705147"/>
            <a:ext cx="12830175" cy="18165128"/>
          </a:xfrm>
        </p:spPr>
        <p:txBody>
          <a:bodyPr/>
          <a:lstStyle>
            <a:lvl1pPr marL="0" indent="0">
              <a:buNone/>
              <a:defRPr sz="10311"/>
            </a:lvl1pPr>
            <a:lvl2pPr marL="1473353" indent="0">
              <a:buNone/>
              <a:defRPr sz="9039"/>
            </a:lvl2pPr>
            <a:lvl3pPr marL="2946705" indent="0">
              <a:buNone/>
              <a:defRPr sz="7768"/>
            </a:lvl3pPr>
            <a:lvl4pPr marL="4420054" indent="0">
              <a:buNone/>
              <a:defRPr sz="6426"/>
            </a:lvl4pPr>
            <a:lvl5pPr marL="5893407" indent="0">
              <a:buNone/>
              <a:defRPr sz="6426"/>
            </a:lvl5pPr>
            <a:lvl6pPr marL="7366763" indent="0">
              <a:buNone/>
              <a:defRPr sz="6426"/>
            </a:lvl6pPr>
            <a:lvl7pPr marL="8840116" indent="0">
              <a:buNone/>
              <a:defRPr sz="6426"/>
            </a:lvl7pPr>
            <a:lvl8pPr marL="10313468" indent="0">
              <a:buNone/>
              <a:defRPr sz="6426"/>
            </a:lvl8pPr>
            <a:lvl9pPr marL="11786818" indent="0">
              <a:buNone/>
              <a:defRPr sz="6426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191340" y="23694566"/>
            <a:ext cx="12830175" cy="3553130"/>
          </a:xfrm>
        </p:spPr>
        <p:txBody>
          <a:bodyPr/>
          <a:lstStyle>
            <a:lvl1pPr marL="0" indent="0">
              <a:buNone/>
              <a:defRPr sz="4520"/>
            </a:lvl1pPr>
            <a:lvl2pPr marL="1473353" indent="0">
              <a:buNone/>
              <a:defRPr sz="3884"/>
            </a:lvl2pPr>
            <a:lvl3pPr marL="2946705" indent="0">
              <a:buNone/>
              <a:defRPr sz="3249"/>
            </a:lvl3pPr>
            <a:lvl4pPr marL="4420054" indent="0">
              <a:buNone/>
              <a:defRPr sz="2895"/>
            </a:lvl4pPr>
            <a:lvl5pPr marL="5893407" indent="0">
              <a:buNone/>
              <a:defRPr sz="2895"/>
            </a:lvl5pPr>
            <a:lvl6pPr marL="7366763" indent="0">
              <a:buNone/>
              <a:defRPr sz="2895"/>
            </a:lvl6pPr>
            <a:lvl7pPr marL="8840116" indent="0">
              <a:buNone/>
              <a:defRPr sz="2895"/>
            </a:lvl7pPr>
            <a:lvl8pPr marL="10313468" indent="0">
              <a:buNone/>
              <a:defRPr sz="2895"/>
            </a:lvl8pPr>
            <a:lvl9pPr marL="11786818" indent="0">
              <a:buNone/>
              <a:defRPr sz="289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F98DB-AF73-4EFD-A2EB-286BB9B112E0}" type="datetimeFigureOut">
              <a:rPr lang="cs-CZ" smtClean="0"/>
              <a:t>06.03.2018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3DBD7-F665-4EFD-BE4E-C89CFD46EC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1129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50000"/>
              </a:schemeClr>
            </a:gs>
            <a:gs pos="16000">
              <a:schemeClr val="bg1">
                <a:lumMod val="85000"/>
              </a:schemeClr>
            </a:gs>
            <a:gs pos="100000">
              <a:schemeClr val="tx2">
                <a:lumMod val="50000"/>
              </a:schemeClr>
            </a:gs>
            <a:gs pos="84000">
              <a:schemeClr val="bg1">
                <a:lumMod val="8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069183" y="1212412"/>
            <a:ext cx="19245263" cy="5045869"/>
          </a:xfrm>
          <a:prstGeom prst="rect">
            <a:avLst/>
          </a:prstGeom>
        </p:spPr>
        <p:txBody>
          <a:bodyPr vert="horz" lIns="417264" tIns="208630" rIns="417264" bIns="20863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9183" y="7064236"/>
            <a:ext cx="19245263" cy="19980241"/>
          </a:xfrm>
          <a:prstGeom prst="rect">
            <a:avLst/>
          </a:prstGeom>
        </p:spPr>
        <p:txBody>
          <a:bodyPr vert="horz" lIns="417264" tIns="208630" rIns="417264" bIns="20863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069183" y="28060652"/>
            <a:ext cx="4989513" cy="1611875"/>
          </a:xfrm>
          <a:prstGeom prst="rect">
            <a:avLst/>
          </a:prstGeom>
        </p:spPr>
        <p:txBody>
          <a:bodyPr vert="horz" lIns="417264" tIns="208630" rIns="417264" bIns="208630" rtlCol="0" anchor="ctr"/>
          <a:lstStyle>
            <a:lvl1pPr algn="l">
              <a:defRPr sz="38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F98DB-AF73-4EFD-A2EB-286BB9B112E0}" type="datetimeFigureOut">
              <a:rPr lang="cs-CZ" smtClean="0"/>
              <a:t>06.03.2018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7306074" y="28060652"/>
            <a:ext cx="6771481" cy="1611875"/>
          </a:xfrm>
          <a:prstGeom prst="rect">
            <a:avLst/>
          </a:prstGeom>
        </p:spPr>
        <p:txBody>
          <a:bodyPr vert="horz" lIns="417264" tIns="208630" rIns="417264" bIns="208630" rtlCol="0" anchor="ctr"/>
          <a:lstStyle>
            <a:lvl1pPr algn="ctr">
              <a:defRPr sz="38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5324933" y="28060652"/>
            <a:ext cx="4989513" cy="1611875"/>
          </a:xfrm>
          <a:prstGeom prst="rect">
            <a:avLst/>
          </a:prstGeom>
        </p:spPr>
        <p:txBody>
          <a:bodyPr vert="horz" lIns="417264" tIns="208630" rIns="417264" bIns="208630" rtlCol="0" anchor="ctr"/>
          <a:lstStyle>
            <a:lvl1pPr algn="r">
              <a:defRPr sz="38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3DBD7-F665-4EFD-BE4E-C89CFD46EC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5690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46705" rtl="0" eaLnBrk="1" latinLnBrk="0" hangingPunct="1">
        <a:spcBef>
          <a:spcPct val="0"/>
        </a:spcBef>
        <a:buNone/>
        <a:defRPr sz="1419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5017" indent="-1105017" algn="l" defTabSz="2946705" rtl="0" eaLnBrk="1" latinLnBrk="0" hangingPunct="1">
        <a:spcBef>
          <a:spcPct val="20000"/>
        </a:spcBef>
        <a:buFont typeface="Arial" pitchFamily="34" charset="0"/>
        <a:buChar char="•"/>
        <a:defRPr sz="10311" kern="1200">
          <a:solidFill>
            <a:schemeClr val="tx1"/>
          </a:solidFill>
          <a:latin typeface="+mn-lt"/>
          <a:ea typeface="+mn-ea"/>
          <a:cs typeface="+mn-cs"/>
        </a:defRPr>
      </a:lvl1pPr>
      <a:lvl2pPr marL="2394200" indent="-920847" algn="l" defTabSz="2946705" rtl="0" eaLnBrk="1" latinLnBrk="0" hangingPunct="1">
        <a:spcBef>
          <a:spcPct val="20000"/>
        </a:spcBef>
        <a:buFont typeface="Arial" pitchFamily="34" charset="0"/>
        <a:buChar char="–"/>
        <a:defRPr sz="9039" kern="1200">
          <a:solidFill>
            <a:schemeClr val="tx1"/>
          </a:solidFill>
          <a:latin typeface="+mn-lt"/>
          <a:ea typeface="+mn-ea"/>
          <a:cs typeface="+mn-cs"/>
        </a:defRPr>
      </a:lvl2pPr>
      <a:lvl3pPr marL="3683380" indent="-736675" algn="l" defTabSz="2946705" rtl="0" eaLnBrk="1" latinLnBrk="0" hangingPunct="1">
        <a:spcBef>
          <a:spcPct val="20000"/>
        </a:spcBef>
        <a:buFont typeface="Arial" pitchFamily="34" charset="0"/>
        <a:buChar char="•"/>
        <a:defRPr sz="7768" kern="1200">
          <a:solidFill>
            <a:schemeClr val="tx1"/>
          </a:solidFill>
          <a:latin typeface="+mn-lt"/>
          <a:ea typeface="+mn-ea"/>
          <a:cs typeface="+mn-cs"/>
        </a:defRPr>
      </a:lvl3pPr>
      <a:lvl4pPr marL="5156736" indent="-736675" algn="l" defTabSz="2946705" rtl="0" eaLnBrk="1" latinLnBrk="0" hangingPunct="1">
        <a:spcBef>
          <a:spcPct val="20000"/>
        </a:spcBef>
        <a:buFont typeface="Arial" pitchFamily="34" charset="0"/>
        <a:buChar char="–"/>
        <a:defRPr sz="6426" kern="1200">
          <a:solidFill>
            <a:schemeClr val="tx1"/>
          </a:solidFill>
          <a:latin typeface="+mn-lt"/>
          <a:ea typeface="+mn-ea"/>
          <a:cs typeface="+mn-cs"/>
        </a:defRPr>
      </a:lvl4pPr>
      <a:lvl5pPr marL="6630088" indent="-736675" algn="l" defTabSz="2946705" rtl="0" eaLnBrk="1" latinLnBrk="0" hangingPunct="1">
        <a:spcBef>
          <a:spcPct val="20000"/>
        </a:spcBef>
        <a:buFont typeface="Arial" pitchFamily="34" charset="0"/>
        <a:buChar char="»"/>
        <a:defRPr sz="6426" kern="1200">
          <a:solidFill>
            <a:schemeClr val="tx1"/>
          </a:solidFill>
          <a:latin typeface="+mn-lt"/>
          <a:ea typeface="+mn-ea"/>
          <a:cs typeface="+mn-cs"/>
        </a:defRPr>
      </a:lvl5pPr>
      <a:lvl6pPr marL="8103437" indent="-736675" algn="l" defTabSz="2946705" rtl="0" eaLnBrk="1" latinLnBrk="0" hangingPunct="1">
        <a:spcBef>
          <a:spcPct val="20000"/>
        </a:spcBef>
        <a:buFont typeface="Arial" pitchFamily="34" charset="0"/>
        <a:buChar char="•"/>
        <a:defRPr sz="6426" kern="1200">
          <a:solidFill>
            <a:schemeClr val="tx1"/>
          </a:solidFill>
          <a:latin typeface="+mn-lt"/>
          <a:ea typeface="+mn-ea"/>
          <a:cs typeface="+mn-cs"/>
        </a:defRPr>
      </a:lvl6pPr>
      <a:lvl7pPr marL="9576794" indent="-736675" algn="l" defTabSz="2946705" rtl="0" eaLnBrk="1" latinLnBrk="0" hangingPunct="1">
        <a:spcBef>
          <a:spcPct val="20000"/>
        </a:spcBef>
        <a:buFont typeface="Arial" pitchFamily="34" charset="0"/>
        <a:buChar char="•"/>
        <a:defRPr sz="6426" kern="1200">
          <a:solidFill>
            <a:schemeClr val="tx1"/>
          </a:solidFill>
          <a:latin typeface="+mn-lt"/>
          <a:ea typeface="+mn-ea"/>
          <a:cs typeface="+mn-cs"/>
        </a:defRPr>
      </a:lvl7pPr>
      <a:lvl8pPr marL="11050143" indent="-736675" algn="l" defTabSz="2946705" rtl="0" eaLnBrk="1" latinLnBrk="0" hangingPunct="1">
        <a:spcBef>
          <a:spcPct val="20000"/>
        </a:spcBef>
        <a:buFont typeface="Arial" pitchFamily="34" charset="0"/>
        <a:buChar char="•"/>
        <a:defRPr sz="6426" kern="1200">
          <a:solidFill>
            <a:schemeClr val="tx1"/>
          </a:solidFill>
          <a:latin typeface="+mn-lt"/>
          <a:ea typeface="+mn-ea"/>
          <a:cs typeface="+mn-cs"/>
        </a:defRPr>
      </a:lvl8pPr>
      <a:lvl9pPr marL="12523499" indent="-736675" algn="l" defTabSz="2946705" rtl="0" eaLnBrk="1" latinLnBrk="0" hangingPunct="1">
        <a:spcBef>
          <a:spcPct val="20000"/>
        </a:spcBef>
        <a:buFont typeface="Arial" pitchFamily="34" charset="0"/>
        <a:buChar char="•"/>
        <a:defRPr sz="642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2946705" rtl="0" eaLnBrk="1" latinLnBrk="0" hangingPunct="1">
        <a:defRPr sz="5791" kern="1200">
          <a:solidFill>
            <a:schemeClr val="tx1"/>
          </a:solidFill>
          <a:latin typeface="+mn-lt"/>
          <a:ea typeface="+mn-ea"/>
          <a:cs typeface="+mn-cs"/>
        </a:defRPr>
      </a:lvl1pPr>
      <a:lvl2pPr marL="1473353" algn="l" defTabSz="2946705" rtl="0" eaLnBrk="1" latinLnBrk="0" hangingPunct="1">
        <a:defRPr sz="5791" kern="1200">
          <a:solidFill>
            <a:schemeClr val="tx1"/>
          </a:solidFill>
          <a:latin typeface="+mn-lt"/>
          <a:ea typeface="+mn-ea"/>
          <a:cs typeface="+mn-cs"/>
        </a:defRPr>
      </a:lvl2pPr>
      <a:lvl3pPr marL="2946705" algn="l" defTabSz="2946705" rtl="0" eaLnBrk="1" latinLnBrk="0" hangingPunct="1">
        <a:defRPr sz="5791" kern="1200">
          <a:solidFill>
            <a:schemeClr val="tx1"/>
          </a:solidFill>
          <a:latin typeface="+mn-lt"/>
          <a:ea typeface="+mn-ea"/>
          <a:cs typeface="+mn-cs"/>
        </a:defRPr>
      </a:lvl3pPr>
      <a:lvl4pPr marL="4420054" algn="l" defTabSz="2946705" rtl="0" eaLnBrk="1" latinLnBrk="0" hangingPunct="1">
        <a:defRPr sz="5791" kern="1200">
          <a:solidFill>
            <a:schemeClr val="tx1"/>
          </a:solidFill>
          <a:latin typeface="+mn-lt"/>
          <a:ea typeface="+mn-ea"/>
          <a:cs typeface="+mn-cs"/>
        </a:defRPr>
      </a:lvl4pPr>
      <a:lvl5pPr marL="5893407" algn="l" defTabSz="2946705" rtl="0" eaLnBrk="1" latinLnBrk="0" hangingPunct="1">
        <a:defRPr sz="5791" kern="1200">
          <a:solidFill>
            <a:schemeClr val="tx1"/>
          </a:solidFill>
          <a:latin typeface="+mn-lt"/>
          <a:ea typeface="+mn-ea"/>
          <a:cs typeface="+mn-cs"/>
        </a:defRPr>
      </a:lvl5pPr>
      <a:lvl6pPr marL="7366763" algn="l" defTabSz="2946705" rtl="0" eaLnBrk="1" latinLnBrk="0" hangingPunct="1">
        <a:defRPr sz="5791" kern="1200">
          <a:solidFill>
            <a:schemeClr val="tx1"/>
          </a:solidFill>
          <a:latin typeface="+mn-lt"/>
          <a:ea typeface="+mn-ea"/>
          <a:cs typeface="+mn-cs"/>
        </a:defRPr>
      </a:lvl6pPr>
      <a:lvl7pPr marL="8840116" algn="l" defTabSz="2946705" rtl="0" eaLnBrk="1" latinLnBrk="0" hangingPunct="1">
        <a:defRPr sz="5791" kern="1200">
          <a:solidFill>
            <a:schemeClr val="tx1"/>
          </a:solidFill>
          <a:latin typeface="+mn-lt"/>
          <a:ea typeface="+mn-ea"/>
          <a:cs typeface="+mn-cs"/>
        </a:defRPr>
      </a:lvl7pPr>
      <a:lvl8pPr marL="10313468" algn="l" defTabSz="2946705" rtl="0" eaLnBrk="1" latinLnBrk="0" hangingPunct="1">
        <a:defRPr sz="5791" kern="1200">
          <a:solidFill>
            <a:schemeClr val="tx1"/>
          </a:solidFill>
          <a:latin typeface="+mn-lt"/>
          <a:ea typeface="+mn-ea"/>
          <a:cs typeface="+mn-cs"/>
        </a:defRPr>
      </a:lvl8pPr>
      <a:lvl9pPr marL="11786818" algn="l" defTabSz="2946705" rtl="0" eaLnBrk="1" latinLnBrk="0" hangingPunct="1">
        <a:defRPr sz="579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emf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6443340" y="2104158"/>
            <a:ext cx="340112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cap="small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Ing. Tereza Pavlů, Ph.D</a:t>
            </a:r>
          </a:p>
          <a:p>
            <a:endParaRPr lang="cs-CZ" sz="2000" cap="small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r>
              <a:rPr lang="cs-CZ" sz="2000" cap="small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Bc. Jan Pešta</a:t>
            </a:r>
            <a:endParaRPr lang="cs-CZ" sz="2000" cap="small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322660" y="3688334"/>
            <a:ext cx="20714692" cy="1754326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cs-CZ" sz="5400" b="1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Recyklovatelnost stavebních materiálů a možnosti jejich využití ve stavebnictví</a:t>
            </a:r>
            <a:endParaRPr lang="cs-CZ" sz="5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14" name="Tabulk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8806251"/>
              </p:ext>
            </p:extLst>
          </p:nvPr>
        </p:nvGraphicFramePr>
        <p:xfrm>
          <a:off x="14484625" y="13697444"/>
          <a:ext cx="6552727" cy="157100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5917">
                  <a:extLst>
                    <a:ext uri="{9D8B030D-6E8A-4147-A177-3AD203B41FA5}">
                      <a16:colId xmlns:a16="http://schemas.microsoft.com/office/drawing/2014/main" val="1899916061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4118110371"/>
                    </a:ext>
                  </a:extLst>
                </a:gridCol>
                <a:gridCol w="2642594">
                  <a:extLst>
                    <a:ext uri="{9D8B030D-6E8A-4147-A177-3AD203B41FA5}">
                      <a16:colId xmlns:a16="http://schemas.microsoft.com/office/drawing/2014/main" val="3971364238"/>
                    </a:ext>
                  </a:extLst>
                </a:gridCol>
              </a:tblGrid>
              <a:tr h="372820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cap="all" baseline="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Betony (25,4 %)</a:t>
                      </a:r>
                      <a:endParaRPr lang="cs-CZ" sz="1800" cap="all" baseline="0" dirty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B4CDF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20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20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8113082"/>
                  </a:ext>
                </a:extLst>
              </a:tr>
              <a:tr h="107578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Specifikace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bg1"/>
                          </a:solidFill>
                          <a:effectLst/>
                        </a:rPr>
                        <a:t>Rizika spojená s přeměnou na druhotné suroviny</a:t>
                      </a:r>
                      <a:endParaRPr lang="cs-CZ" sz="1800" b="1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bg1"/>
                          </a:solidFill>
                          <a:effectLst/>
                        </a:rPr>
                        <a:t>Možné způsoby využití</a:t>
                      </a:r>
                      <a:endParaRPr lang="cs-CZ" sz="1800" b="1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7078646"/>
                  </a:ext>
                </a:extLst>
              </a:tr>
              <a:tr h="651921"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Betony z podlah a základů </a:t>
                      </a:r>
                      <a:endParaRPr lang="cs-CZ" sz="180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Kontaminace zeminou – víceúrovňové třídění</a:t>
                      </a:r>
                      <a:endParaRPr lang="cs-CZ" sz="180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Násypy, podsypy, zásypy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0858039"/>
                  </a:ext>
                </a:extLst>
              </a:tr>
              <a:tr h="65192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Podkladní vrstva pro základovou desku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4748948"/>
                  </a:ext>
                </a:extLst>
              </a:tr>
              <a:tr h="32284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Betony nižších tříd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0580570"/>
                  </a:ext>
                </a:extLst>
              </a:tr>
              <a:tr h="1325503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Konstrukční betony</a:t>
                      </a:r>
                      <a:endParaRPr lang="cs-CZ" sz="180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Oddělení výztuže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Betony vyšších tříd především pro základové konstrukce a konstrukce v interiéru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9910958"/>
                  </a:ext>
                </a:extLst>
              </a:tr>
              <a:tr h="130103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Jemnozrnné složky jako vstupy pro alternativní pojiva či inteligentní aktivované </a:t>
                      </a:r>
                      <a:r>
                        <a:rPr lang="cs-CZ" sz="1800" dirty="0" err="1">
                          <a:effectLst/>
                        </a:rPr>
                        <a:t>filery</a:t>
                      </a:r>
                      <a:r>
                        <a:rPr lang="cs-CZ" sz="1800" dirty="0">
                          <a:effectLst/>
                        </a:rPr>
                        <a:t>.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7178055"/>
                  </a:ext>
                </a:extLst>
              </a:tr>
              <a:tr h="4842695"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Využití jako</a:t>
                      </a:r>
                      <a:r>
                        <a:rPr lang="cs-CZ" sz="1800" baseline="0" dirty="0" smtClean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náhrada hrubé frakce kameniva v betonu</a:t>
                      </a:r>
                    </a:p>
                    <a:p>
                      <a:pPr marL="34290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Norma ČSN EN 206 +A1 umožňuje nahradit až 50% hrubé frakce kameniva betonovým recyklovaným kamenivem typu A (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18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95% betonu a původního kameniva). V závislosti na expoziční třídě.</a:t>
                      </a:r>
                    </a:p>
                    <a:p>
                      <a:pPr marL="34290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Recyklované kamenivo má vyšší nasákavost v porovnání s přírodním kamenivem, která je způsobena především cementovou pastou na povrchu původního kameniva.</a:t>
                      </a:r>
                    </a:p>
                    <a:p>
                      <a:pPr marL="34290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Vyšší nasákavost ovlivňuje zpracovatelnost čerstvé směsi a efektivního vodního součinitele betonu.</a:t>
                      </a:r>
                    </a:p>
                    <a:p>
                      <a:pPr marL="34290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Pevnost v tlaku je ovlivněna spolupůsobením původní cementové pasty ulpívající na povrchu recyklovaného kameniva a nové cementové pasty.</a:t>
                      </a:r>
                    </a:p>
                    <a:p>
                      <a:pPr marL="34290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Jako maximální možná míra náhrady bez ovlivnění mechanických vlastností je převážně uváděno 30 %. </a:t>
                      </a:r>
                    </a:p>
                    <a:p>
                      <a:pPr marL="34290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Pokles pevnosti v tlaku je při náhradě 100% hrubé frakce až 35 %.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20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20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914568"/>
                  </a:ext>
                </a:extLst>
              </a:tr>
              <a:tr h="3551310">
                <a:tc gridSpan="3">
                  <a:txBody>
                    <a:bodyPr/>
                    <a:lstStyle/>
                    <a:p>
                      <a:pPr marL="0" marR="0" lvl="0" indent="0" algn="l" defTabSz="2946705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Využití jako</a:t>
                      </a:r>
                      <a:r>
                        <a:rPr lang="cs-CZ" sz="1800" baseline="0" dirty="0" smtClean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náhrada drobné frakce kameniva v betonu</a:t>
                      </a:r>
                    </a:p>
                    <a:p>
                      <a:pPr marL="342900" marR="0" lvl="0" indent="-342900" algn="l" defTabSz="2946705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18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Norma ČSN EN 206 +A1 náhradu drobné frakce (frakce 0-4 mm) recyklovaným kamenivem nepovoluje.</a:t>
                      </a:r>
                    </a:p>
                    <a:p>
                      <a:pPr marL="342900" marR="0" lvl="0" indent="-342900" algn="l" defTabSz="2946705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18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Drobné recyklované kamenivo může při špatném demoličním a recyklačním postupu obsahovat vysoký obsah jílových složek.</a:t>
                      </a:r>
                      <a:endParaRPr lang="cs-CZ" sz="1800" b="1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 defTabSz="2946705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18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Drobné betonové recyklované kamenivo má vyšší nasákavost v porovnání s přírodním pískem.</a:t>
                      </a:r>
                    </a:p>
                    <a:p>
                      <a:pPr marL="342900" marR="0" lvl="0" indent="-342900" algn="l" defTabSz="2946705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18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V drobném betonovém recyklovaném kamenivu je obsaženo vysoké množství jemných částic cementové pasty.</a:t>
                      </a:r>
                    </a:p>
                    <a:p>
                      <a:pPr marL="342900" marR="0" lvl="0" indent="-342900" algn="l" defTabSz="2946705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18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Jako maximální možná míra náhrady bez ovlivnění mechanických vlastností je převážně uváděno 30 %.</a:t>
                      </a: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7324332"/>
                  </a:ext>
                </a:extLst>
              </a:tr>
              <a:tr h="1614231">
                <a:tc gridSpan="3">
                  <a:txBody>
                    <a:bodyPr/>
                    <a:lstStyle/>
                    <a:p>
                      <a:pPr marL="0" marR="0" lvl="0" indent="0" algn="l" defTabSz="2946705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Využití jemných částic jako náhrady cementu </a:t>
                      </a:r>
                      <a:r>
                        <a:rPr lang="cs-CZ" sz="1800" baseline="0" dirty="0" smtClean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v betonu</a:t>
                      </a:r>
                    </a:p>
                    <a:p>
                      <a:pPr marL="342900" marR="0" lvl="0" indent="-342900" algn="l" defTabSz="2946705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18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Vzhledem k vyšší koncentraci </a:t>
                      </a:r>
                      <a:r>
                        <a:rPr lang="cs-CZ" sz="1800" b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CaO</a:t>
                      </a:r>
                      <a:r>
                        <a:rPr lang="cs-CZ" sz="18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se jeví jako výhodná náhrada cementu v betonové směsi.</a:t>
                      </a:r>
                    </a:p>
                    <a:p>
                      <a:pPr marL="34290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Jako maximální možná míra náhrady bez ovlivnění mechanických vlastností je převážně uváděno 10 %. 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9374046"/>
                  </a:ext>
                </a:extLst>
              </a:tr>
            </a:tbl>
          </a:graphicData>
        </a:graphic>
      </p:graphicFrame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9098513"/>
              </p:ext>
            </p:extLst>
          </p:nvPr>
        </p:nvGraphicFramePr>
        <p:xfrm>
          <a:off x="322660" y="20637267"/>
          <a:ext cx="13744520" cy="86700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14436">
                  <a:extLst>
                    <a:ext uri="{9D8B030D-6E8A-4147-A177-3AD203B41FA5}">
                      <a16:colId xmlns:a16="http://schemas.microsoft.com/office/drawing/2014/main" val="1609888822"/>
                    </a:ext>
                  </a:extLst>
                </a:gridCol>
                <a:gridCol w="5305776">
                  <a:extLst>
                    <a:ext uri="{9D8B030D-6E8A-4147-A177-3AD203B41FA5}">
                      <a16:colId xmlns:a16="http://schemas.microsoft.com/office/drawing/2014/main" val="3951934852"/>
                    </a:ext>
                  </a:extLst>
                </a:gridCol>
                <a:gridCol w="4724308">
                  <a:extLst>
                    <a:ext uri="{9D8B030D-6E8A-4147-A177-3AD203B41FA5}">
                      <a16:colId xmlns:a16="http://schemas.microsoft.com/office/drawing/2014/main" val="3108632769"/>
                    </a:ext>
                  </a:extLst>
                </a:gridCol>
              </a:tblGrid>
              <a:tr h="306001">
                <a:tc gridSpan="3">
                  <a:txBody>
                    <a:bodyPr/>
                    <a:lstStyle/>
                    <a:p>
                      <a:pPr marL="0" marR="0" lvl="0" indent="0" algn="l" defTabSz="2946705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cap="all" baseline="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Cihly, tašky a keramické výrobky (7,0 %)</a:t>
                      </a:r>
                    </a:p>
                  </a:txBody>
                  <a:tcPr marL="68580" marR="68580" marT="0" marB="0">
                    <a:solidFill>
                      <a:srgbClr val="DCF9B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20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20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3403183"/>
                  </a:ext>
                </a:extLst>
              </a:tr>
              <a:tr h="30429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Specifikace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solidFill>
                            <a:schemeClr val="bg1"/>
                          </a:solidFill>
                          <a:effectLst/>
                        </a:rPr>
                        <a:t>Rizika spojená s přeměnou na druhotné suroviny</a:t>
                      </a:r>
                      <a:endParaRPr lang="cs-CZ" sz="1800" b="1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solidFill>
                            <a:schemeClr val="bg1"/>
                          </a:solidFill>
                          <a:effectLst/>
                        </a:rPr>
                        <a:t>Možné způsoby využití</a:t>
                      </a:r>
                      <a:endParaRPr lang="cs-CZ" sz="1800" b="1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8072085"/>
                  </a:ext>
                </a:extLst>
              </a:tr>
              <a:tr h="304299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Cihla plná pálená – celá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Nepodaří se oddělit vcelku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Nedostatečné očištění od </a:t>
                      </a:r>
                      <a:r>
                        <a:rPr lang="cs-CZ" sz="1800" dirty="0" smtClean="0">
                          <a:effectLst/>
                        </a:rPr>
                        <a:t>malty</a:t>
                      </a:r>
                      <a:endParaRPr lang="cs-CZ" sz="1800" dirty="0">
                        <a:effectLst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Znovuvyužití jako zdícího prvku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5028234"/>
                  </a:ext>
                </a:extLst>
              </a:tr>
              <a:tr h="40564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Dlažební prvek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7308289"/>
                  </a:ext>
                </a:extLst>
              </a:tr>
              <a:tr h="304299"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Cihla plná </a:t>
                      </a:r>
                      <a:r>
                        <a:rPr lang="cs-CZ" sz="1800" dirty="0" smtClean="0">
                          <a:effectLst/>
                        </a:rPr>
                        <a:t>pálená a keramické tvárnice </a:t>
                      </a:r>
                      <a:r>
                        <a:rPr lang="cs-CZ" sz="1800" dirty="0">
                          <a:effectLst/>
                        </a:rPr>
                        <a:t>– cihelný recyklát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Může obsahovat stopy malty a omítky – ovlivňuje </a:t>
                      </a:r>
                      <a:r>
                        <a:rPr lang="cs-CZ" sz="1800" dirty="0" smtClean="0">
                          <a:effectLst/>
                        </a:rPr>
                        <a:t>vlastnosti</a:t>
                      </a: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Kamenivo do betonu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1643640"/>
                  </a:ext>
                </a:extLst>
              </a:tr>
              <a:tr h="30429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</a:rPr>
                        <a:t>Násypy, podsypy, zásypy</a:t>
                      </a:r>
                      <a:endParaRPr lang="cs-CZ" sz="180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0687259"/>
                  </a:ext>
                </a:extLst>
              </a:tr>
              <a:tr h="30429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</a:rPr>
                        <a:t>Podkladní vrstva pro základovou desku RD</a:t>
                      </a:r>
                      <a:endParaRPr lang="cs-CZ" sz="180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8371876"/>
                  </a:ext>
                </a:extLst>
              </a:tr>
              <a:tr h="304299"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</a:rPr>
                        <a:t>Cihla plná pálená – cihelný prach</a:t>
                      </a:r>
                      <a:endParaRPr lang="cs-CZ" sz="180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</a:rPr>
                        <a:t>Může obsahovat stopy malty a omítky – ovlivňuje vlastnosti</a:t>
                      </a:r>
                      <a:endParaRPr lang="cs-CZ" sz="180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</a:rPr>
                        <a:t>Antuka</a:t>
                      </a:r>
                      <a:endParaRPr lang="cs-CZ" sz="180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371394"/>
                  </a:ext>
                </a:extLst>
              </a:tr>
              <a:tr h="30429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</a:rPr>
                        <a:t>Plnivo do betonu</a:t>
                      </a:r>
                      <a:endParaRPr lang="cs-CZ" sz="180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1972392"/>
                  </a:ext>
                </a:extLst>
              </a:tr>
              <a:tr h="62954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</a:rPr>
                        <a:t>Částečná náhrada cementu v betonu – mikromletí</a:t>
                      </a:r>
                      <a:endParaRPr lang="cs-CZ" sz="180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2446921"/>
                  </a:ext>
                </a:extLst>
              </a:tr>
              <a:tr h="304299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</a:rPr>
                        <a:t>Plynosilikátové tvárnice</a:t>
                      </a:r>
                      <a:endParaRPr lang="cs-CZ" sz="180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Může obsahovat stopy lepidel, malt a omítek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Kontaminace nebezpečnými látkami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</a:rPr>
                        <a:t>Plnivo do betonu</a:t>
                      </a:r>
                      <a:endParaRPr lang="cs-CZ" sz="180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1463441"/>
                  </a:ext>
                </a:extLst>
              </a:tr>
              <a:tr h="40381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</a:rPr>
                        <a:t>Násypy, podsypy, zásypy</a:t>
                      </a:r>
                      <a:endParaRPr lang="cs-CZ" sz="180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3909959"/>
                  </a:ext>
                </a:extLst>
              </a:tr>
              <a:tr h="2255794"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Využití jako</a:t>
                      </a:r>
                      <a:r>
                        <a:rPr lang="cs-CZ" sz="1800" baseline="0" dirty="0" smtClean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náhrada hrubé frakce kameniva v betonu</a:t>
                      </a:r>
                    </a:p>
                    <a:p>
                      <a:pPr marL="34290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Norma ČSN EN 206 +A1 neumožňuje náhradu hrubé frakce kameniva recyklovaným kamenivem, které obsahuje méně než 70 % betonu (typ B)</a:t>
                      </a:r>
                    </a:p>
                    <a:p>
                      <a:pPr marL="34290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Recyklované kamenivo má vyšší nasákavost  a nižší objemovou hmotnosti v porovnání s přírodním kamenivem.</a:t>
                      </a:r>
                    </a:p>
                    <a:p>
                      <a:pPr marL="34290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Vyšší nasákavost ovlivňuje zpracovatelnost čerstvé směsi a efektivního vodního součinitele betonu čerstvé směsi betonu.</a:t>
                      </a:r>
                    </a:p>
                    <a:p>
                      <a:pPr marL="34290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Jako maximální možná míra náhrady bez ovlivnění mechanických vlastností je převážně uváděno 15 %. </a:t>
                      </a:r>
                    </a:p>
                    <a:p>
                      <a:pPr marL="34290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Pokles pevnosti v tlaku je při náhradě 100% hrubé frakce až 35 %.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20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20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2563678"/>
                  </a:ext>
                </a:extLst>
              </a:tr>
              <a:tr h="1280046">
                <a:tc gridSpan="3">
                  <a:txBody>
                    <a:bodyPr/>
                    <a:lstStyle/>
                    <a:p>
                      <a:pPr marL="0" marR="0" lvl="0" indent="0" algn="l" defTabSz="2946705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Využití jako</a:t>
                      </a:r>
                      <a:r>
                        <a:rPr lang="cs-CZ" sz="1800" baseline="0" dirty="0" smtClean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náhrada drobné frakce kameniva v betonu</a:t>
                      </a:r>
                    </a:p>
                    <a:p>
                      <a:pPr marL="342900" marR="0" lvl="0" indent="-342900" algn="l" defTabSz="2946705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18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Norma ČSN EN 206 +A1 náhradu drobné frakce (frakce 0-4 mm) recyklovaným kamenivem nepovoluje.</a:t>
                      </a:r>
                    </a:p>
                    <a:p>
                      <a:pPr marL="34290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Drobné recyklované kamenivo má vyšší nasákavost  a nižší objemovou hmotnosti v porovnání s přírodním pískem.</a:t>
                      </a:r>
                    </a:p>
                    <a:p>
                      <a:pPr marL="342900" marR="0" lvl="0" indent="-342900" algn="l" defTabSz="2946705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18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Nahrazení jemné frakce recyklovaným cihelným kamenivem vede k poklesu mechanických vlastností. 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4500183"/>
                  </a:ext>
                </a:extLst>
              </a:tr>
              <a:tr h="954797">
                <a:tc gridSpan="3">
                  <a:txBody>
                    <a:bodyPr/>
                    <a:lstStyle/>
                    <a:p>
                      <a:pPr marL="0" marR="0" lvl="0" indent="0" algn="l" defTabSz="2946705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Využití jemných částic drcených cihel jako náhrady cementu </a:t>
                      </a:r>
                      <a:r>
                        <a:rPr lang="cs-CZ" sz="1800" baseline="0" dirty="0" smtClean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v betonu</a:t>
                      </a:r>
                    </a:p>
                    <a:p>
                      <a:pPr marL="342900" marR="0" lvl="0" indent="-342900" algn="l" defTabSz="2946705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18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Vzhledem k vyšší koncentraci křemene a hliníku se jeví jako výhodná náhrada cementu v betonové směsi.</a:t>
                      </a:r>
                    </a:p>
                    <a:p>
                      <a:pPr marL="34290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Jako maximální možná míra náhrady bez ovlivnění mechanických vlastností je převážně uváděno 5 %.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9999253"/>
                  </a:ext>
                </a:extLst>
              </a:tr>
            </a:tbl>
          </a:graphicData>
        </a:graphic>
      </p:graphicFrame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829573"/>
              </p:ext>
            </p:extLst>
          </p:nvPr>
        </p:nvGraphicFramePr>
        <p:xfrm>
          <a:off x="322660" y="14549805"/>
          <a:ext cx="6117161" cy="5567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5514">
                  <a:extLst>
                    <a:ext uri="{9D8B030D-6E8A-4147-A177-3AD203B41FA5}">
                      <a16:colId xmlns:a16="http://schemas.microsoft.com/office/drawing/2014/main" val="109111876"/>
                    </a:ext>
                  </a:extLst>
                </a:gridCol>
                <a:gridCol w="1764890">
                  <a:extLst>
                    <a:ext uri="{9D8B030D-6E8A-4147-A177-3AD203B41FA5}">
                      <a16:colId xmlns:a16="http://schemas.microsoft.com/office/drawing/2014/main" val="2448577219"/>
                    </a:ext>
                  </a:extLst>
                </a:gridCol>
                <a:gridCol w="3056757">
                  <a:extLst>
                    <a:ext uri="{9D8B030D-6E8A-4147-A177-3AD203B41FA5}">
                      <a16:colId xmlns:a16="http://schemas.microsoft.com/office/drawing/2014/main" val="140290697"/>
                    </a:ext>
                  </a:extLst>
                </a:gridCol>
              </a:tblGrid>
              <a:tr h="437692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 cap="all" baseline="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Stavební materiál na bázi sádry (0,2%)</a:t>
                      </a:r>
                      <a:endParaRPr lang="cs-CZ" sz="1800" cap="all" baseline="0" dirty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6E8F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20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20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598960"/>
                  </a:ext>
                </a:extLst>
              </a:tr>
              <a:tr h="119466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Specifikace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solidFill>
                            <a:schemeClr val="bg1"/>
                          </a:solidFill>
                          <a:effectLst/>
                        </a:rPr>
                        <a:t>Rizika spojená s přeměnou na druhotné suroviny</a:t>
                      </a:r>
                      <a:endParaRPr lang="cs-CZ" sz="1800" b="1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solidFill>
                            <a:schemeClr val="bg1"/>
                          </a:solidFill>
                          <a:effectLst/>
                        </a:rPr>
                        <a:t>Možné způsoby využití</a:t>
                      </a:r>
                      <a:endParaRPr lang="cs-CZ" sz="1800" b="1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7106696"/>
                  </a:ext>
                </a:extLst>
              </a:tr>
              <a:tr h="734846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Sádra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</a:rPr>
                        <a:t>Kontaminace při nesprávné demontáži</a:t>
                      </a:r>
                      <a:endParaRPr lang="cs-CZ" sz="180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Sádra pro výrobu nových sádrokartonových desek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3233294"/>
                  </a:ext>
                </a:extLst>
              </a:tr>
              <a:tr h="58755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Recyklovaná sádra (např. pro produkci cementu)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9510075"/>
                  </a:ext>
                </a:extLst>
              </a:tr>
              <a:tr h="8911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</a:rPr>
                        <a:t>Papír</a:t>
                      </a:r>
                      <a:endParaRPr lang="cs-CZ" sz="180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</a:rPr>
                        <a:t>Kontaminace při nesprávné demontáži</a:t>
                      </a:r>
                      <a:endParaRPr lang="cs-CZ" sz="180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Recyklace papíru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094225"/>
                  </a:ext>
                </a:extLst>
              </a:tr>
              <a:tr h="1616610"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Využití jako</a:t>
                      </a:r>
                      <a:r>
                        <a:rPr lang="cs-CZ" sz="1800" baseline="0" dirty="0" smtClean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náhrada přírodní sádry při produkci cementu</a:t>
                      </a:r>
                    </a:p>
                    <a:p>
                      <a:pPr marL="34290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Při výrobě cementu je na závěr místo přírodní sádry přimíchána recyklovaná sádra.</a:t>
                      </a:r>
                    </a:p>
                    <a:p>
                      <a:pPr marL="34290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Úspora přírodních materiálů je 5%. Úspora emisí CO2 je do 1 %.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18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18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1511957"/>
                  </a:ext>
                </a:extLst>
              </a:tr>
            </a:tbl>
          </a:graphicData>
        </a:graphic>
      </p:graphicFrame>
      <p:graphicFrame>
        <p:nvGraphicFramePr>
          <p:cNvPr id="17" name="Tabulk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597067"/>
              </p:ext>
            </p:extLst>
          </p:nvPr>
        </p:nvGraphicFramePr>
        <p:xfrm>
          <a:off x="322660" y="9465398"/>
          <a:ext cx="6367834" cy="43724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8490">
                  <a:extLst>
                    <a:ext uri="{9D8B030D-6E8A-4147-A177-3AD203B41FA5}">
                      <a16:colId xmlns:a16="http://schemas.microsoft.com/office/drawing/2014/main" val="3634902638"/>
                    </a:ext>
                  </a:extLst>
                </a:gridCol>
                <a:gridCol w="2649546">
                  <a:extLst>
                    <a:ext uri="{9D8B030D-6E8A-4147-A177-3AD203B41FA5}">
                      <a16:colId xmlns:a16="http://schemas.microsoft.com/office/drawing/2014/main" val="3617566812"/>
                    </a:ext>
                  </a:extLst>
                </a:gridCol>
                <a:gridCol w="2199798">
                  <a:extLst>
                    <a:ext uri="{9D8B030D-6E8A-4147-A177-3AD203B41FA5}">
                      <a16:colId xmlns:a16="http://schemas.microsoft.com/office/drawing/2014/main" val="9421567"/>
                    </a:ext>
                  </a:extLst>
                </a:gridCol>
              </a:tblGrid>
              <a:tr h="218029">
                <a:tc gridSpan="3">
                  <a:txBody>
                    <a:bodyPr/>
                    <a:lstStyle/>
                    <a:p>
                      <a:pPr marL="0" marR="0" lvl="0" indent="0" algn="l" defTabSz="2946705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cap="all" baseline="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Dřevo, výrobky ze dřeva (0,6%)</a:t>
                      </a:r>
                    </a:p>
                  </a:txBody>
                  <a:tcPr marL="68580" marR="68580" marT="0" marB="0">
                    <a:solidFill>
                      <a:srgbClr val="C7946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18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18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6272026"/>
                  </a:ext>
                </a:extLst>
              </a:tr>
              <a:tr h="21802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</a:rPr>
                        <a:t>Specifikace</a:t>
                      </a:r>
                      <a:endParaRPr lang="cs-CZ" sz="180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Rizika spojená s přeměnou na druhotné suroviny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Možné způsoby využití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9053665"/>
                  </a:ext>
                </a:extLst>
              </a:tr>
              <a:tr h="250154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</a:rPr>
                        <a:t>Konstrukční dřevo</a:t>
                      </a:r>
                      <a:endParaRPr lang="cs-CZ" sz="180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Nutná pečlivá demontáž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Dřevo může být napadeno biologickými škůdci 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Energetické využití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9504786"/>
                  </a:ext>
                </a:extLst>
              </a:tr>
              <a:tr h="25015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Výroba dřevovláknitých desek a izolací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047105"/>
                  </a:ext>
                </a:extLst>
              </a:tr>
              <a:tr h="26288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Dřevovláknité desky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</a:rPr>
                        <a:t>Mohou obsahovat nebezpečné látky (lepidla,…)</a:t>
                      </a:r>
                      <a:endParaRPr lang="cs-CZ" sz="180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</a:rPr>
                        <a:t>Energetické využití</a:t>
                      </a:r>
                      <a:endParaRPr lang="cs-CZ" sz="180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9413752"/>
                  </a:ext>
                </a:extLst>
              </a:tr>
              <a:tr h="4887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</a:rPr>
                        <a:t>Dřevovláknité izolace</a:t>
                      </a:r>
                      <a:endParaRPr lang="cs-CZ" sz="180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Problematické oddělení od vnějších omítek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Mohou obsahovat nebezpečné látky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Energetické využití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7299330"/>
                  </a:ext>
                </a:extLst>
              </a:tr>
            </a:tbl>
          </a:graphicData>
        </a:graphic>
      </p:graphicFrame>
      <p:graphicFrame>
        <p:nvGraphicFramePr>
          <p:cNvPr id="18" name="Tabulk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7887935"/>
              </p:ext>
            </p:extLst>
          </p:nvPr>
        </p:nvGraphicFramePr>
        <p:xfrm>
          <a:off x="6974696" y="9483940"/>
          <a:ext cx="14070221" cy="38402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52023">
                  <a:extLst>
                    <a:ext uri="{9D8B030D-6E8A-4147-A177-3AD203B41FA5}">
                      <a16:colId xmlns:a16="http://schemas.microsoft.com/office/drawing/2014/main" val="4148538400"/>
                    </a:ext>
                  </a:extLst>
                </a:gridCol>
                <a:gridCol w="5613857">
                  <a:extLst>
                    <a:ext uri="{9D8B030D-6E8A-4147-A177-3AD203B41FA5}">
                      <a16:colId xmlns:a16="http://schemas.microsoft.com/office/drawing/2014/main" val="4046239175"/>
                    </a:ext>
                  </a:extLst>
                </a:gridCol>
                <a:gridCol w="5604341">
                  <a:extLst>
                    <a:ext uri="{9D8B030D-6E8A-4147-A177-3AD203B41FA5}">
                      <a16:colId xmlns:a16="http://schemas.microsoft.com/office/drawing/2014/main" val="1081634759"/>
                    </a:ext>
                  </a:extLst>
                </a:gridCol>
              </a:tblGrid>
              <a:tr h="269453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 cap="all" baseline="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Sklo a skleněné výplně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18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18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6821137"/>
                  </a:ext>
                </a:extLst>
              </a:tr>
              <a:tr h="2676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</a:rPr>
                        <a:t>Specifikace</a:t>
                      </a:r>
                      <a:endParaRPr lang="cs-CZ" sz="180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Rizika spojená s přeměnou na druhotné suroviny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Možné způsoby využití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235939"/>
                  </a:ext>
                </a:extLst>
              </a:tr>
              <a:tr h="319398"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Skleněné výplně – ploché sklo 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Kontaminace nežádoucími materiály při nesprávné demontáži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Ploché sklo pro výrobu nových oken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8875301"/>
                  </a:ext>
                </a:extLst>
              </a:tr>
              <a:tr h="18922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Odpadní sklo pro výrobu skla (mimo stavebnictví)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0649879"/>
                  </a:ext>
                </a:extLst>
              </a:tr>
              <a:tr h="29405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Odpadní sklo pro výrobu tepelných izolací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6486138"/>
                  </a:ext>
                </a:extLst>
              </a:tr>
              <a:tr h="1437291"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Využití jako</a:t>
                      </a:r>
                      <a:r>
                        <a:rPr lang="cs-CZ" sz="1800" baseline="0" dirty="0" smtClean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náhrada kameniva v betonu</a:t>
                      </a:r>
                    </a:p>
                    <a:p>
                      <a:pPr marL="285750" indent="-285750" algn="l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 ohledem na riziko alkalicko-křemičité reakce byla porovnávána maximální možná míra náhrady kameniva odpadním sklem a dále také maximální možná velikost částic.</a:t>
                      </a:r>
                    </a:p>
                    <a:p>
                      <a:pPr marL="285750" indent="-285750" algn="l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 rostoucí velikostí částic odpadního skla, roste i riziko alkalicko-křemičité reakce (ASR). Pro velikost zrna 0,9 až 1 mm se</a:t>
                      </a:r>
                      <a:r>
                        <a:rPr lang="cs-CZ" sz="1800" b="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uvádí</a:t>
                      </a:r>
                      <a:r>
                        <a:rPr lang="cs-CZ" sz="18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maximální míra nahrazení je 20 %. Pro velikost částic do 0,15 mm je to 40 % a částice ve velikosti 0,036 až 0,05 je možné nahradit až 70 %. </a:t>
                      </a:r>
                    </a:p>
                    <a:p>
                      <a:pPr marL="285750" indent="-285750" algn="l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Některé studie uvádějí, že při využití skelného prachu rostou jeho pucolánové vlastnosti a dochází k produkci materiálů na bázi cementu jako výsledek reakce skelného prachu a cementu. To pak vede ke zlepšení vlastností výsledného materiálu.</a:t>
                      </a:r>
                      <a:r>
                        <a:rPr lang="cs-CZ" sz="1800" dirty="0" smtClean="0">
                          <a:effectLst/>
                          <a:latin typeface="Cambria" panose="020405030504060302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18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18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241742"/>
                  </a:ext>
                </a:extLst>
              </a:tr>
            </a:tbl>
          </a:graphicData>
        </a:graphic>
      </p:graphicFrame>
      <p:graphicFrame>
        <p:nvGraphicFramePr>
          <p:cNvPr id="43" name="Graf 4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669075"/>
              </p:ext>
            </p:extLst>
          </p:nvPr>
        </p:nvGraphicFramePr>
        <p:xfrm>
          <a:off x="6659364" y="13206144"/>
          <a:ext cx="7870467" cy="6972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4" name="Tabulka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6884"/>
              </p:ext>
            </p:extLst>
          </p:nvPr>
        </p:nvGraphicFramePr>
        <p:xfrm>
          <a:off x="330225" y="5922800"/>
          <a:ext cx="20714692" cy="31035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05056">
                  <a:extLst>
                    <a:ext uri="{9D8B030D-6E8A-4147-A177-3AD203B41FA5}">
                      <a16:colId xmlns:a16="http://schemas.microsoft.com/office/drawing/2014/main" val="3634902638"/>
                    </a:ext>
                  </a:extLst>
                </a:gridCol>
                <a:gridCol w="5969099">
                  <a:extLst>
                    <a:ext uri="{9D8B030D-6E8A-4147-A177-3AD203B41FA5}">
                      <a16:colId xmlns:a16="http://schemas.microsoft.com/office/drawing/2014/main" val="3617566812"/>
                    </a:ext>
                  </a:extLst>
                </a:gridCol>
                <a:gridCol w="5240537">
                  <a:extLst>
                    <a:ext uri="{9D8B030D-6E8A-4147-A177-3AD203B41FA5}">
                      <a16:colId xmlns:a16="http://schemas.microsoft.com/office/drawing/2014/main" val="1139968761"/>
                    </a:ext>
                  </a:extLst>
                </a:gridCol>
              </a:tblGrid>
              <a:tr h="824705">
                <a:tc>
                  <a:txBody>
                    <a:bodyPr/>
                    <a:lstStyle/>
                    <a:p>
                      <a:pPr marL="0" marR="0" lvl="0" indent="0" algn="l" defTabSz="2946705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cap="all" baseline="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úvod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2946705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cap="all" baseline="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Selektivní demolice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6272026"/>
                  </a:ext>
                </a:extLst>
              </a:tr>
              <a:tr h="22788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Snahou Evropské Unie a tedy i České republiky v posledních letech je přechod z lineární na cirkulární ekonomiku. Tento trend by měl postihnout veškeré ekonomické činnosti tedy i stavebnictví, které ve tvorbě podnikových odpadů zastává první místo z hlediska hmotnosti vyprodukovaného odpadu. V příspěvku je prezentováno zastoupení a možnosti využití jednotlivých druhů odpadů vznikajících při stavební činnosti.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2946705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b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2946705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Předpokladem pro recyklovatelnost</a:t>
                      </a:r>
                      <a:r>
                        <a:rPr lang="cs-CZ" sz="18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stavebních materiálů a možnost jejich využití ve stavebnictví je především správný postup demolice a recyklace. Jako nejlepší způsob demolice se jeví selektivní demolice nebo také dekonstrukce, kdy jsou jednotlivé materiály pečlivě odděleny.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9053665"/>
                  </a:ext>
                </a:extLst>
              </a:tr>
            </a:tbl>
          </a:graphicData>
        </a:graphic>
      </p:graphicFrame>
      <p:pic>
        <p:nvPicPr>
          <p:cNvPr id="46" name="Obrázek 4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4464" y="6743635"/>
            <a:ext cx="5960616" cy="22812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0721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5237</TotalTime>
  <Words>1028</Words>
  <Application>Microsoft Office PowerPoint</Application>
  <PresentationFormat>Vlastní</PresentationFormat>
  <Paragraphs>127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Cambria</vt:lpstr>
      <vt:lpstr>Times New Roman</vt:lpstr>
      <vt:lpstr>Motiv systému Office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Terezka</dc:creator>
  <cp:lastModifiedBy>Pavlu, Tereza</cp:lastModifiedBy>
  <cp:revision>142</cp:revision>
  <cp:lastPrinted>2012-11-13T15:38:34Z</cp:lastPrinted>
  <dcterms:created xsi:type="dcterms:W3CDTF">2012-11-06T15:07:45Z</dcterms:created>
  <dcterms:modified xsi:type="dcterms:W3CDTF">2018-03-06T12:40:12Z</dcterms:modified>
</cp:coreProperties>
</file>