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69" r:id="rId2"/>
    <p:sldId id="302" r:id="rId3"/>
    <p:sldId id="304" r:id="rId4"/>
    <p:sldId id="305" r:id="rId5"/>
    <p:sldId id="306" r:id="rId6"/>
    <p:sldId id="309" r:id="rId7"/>
    <p:sldId id="310" r:id="rId8"/>
    <p:sldId id="307" r:id="rId9"/>
    <p:sldId id="308" r:id="rId10"/>
    <p:sldId id="277" r:id="rId11"/>
    <p:sldId id="299" r:id="rId12"/>
    <p:sldId id="311" r:id="rId13"/>
    <p:sldId id="312" r:id="rId14"/>
    <p:sldId id="313" r:id="rId15"/>
    <p:sldId id="314" r:id="rId16"/>
    <p:sldId id="303" r:id="rId17"/>
    <p:sldId id="300" r:id="rId18"/>
    <p:sldId id="301" r:id="rId19"/>
    <p:sldId id="287" r:id="rId20"/>
    <p:sldId id="288" r:id="rId21"/>
    <p:sldId id="315" r:id="rId22"/>
    <p:sldId id="292" r:id="rId23"/>
    <p:sldId id="293" r:id="rId24"/>
    <p:sldId id="295" r:id="rId25"/>
    <p:sldId id="294" r:id="rId26"/>
    <p:sldId id="296" r:id="rId27"/>
    <p:sldId id="297" r:id="rId28"/>
    <p:sldId id="267" r:id="rId29"/>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1">
          <p15:clr>
            <a:srgbClr val="A4A3A4"/>
          </p15:clr>
        </p15:guide>
        <p15:guide id="2" orient="horz" pos="3843">
          <p15:clr>
            <a:srgbClr val="A4A3A4"/>
          </p15:clr>
        </p15:guide>
        <p15:guide id="3" orient="horz" pos="3562">
          <p15:clr>
            <a:srgbClr val="A4A3A4"/>
          </p15:clr>
        </p15:guide>
        <p15:guide id="4" pos="5481">
          <p15:clr>
            <a:srgbClr val="A4A3A4"/>
          </p15:clr>
        </p15:guide>
        <p15:guide id="5" pos="280">
          <p15:clr>
            <a:srgbClr val="A4A3A4"/>
          </p15:clr>
        </p15:guide>
        <p15:guide id="6" pos="1746">
          <p15:clr>
            <a:srgbClr val="A4A3A4"/>
          </p15:clr>
        </p15:guide>
        <p15:guide id="7" pos="1462">
          <p15:clr>
            <a:srgbClr val="A4A3A4"/>
          </p15:clr>
        </p15:guide>
        <p15:guide id="8" pos="3207">
          <p15:clr>
            <a:srgbClr val="A4A3A4"/>
          </p15:clr>
        </p15:guide>
        <p15:guide id="9" pos="2928">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iková Miloslava" initials="TM" lastIdx="0" clrIdx="0">
    <p:extLst>
      <p:ext uri="{19B8F6BF-5375-455C-9EA6-DF929625EA0E}">
        <p15:presenceInfo xmlns:p15="http://schemas.microsoft.com/office/powerpoint/2012/main" userId="Tomiková Milosla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B5EA"/>
    <a:srgbClr val="FF3399"/>
    <a:srgbClr val="D38007"/>
    <a:srgbClr val="006600"/>
    <a:srgbClr val="006699"/>
    <a:srgbClr val="CCCC00"/>
    <a:srgbClr val="FFCC00"/>
    <a:srgbClr val="004B8D"/>
    <a:srgbClr val="B9E0F7"/>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4" autoAdjust="0"/>
    <p:restoredTop sz="85665" autoAdjust="0"/>
  </p:normalViewPr>
  <p:slideViewPr>
    <p:cSldViewPr snapToGrid="0" snapToObjects="1">
      <p:cViewPr>
        <p:scale>
          <a:sx n="78" d="100"/>
          <a:sy n="78" d="100"/>
        </p:scale>
        <p:origin x="1032" y="-90"/>
      </p:cViewPr>
      <p:guideLst>
        <p:guide orient="horz" pos="281"/>
        <p:guide orient="horz" pos="3843"/>
        <p:guide orient="horz" pos="3562"/>
        <p:guide pos="5481"/>
        <p:guide pos="280"/>
        <p:guide pos="1746"/>
        <p:guide pos="1462"/>
        <p:guide pos="3207"/>
        <p:guide pos="2928"/>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117" d="100"/>
          <a:sy n="117" d="100"/>
        </p:scale>
        <p:origin x="2352"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116724" cy="496332"/>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0FB0F22-8DED-4CDA-BC4E-47C3EA70254F}" type="datetimeFigureOut">
              <a:rPr lang="cs-CZ" smtClean="0"/>
              <a:pPr/>
              <a:t>6.3.2018</a:t>
            </a:fld>
            <a:endParaRPr lang="cs-CZ" dirty="0"/>
          </a:p>
        </p:txBody>
      </p:sp>
      <p:sp>
        <p:nvSpPr>
          <p:cNvPr id="4" name="Zástupný symbol pro zápatí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1C9265F-04F2-4D47-A1E7-EE74899987E2}" type="slidenum">
              <a:rPr lang="cs-CZ" smtClean="0"/>
              <a:pPr/>
              <a:t>‹#›</a:t>
            </a:fld>
            <a:endParaRPr lang="cs-CZ" dirty="0"/>
          </a:p>
        </p:txBody>
      </p:sp>
    </p:spTree>
    <p:extLst>
      <p:ext uri="{BB962C8B-B14F-4D97-AF65-F5344CB8AC3E}">
        <p14:creationId xmlns:p14="http://schemas.microsoft.com/office/powerpoint/2010/main" val="32833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40993F1-D5EC-4943-97AA-C86D9E6B9167}" type="datetimeFigureOut">
              <a:rPr lang="cs-CZ" smtClean="0"/>
              <a:pPr/>
              <a:t>6.3.2018</a:t>
            </a:fld>
            <a:endParaRPr lang="cs-CZ" dirty="0"/>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160BDDA-8E2B-4061-8BE0-CED46ED94034}" type="slidenum">
              <a:rPr lang="cs-CZ" smtClean="0"/>
              <a:pPr/>
              <a:t>‹#›</a:t>
            </a:fld>
            <a:endParaRPr lang="cs-CZ" dirty="0"/>
          </a:p>
        </p:txBody>
      </p:sp>
    </p:spTree>
    <p:extLst>
      <p:ext uri="{BB962C8B-B14F-4D97-AF65-F5344CB8AC3E}">
        <p14:creationId xmlns:p14="http://schemas.microsoft.com/office/powerpoint/2010/main" val="3715258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160BDDA-8E2B-4061-8BE0-CED46ED94034}" type="slidenum">
              <a:rPr lang="cs-CZ" smtClean="0"/>
              <a:pPr/>
              <a:t>1</a:t>
            </a:fld>
            <a:endParaRPr lang="cs-CZ" dirty="0"/>
          </a:p>
        </p:txBody>
      </p:sp>
    </p:spTree>
    <p:extLst>
      <p:ext uri="{BB962C8B-B14F-4D97-AF65-F5344CB8AC3E}">
        <p14:creationId xmlns:p14="http://schemas.microsoft.com/office/powerpoint/2010/main" val="3271116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lvl="0" indent="-171450">
              <a:buFont typeface="Arial" panose="020B0604020202020204" pitchFamily="34" charset="0"/>
              <a:buChar char="•"/>
            </a:pPr>
            <a:r>
              <a:rPr lang="cs-CZ" sz="1200" kern="1200" dirty="0">
                <a:solidFill>
                  <a:schemeClr val="tx1"/>
                </a:solidFill>
                <a:effectLst/>
                <a:latin typeface="+mn-lt"/>
                <a:ea typeface="+mn-ea"/>
                <a:cs typeface="+mn-cs"/>
              </a:rPr>
              <a:t>Plasty a výrobky obsahující plasty jsou navrhovány tak, aby umožnily větší trvanlivost, opětovné použití a vysoce kvalitní recyklaci. Do roku 2030 lze všechny plastové obaly uvedené na trh EU buď opětovně použít, nebo recyklovat nákladově efektivním způsobem.</a:t>
            </a:r>
            <a:r>
              <a:rPr lang="cs-CZ" sz="1200" kern="1200" baseline="300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cs-CZ" sz="1200" kern="1200" dirty="0">
                <a:solidFill>
                  <a:schemeClr val="tx1"/>
                </a:solidFill>
                <a:effectLst/>
                <a:latin typeface="+mn-lt"/>
                <a:ea typeface="+mn-ea"/>
                <a:cs typeface="+mn-cs"/>
              </a:rPr>
              <a:t>Změny ve výrobě a návrzích umožní vyšší míru recyklace plastů ve všech klíčových upotřebeních. Do roku 2030 se recykluje více než polovina plastových odpadů vytvořených v Evropě. Oddělený sběr plastového odpadu dosahuje velmi vysoké úrovně. Recyklace plastových obalových odpadů dosahuje úrovně srovnatelné s jinými obalovými materiály.</a:t>
            </a:r>
          </a:p>
          <a:p>
            <a:pPr marL="171450" lvl="0" indent="-171450">
              <a:buFont typeface="Arial" panose="020B0604020202020204" pitchFamily="34" charset="0"/>
              <a:buChar char="•"/>
            </a:pPr>
            <a:r>
              <a:rPr lang="cs-CZ" sz="1200" kern="1200" dirty="0">
                <a:solidFill>
                  <a:schemeClr val="tx1"/>
                </a:solidFill>
                <a:effectLst/>
                <a:latin typeface="+mn-lt"/>
                <a:ea typeface="+mn-ea"/>
                <a:cs typeface="+mn-cs"/>
              </a:rPr>
              <a:t>Recyklační kapacity pro plasty v EU se výrazně rozšiřují a modernizují. Od roku 2015 do roku 2030 vzrostou třídicí a recyklační kapacity čtyřnásobně, což povede ke vzniku 200 000 nových pracovních míst v celé Evropě. </a:t>
            </a:r>
          </a:p>
          <a:p>
            <a:endParaRPr lang="cs-CZ" dirty="0"/>
          </a:p>
        </p:txBody>
      </p:sp>
      <p:sp>
        <p:nvSpPr>
          <p:cNvPr id="4" name="Zástupný symbol pro číslo snímku 3"/>
          <p:cNvSpPr>
            <a:spLocks noGrp="1"/>
          </p:cNvSpPr>
          <p:nvPr>
            <p:ph type="sldNum" sz="quarter" idx="10"/>
          </p:nvPr>
        </p:nvSpPr>
        <p:spPr/>
        <p:txBody>
          <a:bodyPr/>
          <a:lstStyle/>
          <a:p>
            <a:fld id="{E160BDDA-8E2B-4061-8BE0-CED46ED94034}" type="slidenum">
              <a:rPr lang="cs-CZ" smtClean="0"/>
              <a:pPr/>
              <a:t>11</a:t>
            </a:fld>
            <a:endParaRPr lang="cs-CZ" dirty="0"/>
          </a:p>
        </p:txBody>
      </p:sp>
    </p:spTree>
    <p:extLst>
      <p:ext uri="{BB962C8B-B14F-4D97-AF65-F5344CB8AC3E}">
        <p14:creationId xmlns:p14="http://schemas.microsoft.com/office/powerpoint/2010/main" val="3961694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cs-CZ" sz="1200" kern="1200" dirty="0">
                <a:solidFill>
                  <a:schemeClr val="tx1"/>
                </a:solidFill>
                <a:effectLst/>
                <a:latin typeface="+mn-lt"/>
                <a:ea typeface="+mn-ea"/>
                <a:cs typeface="+mn-cs"/>
              </a:rPr>
              <a:t>Dosažení cílů stanovených v této strategii bude vyžadovat velké investice do infrastruktury a inovací. Samotné splnění ambiciózních cílů v oblasti recyklace plastů si odhadem vyžádá dodatečné investice ve výši 8,4 až 16,6 miliardy EUR. Pro provádění této strategie je proto zásadní vytvořit příznivý rámec pro investice a inovace.</a:t>
            </a:r>
          </a:p>
          <a:p>
            <a:pPr marL="171450" indent="-171450">
              <a:buFont typeface="Arial" panose="020B0604020202020204" pitchFamily="34" charset="0"/>
              <a:buChar char="•"/>
            </a:pPr>
            <a:r>
              <a:rPr lang="cs-CZ" sz="1200" kern="1200" dirty="0">
                <a:solidFill>
                  <a:schemeClr val="tx1"/>
                </a:solidFill>
                <a:effectLst/>
                <a:latin typeface="+mn-lt"/>
                <a:ea typeface="+mn-ea"/>
                <a:cs typeface="+mn-cs"/>
              </a:rPr>
              <a:t>Značný vliv mohou mít inovativní řešení pro pokročilé třídění, chemickou recyklaci a navrhování dokonalejších polymerů. Rozšiřování nových technologických řešení, jako je digitální vodotisk, by například mohlo umožnit mnohem lepší třídění a sledovatelnost materiálů, a to při nepatrných nákladech na dovybavení.</a:t>
            </a:r>
          </a:p>
          <a:p>
            <a:pPr marL="171450" indent="-171450">
              <a:buFont typeface="Arial" panose="020B0604020202020204" pitchFamily="34" charset="0"/>
              <a:buChar char="•"/>
            </a:pPr>
            <a:r>
              <a:rPr lang="cs-CZ" sz="1200" kern="1200" dirty="0">
                <a:solidFill>
                  <a:schemeClr val="tx1"/>
                </a:solidFill>
                <a:effectLst/>
                <a:latin typeface="+mn-lt"/>
                <a:ea typeface="+mn-ea"/>
                <a:cs typeface="+mn-cs"/>
              </a:rPr>
              <a:t>Komise bude zkoumat možnosti, jak podpořit rozvoj alternativních vstupních surovin ve výrobě plastů.</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200" kern="1200" dirty="0">
                <a:solidFill>
                  <a:schemeClr val="tx1"/>
                </a:solidFill>
                <a:effectLst/>
                <a:latin typeface="+mn-lt"/>
                <a:ea typeface="+mn-ea"/>
                <a:cs typeface="+mn-cs"/>
              </a:rPr>
              <a:t>Do roku 2020 bude věnováno dalších 100 milionů EUR na financování prioritních opatření, včetně vytvoření inteligentnějších a recyklovatelnějších plastových materiálů, čímž se recyklační proces zefektivní, a na vyhledávání a odstraňování nebezpečných látek a kontaminantů z recyklovaných plastů. Komise také vypracuje strategický plán výzkumu a inovací v oblasti plastů, který poskytne pokyny pro budoucí financování výzkumu a inovací v období po roce 2020.</a:t>
            </a:r>
          </a:p>
          <a:p>
            <a:pPr marL="171450" indent="-171450">
              <a:buFont typeface="Arial" panose="020B0604020202020204" pitchFamily="34" charset="0"/>
              <a:buChar char="•"/>
            </a:pPr>
            <a:r>
              <a:rPr lang="cs-CZ" sz="1200" kern="1200" dirty="0">
                <a:solidFill>
                  <a:schemeClr val="tx1"/>
                </a:solidFill>
                <a:effectLst/>
                <a:latin typeface="+mn-lt"/>
                <a:ea typeface="+mn-ea"/>
                <a:cs typeface="+mn-cs"/>
              </a:rPr>
              <a:t>V zájmu plnění cílů této strategie se musí výrazně zvýšit soukromé a veřejné investice, a to nejen pokud jde o inovace. V současné době brzdí soukromé investice do zařízení na třídění a recyklaci nejistota ohledně ziskovosti (vzhledem k nízké ceně ropy, nedostatku odbytišť atd.).</a:t>
            </a:r>
          </a:p>
          <a:p>
            <a:pPr marL="171450" indent="-171450">
              <a:buFont typeface="Arial" panose="020B0604020202020204" pitchFamily="34" charset="0"/>
              <a:buChar char="•"/>
            </a:pPr>
            <a:r>
              <a:rPr lang="cs-CZ" sz="1200" kern="1200" dirty="0">
                <a:solidFill>
                  <a:schemeClr val="tx1"/>
                </a:solidFill>
                <a:effectLst/>
                <a:latin typeface="+mn-lt"/>
                <a:ea typeface="+mn-ea"/>
                <a:cs typeface="+mn-cs"/>
              </a:rPr>
              <a:t>Veřejné orgány musí investovat do širšího a kvalitnějšího odděleného sběru. Klíčovou úlohu při poskytování nezbytných finančních prostředků mohou sehrát dobře koncipované systémy rozšířené odpovědnosti výrobce. </a:t>
            </a:r>
            <a:endParaRPr lang="cs-CZ" dirty="0"/>
          </a:p>
        </p:txBody>
      </p:sp>
      <p:sp>
        <p:nvSpPr>
          <p:cNvPr id="4" name="Zástupný symbol pro číslo snímku 3"/>
          <p:cNvSpPr>
            <a:spLocks noGrp="1"/>
          </p:cNvSpPr>
          <p:nvPr>
            <p:ph type="sldNum" sz="quarter" idx="10"/>
          </p:nvPr>
        </p:nvSpPr>
        <p:spPr/>
        <p:txBody>
          <a:bodyPr/>
          <a:lstStyle/>
          <a:p>
            <a:fld id="{E160BDDA-8E2B-4061-8BE0-CED46ED94034}" type="slidenum">
              <a:rPr lang="cs-CZ" smtClean="0"/>
              <a:pPr/>
              <a:t>14</a:t>
            </a:fld>
            <a:endParaRPr lang="cs-CZ" dirty="0"/>
          </a:p>
        </p:txBody>
      </p:sp>
    </p:spTree>
    <p:extLst>
      <p:ext uri="{BB962C8B-B14F-4D97-AF65-F5344CB8AC3E}">
        <p14:creationId xmlns:p14="http://schemas.microsoft.com/office/powerpoint/2010/main" val="4060586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200" kern="1200" dirty="0">
                <a:solidFill>
                  <a:schemeClr val="tx1"/>
                </a:solidFill>
                <a:effectLst/>
                <a:latin typeface="+mn-lt"/>
                <a:ea typeface="+mn-ea"/>
                <a:cs typeface="+mn-cs"/>
              </a:rPr>
              <a:t>Zlepšení v oblasti designu by mohlo snížit náklady na recyklaci plastových obalových odpadů na polovinu. </a:t>
            </a:r>
          </a:p>
          <a:p>
            <a:pPr marL="171450" lvl="0" indent="-171450">
              <a:buFont typeface="Arial" panose="020B0604020202020204" pitchFamily="34" charset="0"/>
              <a:buChar char="•"/>
            </a:pPr>
            <a:r>
              <a:rPr lang="cs-CZ" sz="1200" kern="1200" dirty="0">
                <a:solidFill>
                  <a:schemeClr val="tx1"/>
                </a:solidFill>
                <a:effectLst/>
                <a:latin typeface="+mn-lt"/>
                <a:ea typeface="+mn-ea"/>
                <a:cs typeface="+mn-cs"/>
              </a:rPr>
              <a:t>Pro podporu lepšího designu při současném zachování vnitřního trhu EU jsou nezbytná opatření na úrovni EU. Komise bude pracovat na revizi základních požadavků na uvádění obalů na trh. Cílem bude zajistit, aby do roku 2030 veškeré plastové obaly uvedené na trh EU byly opětovně použitelné nebo snadno recyklovatelné. V této souvislosti bude Komise rovněž zkoumat způsoby, jak maximalizovat dopad nových pravidel na rozšířenou odpovědnost výrobce, a podpoří rozvoj ekonomických pobídek, jejichž cílem bude odměnit volby nejudržitelnějšího designu. </a:t>
            </a:r>
          </a:p>
          <a:p>
            <a:pPr marL="171450" lvl="0" indent="-171450">
              <a:buFont typeface="Arial" panose="020B0604020202020204" pitchFamily="34" charset="0"/>
              <a:buChar char="•"/>
            </a:pPr>
            <a:r>
              <a:rPr lang="cs-CZ" sz="1200" kern="1200" dirty="0">
                <a:solidFill>
                  <a:schemeClr val="tx1"/>
                </a:solidFill>
                <a:effectLst/>
                <a:latin typeface="+mn-lt"/>
                <a:ea typeface="+mn-ea"/>
                <a:cs typeface="+mn-cs"/>
              </a:rPr>
              <a:t>Komise je i nadále odhodlána v případě potřeby stanovovat požadavky na výrobky podle směrnice o ekodesignu, které budou zohledňovat aspekty oběhového hospodářství, včetně recyklovatelnosti.</a:t>
            </a:r>
          </a:p>
          <a:p>
            <a:pPr marL="171450" lvl="0" indent="-171450">
              <a:buFont typeface="Arial" panose="020B0604020202020204" pitchFamily="34" charset="0"/>
              <a:buChar char="•"/>
            </a:pPr>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E160BDDA-8E2B-4061-8BE0-CED46ED94034}" type="slidenum">
              <a:rPr lang="cs-CZ" smtClean="0"/>
              <a:pPr/>
              <a:t>16</a:t>
            </a:fld>
            <a:endParaRPr lang="cs-CZ" dirty="0"/>
          </a:p>
        </p:txBody>
      </p:sp>
    </p:spTree>
    <p:extLst>
      <p:ext uri="{BB962C8B-B14F-4D97-AF65-F5344CB8AC3E}">
        <p14:creationId xmlns:p14="http://schemas.microsoft.com/office/powerpoint/2010/main" val="3969190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cs-CZ" sz="1200" kern="1200" dirty="0">
                <a:solidFill>
                  <a:schemeClr val="tx1"/>
                </a:solidFill>
                <a:effectLst/>
                <a:latin typeface="+mn-lt"/>
                <a:ea typeface="+mn-ea"/>
                <a:cs typeface="+mn-cs"/>
              </a:rPr>
              <a:t>Některé příklady upotřebení ve stavebnictví a automobilovém průmyslu ukazují značný potenciál pro využívání recyklovaného materiálu (např. izolační materiály, potrubí, venkovní nábytek nebo palubní desky). V souvislosti s probíhajícím i nadcházejícím hodnocením pravidel EU týkajících se stavebních výrobků a vozidel s ukončenou životností bude Komise hledat konkrétní způsoby, jak tuto oblast podpořit. V souvislosti s budoucí prací na směrnici o obalech a obalových odpadech bude pozornost rovněž věnována využití ekonomických nástrojů při odměňování využívání recyklovaného materiálu v odvětví obalů. Komise bude také pracovat na zařazení recyklovaného materiálu mezi kritéria pro zelené veřejné zakázky. </a:t>
            </a:r>
          </a:p>
          <a:p>
            <a:pPr marL="171450" indent="-171450">
              <a:buFont typeface="Arial" panose="020B0604020202020204" pitchFamily="34" charset="0"/>
              <a:buChar char="•"/>
            </a:pPr>
            <a:r>
              <a:rPr lang="cs-CZ" sz="1200" kern="1200" dirty="0">
                <a:solidFill>
                  <a:schemeClr val="tx1"/>
                </a:solidFill>
                <a:effectLst/>
                <a:latin typeface="+mn-lt"/>
                <a:ea typeface="+mn-ea"/>
                <a:cs typeface="+mn-cs"/>
              </a:rPr>
              <a:t>Na rozdíl od jiných upotřebení, jako jsou např. obaly, nejsou tak důležité estetické požadavky a menší jsou obvykle i požadavky z hlediska zdraví a environmentální expozice. Evropský výbor pro normalizaci již vypracoval normy pro posuzování za účelem zjišťování nebezpečných látek, které by mohly být obsaženy v recyklovaných materiálech.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200" kern="1200" dirty="0">
              <a:solidFill>
                <a:schemeClr val="tx1"/>
              </a:solidFill>
              <a:effectLst/>
              <a:latin typeface="+mn-lt"/>
              <a:ea typeface="+mn-ea"/>
              <a:cs typeface="+mn-cs"/>
            </a:endParaRPr>
          </a:p>
          <a:p>
            <a:pPr marL="171450" indent="-171450">
              <a:buFont typeface="Arial" panose="020B0604020202020204" pitchFamily="34" charset="0"/>
              <a:buChar char="•"/>
            </a:pPr>
            <a:r>
              <a:rPr lang="cs-CZ" sz="1200" kern="1200" dirty="0">
                <a:solidFill>
                  <a:schemeClr val="tx1"/>
                </a:solidFill>
                <a:effectLst/>
                <a:latin typeface="+mn-lt"/>
                <a:ea typeface="+mn-ea"/>
                <a:cs typeface="+mn-cs"/>
              </a:rPr>
              <a:t>Sekundární kontaminace nebo nedostatek informací o možné přítomnosti nebezpečných chemických látek je problémem u různých toků plastového odpadu. Tyto nejasnosti mohou rovněž odradit od poptávky po recyklovaných plastech u řady nových produktů se zvláštními požadavky na bezpečnost. Některé z těchto otázek má řešit Komise v rámci součinnosti politik týkajících se chemických látek, odpadu a výrobků, a tato její činnost proto přispěje přímo k většímu využívání recyklovaných plastů. EU bude rovněž prostřednictvím programu Horizont 2020 financovat projekty v oblasti výzkumu a inovací zaměřené na lepší identifikaci kontaminujících látek a na dekontaminaci plastového odpadu.</a:t>
            </a:r>
          </a:p>
          <a:p>
            <a:pPr marL="171450" lvl="0" indent="-171450">
              <a:buFont typeface="Arial" panose="020B0604020202020204" pitchFamily="34" charset="0"/>
              <a:buChar char="•"/>
            </a:pPr>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E160BDDA-8E2B-4061-8BE0-CED46ED94034}" type="slidenum">
              <a:rPr lang="cs-CZ" smtClean="0"/>
              <a:pPr/>
              <a:t>17</a:t>
            </a:fld>
            <a:endParaRPr lang="cs-CZ" dirty="0"/>
          </a:p>
        </p:txBody>
      </p:sp>
    </p:spTree>
    <p:extLst>
      <p:ext uri="{BB962C8B-B14F-4D97-AF65-F5344CB8AC3E}">
        <p14:creationId xmlns:p14="http://schemas.microsoft.com/office/powerpoint/2010/main" val="2762691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cs-CZ" sz="1200" kern="1200" dirty="0">
                <a:solidFill>
                  <a:schemeClr val="tx1"/>
                </a:solidFill>
                <a:effectLst/>
                <a:latin typeface="+mn-lt"/>
                <a:ea typeface="+mn-ea"/>
                <a:cs typeface="+mn-cs"/>
              </a:rPr>
              <a:t>Aby systémy rozšířené odpovědnosti výrobců fungovaly hladce a podpořily investice do recyklace, poskytne Komise pokyny, jak zajistit efektivní úpravu poplatků placených výrobci, zejména v oblasti obalů. Kupříkladu „</a:t>
            </a:r>
            <a:r>
              <a:rPr lang="cs-CZ" sz="1200" i="1" kern="1200" dirty="0">
                <a:solidFill>
                  <a:schemeClr val="tx1"/>
                </a:solidFill>
                <a:effectLst/>
                <a:latin typeface="+mn-lt"/>
                <a:ea typeface="+mn-ea"/>
                <a:cs typeface="+mn-cs"/>
              </a:rPr>
              <a:t>ekologická</a:t>
            </a:r>
            <a:r>
              <a:rPr lang="cs-CZ" sz="1200" kern="1200" dirty="0">
                <a:solidFill>
                  <a:schemeClr val="tx1"/>
                </a:solidFill>
                <a:effectLst/>
                <a:latin typeface="+mn-lt"/>
                <a:ea typeface="+mn-ea"/>
                <a:cs typeface="+mn-cs"/>
              </a:rPr>
              <a:t>“ úprava takovýchto poplatků může přinést výsledky pouze tehdy, jestliže obratem nabídne smysluplnou finanční odměnu za volbu udržitelnějšího produktového designu</a:t>
            </a:r>
          </a:p>
          <a:p>
            <a:pPr marL="171450" indent="-171450">
              <a:buFont typeface="Arial" panose="020B0604020202020204" pitchFamily="34" charset="0"/>
              <a:buChar char="•"/>
            </a:pPr>
            <a:r>
              <a:rPr lang="cs-CZ" sz="1200" kern="1200" dirty="0">
                <a:solidFill>
                  <a:schemeClr val="tx1"/>
                </a:solidFill>
                <a:effectLst/>
                <a:latin typeface="+mn-lt"/>
                <a:ea typeface="+mn-ea"/>
                <a:cs typeface="+mn-cs"/>
              </a:rPr>
              <a:t>Zásada rozšířené odpovědnosti výrobce by se mohla rovněž uplatnit při vytvoření soukromého fondu pro financování investic do inovativních řešení a nových technologií zaměřených na snížení dopadu primární výroby plastů na životní prostředí. To by například mohlo podpořit využívání recyklovaných plastů. Do poloviny roku 2019 bude Komise ve spolupráci se zúčastněnými stranami analyzovat případnou koncepci takovéhoto fondu, mimo jiné i z hlediska technologické a materiálové neutrality a doplňkovosti se stávajícími nástroji, a pečlivě prozkoumá jeho technickou, ekonomickou a právní proveditelnost</a:t>
            </a:r>
          </a:p>
          <a:p>
            <a:pPr marL="171450" indent="-171450">
              <a:buFont typeface="Arial" panose="020B0604020202020204" pitchFamily="34" charset="0"/>
              <a:buChar char="•"/>
            </a:pPr>
            <a:r>
              <a:rPr lang="cs-CZ" sz="1200" kern="1200" dirty="0">
                <a:solidFill>
                  <a:schemeClr val="tx1"/>
                </a:solidFill>
                <a:effectLst/>
                <a:latin typeface="+mn-lt"/>
                <a:ea typeface="+mn-ea"/>
                <a:cs typeface="+mn-cs"/>
              </a:rPr>
              <a:t>Ekonomickou stránku recyklace plastů by mohla zlepšit internalizace environmentálních nákladů na skládkování a spalování prostřednictvím vysokých nebo postupně se zvyšujících poplatků nebo daní.</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200" kern="1200" dirty="0">
                <a:solidFill>
                  <a:schemeClr val="tx1"/>
                </a:solidFill>
                <a:effectLst/>
                <a:latin typeface="+mn-lt"/>
                <a:ea typeface="+mn-ea"/>
                <a:cs typeface="+mn-cs"/>
              </a:rPr>
              <a:t>Evropský fond pro strategické investice (EFSI) může také hrát důležitou roli, například podporou větší integrace hodnotového řetězce a projektů na recyklaci plastů v uzavřeném okruhu. Nedávno zahájená „</a:t>
            </a:r>
            <a:r>
              <a:rPr lang="cs-CZ" sz="1200" i="1" kern="1200" dirty="0">
                <a:solidFill>
                  <a:schemeClr val="tx1"/>
                </a:solidFill>
                <a:effectLst/>
                <a:latin typeface="+mn-lt"/>
                <a:ea typeface="+mn-ea"/>
                <a:cs typeface="+mn-cs"/>
              </a:rPr>
              <a:t>platforma pro finanční podporu oběhového hospodářství</a:t>
            </a:r>
            <a:r>
              <a:rPr lang="cs-CZ" sz="1200" kern="1200" dirty="0">
                <a:solidFill>
                  <a:schemeClr val="tx1"/>
                </a:solidFill>
                <a:effectLst/>
                <a:latin typeface="+mn-lt"/>
                <a:ea typeface="+mn-ea"/>
                <a:cs typeface="+mn-cs"/>
              </a:rPr>
              <a:t>“ pomůže zvýšit informovanost investorů a usnadní přístup k financování pro projekty oběhového hospodářství.</a:t>
            </a:r>
          </a:p>
          <a:p>
            <a:pPr marL="171450" indent="-171450">
              <a:buFont typeface="Arial" panose="020B0604020202020204" pitchFamily="34" charset="0"/>
              <a:buChar char="•"/>
            </a:pPr>
            <a:endParaRPr lang="cs-CZ" dirty="0"/>
          </a:p>
        </p:txBody>
      </p:sp>
      <p:sp>
        <p:nvSpPr>
          <p:cNvPr id="4" name="Zástupný symbol pro číslo snímku 3"/>
          <p:cNvSpPr>
            <a:spLocks noGrp="1"/>
          </p:cNvSpPr>
          <p:nvPr>
            <p:ph type="sldNum" sz="quarter" idx="10"/>
          </p:nvPr>
        </p:nvSpPr>
        <p:spPr/>
        <p:txBody>
          <a:bodyPr/>
          <a:lstStyle/>
          <a:p>
            <a:fld id="{E160BDDA-8E2B-4061-8BE0-CED46ED94034}" type="slidenum">
              <a:rPr lang="cs-CZ" smtClean="0"/>
              <a:pPr/>
              <a:t>18</a:t>
            </a:fld>
            <a:endParaRPr lang="cs-CZ" dirty="0"/>
          </a:p>
        </p:txBody>
      </p:sp>
    </p:spTree>
    <p:extLst>
      <p:ext uri="{BB962C8B-B14F-4D97-AF65-F5344CB8AC3E}">
        <p14:creationId xmlns:p14="http://schemas.microsoft.com/office/powerpoint/2010/main" val="1588946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cs-CZ" sz="1200" kern="1200" dirty="0">
                <a:solidFill>
                  <a:schemeClr val="tx1"/>
                </a:solidFill>
                <a:effectLst/>
                <a:latin typeface="+mn-lt"/>
                <a:ea typeface="+mn-ea"/>
                <a:cs typeface="+mn-cs"/>
              </a:rPr>
              <a:t>Akční plán pro oběhové hospodářství obsahuje tyto dva cíle, jichž je třeba dosáhnout:</a:t>
            </a:r>
          </a:p>
          <a:p>
            <a:pPr lvl="0"/>
            <a:r>
              <a:rPr lang="cs-CZ" sz="1200" kern="1200" dirty="0">
                <a:solidFill>
                  <a:schemeClr val="tx1"/>
                </a:solidFill>
                <a:effectLst/>
                <a:latin typeface="+mn-lt"/>
                <a:ea typeface="+mn-ea"/>
                <a:cs typeface="+mn-cs"/>
              </a:rPr>
              <a:t>umožnit recyklaci a zlepšit využívání druhotných surovin odstraněním zbytečných překážek a usnadnit přeshraniční pohyb druhotných surovin s cílem zajistit, aby s nimi mohlo být v celé EU snadno obchodováno; a</a:t>
            </a:r>
          </a:p>
          <a:p>
            <a:pPr lvl="0"/>
            <a:r>
              <a:rPr lang="cs-CZ" sz="1200" kern="1200" dirty="0">
                <a:solidFill>
                  <a:schemeClr val="tx1"/>
                </a:solidFill>
                <a:effectLst/>
                <a:latin typeface="+mn-lt"/>
                <a:ea typeface="+mn-ea"/>
                <a:cs typeface="+mn-cs"/>
              </a:rPr>
              <a:t>nahradit látky vzbuzující obavy nebo, pokud to není možné, snížit jejich výskyt a zlepšit jejich sledování. </a:t>
            </a:r>
          </a:p>
          <a:p>
            <a:pPr marL="171450" indent="-171450">
              <a:buFont typeface="Arial" panose="020B0604020202020204" pitchFamily="34" charset="0"/>
              <a:buChar char="•"/>
            </a:pPr>
            <a:r>
              <a:rPr lang="cs-CZ" sz="1200" kern="1200" dirty="0">
                <a:solidFill>
                  <a:schemeClr val="tx1"/>
                </a:solidFill>
                <a:effectLst/>
                <a:latin typeface="+mn-lt"/>
                <a:ea typeface="+mn-ea"/>
                <a:cs typeface="+mn-cs"/>
              </a:rPr>
              <a:t>Tyto dva cíle, z nichž jeden vyplývá z politiky v oblasti nakládání s odpady, a druhý z politiky v oblasti chemických látek, jsou často vnímány jako protichůdné a někdy se tvrdí, že politiky v těchto oblastech vzájemně brání plnění svých cílů. </a:t>
            </a:r>
          </a:p>
          <a:p>
            <a:pPr marL="171450" indent="-171450">
              <a:buFont typeface="Arial" panose="020B0604020202020204" pitchFamily="34" charset="0"/>
              <a:buChar char="•"/>
            </a:pPr>
            <a:r>
              <a:rPr lang="cs-CZ" sz="1200" kern="1200" dirty="0">
                <a:solidFill>
                  <a:schemeClr val="tx1"/>
                </a:solidFill>
                <a:effectLst/>
                <a:latin typeface="+mn-lt"/>
                <a:ea typeface="+mn-ea"/>
                <a:cs typeface="+mn-cs"/>
              </a:rPr>
              <a:t>Účelem tohoto sdělení je vyvolat v Unii širokou diskusi o tom, jak lze uspokojivě řešit hlavní prvky na pomezí právních předpisů v oblasti chemických látek, výrobků a odpadů. Možná řešení musí zohledňovat skutečnost, že se jedná o oblast politiky, kde důležitou roli hrají zvláštní okolnosti, často regionálního nebo dokonce místního charakteru. </a:t>
            </a:r>
          </a:p>
          <a:p>
            <a:pPr lvl="0"/>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E160BDDA-8E2B-4061-8BE0-CED46ED94034}" type="slidenum">
              <a:rPr lang="cs-CZ" smtClean="0"/>
              <a:pPr/>
              <a:t>19</a:t>
            </a:fld>
            <a:endParaRPr lang="cs-CZ" dirty="0"/>
          </a:p>
        </p:txBody>
      </p:sp>
    </p:spTree>
    <p:extLst>
      <p:ext uri="{BB962C8B-B14F-4D97-AF65-F5344CB8AC3E}">
        <p14:creationId xmlns:p14="http://schemas.microsoft.com/office/powerpoint/2010/main" val="463592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a:solidFill>
                  <a:schemeClr val="tx1"/>
                </a:solidFill>
                <a:effectLst/>
                <a:latin typeface="+mn-lt"/>
                <a:ea typeface="+mn-ea"/>
                <a:cs typeface="+mn-cs"/>
              </a:rPr>
              <a:t>3.1. Papírenský průmysl </a:t>
            </a:r>
            <a:r>
              <a:rPr lang="cs-CZ" sz="1200" kern="1200" dirty="0">
                <a:solidFill>
                  <a:schemeClr val="tx1"/>
                </a:solidFill>
                <a:effectLst/>
                <a:latin typeface="+mn-lt"/>
                <a:ea typeface="+mn-ea"/>
                <a:cs typeface="+mn-cs"/>
              </a:rPr>
              <a:t>se snaží o bezpečnost a snadnou recyklovatelnost svých výrobků. Při výrobě tištěných výrobků může být k papíru přidána tiskařská barva a další materiály. Při stávajících pravidlech nedostávají závody recyklující papír dostatečné informace o chemických látkách, jež byly k papíru přidány během předchozích životních cyklů. To omezuje recyklaci papíru a zvyšuje náklady kvůli nutnosti provádět dodatečné kontroly a zkoušky. V nedávné době jsme byli svědky případů, kdy byly v potravinách zjištěny zbytky tiskařských barev a minerálních olejů, které se tam dostaly v důsledku migrace z obalů vyrobených z recyklovaného papíru a lepenky.   Podle informací od CEPI poskytnutých v rámci cílené konzultace.</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kern="1200" dirty="0">
                <a:solidFill>
                  <a:schemeClr val="tx1"/>
                </a:solidFill>
                <a:effectLst/>
                <a:latin typeface="+mn-lt"/>
                <a:ea typeface="+mn-ea"/>
                <a:cs typeface="+mn-cs"/>
              </a:rPr>
              <a:t>3.2. Příkladů problémů se „starými látkami“ existuje celá řada</a:t>
            </a:r>
            <a:r>
              <a:rPr lang="cs-CZ" sz="1200" kern="1200" dirty="0">
                <a:solidFill>
                  <a:schemeClr val="tx1"/>
                </a:solidFill>
                <a:effectLst/>
                <a:latin typeface="+mn-lt"/>
                <a:ea typeface="+mn-ea"/>
                <a:cs typeface="+mn-cs"/>
              </a:rPr>
              <a:t>. V recyklovaných plastových výrobcích, včetně hraček a kuchyňského náčiní, byly například údajně zjištěny bromované zpomalovače hoření, které jsou perzistentní, bioakumulativní a toxické. Další příklad se týká některých látek, které byly původně přidávány do PVC jako změkčovače, a jejichž použití je nyní omezeno, což znamená, že by se recyklované PVC obsahující tyto látky v množství přesahujícím určité hodnoty nemělo v EU používat ani uvádět na trh.</a:t>
            </a:r>
          </a:p>
          <a:p>
            <a:r>
              <a:rPr lang="cs-CZ" sz="1200" b="1" kern="1200" dirty="0">
                <a:solidFill>
                  <a:schemeClr val="tx1"/>
                </a:solidFill>
                <a:effectLst/>
                <a:latin typeface="+mn-lt"/>
                <a:ea typeface="+mn-ea"/>
                <a:cs typeface="+mn-cs"/>
              </a:rPr>
              <a:t>3.3. V rámci cílené konzultace zástupci odvětví kovoprůmyslu </a:t>
            </a:r>
            <a:r>
              <a:rPr lang="cs-CZ" sz="1200" kern="1200" dirty="0">
                <a:solidFill>
                  <a:schemeClr val="tx1"/>
                </a:solidFill>
                <a:effectLst/>
                <a:latin typeface="+mn-lt"/>
                <a:ea typeface="+mn-ea"/>
                <a:cs typeface="+mn-cs"/>
              </a:rPr>
              <a:t>a energetiky zmiňovali obtíže při určování, zda se jedná o odpad, či o výrobek, v případě materiálů, jako je uhelný popel, měděná struska nebo feromolybdenová struska. Používaná kritéria se liší mezi jednotlivými členskými státy a dokonce i mezi jednotlivými regiony. To působí problémy při přeshraniční přepravě těchto materiálů a někdy to brání získání užitečných zdrojů z těchto materiálů, z nichž některé pocházejí z odpadů v množstvích počítaných na miliony tun ročně. </a:t>
            </a:r>
          </a:p>
          <a:p>
            <a:r>
              <a:rPr lang="cs-CZ" sz="1200" kern="1200" dirty="0">
                <a:solidFill>
                  <a:schemeClr val="tx1"/>
                </a:solidFill>
                <a:effectLst/>
                <a:latin typeface="+mn-lt"/>
                <a:ea typeface="+mn-ea"/>
                <a:cs typeface="+mn-cs"/>
              </a:rPr>
              <a:t>Nejistota ohledně statusu materiálů jako odpadu nebo jako výrobků působí problémy i úřadům, které se často potýkají s obtížemi při určování toho, zda se použijí právní předpisy pro odpady nebo pro výrobky. Tato situace nastává například při rozhodování, zda by recyklované PVC obsahující DEHP mělo být považováno za odpad nebo za výrobek.</a:t>
            </a:r>
          </a:p>
          <a:p>
            <a:r>
              <a:rPr lang="cs-CZ" sz="1200" b="1" kern="1200" dirty="0">
                <a:solidFill>
                  <a:schemeClr val="tx1"/>
                </a:solidFill>
                <a:effectLst/>
                <a:latin typeface="+mn-lt"/>
                <a:ea typeface="+mn-ea"/>
                <a:cs typeface="+mn-cs"/>
              </a:rPr>
              <a:t>3.4. Olovo má různou klasifikaci </a:t>
            </a:r>
            <a:r>
              <a:rPr lang="cs-CZ" sz="1200" kern="1200" dirty="0">
                <a:solidFill>
                  <a:schemeClr val="tx1"/>
                </a:solidFill>
                <a:effectLst/>
                <a:latin typeface="+mn-lt"/>
                <a:ea typeface="+mn-ea"/>
                <a:cs typeface="+mn-cs"/>
              </a:rPr>
              <a:t>v závislosti na tom, zda má status odpadu nebo výrobku. Olověný odpad ze stavební a demoliční činnosti je v evropském seznamu odpadů uveden jako odpad neklasifikovaný jako nebezpečný. Olovo jako výrobek je podle právního předpisu EU o klasifikaci, balení a označování chemických látek (nařízení CLP) klasifikováno jako nebezpečná látka. </a:t>
            </a:r>
          </a:p>
          <a:p>
            <a:r>
              <a:rPr lang="cs-CZ" sz="1200" kern="1200" dirty="0">
                <a:solidFill>
                  <a:schemeClr val="tx1"/>
                </a:solidFill>
                <a:effectLst/>
                <a:latin typeface="+mn-lt"/>
                <a:ea typeface="+mn-ea"/>
                <a:cs typeface="+mn-cs"/>
              </a:rPr>
              <a:t>Dalším případem je odpadní měkčené PVC obsahující určité přísady, které zpracovatelé odpadů často chybně klasifikují jako nikoliv nebezpečný odpad, ačkoli výsledný zpětně získaný výrobek je podle nařízení CLP klasifikován jako nebezpečná chemická směs.</a:t>
            </a:r>
            <a:endParaRPr lang="cs-CZ" b="0" dirty="0"/>
          </a:p>
        </p:txBody>
      </p:sp>
      <p:sp>
        <p:nvSpPr>
          <p:cNvPr id="4" name="Zástupný symbol pro číslo snímku 3"/>
          <p:cNvSpPr>
            <a:spLocks noGrp="1"/>
          </p:cNvSpPr>
          <p:nvPr>
            <p:ph type="sldNum" sz="quarter" idx="10"/>
          </p:nvPr>
        </p:nvSpPr>
        <p:spPr/>
        <p:txBody>
          <a:bodyPr/>
          <a:lstStyle/>
          <a:p>
            <a:fld id="{E160BDDA-8E2B-4061-8BE0-CED46ED94034}" type="slidenum">
              <a:rPr lang="cs-CZ" smtClean="0"/>
              <a:pPr/>
              <a:t>20</a:t>
            </a:fld>
            <a:endParaRPr lang="cs-CZ" dirty="0"/>
          </a:p>
        </p:txBody>
      </p:sp>
    </p:spTree>
    <p:extLst>
      <p:ext uri="{BB962C8B-B14F-4D97-AF65-F5344CB8AC3E}">
        <p14:creationId xmlns:p14="http://schemas.microsoft.com/office/powerpoint/2010/main" val="4025086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Ve Strategii je podstatnou částí pro průmyslové podniky stanovení harmonizace pravidel týkajících se rozšířené odpovědnosti výrobce. Shrnutí této části je soustředěno do textu Závazkové kampaně. EU</a:t>
            </a:r>
            <a:r>
              <a:rPr lang="cs-CZ" sz="1200" kern="1200" baseline="0" dirty="0">
                <a:solidFill>
                  <a:schemeClr val="tx1"/>
                </a:solidFill>
                <a:effectLst/>
                <a:latin typeface="+mn-lt"/>
                <a:ea typeface="+mn-ea"/>
                <a:cs typeface="+mn-cs"/>
              </a:rPr>
              <a:t> vyzývá k předkládání dobrovolných závazků na podporu využívání recyklovatelných plastů. </a:t>
            </a:r>
            <a:r>
              <a:rPr lang="cs-CZ" dirty="0"/>
              <a:t>Cílem</a:t>
            </a:r>
            <a:r>
              <a:rPr lang="cs-CZ" b="1" dirty="0"/>
              <a:t> </a:t>
            </a:r>
            <a:r>
              <a:rPr lang="cs-CZ" dirty="0"/>
              <a:t>je zajistit, aby se do roku 2025 deset milionů tun recyklovaného plastu se přeměnilo na nové výrobky na trhu EU.</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Při zasílání svých závazků by měly zúčastněné strany předložit Evropské komisi údaje, které prokazují, jak jejich závazek přispěje k dosažení stanoveného kvantitativního cíle.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10"/>
          </p:nvPr>
        </p:nvSpPr>
        <p:spPr/>
        <p:txBody>
          <a:bodyPr/>
          <a:lstStyle/>
          <a:p>
            <a:fld id="{E160BDDA-8E2B-4061-8BE0-CED46ED94034}" type="slidenum">
              <a:rPr lang="cs-CZ" smtClean="0"/>
              <a:pPr/>
              <a:t>22</a:t>
            </a:fld>
            <a:endParaRPr lang="cs-CZ" dirty="0"/>
          </a:p>
        </p:txBody>
      </p:sp>
    </p:spTree>
    <p:extLst>
      <p:ext uri="{BB962C8B-B14F-4D97-AF65-F5344CB8AC3E}">
        <p14:creationId xmlns:p14="http://schemas.microsoft.com/office/powerpoint/2010/main" val="53043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Text zveřejněné výzvy je v pořádku a přijatelný,</a:t>
            </a:r>
            <a:r>
              <a:rPr lang="cs-CZ" baseline="0" dirty="0"/>
              <a:t> i vzhledem k znační míře dobrovolnosti. To však platí do bodu 5. Následující závěrečný bod však dobrovolnost staví téměř do povinnosti, pokud nechceme v této oblasti další regulaci.</a:t>
            </a:r>
          </a:p>
          <a:p>
            <a:r>
              <a:rPr lang="cs-CZ" baseline="0" dirty="0"/>
              <a:t>Je tedy nezbytné se urychleně na národní úrovni dohodnout jaký způsob zajištění plnění cílů této strategie bude po Českou republiku přijatelný s minimálními dopady na průmysl i občanskou sféru.      </a:t>
            </a:r>
            <a:r>
              <a:rPr lang="cs-CZ" dirty="0"/>
              <a:t>  </a:t>
            </a:r>
          </a:p>
        </p:txBody>
      </p:sp>
      <p:sp>
        <p:nvSpPr>
          <p:cNvPr id="4" name="Zástupný symbol pro číslo snímku 3"/>
          <p:cNvSpPr>
            <a:spLocks noGrp="1"/>
          </p:cNvSpPr>
          <p:nvPr>
            <p:ph type="sldNum" sz="quarter" idx="10"/>
          </p:nvPr>
        </p:nvSpPr>
        <p:spPr/>
        <p:txBody>
          <a:bodyPr/>
          <a:lstStyle/>
          <a:p>
            <a:fld id="{E160BDDA-8E2B-4061-8BE0-CED46ED94034}" type="slidenum">
              <a:rPr lang="cs-CZ" smtClean="0"/>
              <a:pPr/>
              <a:t>23</a:t>
            </a:fld>
            <a:endParaRPr lang="cs-CZ" dirty="0"/>
          </a:p>
        </p:txBody>
      </p:sp>
    </p:spTree>
    <p:extLst>
      <p:ext uri="{BB962C8B-B14F-4D97-AF65-F5344CB8AC3E}">
        <p14:creationId xmlns:p14="http://schemas.microsoft.com/office/powerpoint/2010/main" val="90503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Politika druhotných surovin ČR byla vládou schválena 15. 9. 2014.  5 strategických cílů a 16 opatření. Hlavní vizí PDS ČR „</a:t>
            </a:r>
            <a:r>
              <a:rPr lang="cs-CZ" baseline="0" dirty="0"/>
              <a:t>Přeměna odpadů na zdroje“ s cílem zajištění náhrady primárních přírodních zdrojů druhotnými surovinami a tím zajištění zdrojů pro hospodářství ČR (snižování závislosti na importu deficitních surovin) s přidanou hodnotou eliminace skládkování odpadů a vytvoření nových pracovních míst. </a:t>
            </a:r>
          </a:p>
          <a:p>
            <a:r>
              <a:rPr lang="cs-CZ" baseline="0" dirty="0"/>
              <a:t>V současné době probíhají na MPO přípravné práce na zpracování podkladů pro aktualizaci Politiky druhotných surovin ČR (aktualizace probíhá jednou za 4 roky) a příprava nového Akčního plánu pro období let 2019 – 2020 (akční plány se vydávají na 2 roky). </a:t>
            </a:r>
          </a:p>
        </p:txBody>
      </p:sp>
      <p:sp>
        <p:nvSpPr>
          <p:cNvPr id="4" name="Zástupný symbol pro číslo snímku 3"/>
          <p:cNvSpPr>
            <a:spLocks noGrp="1"/>
          </p:cNvSpPr>
          <p:nvPr>
            <p:ph type="sldNum" sz="quarter" idx="10"/>
          </p:nvPr>
        </p:nvSpPr>
        <p:spPr/>
        <p:txBody>
          <a:bodyPr/>
          <a:lstStyle/>
          <a:p>
            <a:fld id="{E160BDDA-8E2B-4061-8BE0-CED46ED94034}" type="slidenum">
              <a:rPr lang="cs-CZ" smtClean="0"/>
              <a:pPr/>
              <a:t>24</a:t>
            </a:fld>
            <a:endParaRPr lang="cs-CZ" dirty="0"/>
          </a:p>
        </p:txBody>
      </p:sp>
    </p:spTree>
    <p:extLst>
      <p:ext uri="{BB962C8B-B14F-4D97-AF65-F5344CB8AC3E}">
        <p14:creationId xmlns:p14="http://schemas.microsoft.com/office/powerpoint/2010/main" val="2095093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160BDDA-8E2B-4061-8BE0-CED46ED94034}" type="slidenum">
              <a:rPr lang="cs-CZ" smtClean="0"/>
              <a:pPr/>
              <a:t>2</a:t>
            </a:fld>
            <a:endParaRPr lang="cs-CZ" dirty="0"/>
          </a:p>
        </p:txBody>
      </p:sp>
    </p:spTree>
    <p:extLst>
      <p:ext uri="{BB962C8B-B14F-4D97-AF65-F5344CB8AC3E}">
        <p14:creationId xmlns:p14="http://schemas.microsoft.com/office/powerpoint/2010/main" val="3694211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baseline="0" dirty="0"/>
              <a:t>V Akčních plánech jsou stanoveny konkrétní úkoly (v prvním AP 20 a ve druhém AP 14), které se postupně daří plnit ve spolupráci s průmyslovými svazy a asociacemi, akademickou obcí a dotčenými rezorty.  Konkrétním úkolem v oblasti plastů je úkol 1.3. „ </a:t>
            </a:r>
            <a:r>
              <a:rPr lang="cs-CZ" sz="1200" dirty="0">
                <a:solidFill>
                  <a:schemeClr val="bg1"/>
                </a:solidFill>
                <a:effectLst/>
              </a:rPr>
              <a:t>Provést identifikaci vhodných komodit plastů a pro tyto navrhnout parametry dobrovolného systému zpětného odběru.“</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Dosud není mezi členy jednotný názor na plnění tohoto úkolu, pouze v případě plastových oken převládá ochota dobrovolného systému, a to podle vzoru SRN – systém REWINDO.</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 podzim 2017 první jednání se zástupci toho systému. Jednání dále probíhají. MPO</a:t>
            </a:r>
            <a:r>
              <a:rPr lang="cs-CZ" sz="12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zadalo rešerši s předmětem vytipování vhodných komodit plastů pro zpětný odběr.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Výsledek: </a:t>
            </a:r>
            <a:endParaRPr lang="cs-CZ"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baseline="0" dirty="0"/>
          </a:p>
          <a:p>
            <a:endParaRPr lang="cs-CZ" dirty="0"/>
          </a:p>
        </p:txBody>
      </p:sp>
      <p:sp>
        <p:nvSpPr>
          <p:cNvPr id="4" name="Zástupný symbol pro číslo snímku 3"/>
          <p:cNvSpPr>
            <a:spLocks noGrp="1"/>
          </p:cNvSpPr>
          <p:nvPr>
            <p:ph type="sldNum" sz="quarter" idx="10"/>
          </p:nvPr>
        </p:nvSpPr>
        <p:spPr/>
        <p:txBody>
          <a:bodyPr/>
          <a:lstStyle/>
          <a:p>
            <a:fld id="{E160BDDA-8E2B-4061-8BE0-CED46ED94034}" type="slidenum">
              <a:rPr lang="cs-CZ" smtClean="0"/>
              <a:pPr/>
              <a:t>25</a:t>
            </a:fld>
            <a:endParaRPr lang="cs-CZ" dirty="0"/>
          </a:p>
        </p:txBody>
      </p:sp>
    </p:spTree>
    <p:extLst>
      <p:ext uri="{BB962C8B-B14F-4D97-AF65-F5344CB8AC3E}">
        <p14:creationId xmlns:p14="http://schemas.microsoft.com/office/powerpoint/2010/main" val="2670754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a:t>OP PIK -  vyhlášení IV. Výzvy v září 2018</a:t>
            </a:r>
          </a:p>
          <a:p>
            <a:r>
              <a:rPr lang="cs-CZ" baseline="0" dirty="0"/>
              <a:t>Všichni účastníci mají k dispozici letáček s údaji o tomto programu podpory, kde jsou uvedeny kontakty na web MPO a zejména na web Agentury pro podnikání a inovace, kde budou uvedeny podrobné informace o vyhlášení výzvy, související dokumenty, tiskopisy pod.</a:t>
            </a:r>
          </a:p>
        </p:txBody>
      </p:sp>
      <p:sp>
        <p:nvSpPr>
          <p:cNvPr id="4" name="Zástupný symbol pro číslo snímku 3"/>
          <p:cNvSpPr>
            <a:spLocks noGrp="1"/>
          </p:cNvSpPr>
          <p:nvPr>
            <p:ph type="sldNum" sz="quarter" idx="10"/>
          </p:nvPr>
        </p:nvSpPr>
        <p:spPr/>
        <p:txBody>
          <a:bodyPr/>
          <a:lstStyle/>
          <a:p>
            <a:fld id="{E160BDDA-8E2B-4061-8BE0-CED46ED94034}" type="slidenum">
              <a:rPr lang="cs-CZ" smtClean="0"/>
              <a:pPr/>
              <a:t>26</a:t>
            </a:fld>
            <a:endParaRPr lang="cs-CZ" dirty="0"/>
          </a:p>
        </p:txBody>
      </p:sp>
    </p:spTree>
    <p:extLst>
      <p:ext uri="{BB962C8B-B14F-4D97-AF65-F5344CB8AC3E}">
        <p14:creationId xmlns:p14="http://schemas.microsoft.com/office/powerpoint/2010/main" val="1078112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a:t>Další úkol z Akčního plánu – úkol č. 3.5. </a:t>
            </a:r>
          </a:p>
          <a:p>
            <a:r>
              <a:rPr lang="cs-CZ" sz="1200" kern="1200" dirty="0">
                <a:solidFill>
                  <a:schemeClr val="tx1"/>
                </a:solidFill>
                <a:effectLst/>
                <a:latin typeface="+mn-lt"/>
                <a:ea typeface="+mn-ea"/>
                <a:cs typeface="+mn-cs"/>
              </a:rPr>
              <a:t>„Realizovat osvětu podnikatelské sféry i veřejnosti v oblasti oběhového hospodářství, např. formou soutěží.“</a:t>
            </a:r>
            <a:endParaRPr lang="cs-CZ"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baseline="0" dirty="0"/>
              <a:t>V loňském roce MPO uspořádalo 1. ročník  soutěže „Přeměna odpadů na zdroje“, který byl velmi úspěšný. Výsledky soutěže jsou k dispozici na webu MPO.</a:t>
            </a:r>
          </a:p>
          <a:p>
            <a:r>
              <a:rPr lang="cs-CZ" baseline="0" dirty="0"/>
              <a:t>Ve 2. ročníku soutěže vyhlášeno 7 kategorií – Přihlášky do 31.3.2018.</a:t>
            </a:r>
          </a:p>
          <a:p>
            <a:r>
              <a:rPr lang="cs-CZ" baseline="0" dirty="0"/>
              <a:t>Pro vítěze jsou připraveny velmi kvalitní a atraktivní ceny.</a:t>
            </a:r>
          </a:p>
          <a:p>
            <a:r>
              <a:rPr lang="cs-CZ" baseline="0" dirty="0"/>
              <a:t>Podrobnosti mají všichni účastníci k dispozici na letáčku.</a:t>
            </a:r>
          </a:p>
        </p:txBody>
      </p:sp>
      <p:sp>
        <p:nvSpPr>
          <p:cNvPr id="4" name="Zástupný symbol pro číslo snímku 3"/>
          <p:cNvSpPr>
            <a:spLocks noGrp="1"/>
          </p:cNvSpPr>
          <p:nvPr>
            <p:ph type="sldNum" sz="quarter" idx="10"/>
          </p:nvPr>
        </p:nvSpPr>
        <p:spPr/>
        <p:txBody>
          <a:bodyPr/>
          <a:lstStyle/>
          <a:p>
            <a:fld id="{E160BDDA-8E2B-4061-8BE0-CED46ED94034}" type="slidenum">
              <a:rPr lang="cs-CZ" smtClean="0"/>
              <a:pPr/>
              <a:t>27</a:t>
            </a:fld>
            <a:endParaRPr lang="cs-CZ" dirty="0"/>
          </a:p>
        </p:txBody>
      </p:sp>
    </p:spTree>
    <p:extLst>
      <p:ext uri="{BB962C8B-B14F-4D97-AF65-F5344CB8AC3E}">
        <p14:creationId xmlns:p14="http://schemas.microsoft.com/office/powerpoint/2010/main" val="3942372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160BDDA-8E2B-4061-8BE0-CED46ED94034}" type="slidenum">
              <a:rPr lang="cs-CZ" smtClean="0"/>
              <a:pPr/>
              <a:t>28</a:t>
            </a:fld>
            <a:endParaRPr lang="cs-CZ" dirty="0"/>
          </a:p>
        </p:txBody>
      </p:sp>
    </p:spTree>
    <p:extLst>
      <p:ext uri="{BB962C8B-B14F-4D97-AF65-F5344CB8AC3E}">
        <p14:creationId xmlns:p14="http://schemas.microsoft.com/office/powerpoint/2010/main" val="886336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Evropě působí sdružení Plastics Europe, které publikuje údaje o produkci a spotřebě syntetických polymerů.</a:t>
            </a:r>
            <a:r>
              <a:rPr lang="cs-CZ" baseline="0" dirty="0"/>
              <a:t> Z údajů vyplývá, že od roku 1950 se produkce plastů každým rokem zvýší o více než 8 % a v roce 2016 dosáhla 335 milionů tun. Tyto údaje se shodují s údaji, které uvádí i EUROSTAT. Za období 1950 až 2016 se produkce zvýšila 20 x a očekává se, že za dalších dvacet let se produkce plastů dále zdvojnásobí. </a:t>
            </a:r>
            <a:endParaRPr lang="cs-CZ" dirty="0"/>
          </a:p>
        </p:txBody>
      </p:sp>
      <p:sp>
        <p:nvSpPr>
          <p:cNvPr id="4" name="Zástupný symbol pro číslo snímku 3"/>
          <p:cNvSpPr>
            <a:spLocks noGrp="1"/>
          </p:cNvSpPr>
          <p:nvPr>
            <p:ph type="sldNum" sz="quarter" idx="10"/>
          </p:nvPr>
        </p:nvSpPr>
        <p:spPr/>
        <p:txBody>
          <a:bodyPr/>
          <a:lstStyle/>
          <a:p>
            <a:fld id="{E160BDDA-8E2B-4061-8BE0-CED46ED94034}" type="slidenum">
              <a:rPr lang="cs-CZ" smtClean="0"/>
              <a:pPr/>
              <a:t>3</a:t>
            </a:fld>
            <a:endParaRPr lang="cs-CZ" dirty="0"/>
          </a:p>
        </p:txBody>
      </p:sp>
    </p:spTree>
    <p:extLst>
      <p:ext uri="{BB962C8B-B14F-4D97-AF65-F5344CB8AC3E}">
        <p14:creationId xmlns:p14="http://schemas.microsoft.com/office/powerpoint/2010/main" val="242127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Roste poptávka po plastech. Spotřeba plastů převyšuje objemovou spotřebu oceli již od roku 1990. Univerzálním je PET.</a:t>
            </a:r>
            <a:r>
              <a:rPr lang="cs-CZ" baseline="0" dirty="0"/>
              <a:t> Původní patenty z roku 1940 se týkaly aplikací při výrobě PET vláken, ale následně se PET začal uplatňovat zejména v podobě folií při výrobě  obalů. Původně se PET vyráběl výlučně z ropy, nyní se např. pro výrobu nápojových obalů zavádí tzv. bio-PET, kdy je ethylen a kyselina tereftalová vyráběná z rostlinné báze – například Coca-Cola® již takto balí své nápoje v cca 40 zemích. Polyolefiny – PP a PE jsou nejčastěji používanými plasty. Vyrábějí se od 40tých let 20. století. Používají se hlavně pro výrobu obalů a dále automobilový průmysl a elektroprůmysl. Pro stavebnictví a obalový průmysl se používá také PS – polystyren. Při aplikaci ve stavebnictví je třeba brát v úvahu, že PS je vysoce hořlavý. Proto byly při jeho výrobě používány tzv. zpomalovače – retardéry hoření, mezi než patřil HBCDD (hexabromcyklododekan), což je látka dnes již zařazená na seznam SVHC. Polystyrenové odpady, pokud jsou dobře vytříděny, se snadno recyklují (přepracováním na regranulát), ale přítomnost bromovaných retardérů hoření recyklaci vylučuje. </a:t>
            </a:r>
          </a:p>
          <a:p>
            <a:r>
              <a:rPr lang="cs-CZ" baseline="0" dirty="0"/>
              <a:t>Samostatnou kapitolou je PVC. Patří k nejdéle vyráběným  a po PP a PE je třetím nejpoužívanějším (profily, trubky a potrubí, podlahové krytiny, povrchy kabelů).  Významné je použití plastových profilů při výrobě oken a okenních rámů. V sousedním Německu např. existuje funkční systém Re-Windo na zpětný odběr a recyklaci takových okenních profil ů ze staveb s ukončenou živostností, ze rekonstrukcí nebo výměn oken. </a:t>
            </a:r>
            <a:endParaRPr lang="cs-CZ" dirty="0"/>
          </a:p>
        </p:txBody>
      </p:sp>
      <p:sp>
        <p:nvSpPr>
          <p:cNvPr id="4" name="Zástupný symbol pro číslo snímku 3"/>
          <p:cNvSpPr>
            <a:spLocks noGrp="1"/>
          </p:cNvSpPr>
          <p:nvPr>
            <p:ph type="sldNum" sz="quarter" idx="10"/>
          </p:nvPr>
        </p:nvSpPr>
        <p:spPr/>
        <p:txBody>
          <a:bodyPr/>
          <a:lstStyle/>
          <a:p>
            <a:fld id="{E160BDDA-8E2B-4061-8BE0-CED46ED94034}" type="slidenum">
              <a:rPr lang="cs-CZ" smtClean="0"/>
              <a:pPr/>
              <a:t>4</a:t>
            </a:fld>
            <a:endParaRPr lang="cs-CZ" dirty="0"/>
          </a:p>
        </p:txBody>
      </p:sp>
    </p:spTree>
    <p:extLst>
      <p:ext uri="{BB962C8B-B14F-4D97-AF65-F5344CB8AC3E}">
        <p14:creationId xmlns:p14="http://schemas.microsoft.com/office/powerpoint/2010/main" val="1060332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Produkce plastového odpadu se stále zvyšuje a s tím </a:t>
            </a:r>
            <a:r>
              <a:rPr lang="cs-CZ" baseline="0" dirty="0"/>
              <a:t>i únik plastů do životního prostředí (tzn. úmyslný – littering, ale i neúmyslný – např. ze skládek odpadů apod.). Značné množství plastů se používá pro výrobu předmětů na jedno použití, které téměř nelze shromažďovat a zajistit pak jejich recyklaci . Podle údajů EK tyto výrobky také patří mezi nejčastější předměty nalezené na mořských pobřežích v EU (kelímky, talířky, víčka, příbory, mikrotenové sáčky, plastové tašky, folie, různé typy lahví apod.). EU směřuje pozornost zejména na odpady obalů, které tvoří téměř 60 % z celkové produkce plastových odpadů.</a:t>
            </a:r>
          </a:p>
        </p:txBody>
      </p:sp>
      <p:sp>
        <p:nvSpPr>
          <p:cNvPr id="4" name="Zástupný symbol pro číslo snímku 3"/>
          <p:cNvSpPr>
            <a:spLocks noGrp="1"/>
          </p:cNvSpPr>
          <p:nvPr>
            <p:ph type="sldNum" sz="quarter" idx="10"/>
          </p:nvPr>
        </p:nvSpPr>
        <p:spPr/>
        <p:txBody>
          <a:bodyPr/>
          <a:lstStyle/>
          <a:p>
            <a:fld id="{E160BDDA-8E2B-4061-8BE0-CED46ED94034}" type="slidenum">
              <a:rPr lang="cs-CZ" smtClean="0"/>
              <a:pPr/>
              <a:t>5</a:t>
            </a:fld>
            <a:endParaRPr lang="cs-CZ" dirty="0"/>
          </a:p>
        </p:txBody>
      </p:sp>
    </p:spTree>
    <p:extLst>
      <p:ext uri="{BB962C8B-B14F-4D97-AF65-F5344CB8AC3E}">
        <p14:creationId xmlns:p14="http://schemas.microsoft.com/office/powerpoint/2010/main" val="2864618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effectLst/>
              </a:rPr>
              <a:t>Mikroplasty</a:t>
            </a:r>
            <a:r>
              <a:rPr lang="cs-CZ" dirty="0">
                <a:effectLst/>
              </a:rPr>
              <a:t> jsou syntetické, ve vodě nerozpustné částice polymerů menší než 5 mm, které jsou považovány za zvlášť obávané pro své dopady na životní prostředí. Potenciální negativní účinek mikroplastů na životní) prostředí (zejména vodní prostředí) i lidské zdraví vyvolává obavy v členských státech EU i ve světě. Jako opatření pro snížení úniku mikroplastů se zvažuje jejich omezení  pro použití ve </a:t>
            </a:r>
            <a:r>
              <a:rPr lang="cs-CZ" baseline="0" dirty="0">
                <a:effectLst/>
              </a:rPr>
              <a:t>výrobcích. Některé společnosti </a:t>
            </a:r>
            <a:r>
              <a:rPr lang="cs-CZ" dirty="0">
                <a:effectLst/>
              </a:rPr>
              <a:t>kosmetického</a:t>
            </a:r>
            <a:r>
              <a:rPr lang="cs-CZ" baseline="0" dirty="0">
                <a:effectLst/>
              </a:rPr>
              <a:t> průmyslu jejich používání omezily již sami a dobrovolně. Jedním ze zásadních úkolů je hledat způsoby, jak zvýšit zachycování a oddělování mikroplastů v čistírnách odpadních vod. Celkový odhad dokládá, že každý rok se dostane v EU do ŽP  75 – 300 tisíc tun mikroplastů (zdroj: Eunomia).   </a:t>
            </a:r>
            <a:endParaRPr lang="cs-CZ" dirty="0"/>
          </a:p>
        </p:txBody>
      </p:sp>
      <p:sp>
        <p:nvSpPr>
          <p:cNvPr id="4" name="Zástupný symbol pro číslo snímku 3"/>
          <p:cNvSpPr>
            <a:spLocks noGrp="1"/>
          </p:cNvSpPr>
          <p:nvPr>
            <p:ph type="sldNum" sz="quarter" idx="10"/>
          </p:nvPr>
        </p:nvSpPr>
        <p:spPr/>
        <p:txBody>
          <a:bodyPr/>
          <a:lstStyle/>
          <a:p>
            <a:fld id="{E160BDDA-8E2B-4061-8BE0-CED46ED94034}" type="slidenum">
              <a:rPr lang="cs-CZ" smtClean="0"/>
              <a:pPr/>
              <a:t>6</a:t>
            </a:fld>
            <a:endParaRPr lang="cs-CZ" dirty="0"/>
          </a:p>
        </p:txBody>
      </p:sp>
    </p:spTree>
    <p:extLst>
      <p:ext uri="{BB962C8B-B14F-4D97-AF65-F5344CB8AC3E}">
        <p14:creationId xmlns:p14="http://schemas.microsoft.com/office/powerpoint/2010/main" val="242168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Některé materiály, např. oxo-plasty, byly původně deklarovány jako biologicky rozložitelné. Nicméně se ukázalo, že při svém rozkladu se chemicky nemění, pouze fragmentují na velmi malé částice – mikroplasty. </a:t>
            </a:r>
            <a:r>
              <a:rPr lang="cs-CZ" dirty="0">
                <a:effectLst/>
              </a:rPr>
              <a:t>Evropská komise proto požádala ECHA o přípravu návrhů omezení použití oxo-plastů a záměrně přidávaných částic mikroplastů</a:t>
            </a:r>
            <a:r>
              <a:rPr lang="cs-CZ" i="1" dirty="0">
                <a:effectLst/>
              </a:rPr>
              <a:t> (zařazením do přílohy XVII nařízení REACH).</a:t>
            </a:r>
            <a:r>
              <a:rPr lang="cs-CZ" dirty="0">
                <a:effectLst/>
              </a:rPr>
              <a:t> Tyto činnosti podporují strategii Evropské komise pro plasty v oběhovém hospodářství, která byla publikována 16.  ledna 2018.</a:t>
            </a:r>
            <a:r>
              <a:rPr lang="cs-CZ" dirty="0"/>
              <a:t> </a:t>
            </a:r>
          </a:p>
          <a:p>
            <a:r>
              <a:rPr lang="cs-CZ" b="1" dirty="0">
                <a:effectLst/>
              </a:rPr>
              <a:t>Oxo-plasty nebo oxo-rozložitelné plasty</a:t>
            </a:r>
            <a:r>
              <a:rPr lang="cs-CZ" dirty="0">
                <a:effectLst/>
              </a:rPr>
              <a:t> jsou konvenční plasty, které obsahují aditiva, která podporují za určitých podmínek oxidaci materiálu. Jsou používány v aplikacích jako např. zemědělské fólie, sáčky na odpadky a nákupní tašky, k balení potravin a při uzavírání skládek (zakrytí skládek).</a:t>
            </a:r>
            <a:endParaRPr lang="cs-CZ" dirty="0"/>
          </a:p>
          <a:p>
            <a:r>
              <a:rPr lang="cs-CZ" dirty="0"/>
              <a:t>Jedním</a:t>
            </a:r>
            <a:r>
              <a:rPr lang="cs-CZ" baseline="0" dirty="0"/>
              <a:t> z nejvíce používaných tzv. opravdových bioplastů le PLA (kyselina polymléčná – polylactid acid), která se vyrábí např. z kukuřičného škrobu fermentací (nejprve se získá glukóza a z ní kyselina mléčná, následně polymléčná). </a:t>
            </a:r>
          </a:p>
          <a:p>
            <a:r>
              <a:rPr lang="cs-CZ" baseline="0" dirty="0"/>
              <a:t>Rozklad těchto materiálů probíhá lépe na velkých průmyslových kompostárnách působením půdních bakterií za vyšších teplot a provzdušňováním (přívodem vzduchu). </a:t>
            </a:r>
            <a:endParaRPr lang="cs-CZ" dirty="0"/>
          </a:p>
        </p:txBody>
      </p:sp>
      <p:sp>
        <p:nvSpPr>
          <p:cNvPr id="4" name="Zástupný symbol pro číslo snímku 3"/>
          <p:cNvSpPr>
            <a:spLocks noGrp="1"/>
          </p:cNvSpPr>
          <p:nvPr>
            <p:ph type="sldNum" sz="quarter" idx="10"/>
          </p:nvPr>
        </p:nvSpPr>
        <p:spPr/>
        <p:txBody>
          <a:bodyPr/>
          <a:lstStyle/>
          <a:p>
            <a:fld id="{E160BDDA-8E2B-4061-8BE0-CED46ED94034}" type="slidenum">
              <a:rPr lang="cs-CZ" smtClean="0"/>
              <a:pPr/>
              <a:t>7</a:t>
            </a:fld>
            <a:endParaRPr lang="cs-CZ" dirty="0"/>
          </a:p>
        </p:txBody>
      </p:sp>
    </p:spTree>
    <p:extLst>
      <p:ext uri="{BB962C8B-B14F-4D97-AF65-F5344CB8AC3E}">
        <p14:creationId xmlns:p14="http://schemas.microsoft.com/office/powerpoint/2010/main" val="1866006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Zjištěný současný stav je zcela nevyhovující, a proto EU vyzývá členské státy k přijetí opatření, která zmírní dopady odpadních plastů</a:t>
            </a:r>
            <a:r>
              <a:rPr lang="cs-CZ" baseline="0" dirty="0"/>
              <a:t> na životní prostředí a zdraví lidí. Změna v</a:t>
            </a:r>
            <a:r>
              <a:rPr lang="cs-CZ" dirty="0"/>
              <a:t>zorců produkce a spotřeby je nezbytná. </a:t>
            </a:r>
          </a:p>
        </p:txBody>
      </p:sp>
      <p:sp>
        <p:nvSpPr>
          <p:cNvPr id="4" name="Zástupný symbol pro číslo snímku 3"/>
          <p:cNvSpPr>
            <a:spLocks noGrp="1"/>
          </p:cNvSpPr>
          <p:nvPr>
            <p:ph type="sldNum" sz="quarter" idx="10"/>
          </p:nvPr>
        </p:nvSpPr>
        <p:spPr/>
        <p:txBody>
          <a:bodyPr/>
          <a:lstStyle/>
          <a:p>
            <a:fld id="{E160BDDA-8E2B-4061-8BE0-CED46ED94034}" type="slidenum">
              <a:rPr lang="cs-CZ" smtClean="0"/>
              <a:pPr/>
              <a:t>8</a:t>
            </a:fld>
            <a:endParaRPr lang="cs-CZ" dirty="0"/>
          </a:p>
        </p:txBody>
      </p:sp>
    </p:spTree>
    <p:extLst>
      <p:ext uri="{BB962C8B-B14F-4D97-AF65-F5344CB8AC3E}">
        <p14:creationId xmlns:p14="http://schemas.microsoft.com/office/powerpoint/2010/main" val="1901896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Akčním plánu EU pro oběhové hospodářství se Evropská komise zavázala k přijetí „</a:t>
            </a:r>
            <a:r>
              <a:rPr lang="cs-CZ" sz="1200" i="1" dirty="0"/>
              <a:t>Strategii pro plasty, která byla</a:t>
            </a:r>
            <a:r>
              <a:rPr lang="cs-CZ" baseline="0" dirty="0"/>
              <a:t> zveřejněna </a:t>
            </a:r>
            <a:r>
              <a:rPr lang="cs-CZ" dirty="0"/>
              <a:t>16. ledna 2018 spolu se</a:t>
            </a:r>
            <a:r>
              <a:rPr lang="cs-CZ" baseline="0" dirty="0"/>
              <a:t> dvěma dalšími dokumenty: </a:t>
            </a:r>
          </a:p>
          <a:p>
            <a:pPr marL="171450" indent="-171450">
              <a:buFontTx/>
              <a:buChar char="-"/>
            </a:pPr>
            <a:r>
              <a:rPr lang="cs-CZ" baseline="0" dirty="0"/>
              <a:t>Rámec pro sledování oběhového hospodářství</a:t>
            </a:r>
          </a:p>
          <a:p>
            <a:pPr marL="171450" indent="-171450">
              <a:buFontTx/>
              <a:buChar char="-"/>
            </a:pPr>
            <a:r>
              <a:rPr lang="cs-CZ" sz="1200" b="0" i="0" u="none" strike="noStrike" kern="1200" baseline="0" dirty="0">
                <a:solidFill>
                  <a:schemeClr val="tx1"/>
                </a:solidFill>
                <a:latin typeface="+mn-lt"/>
                <a:ea typeface="+mn-ea"/>
                <a:cs typeface="+mn-cs"/>
              </a:rPr>
              <a:t>Provádění balíčku opatření týkajících se oběhového hospodářství: možnosti, jak řešit otázky na pomezí právních předpisů týkajících se chemických látek, výrobků a odpadů. </a:t>
            </a:r>
          </a:p>
          <a:p>
            <a:pPr marL="0" indent="0">
              <a:buFontTx/>
              <a:buNone/>
            </a:pPr>
            <a:r>
              <a:rPr lang="cs-CZ" dirty="0">
                <a:effectLst/>
              </a:rPr>
              <a:t>Strategie pro plasty</a:t>
            </a:r>
            <a:r>
              <a:rPr lang="cs-CZ" baseline="0" dirty="0">
                <a:effectLst/>
              </a:rPr>
              <a:t> </a:t>
            </a:r>
            <a:r>
              <a:rPr lang="cs-CZ" dirty="0">
                <a:effectLst/>
              </a:rPr>
              <a:t>představuje základní vizi nového pohledu na plasty v oběhovém hospodářství. Je nezbytné zaměřit se na výrobu a používání plastů, aby plastové výrobky již od svého vzniku respektovaly principy oběhového hospodářství/cirkulární ekonomiky – tedy byly opětovně použitelné, opravitelné a recyklovatelné – lepší produktový design. Zvýšit poptávku po recyklovaných plastech a efektivně podporovat trh s recyklovanými plasty. </a:t>
            </a:r>
          </a:p>
        </p:txBody>
      </p:sp>
      <p:sp>
        <p:nvSpPr>
          <p:cNvPr id="4" name="Zástupný symbol pro číslo snímku 3"/>
          <p:cNvSpPr>
            <a:spLocks noGrp="1"/>
          </p:cNvSpPr>
          <p:nvPr>
            <p:ph type="sldNum" sz="quarter" idx="10"/>
          </p:nvPr>
        </p:nvSpPr>
        <p:spPr/>
        <p:txBody>
          <a:bodyPr/>
          <a:lstStyle/>
          <a:p>
            <a:fld id="{E160BDDA-8E2B-4061-8BE0-CED46ED94034}" type="slidenum">
              <a:rPr lang="cs-CZ" smtClean="0"/>
              <a:pPr/>
              <a:t>10</a:t>
            </a:fld>
            <a:endParaRPr lang="cs-CZ" dirty="0"/>
          </a:p>
        </p:txBody>
      </p:sp>
    </p:spTree>
    <p:extLst>
      <p:ext uri="{BB962C8B-B14F-4D97-AF65-F5344CB8AC3E}">
        <p14:creationId xmlns:p14="http://schemas.microsoft.com/office/powerpoint/2010/main" val="41211481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rgbClr val="004B8D"/>
        </a:solidFill>
        <a:effectLst/>
      </p:bgPr>
    </p:bg>
    <p:spTree>
      <p:nvGrpSpPr>
        <p:cNvPr id="1" name=""/>
        <p:cNvGrpSpPr/>
        <p:nvPr/>
      </p:nvGrpSpPr>
      <p:grpSpPr>
        <a:xfrm>
          <a:off x="0" y="0"/>
          <a:ext cx="0" cy="0"/>
          <a:chOff x="0" y="0"/>
          <a:chExt cx="0" cy="0"/>
        </a:xfrm>
      </p:grpSpPr>
      <p:sp>
        <p:nvSpPr>
          <p:cNvPr id="10" name="Obdélník 9"/>
          <p:cNvSpPr/>
          <p:nvPr userDrawn="1"/>
        </p:nvSpPr>
        <p:spPr>
          <a:xfrm>
            <a:off x="714" y="0"/>
            <a:ext cx="9143999" cy="6206002"/>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 name="Obdélník 7"/>
          <p:cNvSpPr/>
          <p:nvPr userDrawn="1"/>
        </p:nvSpPr>
        <p:spPr>
          <a:xfrm>
            <a:off x="4851400" y="2844800"/>
            <a:ext cx="4293313" cy="4013199"/>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9" name="Obdélník 8"/>
          <p:cNvSpPr/>
          <p:nvPr userDrawn="1"/>
        </p:nvSpPr>
        <p:spPr>
          <a:xfrm>
            <a:off x="0" y="5654675"/>
            <a:ext cx="2320925" cy="1203325"/>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Nadpis 1"/>
          <p:cNvSpPr>
            <a:spLocks noGrp="1"/>
          </p:cNvSpPr>
          <p:nvPr>
            <p:ph type="ctrTitle"/>
          </p:nvPr>
        </p:nvSpPr>
        <p:spPr>
          <a:xfrm>
            <a:off x="444500" y="446088"/>
            <a:ext cx="8242300" cy="615553"/>
          </a:xfrm>
        </p:spPr>
        <p:txBody>
          <a:bodyPr wrap="square" lIns="0" tIns="0" rIns="0" bIns="0" anchor="t" anchorCtr="0">
            <a:spAutoFit/>
          </a:bodyPr>
          <a:lstStyle>
            <a:lvl1pPr algn="l">
              <a:defRPr sz="4000">
                <a:solidFill>
                  <a:schemeClr val="bg1"/>
                </a:solidFill>
              </a:defRPr>
            </a:lvl1pPr>
          </a:lstStyle>
          <a:p>
            <a:r>
              <a:rPr lang="cs-CZ"/>
              <a:t>Kliknutím lze upravit styl.</a:t>
            </a:r>
            <a:endParaRPr lang="cs-CZ" dirty="0"/>
          </a:p>
        </p:txBody>
      </p:sp>
      <p:sp>
        <p:nvSpPr>
          <p:cNvPr id="3" name="Podnadpis 2"/>
          <p:cNvSpPr>
            <a:spLocks noGrp="1"/>
          </p:cNvSpPr>
          <p:nvPr>
            <p:ph type="subTitle" idx="1"/>
          </p:nvPr>
        </p:nvSpPr>
        <p:spPr>
          <a:xfrm>
            <a:off x="444500" y="1061640"/>
            <a:ext cx="8242300" cy="1800000"/>
          </a:xfrm>
        </p:spPr>
        <p:txBody>
          <a:bodyPr wrap="square" lIns="0" tIns="360000" rIns="0" bIns="0">
            <a:no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cs-CZ" dirty="0"/>
          </a:p>
        </p:txBody>
      </p:sp>
      <p:pic>
        <p:nvPicPr>
          <p:cNvPr id="12"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4500" y="5806475"/>
            <a:ext cx="1699200" cy="798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90400" y="3632034"/>
            <a:ext cx="4053600" cy="3225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Zástupný symbol pro číslo snímku 4"/>
          <p:cNvSpPr>
            <a:spLocks noGrp="1"/>
          </p:cNvSpPr>
          <p:nvPr userDrawn="1"/>
        </p:nvSpPr>
        <p:spPr>
          <a:xfrm>
            <a:off x="8141197" y="6335867"/>
            <a:ext cx="460893" cy="36512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840746-E84D-450F-9CEF-85632363BC31}" type="slidenum">
              <a:rPr lang="cs-CZ" baseline="0" smtClean="0">
                <a:solidFill>
                  <a:schemeClr val="bg1"/>
                </a:solidFill>
              </a:rPr>
              <a:pPr/>
              <a:t>‹#›</a:t>
            </a:fld>
            <a:endParaRPr lang="cs-CZ" baseline="0" dirty="0">
              <a:solidFill>
                <a:schemeClr val="bg1"/>
              </a:solidFill>
            </a:endParaRPr>
          </a:p>
        </p:txBody>
      </p:sp>
    </p:spTree>
    <p:extLst>
      <p:ext uri="{BB962C8B-B14F-4D97-AF65-F5344CB8AC3E}">
        <p14:creationId xmlns:p14="http://schemas.microsoft.com/office/powerpoint/2010/main" val="2642970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text">
    <p:spTree>
      <p:nvGrpSpPr>
        <p:cNvPr id="1" name=""/>
        <p:cNvGrpSpPr/>
        <p:nvPr/>
      </p:nvGrpSpPr>
      <p:grpSpPr>
        <a:xfrm>
          <a:off x="0" y="0"/>
          <a:ext cx="0" cy="0"/>
          <a:chOff x="0" y="0"/>
          <a:chExt cx="0" cy="0"/>
        </a:xfrm>
      </p:grpSpPr>
      <p:sp>
        <p:nvSpPr>
          <p:cNvPr id="3" name="Nadpis 2"/>
          <p:cNvSpPr>
            <a:spLocks noGrp="1"/>
          </p:cNvSpPr>
          <p:nvPr>
            <p:ph type="title"/>
          </p:nvPr>
        </p:nvSpPr>
        <p:spPr/>
        <p:txBody>
          <a:bodyPr anchor="t" anchorCtr="0"/>
          <a:lstStyle/>
          <a:p>
            <a:r>
              <a:rPr lang="cs-CZ"/>
              <a:t>Kliknutím lze upravit styl.</a:t>
            </a:r>
            <a:endParaRPr lang="cs-CZ" dirty="0"/>
          </a:p>
        </p:txBody>
      </p:sp>
      <p:sp>
        <p:nvSpPr>
          <p:cNvPr id="6" name="Zástupný symbol pro text 5"/>
          <p:cNvSpPr>
            <a:spLocks noGrp="1"/>
          </p:cNvSpPr>
          <p:nvPr>
            <p:ph type="body" sz="quarter" idx="10"/>
          </p:nvPr>
        </p:nvSpPr>
        <p:spPr>
          <a:xfrm>
            <a:off x="444500" y="1000086"/>
            <a:ext cx="8242300" cy="4654589"/>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1713174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jekt a text">
    <p:spTree>
      <p:nvGrpSpPr>
        <p:cNvPr id="1" name=""/>
        <p:cNvGrpSpPr/>
        <p:nvPr/>
      </p:nvGrpSpPr>
      <p:grpSpPr>
        <a:xfrm>
          <a:off x="0" y="0"/>
          <a:ext cx="0" cy="0"/>
          <a:chOff x="0" y="0"/>
          <a:chExt cx="0" cy="0"/>
        </a:xfrm>
      </p:grpSpPr>
      <p:sp>
        <p:nvSpPr>
          <p:cNvPr id="2" name="Nadpis 1"/>
          <p:cNvSpPr>
            <a:spLocks noGrp="1"/>
          </p:cNvSpPr>
          <p:nvPr>
            <p:ph type="title"/>
          </p:nvPr>
        </p:nvSpPr>
        <p:spPr>
          <a:xfrm>
            <a:off x="5091112" y="446088"/>
            <a:ext cx="3609975" cy="430887"/>
          </a:xfrm>
        </p:spPr>
        <p:txBody>
          <a:bodyPr lIns="0" tIns="0" rIns="0" bIns="0" anchor="t" anchorCtr="0">
            <a:spAutoFit/>
          </a:bodyPr>
          <a:lstStyle>
            <a:lvl1pPr algn="l">
              <a:defRPr sz="2800">
                <a:solidFill>
                  <a:schemeClr val="accent2"/>
                </a:solidFill>
              </a:defRPr>
            </a:lvl1pPr>
          </a:lstStyle>
          <a:p>
            <a:r>
              <a:rPr lang="cs-CZ"/>
              <a:t>Kliknutím lze upravit styl.</a:t>
            </a:r>
            <a:endParaRPr lang="cs-CZ" dirty="0"/>
          </a:p>
        </p:txBody>
      </p:sp>
      <p:sp>
        <p:nvSpPr>
          <p:cNvPr id="6" name="Zástupný symbol pro obsah 5"/>
          <p:cNvSpPr>
            <a:spLocks noGrp="1"/>
          </p:cNvSpPr>
          <p:nvPr>
            <p:ph sz="quarter" idx="14"/>
          </p:nvPr>
        </p:nvSpPr>
        <p:spPr>
          <a:xfrm>
            <a:off x="444500" y="446088"/>
            <a:ext cx="4203700" cy="5208587"/>
          </a:xfrm>
        </p:spPr>
        <p:txBody>
          <a:bodyPr/>
          <a:lstStyle>
            <a:lvl1pPr>
              <a:buNone/>
              <a:defRPr/>
            </a:lvl1pPr>
          </a:lstStyle>
          <a:p>
            <a:pPr lvl="0"/>
            <a:r>
              <a:rPr lang="cs-CZ"/>
              <a:t>Kliknutím lze upravit styly předlohy textu.</a:t>
            </a:r>
          </a:p>
        </p:txBody>
      </p:sp>
      <p:sp>
        <p:nvSpPr>
          <p:cNvPr id="4" name="Zástupný symbol pro text 3"/>
          <p:cNvSpPr>
            <a:spLocks noGrp="1"/>
          </p:cNvSpPr>
          <p:nvPr>
            <p:ph type="body" sz="quarter" idx="15"/>
          </p:nvPr>
        </p:nvSpPr>
        <p:spPr>
          <a:xfrm>
            <a:off x="5091113" y="876975"/>
            <a:ext cx="3609975" cy="4777700"/>
          </a:xfrm>
        </p:spPr>
        <p:txBody>
          <a:bodyPr>
            <a:normAutofit/>
          </a:bodyPr>
          <a:lstStyle>
            <a:lvl1pPr>
              <a:defRPr sz="2000"/>
            </a:lvl1pPr>
            <a:lvl2pPr>
              <a:defRPr sz="2000"/>
            </a:lvl2pPr>
            <a:lvl3pPr>
              <a:defRPr sz="2000"/>
            </a:lvl3pPr>
            <a:lvl4pPr>
              <a:defRPr sz="2000"/>
            </a:lvl4pPr>
            <a:lvl5pPr>
              <a:defRPr sz="2000"/>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1713174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objekt">
    <p:spTree>
      <p:nvGrpSpPr>
        <p:cNvPr id="1" name=""/>
        <p:cNvGrpSpPr/>
        <p:nvPr/>
      </p:nvGrpSpPr>
      <p:grpSpPr>
        <a:xfrm>
          <a:off x="0" y="0"/>
          <a:ext cx="0" cy="0"/>
          <a:chOff x="0" y="0"/>
          <a:chExt cx="0" cy="0"/>
        </a:xfrm>
      </p:grpSpPr>
      <p:sp>
        <p:nvSpPr>
          <p:cNvPr id="6" name="Zástupný symbol pro obsah 5"/>
          <p:cNvSpPr>
            <a:spLocks noGrp="1"/>
          </p:cNvSpPr>
          <p:nvPr>
            <p:ph sz="quarter" idx="10"/>
          </p:nvPr>
        </p:nvSpPr>
        <p:spPr>
          <a:xfrm>
            <a:off x="444500" y="1000085"/>
            <a:ext cx="8256588" cy="4654589"/>
          </a:xfrm>
        </p:spPr>
        <p:txBody>
          <a:bodyPr/>
          <a:lstStyle>
            <a:lvl1pPr>
              <a:buNone/>
              <a:defRPr/>
            </a:lvl1pPr>
          </a:lstStyle>
          <a:p>
            <a:pPr lvl="0"/>
            <a:r>
              <a:rPr lang="cs-CZ"/>
              <a:t>Kliknutím lze upravit styly předlohy textu.</a:t>
            </a:r>
          </a:p>
        </p:txBody>
      </p:sp>
      <p:sp>
        <p:nvSpPr>
          <p:cNvPr id="3" name="Nadpis 2"/>
          <p:cNvSpPr>
            <a:spLocks noGrp="1"/>
          </p:cNvSpPr>
          <p:nvPr>
            <p:ph type="title"/>
          </p:nvPr>
        </p:nvSpPr>
        <p:spPr/>
        <p:txBody>
          <a:bodyPr/>
          <a:lstStyle/>
          <a:p>
            <a:r>
              <a:rPr lang="cs-CZ"/>
              <a:t>Kliknutím lze upravit styl.</a:t>
            </a:r>
            <a:endParaRPr lang="cs-CZ" dirty="0"/>
          </a:p>
        </p:txBody>
      </p:sp>
    </p:spTree>
    <p:extLst>
      <p:ext uri="{BB962C8B-B14F-4D97-AF65-F5344CB8AC3E}">
        <p14:creationId xmlns:p14="http://schemas.microsoft.com/office/powerpoint/2010/main" val="3885243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ávěrečný snímek">
    <p:bg>
      <p:bgPr>
        <a:solidFill>
          <a:srgbClr val="004B8D"/>
        </a:solidFill>
        <a:effectLst/>
      </p:bgPr>
    </p:bg>
    <p:spTree>
      <p:nvGrpSpPr>
        <p:cNvPr id="1" name=""/>
        <p:cNvGrpSpPr/>
        <p:nvPr/>
      </p:nvGrpSpPr>
      <p:grpSpPr>
        <a:xfrm>
          <a:off x="0" y="0"/>
          <a:ext cx="0" cy="0"/>
          <a:chOff x="0" y="0"/>
          <a:chExt cx="0" cy="0"/>
        </a:xfrm>
      </p:grpSpPr>
      <p:sp>
        <p:nvSpPr>
          <p:cNvPr id="10" name="Obdélník 9"/>
          <p:cNvSpPr/>
          <p:nvPr userDrawn="1"/>
        </p:nvSpPr>
        <p:spPr>
          <a:xfrm>
            <a:off x="714" y="0"/>
            <a:ext cx="9143999" cy="6206002"/>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 name="Obdélník 7"/>
          <p:cNvSpPr/>
          <p:nvPr userDrawn="1"/>
        </p:nvSpPr>
        <p:spPr>
          <a:xfrm>
            <a:off x="4851400" y="2844800"/>
            <a:ext cx="4293313" cy="4013199"/>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9" name="Obdélník 8"/>
          <p:cNvSpPr/>
          <p:nvPr userDrawn="1"/>
        </p:nvSpPr>
        <p:spPr>
          <a:xfrm>
            <a:off x="0" y="5654675"/>
            <a:ext cx="2320925" cy="1203325"/>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 name="Nadpis 6"/>
          <p:cNvSpPr>
            <a:spLocks noGrp="1"/>
          </p:cNvSpPr>
          <p:nvPr>
            <p:ph type="title"/>
          </p:nvPr>
        </p:nvSpPr>
        <p:spPr>
          <a:xfrm>
            <a:off x="444500" y="1800000"/>
            <a:ext cx="8242299" cy="615553"/>
          </a:xfrm>
        </p:spPr>
        <p:txBody>
          <a:bodyPr anchor="t" anchorCtr="0"/>
          <a:lstStyle>
            <a:lvl1pPr>
              <a:defRPr sz="4000">
                <a:solidFill>
                  <a:schemeClr val="bg1"/>
                </a:solidFill>
              </a:defRPr>
            </a:lvl1pPr>
          </a:lstStyle>
          <a:p>
            <a:r>
              <a:rPr lang="cs-CZ"/>
              <a:t>Kliknutím lze upravit styl.</a:t>
            </a:r>
            <a:endParaRPr lang="cs-CZ" dirty="0"/>
          </a:p>
        </p:txBody>
      </p:sp>
      <p:pic>
        <p:nvPicPr>
          <p:cNvPr id="12"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4500" y="5806475"/>
            <a:ext cx="1699200" cy="798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90400" y="3632034"/>
            <a:ext cx="4053600" cy="3225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Zástupný symbol pro číslo snímku 4"/>
          <p:cNvSpPr>
            <a:spLocks noGrp="1"/>
          </p:cNvSpPr>
          <p:nvPr userDrawn="1"/>
        </p:nvSpPr>
        <p:spPr>
          <a:xfrm>
            <a:off x="8141197" y="6335867"/>
            <a:ext cx="460893" cy="36512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840746-E84D-450F-9CEF-85632363BC31}" type="slidenum">
              <a:rPr lang="cs-CZ" baseline="0" smtClean="0">
                <a:solidFill>
                  <a:schemeClr val="bg1"/>
                </a:solidFill>
              </a:rPr>
              <a:pPr/>
              <a:t>‹#›</a:t>
            </a:fld>
            <a:endParaRPr lang="cs-CZ" baseline="0" dirty="0">
              <a:solidFill>
                <a:schemeClr val="bg1"/>
              </a:solidFill>
            </a:endParaRPr>
          </a:p>
        </p:txBody>
      </p:sp>
    </p:spTree>
    <p:extLst>
      <p:ext uri="{BB962C8B-B14F-4D97-AF65-F5344CB8AC3E}">
        <p14:creationId xmlns:p14="http://schemas.microsoft.com/office/powerpoint/2010/main" val="465586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4B8D"/>
        </a:solid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90399" y="3632033"/>
            <a:ext cx="4053600" cy="322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délník 6"/>
          <p:cNvSpPr/>
          <p:nvPr/>
        </p:nvSpPr>
        <p:spPr>
          <a:xfrm>
            <a:off x="0" y="0"/>
            <a:ext cx="9143999" cy="6100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dirty="0"/>
          </a:p>
        </p:txBody>
      </p:sp>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a:t>Kliknutím lze upravit styl.</a:t>
            </a:r>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r>
              <a:rPr lang="cs-CZ" sz="900" dirty="0">
                <a:solidFill>
                  <a:schemeClr val="bg1"/>
                </a:solidFill>
              </a:rPr>
              <a:t>Ing. Pavlína Kulhánková, ředitelka</a:t>
            </a:r>
            <a:r>
              <a:rPr lang="cs-CZ" sz="900" baseline="0" dirty="0">
                <a:solidFill>
                  <a:schemeClr val="bg1"/>
                </a:solidFill>
              </a:rPr>
              <a:t> odboru průmyslové ekologie</a:t>
            </a:r>
            <a:endParaRPr lang="cs-CZ" sz="900" dirty="0">
              <a:solidFill>
                <a:schemeClr val="bg1"/>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r>
              <a:rPr lang="cs-CZ" sz="900" dirty="0">
                <a:solidFill>
                  <a:schemeClr val="bg1"/>
                </a:solidFill>
              </a:rPr>
              <a:t>TVIP - Průmyslová ekologie 2018</a:t>
            </a:r>
          </a:p>
        </p:txBody>
      </p:sp>
      <p:sp>
        <p:nvSpPr>
          <p:cNvPr id="12" name="Zástupný symbol pro číslo snímku 4"/>
          <p:cNvSpPr>
            <a:spLocks noGrp="1"/>
          </p:cNvSpPr>
          <p:nvPr userDrawn="1"/>
        </p:nvSpPr>
        <p:spPr>
          <a:xfrm>
            <a:off x="8141197" y="6335867"/>
            <a:ext cx="460893" cy="36512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840746-E84D-450F-9CEF-85632363BC31}" type="slidenum">
              <a:rPr lang="cs-CZ" baseline="0" smtClean="0">
                <a:solidFill>
                  <a:schemeClr val="bg1"/>
                </a:solidFill>
              </a:rPr>
              <a:pPr/>
              <a:t>‹#›</a:t>
            </a:fld>
            <a:endParaRPr lang="cs-CZ" baseline="0" dirty="0">
              <a:solidFill>
                <a:schemeClr val="bg1"/>
              </a:solidFill>
            </a:endParaRPr>
          </a:p>
        </p:txBody>
      </p:sp>
    </p:spTree>
    <p:extLst>
      <p:ext uri="{BB962C8B-B14F-4D97-AF65-F5344CB8AC3E}">
        <p14:creationId xmlns:p14="http://schemas.microsoft.com/office/powerpoint/2010/main" val="3606947802"/>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1" r:id="rId3"/>
    <p:sldLayoutId id="2147483653" r:id="rId4"/>
    <p:sldLayoutId id="2147483655" r:id="rId5"/>
  </p:sldLayoutIdLst>
  <p:txStyles>
    <p:titleStyle>
      <a:lvl1pPr algn="l" defTabSz="914400" rtl="0" eaLnBrk="1" latinLnBrk="0" hangingPunct="1">
        <a:spcBef>
          <a:spcPct val="0"/>
        </a:spcBef>
        <a:buNone/>
        <a:defRPr sz="3600" kern="1200">
          <a:solidFill>
            <a:schemeClr val="accent2"/>
          </a:solidFill>
          <a:latin typeface="+mj-lt"/>
          <a:ea typeface="+mj-ea"/>
          <a:cs typeface="+mj-cs"/>
        </a:defRPr>
      </a:lvl1pPr>
    </p:titleStyle>
    <p:bodyStyle>
      <a:lvl1pPr marL="360363" indent="-360363" algn="l" defTabSz="914400" rtl="0" eaLnBrk="1" latinLnBrk="0" hangingPunct="1">
        <a:spcBef>
          <a:spcPct val="20000"/>
        </a:spcBef>
        <a:buFontTx/>
        <a:buBlip>
          <a:blip r:embed="rId8"/>
        </a:buBlip>
        <a:defRPr sz="2400" kern="1200">
          <a:solidFill>
            <a:schemeClr val="tx2"/>
          </a:solidFill>
          <a:latin typeface="+mn-lt"/>
          <a:ea typeface="+mn-ea"/>
          <a:cs typeface="+mn-cs"/>
        </a:defRPr>
      </a:lvl1pPr>
      <a:lvl2pPr marL="720725" indent="-360363" algn="l" defTabSz="914400" rtl="0" eaLnBrk="1" latinLnBrk="0" hangingPunct="1">
        <a:spcBef>
          <a:spcPct val="20000"/>
        </a:spcBef>
        <a:buFontTx/>
        <a:buBlip>
          <a:blip r:embed="rId9"/>
        </a:buBlip>
        <a:defRPr sz="2400" kern="1200">
          <a:solidFill>
            <a:schemeClr val="tx2"/>
          </a:solidFill>
          <a:latin typeface="+mn-lt"/>
          <a:ea typeface="+mn-ea"/>
          <a:cs typeface="+mn-cs"/>
        </a:defRPr>
      </a:lvl2pPr>
      <a:lvl3pPr marL="1073150" indent="-352425" algn="l" defTabSz="914400" rtl="0" eaLnBrk="1" latinLnBrk="0" hangingPunct="1">
        <a:spcBef>
          <a:spcPct val="20000"/>
        </a:spcBef>
        <a:buFontTx/>
        <a:buBlip>
          <a:blip r:embed="rId8"/>
        </a:buBlip>
        <a:defRPr sz="2400" kern="1200">
          <a:solidFill>
            <a:schemeClr val="tx2"/>
          </a:solidFill>
          <a:latin typeface="+mn-lt"/>
          <a:ea typeface="+mn-ea"/>
          <a:cs typeface="+mn-cs"/>
        </a:defRPr>
      </a:lvl3pPr>
      <a:lvl4pPr marL="1435100" indent="-361950" algn="l" defTabSz="914400" rtl="0" eaLnBrk="1" latinLnBrk="0" hangingPunct="1">
        <a:spcBef>
          <a:spcPct val="20000"/>
        </a:spcBef>
        <a:buFontTx/>
        <a:buBlip>
          <a:blip r:embed="rId9"/>
        </a:buBlip>
        <a:defRPr sz="2400" kern="1200">
          <a:solidFill>
            <a:schemeClr val="tx2"/>
          </a:solidFill>
          <a:latin typeface="+mn-lt"/>
          <a:ea typeface="+mn-ea"/>
          <a:cs typeface="+mn-cs"/>
        </a:defRPr>
      </a:lvl4pPr>
      <a:lvl5pPr marL="1795463" indent="-360363" algn="l" defTabSz="914400" rtl="0" eaLnBrk="1" latinLnBrk="0" hangingPunct="1">
        <a:spcBef>
          <a:spcPct val="20000"/>
        </a:spcBef>
        <a:buFontTx/>
        <a:buBlip>
          <a:blip r:embed="rId8"/>
        </a:buBlip>
        <a:defRPr sz="2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GROW-ENV-RPLASTICS-PLEDGE@ec.europa.e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g"/><Relationship Id="rId7" Type="http://schemas.openxmlformats.org/officeDocument/2006/relationships/image" Target="../media/image12.jpg"/><Relationship Id="rId12"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44500" y="740556"/>
            <a:ext cx="8242300" cy="1231106"/>
          </a:xfrm>
        </p:spPr>
        <p:txBody>
          <a:bodyPr/>
          <a:lstStyle/>
          <a:p>
            <a:r>
              <a:rPr lang="cs-CZ" b="1" dirty="0"/>
              <a:t>EVROPSKÁ STRATEGIE PRO PLASTY </a:t>
            </a:r>
            <a:br>
              <a:rPr lang="cs-CZ" b="1" dirty="0"/>
            </a:br>
            <a:r>
              <a:rPr lang="cs-CZ" b="1" dirty="0"/>
              <a:t>V OBĚHOVÉM HOSPODÁŘSTVÍ</a:t>
            </a:r>
          </a:p>
        </p:txBody>
      </p:sp>
      <p:sp>
        <p:nvSpPr>
          <p:cNvPr id="3" name="Podnadpis 2"/>
          <p:cNvSpPr>
            <a:spLocks noGrp="1"/>
          </p:cNvSpPr>
          <p:nvPr>
            <p:ph type="subTitle" idx="1"/>
          </p:nvPr>
        </p:nvSpPr>
        <p:spPr>
          <a:xfrm>
            <a:off x="444500" y="2759676"/>
            <a:ext cx="8242300" cy="101963"/>
          </a:xfrm>
        </p:spPr>
        <p:txBody>
          <a:bodyPr/>
          <a:lstStyle/>
          <a:p>
            <a:endParaRPr lang="cs-CZ" dirty="0"/>
          </a:p>
          <a:p>
            <a:r>
              <a:rPr lang="cs-CZ" dirty="0"/>
              <a:t>Ing. Pavlína KULHÁNKOVÁ </a:t>
            </a:r>
          </a:p>
          <a:p>
            <a:r>
              <a:rPr lang="cs-CZ" dirty="0">
                <a:solidFill>
                  <a:schemeClr val="accent3">
                    <a:lumMod val="40000"/>
                    <a:lumOff val="60000"/>
                  </a:schemeClr>
                </a:solidFill>
              </a:rPr>
              <a:t>Konference Průmyslová ekologie 2018</a:t>
            </a:r>
          </a:p>
          <a:p>
            <a:r>
              <a:rPr lang="cs-CZ" dirty="0">
                <a:solidFill>
                  <a:schemeClr val="accent3">
                    <a:lumMod val="40000"/>
                    <a:lumOff val="60000"/>
                  </a:schemeClr>
                </a:solidFill>
              </a:rPr>
              <a:t>Hustopeče u Brna</a:t>
            </a:r>
          </a:p>
        </p:txBody>
      </p:sp>
    </p:spTree>
    <p:extLst>
      <p:ext uri="{BB962C8B-B14F-4D97-AF65-F5344CB8AC3E}">
        <p14:creationId xmlns:p14="http://schemas.microsoft.com/office/powerpoint/2010/main" val="890109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4499" y="263208"/>
            <a:ext cx="8242299" cy="553998"/>
          </a:xfrm>
        </p:spPr>
        <p:txBody>
          <a:bodyPr/>
          <a:lstStyle/>
          <a:p>
            <a:r>
              <a:rPr lang="cs-CZ" b="1" dirty="0"/>
              <a:t>Evropská strategie pro plasty</a:t>
            </a:r>
          </a:p>
        </p:txBody>
      </p:sp>
      <p:pic>
        <p:nvPicPr>
          <p:cNvPr id="7" name="Obrázek 6"/>
          <p:cNvPicPr>
            <a:picLocks noChangeAspect="1"/>
          </p:cNvPicPr>
          <p:nvPr/>
        </p:nvPicPr>
        <p:blipFill>
          <a:blip r:embed="rId3"/>
          <a:stretch>
            <a:fillRect/>
          </a:stretch>
        </p:blipFill>
        <p:spPr>
          <a:xfrm>
            <a:off x="5895586" y="263208"/>
            <a:ext cx="3182388" cy="2121592"/>
          </a:xfrm>
          <a:prstGeom prst="rect">
            <a:avLst/>
          </a:prstGeom>
        </p:spPr>
      </p:pic>
      <p:sp>
        <p:nvSpPr>
          <p:cNvPr id="3" name="Zástupný symbol pro text 2"/>
          <p:cNvSpPr>
            <a:spLocks noGrp="1"/>
          </p:cNvSpPr>
          <p:nvPr>
            <p:ph type="body" sz="quarter" idx="10"/>
          </p:nvPr>
        </p:nvSpPr>
        <p:spPr>
          <a:xfrm>
            <a:off x="444499" y="1000086"/>
            <a:ext cx="8503083" cy="5028755"/>
          </a:xfrm>
        </p:spPr>
        <p:txBody>
          <a:bodyPr>
            <a:normAutofit/>
          </a:bodyPr>
          <a:lstStyle/>
          <a:p>
            <a:pPr>
              <a:lnSpc>
                <a:spcPct val="110000"/>
              </a:lnSpc>
              <a:spcBef>
                <a:spcPts val="0"/>
              </a:spcBef>
            </a:pPr>
            <a:r>
              <a:rPr lang="cs-CZ" b="1" dirty="0"/>
              <a:t>Základní vize nového pohledu na plasty </a:t>
            </a:r>
          </a:p>
          <a:p>
            <a:pPr marL="0" indent="0">
              <a:lnSpc>
                <a:spcPct val="110000"/>
              </a:lnSpc>
              <a:spcBef>
                <a:spcPts val="0"/>
              </a:spcBef>
              <a:buNone/>
            </a:pPr>
            <a:r>
              <a:rPr lang="cs-CZ" b="1" dirty="0"/>
              <a:t>     v oběhovém hospodářství</a:t>
            </a:r>
          </a:p>
          <a:p>
            <a:pPr>
              <a:spcBef>
                <a:spcPts val="1200"/>
              </a:spcBef>
            </a:pPr>
            <a:r>
              <a:rPr lang="cs-CZ" dirty="0"/>
              <a:t>Respektování požadavků na opětovné využití, opravu nebo recyklaci</a:t>
            </a:r>
          </a:p>
          <a:p>
            <a:pPr>
              <a:spcBef>
                <a:spcPts val="1200"/>
              </a:spcBef>
            </a:pPr>
            <a:r>
              <a:rPr lang="cs-CZ" b="1" dirty="0"/>
              <a:t>Lepší produktový design</a:t>
            </a:r>
          </a:p>
          <a:p>
            <a:pPr>
              <a:spcBef>
                <a:spcPts val="1200"/>
              </a:spcBef>
            </a:pPr>
            <a:r>
              <a:rPr lang="cs-CZ" dirty="0"/>
              <a:t>Rozšíření kapacit pro recyklaci</a:t>
            </a:r>
          </a:p>
          <a:p>
            <a:pPr>
              <a:spcBef>
                <a:spcPts val="1200"/>
              </a:spcBef>
            </a:pPr>
            <a:r>
              <a:rPr lang="cs-CZ" dirty="0"/>
              <a:t>Integrovaný hodnotový řetězec – spolupráce chemického průmyslu s recyklačním </a:t>
            </a:r>
          </a:p>
          <a:p>
            <a:pPr>
              <a:spcBef>
                <a:spcPts val="1200"/>
              </a:spcBef>
            </a:pPr>
            <a:r>
              <a:rPr lang="cs-CZ" b="1" dirty="0"/>
              <a:t>Podpora trhu s recyklovanými plasty</a:t>
            </a:r>
          </a:p>
          <a:p>
            <a:pPr>
              <a:spcBef>
                <a:spcPts val="1200"/>
              </a:spcBef>
            </a:pPr>
            <a:r>
              <a:rPr lang="cs-CZ" dirty="0"/>
              <a:t>Snížení úniku plastů do životního prostředí</a:t>
            </a:r>
          </a:p>
          <a:p>
            <a:endParaRPr lang="cs-CZ" dirty="0"/>
          </a:p>
          <a:p>
            <a:pPr marL="0" indent="0">
              <a:buNone/>
            </a:pPr>
            <a:endParaRPr lang="cs-CZ" dirty="0"/>
          </a:p>
        </p:txBody>
      </p:sp>
    </p:spTree>
    <p:extLst>
      <p:ext uri="{BB962C8B-B14F-4D97-AF65-F5344CB8AC3E}">
        <p14:creationId xmlns:p14="http://schemas.microsoft.com/office/powerpoint/2010/main" val="1126152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0850" y="282337"/>
            <a:ext cx="8242299" cy="553998"/>
          </a:xfrm>
        </p:spPr>
        <p:txBody>
          <a:bodyPr/>
          <a:lstStyle/>
          <a:p>
            <a:r>
              <a:rPr lang="cs-CZ" b="1" dirty="0"/>
              <a:t>Vize nového odvětví plastů pro Evropu </a:t>
            </a:r>
          </a:p>
        </p:txBody>
      </p:sp>
      <p:sp>
        <p:nvSpPr>
          <p:cNvPr id="3" name="Zástupný symbol pro text 2"/>
          <p:cNvSpPr>
            <a:spLocks noGrp="1"/>
          </p:cNvSpPr>
          <p:nvPr>
            <p:ph type="body" sz="quarter" idx="10"/>
          </p:nvPr>
        </p:nvSpPr>
        <p:spPr>
          <a:xfrm>
            <a:off x="313332" y="676656"/>
            <a:ext cx="8503083" cy="5383007"/>
          </a:xfrm>
        </p:spPr>
        <p:txBody>
          <a:bodyPr>
            <a:normAutofit/>
          </a:bodyPr>
          <a:lstStyle/>
          <a:p>
            <a:pPr>
              <a:lnSpc>
                <a:spcPct val="110000"/>
              </a:lnSpc>
              <a:spcBef>
                <a:spcPts val="0"/>
              </a:spcBef>
            </a:pPr>
            <a:r>
              <a:rPr lang="cs-CZ" dirty="0"/>
              <a:t>Do roku 2030 lze </a:t>
            </a:r>
            <a:r>
              <a:rPr lang="cs-CZ" b="1" dirty="0"/>
              <a:t>všechny plastové obaly </a:t>
            </a:r>
            <a:r>
              <a:rPr lang="cs-CZ" dirty="0"/>
              <a:t>uvedené </a:t>
            </a:r>
          </a:p>
          <a:p>
            <a:pPr marL="0" indent="0">
              <a:lnSpc>
                <a:spcPct val="110000"/>
              </a:lnSpc>
              <a:spcBef>
                <a:spcPts val="0"/>
              </a:spcBef>
              <a:buNone/>
            </a:pPr>
            <a:r>
              <a:rPr lang="cs-CZ" dirty="0"/>
              <a:t>      na trh EU buď </a:t>
            </a:r>
            <a:r>
              <a:rPr lang="cs-CZ" b="1" dirty="0"/>
              <a:t>opětovně použít, nebo recyklovat </a:t>
            </a:r>
          </a:p>
          <a:p>
            <a:pPr marL="0" indent="0">
              <a:lnSpc>
                <a:spcPct val="110000"/>
              </a:lnSpc>
              <a:spcBef>
                <a:spcPts val="0"/>
              </a:spcBef>
              <a:buNone/>
            </a:pPr>
            <a:r>
              <a:rPr lang="cs-CZ" dirty="0"/>
              <a:t>      nákladově efektivním způsobem.</a:t>
            </a:r>
            <a:r>
              <a:rPr lang="cs-CZ" baseline="30000" dirty="0"/>
              <a:t> </a:t>
            </a:r>
          </a:p>
          <a:p>
            <a:pPr marL="0" indent="0">
              <a:lnSpc>
                <a:spcPct val="110000"/>
              </a:lnSpc>
              <a:spcBef>
                <a:spcPts val="0"/>
              </a:spcBef>
              <a:buNone/>
            </a:pPr>
            <a:endParaRPr lang="cs-CZ" dirty="0"/>
          </a:p>
          <a:p>
            <a:pPr>
              <a:lnSpc>
                <a:spcPct val="110000"/>
              </a:lnSpc>
              <a:spcBef>
                <a:spcPts val="2400"/>
              </a:spcBef>
            </a:pPr>
            <a:r>
              <a:rPr lang="cs-CZ" dirty="0"/>
              <a:t>Do roku 2030 </a:t>
            </a:r>
            <a:r>
              <a:rPr lang="cs-CZ" b="1" dirty="0"/>
              <a:t>se recykluje více</a:t>
            </a:r>
          </a:p>
          <a:p>
            <a:pPr marL="0" indent="0">
              <a:lnSpc>
                <a:spcPct val="110000"/>
              </a:lnSpc>
              <a:spcBef>
                <a:spcPts val="0"/>
              </a:spcBef>
              <a:buNone/>
            </a:pPr>
            <a:r>
              <a:rPr lang="cs-CZ" b="1" dirty="0"/>
              <a:t>     než polovina plastových </a:t>
            </a:r>
          </a:p>
          <a:p>
            <a:pPr marL="0" indent="0">
              <a:lnSpc>
                <a:spcPct val="110000"/>
              </a:lnSpc>
              <a:spcBef>
                <a:spcPts val="0"/>
              </a:spcBef>
              <a:buNone/>
            </a:pPr>
            <a:r>
              <a:rPr lang="cs-CZ" b="1" dirty="0"/>
              <a:t>     odpadů </a:t>
            </a:r>
            <a:r>
              <a:rPr lang="cs-CZ" dirty="0"/>
              <a:t>vytvořených v Evropě. </a:t>
            </a:r>
          </a:p>
          <a:p>
            <a:pPr marL="0" indent="0">
              <a:lnSpc>
                <a:spcPct val="110000"/>
              </a:lnSpc>
              <a:spcBef>
                <a:spcPts val="0"/>
              </a:spcBef>
              <a:buNone/>
            </a:pPr>
            <a:endParaRPr lang="cs-CZ" dirty="0"/>
          </a:p>
          <a:p>
            <a:pPr marL="0" indent="0">
              <a:lnSpc>
                <a:spcPct val="110000"/>
              </a:lnSpc>
              <a:spcBef>
                <a:spcPts val="0"/>
              </a:spcBef>
              <a:buNone/>
            </a:pPr>
            <a:endParaRPr lang="cs-CZ" dirty="0"/>
          </a:p>
          <a:p>
            <a:pPr lvl="0">
              <a:spcBef>
                <a:spcPts val="0"/>
              </a:spcBef>
            </a:pPr>
            <a:r>
              <a:rPr lang="cs-CZ" dirty="0"/>
              <a:t>Od roku 2015 do roku 2030 </a:t>
            </a:r>
            <a:r>
              <a:rPr lang="cs-CZ" b="1" dirty="0"/>
              <a:t>vzrostou třídicí a recyklační kapacity čtyřnásobně</a:t>
            </a:r>
            <a:r>
              <a:rPr lang="cs-CZ" dirty="0"/>
              <a:t>, vznik 200 000 nových pracovních míst v Evropě. </a:t>
            </a:r>
          </a:p>
          <a:p>
            <a:pPr marL="0" indent="0">
              <a:buNone/>
            </a:pPr>
            <a:endParaRPr lang="cs-CZ" dirty="0"/>
          </a:p>
          <a:p>
            <a:pPr marL="0" indent="0">
              <a:buNone/>
            </a:pPr>
            <a:endParaRPr lang="cs-CZ" dirty="0"/>
          </a:p>
        </p:txBody>
      </p:sp>
      <p:pic>
        <p:nvPicPr>
          <p:cNvPr id="5" name="Obrázek 4">
            <a:extLst>
              <a:ext uri="{FF2B5EF4-FFF2-40B4-BE49-F238E27FC236}">
                <a16:creationId xmlns="" xmlns:a16="http://schemas.microsoft.com/office/drawing/2014/main" id="{91CA929F-5FC1-4F42-82A6-B18F90550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7746" y="2262753"/>
            <a:ext cx="4272921" cy="2659906"/>
          </a:xfrm>
          <a:prstGeom prst="rect">
            <a:avLst/>
          </a:prstGeom>
        </p:spPr>
      </p:pic>
    </p:spTree>
    <p:extLst>
      <p:ext uri="{BB962C8B-B14F-4D97-AF65-F5344CB8AC3E}">
        <p14:creationId xmlns:p14="http://schemas.microsoft.com/office/powerpoint/2010/main" val="2271011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Vize nového odvětví plastů pro Evropu </a:t>
            </a:r>
            <a:endParaRPr lang="cs-CZ" dirty="0"/>
          </a:p>
        </p:txBody>
      </p:sp>
      <p:sp>
        <p:nvSpPr>
          <p:cNvPr id="3" name="Zástupný symbol pro text 2"/>
          <p:cNvSpPr>
            <a:spLocks noGrp="1"/>
          </p:cNvSpPr>
          <p:nvPr>
            <p:ph type="body" sz="quarter" idx="10"/>
          </p:nvPr>
        </p:nvSpPr>
        <p:spPr/>
        <p:txBody>
          <a:bodyPr>
            <a:normAutofit/>
          </a:bodyPr>
          <a:lstStyle/>
          <a:p>
            <a:r>
              <a:rPr lang="cs-CZ" dirty="0" smtClean="0"/>
              <a:t>Je postupně ukončován vývoz nedostatečně tříděného plastového odpadu, recyklované plasty se stávají cennou surovinou</a:t>
            </a:r>
          </a:p>
          <a:p>
            <a:r>
              <a:rPr lang="cs-CZ" dirty="0" smtClean="0"/>
              <a:t>Úzká spolupráce v hodnotovém řetězci, spolupráce chemického a recyklačního průmyslu, látky bránící recyklačnímu procesu jsou nahrazeny nebo vyřazeny</a:t>
            </a:r>
          </a:p>
          <a:p>
            <a:r>
              <a:rPr lang="cs-CZ" dirty="0" smtClean="0"/>
              <a:t>Funguje trh s recyklovanými a inovativními plasty, poptávka po recyklovaných plastech v EU se zvýšila čtyřnásobně</a:t>
            </a:r>
          </a:p>
        </p:txBody>
      </p:sp>
    </p:spTree>
    <p:extLst>
      <p:ext uri="{BB962C8B-B14F-4D97-AF65-F5344CB8AC3E}">
        <p14:creationId xmlns:p14="http://schemas.microsoft.com/office/powerpoint/2010/main" val="2133095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Vize nového odvětví plastů pro Evropu </a:t>
            </a:r>
            <a:endParaRPr lang="cs-CZ" dirty="0"/>
          </a:p>
        </p:txBody>
      </p:sp>
      <p:sp>
        <p:nvSpPr>
          <p:cNvPr id="3" name="Zástupný symbol pro text 2"/>
          <p:cNvSpPr>
            <a:spLocks noGrp="1"/>
          </p:cNvSpPr>
          <p:nvPr>
            <p:ph type="body" sz="quarter" idx="10"/>
          </p:nvPr>
        </p:nvSpPr>
        <p:spPr/>
        <p:txBody>
          <a:bodyPr/>
          <a:lstStyle/>
          <a:p>
            <a:r>
              <a:rPr lang="cs-CZ" dirty="0"/>
              <a:t>Snižování závislosti na dovozu fosilních paliv</a:t>
            </a:r>
          </a:p>
          <a:p>
            <a:r>
              <a:rPr lang="cs-CZ" dirty="0"/>
              <a:t>Používání inovativních materiálů a alternativních vstupních surovin  </a:t>
            </a:r>
          </a:p>
          <a:p>
            <a:r>
              <a:rPr lang="cs-CZ" dirty="0" smtClean="0"/>
              <a:t>Nové podnikatelské příležitosti, nové firmy – oběhová řešení jako zpětná logistika v balení, alternativy k plastům na jedno použití, vývoj v oblasti digitalizace</a:t>
            </a:r>
          </a:p>
          <a:p>
            <a:r>
              <a:rPr lang="cs-CZ" dirty="0" smtClean="0"/>
              <a:t>Inovativní řešení pro snižování výskytu </a:t>
            </a:r>
            <a:r>
              <a:rPr lang="cs-CZ" dirty="0" err="1" smtClean="0"/>
              <a:t>mikroplastů</a:t>
            </a:r>
            <a:r>
              <a:rPr lang="cs-CZ" dirty="0" smtClean="0"/>
              <a:t> v prostředí</a:t>
            </a:r>
            <a:endParaRPr lang="cs-CZ" dirty="0"/>
          </a:p>
        </p:txBody>
      </p:sp>
    </p:spTree>
    <p:extLst>
      <p:ext uri="{BB962C8B-B14F-4D97-AF65-F5344CB8AC3E}">
        <p14:creationId xmlns:p14="http://schemas.microsoft.com/office/powerpoint/2010/main" val="1334194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4500" y="299784"/>
            <a:ext cx="8242299" cy="553998"/>
          </a:xfrm>
        </p:spPr>
        <p:txBody>
          <a:bodyPr/>
          <a:lstStyle/>
          <a:p>
            <a:r>
              <a:rPr lang="cs-CZ" b="1" dirty="0"/>
              <a:t>Soubor opatření – Proměnit vizi v realitu </a:t>
            </a:r>
          </a:p>
        </p:txBody>
      </p:sp>
      <p:pic>
        <p:nvPicPr>
          <p:cNvPr id="5" name="Obrázek 4"/>
          <p:cNvPicPr>
            <a:picLocks noChangeAspect="1"/>
          </p:cNvPicPr>
          <p:nvPr/>
        </p:nvPicPr>
        <p:blipFill>
          <a:blip r:embed="rId3"/>
          <a:stretch>
            <a:fillRect/>
          </a:stretch>
        </p:blipFill>
        <p:spPr>
          <a:xfrm>
            <a:off x="29503" y="1251705"/>
            <a:ext cx="9072291" cy="4536146"/>
          </a:xfrm>
          <a:prstGeom prst="rect">
            <a:avLst/>
          </a:prstGeom>
        </p:spPr>
      </p:pic>
    </p:spTree>
    <p:extLst>
      <p:ext uri="{BB962C8B-B14F-4D97-AF65-F5344CB8AC3E}">
        <p14:creationId xmlns:p14="http://schemas.microsoft.com/office/powerpoint/2010/main" val="51644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Soubor opatření</a:t>
            </a:r>
            <a:endParaRPr lang="cs-CZ" b="1" dirty="0"/>
          </a:p>
        </p:txBody>
      </p:sp>
      <p:sp>
        <p:nvSpPr>
          <p:cNvPr id="3" name="Zástupný symbol pro text 2"/>
          <p:cNvSpPr>
            <a:spLocks noGrp="1"/>
          </p:cNvSpPr>
          <p:nvPr>
            <p:ph type="body" sz="quarter" idx="10"/>
          </p:nvPr>
        </p:nvSpPr>
        <p:spPr/>
        <p:txBody>
          <a:bodyPr/>
          <a:lstStyle/>
          <a:p>
            <a:pPr>
              <a:spcBef>
                <a:spcPts val="1200"/>
              </a:spcBef>
              <a:spcAft>
                <a:spcPts val="600"/>
              </a:spcAft>
            </a:pPr>
            <a:r>
              <a:rPr lang="cs-CZ" dirty="0" smtClean="0"/>
              <a:t>Podpora inovací a změny přístupu na straně designu výrobků</a:t>
            </a:r>
          </a:p>
          <a:p>
            <a:pPr>
              <a:spcBef>
                <a:spcPts val="1200"/>
              </a:spcBef>
              <a:spcAft>
                <a:spcPts val="600"/>
              </a:spcAft>
            </a:pPr>
            <a:r>
              <a:rPr lang="cs-CZ" dirty="0" smtClean="0"/>
              <a:t>Rozšiřování a zlepšování odděleného sběru plastového odpadu</a:t>
            </a:r>
          </a:p>
          <a:p>
            <a:pPr>
              <a:spcBef>
                <a:spcPts val="1200"/>
              </a:spcBef>
              <a:spcAft>
                <a:spcPts val="600"/>
              </a:spcAft>
            </a:pPr>
            <a:r>
              <a:rPr lang="cs-CZ" dirty="0" smtClean="0"/>
              <a:t>Rozšiřování a modernizace a recyklačních kapacit v EU</a:t>
            </a:r>
          </a:p>
          <a:p>
            <a:pPr>
              <a:spcBef>
                <a:spcPts val="1200"/>
              </a:spcBef>
              <a:spcAft>
                <a:spcPts val="600"/>
              </a:spcAft>
            </a:pPr>
            <a:r>
              <a:rPr lang="cs-CZ" dirty="0" smtClean="0"/>
              <a:t>Vytváření životaschopných trhů s recyklovanými a obnovitelnými plasty</a:t>
            </a:r>
          </a:p>
          <a:p>
            <a:pPr>
              <a:spcBef>
                <a:spcPts val="1200"/>
              </a:spcBef>
              <a:spcAft>
                <a:spcPts val="600"/>
              </a:spcAft>
            </a:pPr>
            <a:r>
              <a:rPr lang="cs-CZ" dirty="0" smtClean="0"/>
              <a:t>Nevytváření nadměrných strukturálních kapacit pro zpracování směsného odpadu (spalování)</a:t>
            </a:r>
            <a:endParaRPr lang="cs-CZ" dirty="0"/>
          </a:p>
        </p:txBody>
      </p:sp>
    </p:spTree>
    <p:extLst>
      <p:ext uri="{BB962C8B-B14F-4D97-AF65-F5344CB8AC3E}">
        <p14:creationId xmlns:p14="http://schemas.microsoft.com/office/powerpoint/2010/main" val="3037210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0850" y="256300"/>
            <a:ext cx="8242299" cy="553998"/>
          </a:xfrm>
        </p:spPr>
        <p:txBody>
          <a:bodyPr/>
          <a:lstStyle/>
          <a:p>
            <a:r>
              <a:rPr lang="cs-CZ" b="1" dirty="0" smtClean="0"/>
              <a:t>Soubor opatření </a:t>
            </a:r>
            <a:endParaRPr lang="cs-CZ" b="1" dirty="0"/>
          </a:p>
        </p:txBody>
      </p:sp>
      <p:sp>
        <p:nvSpPr>
          <p:cNvPr id="3" name="Zástupný symbol pro text 2"/>
          <p:cNvSpPr>
            <a:spLocks noGrp="1"/>
          </p:cNvSpPr>
          <p:nvPr>
            <p:ph type="body" sz="quarter" idx="10"/>
          </p:nvPr>
        </p:nvSpPr>
        <p:spPr>
          <a:xfrm>
            <a:off x="190066" y="914622"/>
            <a:ext cx="8503083" cy="5028755"/>
          </a:xfrm>
        </p:spPr>
        <p:txBody>
          <a:bodyPr>
            <a:normAutofit lnSpcReduction="10000"/>
          </a:bodyPr>
          <a:lstStyle/>
          <a:p>
            <a:pPr>
              <a:spcBef>
                <a:spcPts val="0"/>
              </a:spcBef>
            </a:pPr>
            <a:r>
              <a:rPr lang="cs-CZ" dirty="0" smtClean="0"/>
              <a:t>V </a:t>
            </a:r>
            <a:r>
              <a:rPr lang="cs-CZ" dirty="0"/>
              <a:t>oblasti designu </a:t>
            </a:r>
            <a:r>
              <a:rPr lang="cs-CZ" dirty="0" smtClean="0"/>
              <a:t>priorita obaly – zlepšení v oblasti designu by </a:t>
            </a:r>
            <a:r>
              <a:rPr lang="cs-CZ" dirty="0"/>
              <a:t>mohlo </a:t>
            </a:r>
            <a:r>
              <a:rPr lang="cs-CZ" b="1" dirty="0"/>
              <a:t>snížit </a:t>
            </a:r>
            <a:r>
              <a:rPr lang="cs-CZ" b="1" dirty="0" smtClean="0"/>
              <a:t>náklady </a:t>
            </a:r>
            <a:r>
              <a:rPr lang="cs-CZ" b="1" dirty="0"/>
              <a:t>na recyklaci </a:t>
            </a:r>
            <a:r>
              <a:rPr lang="cs-CZ" b="1" dirty="0" smtClean="0"/>
              <a:t>odpadů </a:t>
            </a:r>
            <a:r>
              <a:rPr lang="cs-CZ" b="1" dirty="0"/>
              <a:t>na polovinu</a:t>
            </a:r>
            <a:r>
              <a:rPr lang="cs-CZ" b="1" dirty="0" smtClean="0"/>
              <a:t>.</a:t>
            </a:r>
          </a:p>
          <a:p>
            <a:pPr>
              <a:spcBef>
                <a:spcPts val="1200"/>
              </a:spcBef>
            </a:pPr>
            <a:r>
              <a:rPr lang="cs-CZ" b="1" dirty="0" smtClean="0"/>
              <a:t>EK bude pracovat na revizi základních požadavků na uvádění obalů na trh</a:t>
            </a:r>
            <a:endParaRPr lang="cs-CZ" b="1" dirty="0"/>
          </a:p>
          <a:p>
            <a:pPr>
              <a:spcBef>
                <a:spcPts val="2400"/>
              </a:spcBef>
            </a:pPr>
            <a:r>
              <a:rPr lang="cs-CZ" dirty="0"/>
              <a:t>EK podpoří rozvoj ekonomických pobídek, </a:t>
            </a:r>
          </a:p>
          <a:p>
            <a:pPr marL="0" indent="0">
              <a:spcBef>
                <a:spcPts val="0"/>
              </a:spcBef>
              <a:buNone/>
            </a:pPr>
            <a:r>
              <a:rPr lang="cs-CZ" dirty="0"/>
              <a:t>     jejichž cílem bude </a:t>
            </a:r>
            <a:r>
              <a:rPr lang="cs-CZ" b="1" dirty="0"/>
              <a:t>odměnit volby </a:t>
            </a:r>
            <a:r>
              <a:rPr lang="cs-CZ" dirty="0"/>
              <a:t> </a:t>
            </a:r>
          </a:p>
          <a:p>
            <a:pPr marL="0" indent="0">
              <a:spcBef>
                <a:spcPts val="0"/>
              </a:spcBef>
              <a:buNone/>
            </a:pPr>
            <a:r>
              <a:rPr lang="cs-CZ" b="1" dirty="0"/>
              <a:t>     nejudržitelnějšího designu</a:t>
            </a:r>
            <a:r>
              <a:rPr lang="cs-CZ" dirty="0"/>
              <a:t>.</a:t>
            </a:r>
          </a:p>
          <a:p>
            <a:pPr marL="0" indent="0">
              <a:spcBef>
                <a:spcPts val="0"/>
              </a:spcBef>
              <a:buNone/>
            </a:pPr>
            <a:endParaRPr lang="cs-CZ" dirty="0"/>
          </a:p>
          <a:p>
            <a:pPr>
              <a:spcBef>
                <a:spcPts val="0"/>
              </a:spcBef>
            </a:pPr>
            <a:r>
              <a:rPr lang="cs-CZ" dirty="0"/>
              <a:t>Komise v případě potřeby </a:t>
            </a:r>
            <a:r>
              <a:rPr lang="cs-CZ" b="1" dirty="0"/>
              <a:t>stanoví požadavky </a:t>
            </a:r>
          </a:p>
          <a:p>
            <a:pPr marL="0" indent="0">
              <a:spcBef>
                <a:spcPts val="0"/>
              </a:spcBef>
              <a:buNone/>
            </a:pPr>
            <a:r>
              <a:rPr lang="cs-CZ" b="1" dirty="0"/>
              <a:t>     na výrobky</a:t>
            </a:r>
            <a:r>
              <a:rPr lang="cs-CZ" dirty="0"/>
              <a:t>, </a:t>
            </a:r>
            <a:r>
              <a:rPr lang="cs-CZ" b="1" dirty="0"/>
              <a:t>které budou zohledňovat aspekty </a:t>
            </a:r>
          </a:p>
          <a:p>
            <a:pPr marL="0" indent="0">
              <a:spcBef>
                <a:spcPts val="0"/>
              </a:spcBef>
              <a:buNone/>
            </a:pPr>
            <a:r>
              <a:rPr lang="cs-CZ" b="1" dirty="0"/>
              <a:t>     oběhového hospodářství, včetně </a:t>
            </a:r>
          </a:p>
          <a:p>
            <a:pPr marL="0" indent="0">
              <a:spcBef>
                <a:spcPts val="0"/>
              </a:spcBef>
              <a:buNone/>
            </a:pPr>
            <a:r>
              <a:rPr lang="cs-CZ" b="1" dirty="0"/>
              <a:t>     recyklovatelnosti.</a:t>
            </a:r>
          </a:p>
          <a:p>
            <a:endParaRPr lang="cs-CZ" dirty="0"/>
          </a:p>
          <a:p>
            <a:pPr marL="0" indent="0">
              <a:buNone/>
            </a:pPr>
            <a:endParaRPr lang="cs-CZ" dirty="0"/>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3095" y="2564765"/>
            <a:ext cx="2438400" cy="2438400"/>
          </a:xfrm>
          <a:prstGeom prst="rect">
            <a:avLst/>
          </a:prstGeom>
        </p:spPr>
      </p:pic>
    </p:spTree>
    <p:extLst>
      <p:ext uri="{BB962C8B-B14F-4D97-AF65-F5344CB8AC3E}">
        <p14:creationId xmlns:p14="http://schemas.microsoft.com/office/powerpoint/2010/main" val="2802153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0850" y="275161"/>
            <a:ext cx="8242299" cy="553998"/>
          </a:xfrm>
        </p:spPr>
        <p:txBody>
          <a:bodyPr/>
          <a:lstStyle/>
          <a:p>
            <a:r>
              <a:rPr lang="cs-CZ" b="1" dirty="0" smtClean="0"/>
              <a:t>Soubor opatření </a:t>
            </a:r>
            <a:endParaRPr lang="cs-CZ" b="1" dirty="0"/>
          </a:p>
        </p:txBody>
      </p:sp>
      <p:sp>
        <p:nvSpPr>
          <p:cNvPr id="3" name="Zástupný symbol pro text 2"/>
          <p:cNvSpPr>
            <a:spLocks noGrp="1"/>
          </p:cNvSpPr>
          <p:nvPr>
            <p:ph type="body" sz="quarter" idx="10"/>
          </p:nvPr>
        </p:nvSpPr>
        <p:spPr>
          <a:xfrm>
            <a:off x="320457" y="829159"/>
            <a:ext cx="8503083" cy="5193347"/>
          </a:xfrm>
        </p:spPr>
        <p:txBody>
          <a:bodyPr>
            <a:normAutofit fontScale="92500" lnSpcReduction="10000"/>
          </a:bodyPr>
          <a:lstStyle/>
          <a:p>
            <a:pPr>
              <a:spcBef>
                <a:spcPts val="1200"/>
              </a:spcBef>
            </a:pPr>
            <a:r>
              <a:rPr lang="cs-CZ" sz="2800" b="1" dirty="0" smtClean="0"/>
              <a:t>Potřeba  vytvořit evropský trh s recyklovanými plasty – zvýšení důvěryhodnosti</a:t>
            </a:r>
            <a:r>
              <a:rPr lang="cs-CZ" sz="2800" b="1" dirty="0" smtClean="0"/>
              <a:t> </a:t>
            </a:r>
            <a:endParaRPr lang="cs-CZ" sz="2800" b="1" dirty="0"/>
          </a:p>
          <a:p>
            <a:pPr>
              <a:lnSpc>
                <a:spcPct val="110000"/>
              </a:lnSpc>
              <a:spcBef>
                <a:spcPts val="3000"/>
              </a:spcBef>
            </a:pPr>
            <a:r>
              <a:rPr lang="cs-CZ" sz="2800" dirty="0" smtClean="0"/>
              <a:t>EK vypracuje </a:t>
            </a:r>
            <a:r>
              <a:rPr lang="cs-CZ" sz="2800" dirty="0"/>
              <a:t>ve </a:t>
            </a:r>
          </a:p>
          <a:p>
            <a:pPr marL="0" indent="0">
              <a:lnSpc>
                <a:spcPct val="110000"/>
              </a:lnSpc>
              <a:spcBef>
                <a:spcPts val="0"/>
              </a:spcBef>
              <a:buNone/>
            </a:pPr>
            <a:r>
              <a:rPr lang="cs-CZ" sz="2800" dirty="0"/>
              <a:t>    spolupráci s Evropským </a:t>
            </a:r>
          </a:p>
          <a:p>
            <a:pPr marL="0" indent="0">
              <a:lnSpc>
                <a:spcPct val="110000"/>
              </a:lnSpc>
              <a:spcBef>
                <a:spcPts val="0"/>
              </a:spcBef>
              <a:buNone/>
            </a:pPr>
            <a:r>
              <a:rPr lang="cs-CZ" sz="2800" dirty="0"/>
              <a:t>    výborem pro normalizaci</a:t>
            </a:r>
          </a:p>
          <a:p>
            <a:pPr marL="0" indent="0">
              <a:lnSpc>
                <a:spcPct val="110000"/>
              </a:lnSpc>
              <a:spcBef>
                <a:spcPts val="0"/>
              </a:spcBef>
              <a:buNone/>
            </a:pPr>
            <a:r>
              <a:rPr lang="cs-CZ" sz="2800" dirty="0"/>
              <a:t>    </a:t>
            </a:r>
            <a:r>
              <a:rPr lang="cs-CZ" sz="2800" b="1" dirty="0"/>
              <a:t>normy kvality pro tříděný</a:t>
            </a:r>
          </a:p>
          <a:p>
            <a:pPr marL="0" indent="0">
              <a:lnSpc>
                <a:spcPct val="110000"/>
              </a:lnSpc>
              <a:spcBef>
                <a:spcPts val="0"/>
              </a:spcBef>
              <a:buNone/>
            </a:pPr>
            <a:r>
              <a:rPr lang="cs-CZ" sz="2800" b="1" dirty="0"/>
              <a:t>    plastový odpad a recyklované plasty.</a:t>
            </a:r>
          </a:p>
          <a:p>
            <a:pPr>
              <a:spcBef>
                <a:spcPts val="2400"/>
              </a:spcBef>
            </a:pPr>
            <a:r>
              <a:rPr lang="cs-CZ" sz="2800" b="1" dirty="0"/>
              <a:t>EU bude prostřednictvím programu Horizont 2020 financovat projekty v oblasti výzkumu a inovací zaměřené na lepší identifikaci kontaminujících látek a na dekontaminaci plastového odpadu.</a:t>
            </a:r>
          </a:p>
          <a:p>
            <a:pPr>
              <a:spcBef>
                <a:spcPts val="1200"/>
              </a:spcBef>
            </a:pPr>
            <a:endParaRPr lang="cs-CZ" dirty="0"/>
          </a:p>
          <a:p>
            <a:pPr marL="0" indent="0">
              <a:buNone/>
            </a:pPr>
            <a:endParaRPr lang="cs-CZ" dirty="0"/>
          </a:p>
        </p:txBody>
      </p:sp>
      <p:pic>
        <p:nvPicPr>
          <p:cNvPr id="8" name="Obrázek 7">
            <a:extLst>
              <a:ext uri="{FF2B5EF4-FFF2-40B4-BE49-F238E27FC236}">
                <a16:creationId xmlns="" xmlns:a16="http://schemas.microsoft.com/office/drawing/2014/main" id="{2F265B3A-9F2B-40FB-9CFC-7E33A8E312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9" y="1874520"/>
            <a:ext cx="4121149" cy="2029820"/>
          </a:xfrm>
          <a:prstGeom prst="rect">
            <a:avLst/>
          </a:prstGeom>
        </p:spPr>
      </p:pic>
    </p:spTree>
    <p:extLst>
      <p:ext uri="{BB962C8B-B14F-4D97-AF65-F5344CB8AC3E}">
        <p14:creationId xmlns:p14="http://schemas.microsoft.com/office/powerpoint/2010/main" val="1046194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4500" y="318072"/>
            <a:ext cx="8242299" cy="553998"/>
          </a:xfrm>
        </p:spPr>
        <p:txBody>
          <a:bodyPr/>
          <a:lstStyle/>
          <a:p>
            <a:r>
              <a:rPr lang="cs-CZ" b="1" dirty="0"/>
              <a:t>Soubor </a:t>
            </a:r>
            <a:r>
              <a:rPr lang="cs-CZ" b="1" dirty="0" smtClean="0"/>
              <a:t>opatření </a:t>
            </a:r>
            <a:endParaRPr lang="cs-CZ" b="1" dirty="0"/>
          </a:p>
        </p:txBody>
      </p:sp>
      <p:sp>
        <p:nvSpPr>
          <p:cNvPr id="3" name="Zástupný symbol pro text 2"/>
          <p:cNvSpPr>
            <a:spLocks noGrp="1"/>
          </p:cNvSpPr>
          <p:nvPr>
            <p:ph type="body" sz="quarter" idx="10"/>
          </p:nvPr>
        </p:nvSpPr>
        <p:spPr>
          <a:xfrm>
            <a:off x="444498" y="921180"/>
            <a:ext cx="8461757" cy="5150436"/>
          </a:xfrm>
        </p:spPr>
        <p:txBody>
          <a:bodyPr>
            <a:normAutofit/>
          </a:bodyPr>
          <a:lstStyle/>
          <a:p>
            <a:pPr>
              <a:spcBef>
                <a:spcPts val="2400"/>
              </a:spcBef>
            </a:pPr>
            <a:r>
              <a:rPr lang="cs-CZ" dirty="0" smtClean="0"/>
              <a:t>Zařazení recyklovaného materiálu mezi kritéria pro zelené veřejné zakázky</a:t>
            </a:r>
            <a:endParaRPr lang="cs-CZ" dirty="0"/>
          </a:p>
          <a:p>
            <a:pPr marL="0" indent="0">
              <a:spcBef>
                <a:spcPts val="2400"/>
              </a:spcBef>
              <a:buNone/>
            </a:pPr>
            <a:endParaRPr lang="cs-CZ" dirty="0"/>
          </a:p>
          <a:p>
            <a:pPr>
              <a:lnSpc>
                <a:spcPct val="110000"/>
              </a:lnSpc>
              <a:spcBef>
                <a:spcPts val="0"/>
              </a:spcBef>
            </a:pPr>
            <a:r>
              <a:rPr lang="cs-CZ" dirty="0"/>
              <a:t>Internalizace </a:t>
            </a:r>
          </a:p>
          <a:p>
            <a:pPr marL="0" indent="0">
              <a:lnSpc>
                <a:spcPct val="110000"/>
              </a:lnSpc>
              <a:spcBef>
                <a:spcPts val="0"/>
              </a:spcBef>
              <a:buNone/>
            </a:pPr>
            <a:r>
              <a:rPr lang="cs-CZ" dirty="0"/>
              <a:t>     environmentálních </a:t>
            </a:r>
          </a:p>
          <a:p>
            <a:pPr marL="0" indent="0">
              <a:lnSpc>
                <a:spcPct val="110000"/>
              </a:lnSpc>
              <a:spcBef>
                <a:spcPts val="0"/>
              </a:spcBef>
              <a:buNone/>
            </a:pPr>
            <a:r>
              <a:rPr lang="cs-CZ" dirty="0"/>
              <a:t>     nákladů na </a:t>
            </a:r>
          </a:p>
          <a:p>
            <a:pPr marL="0" indent="0">
              <a:lnSpc>
                <a:spcPct val="110000"/>
              </a:lnSpc>
              <a:spcBef>
                <a:spcPts val="0"/>
              </a:spcBef>
              <a:buNone/>
            </a:pPr>
            <a:r>
              <a:rPr lang="cs-CZ" dirty="0"/>
              <a:t>     skládkování </a:t>
            </a:r>
          </a:p>
          <a:p>
            <a:pPr marL="0" indent="0">
              <a:lnSpc>
                <a:spcPct val="110000"/>
              </a:lnSpc>
              <a:spcBef>
                <a:spcPts val="0"/>
              </a:spcBef>
              <a:buNone/>
            </a:pPr>
            <a:r>
              <a:rPr lang="cs-CZ" dirty="0"/>
              <a:t>     a spalování </a:t>
            </a:r>
          </a:p>
          <a:p>
            <a:pPr marL="0" indent="0">
              <a:lnSpc>
                <a:spcPct val="110000"/>
              </a:lnSpc>
              <a:spcBef>
                <a:spcPts val="0"/>
              </a:spcBef>
              <a:buNone/>
            </a:pPr>
            <a:r>
              <a:rPr lang="cs-CZ" dirty="0"/>
              <a:t>     prostřednictvím </a:t>
            </a:r>
          </a:p>
          <a:p>
            <a:pPr marL="0" indent="0">
              <a:lnSpc>
                <a:spcPct val="110000"/>
              </a:lnSpc>
              <a:spcBef>
                <a:spcPts val="0"/>
              </a:spcBef>
              <a:buNone/>
            </a:pPr>
            <a:r>
              <a:rPr lang="cs-CZ" dirty="0"/>
              <a:t>     vysokých nebo postupně se zvyšujících poplatků nebo daní.</a:t>
            </a:r>
          </a:p>
          <a:p>
            <a:pPr lvl="0"/>
            <a:endParaRPr lang="cs-CZ" dirty="0"/>
          </a:p>
        </p:txBody>
      </p:sp>
      <p:pic>
        <p:nvPicPr>
          <p:cNvPr id="5" name="Obrázek 4">
            <a:extLst>
              <a:ext uri="{FF2B5EF4-FFF2-40B4-BE49-F238E27FC236}">
                <a16:creationId xmlns="" xmlns:a16="http://schemas.microsoft.com/office/drawing/2014/main" id="{68598A05-022B-4305-B103-1FB37C6473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6368" y="1793776"/>
            <a:ext cx="5437632" cy="3063199"/>
          </a:xfrm>
          <a:prstGeom prst="rect">
            <a:avLst/>
          </a:prstGeom>
        </p:spPr>
      </p:pic>
    </p:spTree>
    <p:extLst>
      <p:ext uri="{BB962C8B-B14F-4D97-AF65-F5344CB8AC3E}">
        <p14:creationId xmlns:p14="http://schemas.microsoft.com/office/powerpoint/2010/main" val="3290024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4500" y="318072"/>
            <a:ext cx="8242299" cy="553998"/>
          </a:xfrm>
        </p:spPr>
        <p:txBody>
          <a:bodyPr/>
          <a:lstStyle/>
          <a:p>
            <a:r>
              <a:rPr lang="cs-CZ" b="1" dirty="0"/>
              <a:t>Chemické látky, výrobky a odpady</a:t>
            </a:r>
          </a:p>
        </p:txBody>
      </p:sp>
      <p:sp>
        <p:nvSpPr>
          <p:cNvPr id="3" name="Zástupný symbol pro text 2"/>
          <p:cNvSpPr>
            <a:spLocks noGrp="1"/>
          </p:cNvSpPr>
          <p:nvPr>
            <p:ph type="body" sz="quarter" idx="10"/>
          </p:nvPr>
        </p:nvSpPr>
        <p:spPr>
          <a:xfrm>
            <a:off x="298195" y="1201254"/>
            <a:ext cx="8242300" cy="5034954"/>
          </a:xfrm>
        </p:spPr>
        <p:txBody>
          <a:bodyPr>
            <a:normAutofit lnSpcReduction="10000"/>
          </a:bodyPr>
          <a:lstStyle/>
          <a:p>
            <a:pPr marL="0" lvl="0" indent="0">
              <a:buNone/>
            </a:pPr>
            <a:r>
              <a:rPr lang="cs-CZ" b="1" dirty="0"/>
              <a:t>     Cíl Akčního plánu:</a:t>
            </a:r>
          </a:p>
          <a:p>
            <a:pPr lvl="0">
              <a:lnSpc>
                <a:spcPct val="110000"/>
              </a:lnSpc>
              <a:spcBef>
                <a:spcPts val="0"/>
              </a:spcBef>
            </a:pPr>
            <a:r>
              <a:rPr lang="cs-CZ" dirty="0"/>
              <a:t>Umožnit recyklaci a zlepšit využívání druhotných </a:t>
            </a:r>
          </a:p>
          <a:p>
            <a:pPr marL="0" lvl="0" indent="0">
              <a:lnSpc>
                <a:spcPct val="110000"/>
              </a:lnSpc>
              <a:spcBef>
                <a:spcPts val="0"/>
              </a:spcBef>
              <a:buNone/>
            </a:pPr>
            <a:r>
              <a:rPr lang="cs-CZ" dirty="0"/>
              <a:t>     surovin odstraněním zbytečných překážek a usnadnit </a:t>
            </a:r>
          </a:p>
          <a:p>
            <a:pPr marL="0" lvl="0" indent="0">
              <a:lnSpc>
                <a:spcPct val="110000"/>
              </a:lnSpc>
              <a:spcBef>
                <a:spcPts val="0"/>
              </a:spcBef>
              <a:buNone/>
            </a:pPr>
            <a:r>
              <a:rPr lang="cs-CZ" dirty="0"/>
              <a:t>     přeshraniční pohyb druhotných surovin s cílem zajistit, </a:t>
            </a:r>
          </a:p>
          <a:p>
            <a:pPr marL="0" lvl="0" indent="0">
              <a:lnSpc>
                <a:spcPct val="110000"/>
              </a:lnSpc>
              <a:spcBef>
                <a:spcPts val="0"/>
              </a:spcBef>
              <a:buNone/>
            </a:pPr>
            <a:r>
              <a:rPr lang="cs-CZ" dirty="0"/>
              <a:t>     aby s nimi mohlo být v celé EU snadno obchodováno; </a:t>
            </a:r>
          </a:p>
          <a:p>
            <a:pPr lvl="0">
              <a:spcBef>
                <a:spcPts val="1200"/>
              </a:spcBef>
            </a:pPr>
            <a:r>
              <a:rPr lang="cs-CZ" dirty="0"/>
              <a:t>Nahradit látky vzbuzující obavy nebo, pokud to není možné, snížit jejich výskyt a zlepšit jejich sledování. </a:t>
            </a:r>
          </a:p>
          <a:p>
            <a:pPr marL="0" lvl="0" indent="0">
              <a:buNone/>
            </a:pPr>
            <a:r>
              <a:rPr lang="cs-CZ" dirty="0"/>
              <a:t>   </a:t>
            </a:r>
          </a:p>
          <a:p>
            <a:pPr marL="0" lvl="0" indent="0">
              <a:buNone/>
            </a:pPr>
            <a:r>
              <a:rPr lang="cs-CZ" dirty="0"/>
              <a:t>      </a:t>
            </a:r>
            <a:r>
              <a:rPr lang="cs-CZ" b="1" dirty="0"/>
              <a:t>Účel sdělení:</a:t>
            </a:r>
          </a:p>
          <a:p>
            <a:pPr lvl="0"/>
            <a:r>
              <a:rPr lang="cs-CZ" dirty="0"/>
              <a:t>Vyvolat v Unii širokou diskusi jak uspokojivě řešit hlavní prvky na pomezí právních předpisů v oblasti chemických látek, výrobků a odpadů.</a:t>
            </a:r>
          </a:p>
        </p:txBody>
      </p:sp>
      <p:pic>
        <p:nvPicPr>
          <p:cNvPr id="5" name="Obrázek 4">
            <a:extLst>
              <a:ext uri="{FF2B5EF4-FFF2-40B4-BE49-F238E27FC236}">
                <a16:creationId xmlns="" xmlns:a16="http://schemas.microsoft.com/office/drawing/2014/main" id="{60D13B1F-0C21-433E-88C4-BECD4B48A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9440" y="704791"/>
            <a:ext cx="2194560" cy="1637479"/>
          </a:xfrm>
          <a:prstGeom prst="rect">
            <a:avLst/>
          </a:prstGeom>
        </p:spPr>
      </p:pic>
    </p:spTree>
    <p:extLst>
      <p:ext uri="{BB962C8B-B14F-4D97-AF65-F5344CB8AC3E}">
        <p14:creationId xmlns:p14="http://schemas.microsoft.com/office/powerpoint/2010/main" val="1925934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Balíček dokumentů ke Strategii pro plasty</a:t>
            </a:r>
            <a:endParaRPr lang="cs-CZ" b="1" dirty="0"/>
          </a:p>
        </p:txBody>
      </p:sp>
      <p:sp>
        <p:nvSpPr>
          <p:cNvPr id="3" name="Zástupný symbol pro text 2"/>
          <p:cNvSpPr>
            <a:spLocks noGrp="1"/>
          </p:cNvSpPr>
          <p:nvPr>
            <p:ph type="body" sz="quarter" idx="10"/>
          </p:nvPr>
        </p:nvSpPr>
        <p:spPr>
          <a:xfrm>
            <a:off x="444500" y="1126156"/>
            <a:ext cx="8242300" cy="4783756"/>
          </a:xfrm>
        </p:spPr>
        <p:txBody>
          <a:bodyPr>
            <a:normAutofit fontScale="62500" lnSpcReduction="20000"/>
          </a:bodyPr>
          <a:lstStyle/>
          <a:p>
            <a:r>
              <a:rPr lang="cs-CZ" sz="3400" b="1" dirty="0" smtClean="0"/>
              <a:t>COM(2018) 28</a:t>
            </a:r>
            <a:r>
              <a:rPr lang="cs-CZ" sz="3400" dirty="0" smtClean="0"/>
              <a:t>: Evropská strategie pro plasty v oběhovém hospodářství</a:t>
            </a:r>
          </a:p>
          <a:p>
            <a:r>
              <a:rPr lang="cs-CZ" sz="3400" b="1" dirty="0" smtClean="0"/>
              <a:t>COM(2018) 29</a:t>
            </a:r>
            <a:r>
              <a:rPr lang="cs-CZ" sz="3400" dirty="0" smtClean="0"/>
              <a:t>: Sdělení komise o rámci pro sledování oběhového hospodářství </a:t>
            </a:r>
          </a:p>
          <a:p>
            <a:r>
              <a:rPr lang="cs-CZ" sz="3400" b="1" dirty="0" smtClean="0"/>
              <a:t>COM (2018) 32</a:t>
            </a:r>
            <a:r>
              <a:rPr lang="cs-CZ" sz="3400" dirty="0" smtClean="0"/>
              <a:t>: Sdělení komise o provádění balíčku opatření týkajících se oběhového hospodářství: možnosti, jak řešit otázky na pomezí právních předpisů týkajících se chemických látek, výrobků a odpadů</a:t>
            </a:r>
          </a:p>
          <a:p>
            <a:r>
              <a:rPr lang="cs-CZ" sz="3400" b="1" dirty="0" smtClean="0"/>
              <a:t>COM (2018) 33</a:t>
            </a:r>
            <a:r>
              <a:rPr lang="cs-CZ" sz="3400" dirty="0" smtClean="0"/>
              <a:t>: Směrnice EP a rady o přístavních zařízeních pro příjem odpadů z lodí</a:t>
            </a:r>
          </a:p>
          <a:p>
            <a:r>
              <a:rPr lang="cs-CZ" sz="3400" b="1" dirty="0"/>
              <a:t>SWD (2018) 36</a:t>
            </a:r>
            <a:r>
              <a:rPr lang="cs-CZ" sz="3400" dirty="0"/>
              <a:t>: Zpráva o kritických surovinách </a:t>
            </a:r>
            <a:r>
              <a:rPr lang="cs-CZ" sz="3400" dirty="0" smtClean="0"/>
              <a:t>a oběhovém hospodářství</a:t>
            </a:r>
          </a:p>
          <a:p>
            <a:r>
              <a:rPr lang="cs-CZ" sz="3400" b="1" dirty="0" smtClean="0"/>
              <a:t>COM (2018) 35</a:t>
            </a:r>
            <a:r>
              <a:rPr lang="cs-CZ" sz="3400" dirty="0" smtClean="0"/>
              <a:t>: Zpráva komise o dopadu používání </a:t>
            </a:r>
            <a:r>
              <a:rPr lang="cs-CZ" sz="3400" dirty="0" err="1" smtClean="0"/>
              <a:t>oxo</a:t>
            </a:r>
            <a:r>
              <a:rPr lang="cs-CZ" sz="3400" dirty="0" smtClean="0"/>
              <a:t>-rozložitelných plastů včetně </a:t>
            </a:r>
            <a:r>
              <a:rPr lang="cs-CZ" sz="3400" dirty="0" err="1" smtClean="0"/>
              <a:t>oxo</a:t>
            </a:r>
            <a:r>
              <a:rPr lang="cs-CZ" sz="3400" dirty="0" smtClean="0"/>
              <a:t>-rozložitelných plastových nákupních tašek na ŽP</a:t>
            </a:r>
          </a:p>
          <a:p>
            <a:endParaRPr lang="cs-CZ" dirty="0"/>
          </a:p>
        </p:txBody>
      </p:sp>
    </p:spTree>
    <p:extLst>
      <p:ext uri="{BB962C8B-B14F-4D97-AF65-F5344CB8AC3E}">
        <p14:creationId xmlns:p14="http://schemas.microsoft.com/office/powerpoint/2010/main" val="1412412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0"/>
          </p:nvPr>
        </p:nvSpPr>
        <p:spPr>
          <a:xfrm>
            <a:off x="444500" y="872070"/>
            <a:ext cx="8699500" cy="5985930"/>
          </a:xfrm>
        </p:spPr>
        <p:txBody>
          <a:bodyPr>
            <a:normAutofit/>
          </a:bodyPr>
          <a:lstStyle/>
          <a:p>
            <a:pPr marL="0" indent="0">
              <a:spcBef>
                <a:spcPts val="0"/>
              </a:spcBef>
              <a:buNone/>
            </a:pPr>
            <a:r>
              <a:rPr lang="cs-CZ" b="1" dirty="0">
                <a:solidFill>
                  <a:srgbClr val="C00000"/>
                </a:solidFill>
              </a:rPr>
              <a:t>      Čtyři zjištěné problémy:</a:t>
            </a:r>
            <a:endParaRPr lang="cs-CZ" b="1" dirty="0"/>
          </a:p>
          <a:p>
            <a:pPr marL="457200" indent="-457200">
              <a:spcBef>
                <a:spcPts val="0"/>
              </a:spcBef>
              <a:buAutoNum type="arabicPeriod"/>
            </a:pPr>
            <a:r>
              <a:rPr lang="cs-CZ" b="1" dirty="0"/>
              <a:t>Informace o přítomnosti látek </a:t>
            </a:r>
          </a:p>
          <a:p>
            <a:pPr marL="0" indent="0">
              <a:spcBef>
                <a:spcPts val="0"/>
              </a:spcBef>
              <a:buNone/>
            </a:pPr>
            <a:r>
              <a:rPr lang="cs-CZ" b="1" dirty="0"/>
              <a:t>      vzbuzujících obavy nejsou snadno </a:t>
            </a:r>
          </a:p>
          <a:p>
            <a:pPr marL="0" indent="0">
              <a:spcBef>
                <a:spcPts val="0"/>
              </a:spcBef>
              <a:buNone/>
            </a:pPr>
            <a:r>
              <a:rPr lang="cs-CZ" b="1" dirty="0"/>
              <a:t>      dostupné </a:t>
            </a:r>
            <a:r>
              <a:rPr lang="cs-CZ" dirty="0"/>
              <a:t>těm, kdo nakládají s odpady a </a:t>
            </a:r>
          </a:p>
          <a:p>
            <a:pPr marL="0" indent="0">
              <a:spcBef>
                <a:spcPts val="0"/>
              </a:spcBef>
              <a:buNone/>
            </a:pPr>
            <a:r>
              <a:rPr lang="cs-CZ" dirty="0"/>
              <a:t>      připravují je pro opětovné využití.</a:t>
            </a:r>
          </a:p>
          <a:p>
            <a:pPr marL="457200" lvl="0" indent="-457200">
              <a:spcBef>
                <a:spcPts val="1200"/>
              </a:spcBef>
              <a:buAutoNum type="arabicPeriod" startAt="2"/>
            </a:pPr>
            <a:r>
              <a:rPr lang="cs-CZ" dirty="0"/>
              <a:t>Odpady mohou obsahovat látky, které se již </a:t>
            </a:r>
            <a:r>
              <a:rPr lang="cs-CZ" b="1" dirty="0"/>
              <a:t>v nových výrobcích</a:t>
            </a:r>
          </a:p>
          <a:p>
            <a:pPr marL="0" lvl="0" indent="0">
              <a:spcBef>
                <a:spcPts val="0"/>
              </a:spcBef>
              <a:buNone/>
            </a:pPr>
            <a:r>
              <a:rPr lang="cs-CZ" b="1" dirty="0"/>
              <a:t>      nesmí používat. </a:t>
            </a:r>
          </a:p>
          <a:p>
            <a:pPr marL="0" lvl="0" indent="0">
              <a:spcBef>
                <a:spcPts val="1200"/>
              </a:spcBef>
              <a:buNone/>
            </a:pPr>
            <a:r>
              <a:rPr lang="cs-CZ" dirty="0"/>
              <a:t>3</a:t>
            </a:r>
            <a:r>
              <a:rPr lang="cs-CZ" b="1" dirty="0"/>
              <a:t>.   </a:t>
            </a:r>
            <a:r>
              <a:rPr lang="cs-CZ" dirty="0"/>
              <a:t>Pravidla EU pro stav, kdy odpad přestává být odpadem, </a:t>
            </a:r>
            <a:r>
              <a:rPr lang="cs-CZ" b="1" dirty="0"/>
              <a:t>nejsou </a:t>
            </a:r>
          </a:p>
          <a:p>
            <a:pPr marL="0" lvl="0" indent="0">
              <a:spcBef>
                <a:spcPts val="0"/>
              </a:spcBef>
              <a:buNone/>
            </a:pPr>
            <a:r>
              <a:rPr lang="cs-CZ" b="1" dirty="0"/>
              <a:t>      plně harmonizována, není zřejmé, jak se z odpadu stane výrobek.</a:t>
            </a:r>
          </a:p>
          <a:p>
            <a:pPr marL="0" indent="0">
              <a:spcBef>
                <a:spcPts val="1200"/>
              </a:spcBef>
              <a:buNone/>
            </a:pPr>
            <a:r>
              <a:rPr lang="cs-CZ" dirty="0"/>
              <a:t>4.  Pravidla pro rozhodování, které odpady a chemické látky jsou</a:t>
            </a:r>
          </a:p>
          <a:p>
            <a:pPr marL="0" indent="0">
              <a:spcBef>
                <a:spcPts val="0"/>
              </a:spcBef>
              <a:buNone/>
            </a:pPr>
            <a:r>
              <a:rPr lang="cs-CZ" dirty="0"/>
              <a:t>     nebezpečné, </a:t>
            </a:r>
            <a:r>
              <a:rPr lang="cs-CZ" b="1" dirty="0"/>
              <a:t>nejsou dostatečně sladěna, což má vliv na využívání</a:t>
            </a:r>
          </a:p>
          <a:p>
            <a:pPr marL="0" indent="0">
              <a:spcBef>
                <a:spcPts val="0"/>
              </a:spcBef>
              <a:buNone/>
            </a:pPr>
            <a:r>
              <a:rPr lang="cs-CZ" b="1" dirty="0"/>
              <a:t>     druhotných surovin.</a:t>
            </a:r>
          </a:p>
          <a:p>
            <a:pPr marL="0" lvl="0" indent="0">
              <a:buNone/>
            </a:pPr>
            <a:endParaRPr lang="cs-CZ" dirty="0"/>
          </a:p>
        </p:txBody>
      </p:sp>
      <p:sp>
        <p:nvSpPr>
          <p:cNvPr id="6" name="Nadpis 1">
            <a:extLst>
              <a:ext uri="{FF2B5EF4-FFF2-40B4-BE49-F238E27FC236}">
                <a16:creationId xmlns="" xmlns:a16="http://schemas.microsoft.com/office/drawing/2014/main" id="{137EF69B-939A-42B9-AB8E-8CD65EC448F3}"/>
              </a:ext>
            </a:extLst>
          </p:cNvPr>
          <p:cNvSpPr>
            <a:spLocks noGrp="1"/>
          </p:cNvSpPr>
          <p:nvPr>
            <p:ph type="title"/>
          </p:nvPr>
        </p:nvSpPr>
        <p:spPr>
          <a:xfrm>
            <a:off x="444500" y="318072"/>
            <a:ext cx="8242299" cy="553998"/>
          </a:xfrm>
        </p:spPr>
        <p:txBody>
          <a:bodyPr/>
          <a:lstStyle/>
          <a:p>
            <a:r>
              <a:rPr lang="cs-CZ" b="1" dirty="0"/>
              <a:t>Chemické látky, výrobky a odpady</a:t>
            </a:r>
          </a:p>
        </p:txBody>
      </p:sp>
      <p:pic>
        <p:nvPicPr>
          <p:cNvPr id="12" name="Obrázek 11">
            <a:extLst>
              <a:ext uri="{FF2B5EF4-FFF2-40B4-BE49-F238E27FC236}">
                <a16:creationId xmlns="" xmlns:a16="http://schemas.microsoft.com/office/drawing/2014/main" id="{3601ADA4-B370-42D1-8D97-87F3704D1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6488" y="872070"/>
            <a:ext cx="2297431" cy="2297431"/>
          </a:xfrm>
          <a:prstGeom prst="rect">
            <a:avLst/>
          </a:prstGeom>
        </p:spPr>
      </p:pic>
    </p:spTree>
    <p:extLst>
      <p:ext uri="{BB962C8B-B14F-4D97-AF65-F5344CB8AC3E}">
        <p14:creationId xmlns:p14="http://schemas.microsoft.com/office/powerpoint/2010/main" val="1915212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Seznam doporučení pro vnitrostátní orgány</a:t>
            </a:r>
            <a:endParaRPr lang="cs-CZ" b="1" dirty="0"/>
          </a:p>
        </p:txBody>
      </p:sp>
      <p:sp>
        <p:nvSpPr>
          <p:cNvPr id="3" name="Zástupný symbol pro text 2"/>
          <p:cNvSpPr>
            <a:spLocks noGrp="1"/>
          </p:cNvSpPr>
          <p:nvPr>
            <p:ph type="body" sz="quarter" idx="10"/>
          </p:nvPr>
        </p:nvSpPr>
        <p:spPr/>
        <p:txBody>
          <a:bodyPr/>
          <a:lstStyle/>
          <a:p>
            <a:r>
              <a:rPr lang="cs-CZ" dirty="0" smtClean="0"/>
              <a:t>Při zadávání VZ upřednostňovaly opětovně použitelné a recyklované plasty</a:t>
            </a:r>
          </a:p>
          <a:p>
            <a:r>
              <a:rPr lang="cs-CZ" dirty="0" smtClean="0"/>
              <a:t>Lépe využívaly zdanění a ekonomické nástroje</a:t>
            </a:r>
          </a:p>
          <a:p>
            <a:r>
              <a:rPr lang="cs-CZ" dirty="0" smtClean="0"/>
              <a:t>Zavedení kvalitně koncipovaných systémů EPR a depozitních systémů </a:t>
            </a:r>
          </a:p>
          <a:p>
            <a:r>
              <a:rPr lang="cs-CZ" dirty="0" smtClean="0"/>
              <a:t>K dobrovolným závazkům</a:t>
            </a:r>
          </a:p>
          <a:p>
            <a:r>
              <a:rPr lang="cs-CZ" dirty="0" smtClean="0"/>
              <a:t>Zapojení do mezinárodních fór</a:t>
            </a:r>
          </a:p>
          <a:p>
            <a:endParaRPr lang="cs-CZ" dirty="0"/>
          </a:p>
        </p:txBody>
      </p:sp>
    </p:spTree>
    <p:extLst>
      <p:ext uri="{BB962C8B-B14F-4D97-AF65-F5344CB8AC3E}">
        <p14:creationId xmlns:p14="http://schemas.microsoft.com/office/powerpoint/2010/main" val="3754379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4500" y="299784"/>
            <a:ext cx="8242299" cy="553998"/>
          </a:xfrm>
        </p:spPr>
        <p:txBody>
          <a:bodyPr/>
          <a:lstStyle/>
          <a:p>
            <a:r>
              <a:rPr lang="cs-CZ" b="1" dirty="0"/>
              <a:t>Závazková kampaň </a:t>
            </a:r>
          </a:p>
        </p:txBody>
      </p:sp>
      <p:sp>
        <p:nvSpPr>
          <p:cNvPr id="3" name="Zástupný symbol pro text 2"/>
          <p:cNvSpPr>
            <a:spLocks noGrp="1"/>
          </p:cNvSpPr>
          <p:nvPr>
            <p:ph type="body" sz="quarter" idx="10"/>
          </p:nvPr>
        </p:nvSpPr>
        <p:spPr>
          <a:xfrm>
            <a:off x="277516" y="853782"/>
            <a:ext cx="8588968" cy="4431450"/>
          </a:xfrm>
        </p:spPr>
        <p:txBody>
          <a:bodyPr>
            <a:normAutofit lnSpcReduction="10000"/>
          </a:bodyPr>
          <a:lstStyle/>
          <a:p>
            <a:pPr lvl="0"/>
            <a:r>
              <a:rPr lang="cs-CZ" dirty="0"/>
              <a:t>Dobrovolné závazky na podporu využívání recyklovaných plastů. </a:t>
            </a:r>
            <a:r>
              <a:rPr lang="cs-CZ" b="1" dirty="0"/>
              <a:t>Cíl - do roku 2025 přeměnit 10 milionů tun recyklovaného plastu na nové výrobky na trhu EU.</a:t>
            </a:r>
          </a:p>
          <a:p>
            <a:pPr>
              <a:spcBef>
                <a:spcPts val="1800"/>
              </a:spcBef>
            </a:pPr>
            <a:r>
              <a:rPr lang="cs-CZ" dirty="0"/>
              <a:t>Zúčastněné společnosti a/nebo průmyslové svazy mají </a:t>
            </a:r>
            <a:r>
              <a:rPr lang="cs-CZ" b="1" dirty="0"/>
              <a:t>do 30.6. 2018 předložit své závazky</a:t>
            </a:r>
            <a:r>
              <a:rPr lang="cs-CZ" dirty="0"/>
              <a:t> na e-mailové adrese:</a:t>
            </a:r>
          </a:p>
          <a:p>
            <a:pPr marL="361950" indent="0">
              <a:buNone/>
            </a:pPr>
            <a:r>
              <a:rPr lang="cs-CZ" dirty="0">
                <a:hlinkClick r:id="rId3"/>
              </a:rPr>
              <a:t>GROW-ENV-RPLASTICS-PLEDGE@ec.europa.eu</a:t>
            </a:r>
            <a:endParaRPr lang="cs-CZ" dirty="0"/>
          </a:p>
          <a:p>
            <a:pPr lvl="0">
              <a:lnSpc>
                <a:spcPct val="120000"/>
              </a:lnSpc>
              <a:spcBef>
                <a:spcPts val="0"/>
              </a:spcBef>
            </a:pPr>
            <a:endParaRPr lang="cs-CZ" dirty="0"/>
          </a:p>
          <a:p>
            <a:pPr lvl="0">
              <a:lnSpc>
                <a:spcPct val="110000"/>
              </a:lnSpc>
              <a:spcBef>
                <a:spcPts val="0"/>
              </a:spcBef>
            </a:pPr>
            <a:r>
              <a:rPr lang="cs-CZ" dirty="0"/>
              <a:t>Zúčastněné strany mají předložit Evropské komisi údaje, jak jejich závazek přispěje k dosažení stanoveného </a:t>
            </a:r>
          </a:p>
          <a:p>
            <a:pPr marL="0" lvl="0" indent="0">
              <a:lnSpc>
                <a:spcPct val="110000"/>
              </a:lnSpc>
              <a:spcBef>
                <a:spcPts val="0"/>
              </a:spcBef>
              <a:buNone/>
            </a:pPr>
            <a:r>
              <a:rPr lang="cs-CZ" dirty="0"/>
              <a:t>      kvantitativního cíle.  </a:t>
            </a:r>
          </a:p>
        </p:txBody>
      </p:sp>
      <p:pic>
        <p:nvPicPr>
          <p:cNvPr id="6" name="Obrázek 5">
            <a:extLst>
              <a:ext uri="{FF2B5EF4-FFF2-40B4-BE49-F238E27FC236}">
                <a16:creationId xmlns="" xmlns:a16="http://schemas.microsoft.com/office/drawing/2014/main" id="{13D237B8-297E-4FAC-8AE1-D9D72E8ED6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2704" y="4339614"/>
            <a:ext cx="2852928" cy="1426464"/>
          </a:xfrm>
          <a:prstGeom prst="rect">
            <a:avLst/>
          </a:prstGeom>
        </p:spPr>
      </p:pic>
    </p:spTree>
    <p:extLst>
      <p:ext uri="{BB962C8B-B14F-4D97-AF65-F5344CB8AC3E}">
        <p14:creationId xmlns:p14="http://schemas.microsoft.com/office/powerpoint/2010/main" val="1413234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4500" y="169089"/>
            <a:ext cx="8242299" cy="553998"/>
          </a:xfrm>
        </p:spPr>
        <p:txBody>
          <a:bodyPr/>
          <a:lstStyle/>
          <a:p>
            <a:r>
              <a:rPr lang="cs-CZ" b="1" dirty="0"/>
              <a:t>Závazková kampaň </a:t>
            </a:r>
          </a:p>
        </p:txBody>
      </p:sp>
      <p:sp>
        <p:nvSpPr>
          <p:cNvPr id="3" name="Zástupný symbol pro text 2"/>
          <p:cNvSpPr>
            <a:spLocks noGrp="1"/>
          </p:cNvSpPr>
          <p:nvPr>
            <p:ph type="body" sz="quarter" idx="10"/>
          </p:nvPr>
        </p:nvSpPr>
        <p:spPr>
          <a:xfrm>
            <a:off x="444500" y="1004433"/>
            <a:ext cx="8588968" cy="4379265"/>
          </a:xfrm>
        </p:spPr>
        <p:txBody>
          <a:bodyPr>
            <a:normAutofit/>
          </a:bodyPr>
          <a:lstStyle/>
          <a:p>
            <a:r>
              <a:rPr lang="cs-CZ" dirty="0"/>
              <a:t>Při zasílání závazků týkajících se recyklovaných materiálů mohou zainteresované strany předložit i závazky, které se týkají dalších aspektů relevantních pro strategii, např. designu umožňujícího recyklovatelnost.</a:t>
            </a:r>
          </a:p>
          <a:p>
            <a:pPr>
              <a:spcBef>
                <a:spcPts val="600"/>
              </a:spcBef>
            </a:pPr>
            <a:r>
              <a:rPr lang="cs-CZ" dirty="0"/>
              <a:t>Přijaté závazky budou zveřejněny na zvláštní internetové stránce.</a:t>
            </a:r>
          </a:p>
          <a:p>
            <a:pPr>
              <a:spcBef>
                <a:spcPts val="600"/>
              </a:spcBef>
            </a:pPr>
            <a:r>
              <a:rPr lang="cs-CZ" dirty="0"/>
              <a:t>Do 31. října 2018 předloží Komise posouzení závazků, které obdržela, a jejich celkový přínos ke kvantitativnímu cíli uvedenému v odstavci 1. </a:t>
            </a:r>
            <a:r>
              <a:rPr lang="cs-CZ" b="1" dirty="0">
                <a:solidFill>
                  <a:srgbClr val="C00000"/>
                </a:solidFill>
              </a:rPr>
              <a:t>Pokud by byl přínos shledán nedostatečným, začne Komise pracovat na případných dalších krocích, </a:t>
            </a:r>
            <a:r>
              <a:rPr lang="cs-CZ" b="1" u="sng" dirty="0">
                <a:solidFill>
                  <a:srgbClr val="C00000"/>
                </a:solidFill>
              </a:rPr>
              <a:t>včetně regulačního opatření</a:t>
            </a:r>
            <a:r>
              <a:rPr lang="cs-CZ" b="1" dirty="0">
                <a:solidFill>
                  <a:srgbClr val="C00000"/>
                </a:solidFill>
              </a:rPr>
              <a:t>.</a:t>
            </a:r>
          </a:p>
          <a:p>
            <a:pPr marL="0" lvl="0" indent="0">
              <a:buNone/>
            </a:pPr>
            <a:endParaRPr lang="cs-CZ" dirty="0"/>
          </a:p>
        </p:txBody>
      </p:sp>
      <p:pic>
        <p:nvPicPr>
          <p:cNvPr id="5" name="Obrázek 4">
            <a:extLst>
              <a:ext uri="{FF2B5EF4-FFF2-40B4-BE49-F238E27FC236}">
                <a16:creationId xmlns="" xmlns:a16="http://schemas.microsoft.com/office/drawing/2014/main" id="{A6536FA8-ADE3-4A3E-B744-5D8CDDED39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4688" y="354648"/>
            <a:ext cx="2286000" cy="1143000"/>
          </a:xfrm>
          <a:prstGeom prst="rect">
            <a:avLst/>
          </a:prstGeom>
        </p:spPr>
      </p:pic>
      <p:pic>
        <p:nvPicPr>
          <p:cNvPr id="7" name="Obrázek 6">
            <a:extLst>
              <a:ext uri="{FF2B5EF4-FFF2-40B4-BE49-F238E27FC236}">
                <a16:creationId xmlns="" xmlns:a16="http://schemas.microsoft.com/office/drawing/2014/main" id="{4CE2767F-92BE-4480-B7D3-EBDDC9287F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4688" y="4795765"/>
            <a:ext cx="2642806" cy="1175866"/>
          </a:xfrm>
          <a:prstGeom prst="rect">
            <a:avLst/>
          </a:prstGeom>
        </p:spPr>
      </p:pic>
    </p:spTree>
    <p:extLst>
      <p:ext uri="{BB962C8B-B14F-4D97-AF65-F5344CB8AC3E}">
        <p14:creationId xmlns:p14="http://schemas.microsoft.com/office/powerpoint/2010/main" val="3166583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0850" y="363402"/>
            <a:ext cx="8242299" cy="492443"/>
          </a:xfrm>
        </p:spPr>
        <p:txBody>
          <a:bodyPr/>
          <a:lstStyle/>
          <a:p>
            <a:r>
              <a:rPr lang="cs-CZ" sz="3200" b="1" dirty="0"/>
              <a:t>Aktivity MPO v oběhovém hospodářství</a:t>
            </a:r>
          </a:p>
        </p:txBody>
      </p:sp>
      <p:sp>
        <p:nvSpPr>
          <p:cNvPr id="3" name="Zástupný symbol pro text 2"/>
          <p:cNvSpPr>
            <a:spLocks noGrp="1"/>
          </p:cNvSpPr>
          <p:nvPr>
            <p:ph type="body" sz="quarter" idx="10"/>
          </p:nvPr>
        </p:nvSpPr>
        <p:spPr>
          <a:xfrm>
            <a:off x="444500" y="963927"/>
            <a:ext cx="8242300" cy="5008828"/>
          </a:xfrm>
        </p:spPr>
        <p:txBody>
          <a:bodyPr>
            <a:normAutofit/>
          </a:bodyPr>
          <a:lstStyle/>
          <a:p>
            <a:r>
              <a:rPr lang="cs-CZ" dirty="0"/>
              <a:t>Politika druhotných surovin České republiky (2014)</a:t>
            </a:r>
          </a:p>
          <a:p>
            <a:r>
              <a:rPr lang="cs-CZ" dirty="0"/>
              <a:t>Akční plán na podporu zvyšování soběstačnosti České republiky v surovinových zdrojích substitucí primárních zdrojů druhotnými surovinami (2015)</a:t>
            </a:r>
          </a:p>
          <a:p>
            <a:r>
              <a:rPr lang="cs-CZ" dirty="0"/>
              <a:t>Akční plán implementace Politiky druhotných surovin České republiky a aktualizace úkolů pro období let 2016 - 2017 (2017)</a:t>
            </a:r>
          </a:p>
          <a:p>
            <a:pPr marL="0" indent="0">
              <a:buNone/>
            </a:pPr>
            <a:r>
              <a:rPr lang="cs-CZ" b="1" dirty="0">
                <a:solidFill>
                  <a:srgbClr val="13B5EA"/>
                </a:solidFill>
              </a:rPr>
              <a:t>                                     PŘIPRAVUJE SE:</a:t>
            </a:r>
          </a:p>
          <a:p>
            <a:r>
              <a:rPr lang="cs-CZ" dirty="0"/>
              <a:t>Aktualizace Politiky druhotných surovin České republiky</a:t>
            </a:r>
          </a:p>
          <a:p>
            <a:r>
              <a:rPr lang="cs-CZ" dirty="0"/>
              <a:t>Akční plán implementace Politiky druhotných surovin České republiky pro období let 2019 – 2020</a:t>
            </a:r>
          </a:p>
          <a:p>
            <a:pPr marL="0" indent="0">
              <a:buNone/>
            </a:pPr>
            <a:r>
              <a:rPr lang="cs-CZ" b="1" dirty="0">
                <a:solidFill>
                  <a:srgbClr val="C00000"/>
                </a:solidFill>
              </a:rPr>
              <a:t>     Oba dokumenty budou předloženy vládě do 31.12.2018 </a:t>
            </a:r>
          </a:p>
          <a:p>
            <a:pPr marL="0" indent="0">
              <a:buNone/>
            </a:pPr>
            <a:endParaRPr lang="cs-CZ" dirty="0"/>
          </a:p>
        </p:txBody>
      </p:sp>
    </p:spTree>
    <p:extLst>
      <p:ext uri="{BB962C8B-B14F-4D97-AF65-F5344CB8AC3E}">
        <p14:creationId xmlns:p14="http://schemas.microsoft.com/office/powerpoint/2010/main" val="3928422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0850" y="199866"/>
            <a:ext cx="8242299" cy="492443"/>
          </a:xfrm>
        </p:spPr>
        <p:txBody>
          <a:bodyPr/>
          <a:lstStyle/>
          <a:p>
            <a:r>
              <a:rPr lang="cs-CZ" sz="3200" b="1" dirty="0"/>
              <a:t>Aktivity MPO v oběhovém hospodářství</a:t>
            </a:r>
          </a:p>
        </p:txBody>
      </p:sp>
      <p:sp>
        <p:nvSpPr>
          <p:cNvPr id="3" name="Zástupný symbol pro text 2"/>
          <p:cNvSpPr>
            <a:spLocks noGrp="1"/>
          </p:cNvSpPr>
          <p:nvPr>
            <p:ph type="body" sz="quarter" idx="10"/>
          </p:nvPr>
        </p:nvSpPr>
        <p:spPr>
          <a:xfrm>
            <a:off x="444500" y="939658"/>
            <a:ext cx="8242300" cy="4978683"/>
          </a:xfrm>
        </p:spPr>
        <p:txBody>
          <a:bodyPr>
            <a:normAutofit/>
          </a:bodyPr>
          <a:lstStyle/>
          <a:p>
            <a:r>
              <a:rPr lang="cs-CZ" dirty="0"/>
              <a:t>Úkol 1.3. Akčního plánu:</a:t>
            </a:r>
          </a:p>
          <a:p>
            <a:endParaRPr lang="cs-CZ" dirty="0"/>
          </a:p>
          <a:p>
            <a:endParaRPr lang="cs-CZ" dirty="0"/>
          </a:p>
          <a:p>
            <a:endParaRPr lang="cs-CZ" dirty="0"/>
          </a:p>
          <a:p>
            <a:pPr marL="0" indent="0">
              <a:buNone/>
            </a:pPr>
            <a:endParaRPr lang="cs-CZ" dirty="0"/>
          </a:p>
          <a:p>
            <a:pPr marL="0" indent="0">
              <a:buNone/>
            </a:pPr>
            <a:endParaRPr lang="cs-CZ" dirty="0"/>
          </a:p>
          <a:p>
            <a:pPr>
              <a:spcBef>
                <a:spcPts val="0"/>
              </a:spcBef>
            </a:pPr>
            <a:r>
              <a:rPr lang="cs-CZ" dirty="0"/>
              <a:t>MPO ustavilo Pracovní tým</a:t>
            </a:r>
          </a:p>
          <a:p>
            <a:pPr marL="0" indent="0">
              <a:buNone/>
            </a:pPr>
            <a:r>
              <a:rPr lang="cs-CZ" dirty="0"/>
              <a:t>      Názory členů na plnění je rozdílné:</a:t>
            </a:r>
          </a:p>
          <a:p>
            <a:pPr marL="0" indent="0">
              <a:buNone/>
            </a:pPr>
            <a:r>
              <a:rPr lang="cs-CZ" dirty="0"/>
              <a:t>      </a:t>
            </a:r>
            <a:r>
              <a:rPr lang="cs-CZ" b="1" dirty="0"/>
              <a:t>1) způsob plnění stanovit legislativou</a:t>
            </a:r>
          </a:p>
          <a:p>
            <a:pPr marL="0" indent="0">
              <a:buNone/>
            </a:pPr>
            <a:r>
              <a:rPr lang="cs-CZ" b="1" dirty="0"/>
              <a:t>      2) dohoda dotčených subjektů o dobrovolném plnění.   </a:t>
            </a:r>
          </a:p>
          <a:p>
            <a:pPr marL="0" indent="0">
              <a:buNone/>
            </a:pP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429432289"/>
              </p:ext>
            </p:extLst>
          </p:nvPr>
        </p:nvGraphicFramePr>
        <p:xfrm>
          <a:off x="800172" y="1780969"/>
          <a:ext cx="7886628" cy="1648030"/>
        </p:xfrm>
        <a:graphic>
          <a:graphicData uri="http://schemas.openxmlformats.org/drawingml/2006/table">
            <a:tbl>
              <a:tblPr firstRow="1" firstCol="1" bandRow="1">
                <a:tableStyleId>{5C22544A-7EE6-4342-B048-85BDC9FD1C3A}</a:tableStyleId>
              </a:tblPr>
              <a:tblGrid>
                <a:gridCol w="7886628">
                  <a:extLst>
                    <a:ext uri="{9D8B030D-6E8A-4147-A177-3AD203B41FA5}">
                      <a16:colId xmlns="" xmlns:a16="http://schemas.microsoft.com/office/drawing/2014/main" val="20000"/>
                    </a:ext>
                  </a:extLst>
                </a:gridCol>
              </a:tblGrid>
              <a:tr h="1648030">
                <a:tc>
                  <a:txBody>
                    <a:bodyPr/>
                    <a:lstStyle/>
                    <a:p>
                      <a:pPr>
                        <a:lnSpc>
                          <a:spcPct val="100000"/>
                        </a:lnSpc>
                        <a:spcBef>
                          <a:spcPts val="0"/>
                        </a:spcBef>
                        <a:spcAft>
                          <a:spcPts val="0"/>
                        </a:spcAft>
                      </a:pPr>
                      <a:r>
                        <a:rPr lang="cs-CZ" sz="2800" dirty="0">
                          <a:solidFill>
                            <a:schemeClr val="bg1"/>
                          </a:solidFill>
                          <a:effectLst/>
                        </a:rPr>
                        <a:t>Provést identifikaci vhodných komodit plastů a pro tyto navrhnout parametry dobrovolného systému zpětného odběru.</a:t>
                      </a:r>
                      <a:endParaRPr lang="cs-CZ"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B0F0"/>
                    </a:solidFill>
                  </a:tcPr>
                </a:tc>
                <a:extLst>
                  <a:ext uri="{0D108BD9-81ED-4DB2-BD59-A6C34878D82A}">
                    <a16:rowId xmlns="" xmlns:a16="http://schemas.microsoft.com/office/drawing/2014/main" val="10000"/>
                  </a:ext>
                </a:extLst>
              </a:tr>
            </a:tbl>
          </a:graphicData>
        </a:graphic>
      </p:graphicFrame>
      <p:pic>
        <p:nvPicPr>
          <p:cNvPr id="7" name="Obrázek 6">
            <a:extLst>
              <a:ext uri="{FF2B5EF4-FFF2-40B4-BE49-F238E27FC236}">
                <a16:creationId xmlns="" xmlns:a16="http://schemas.microsoft.com/office/drawing/2014/main" id="{5A990691-F8E9-4CA9-A459-A1B53D528DD8}"/>
              </a:ext>
            </a:extLst>
          </p:cNvPr>
          <p:cNvPicPr>
            <a:picLocks noChangeAspect="1"/>
          </p:cNvPicPr>
          <p:nvPr/>
        </p:nvPicPr>
        <p:blipFill>
          <a:blip r:embed="rId3"/>
          <a:stretch>
            <a:fillRect/>
          </a:stretch>
        </p:blipFill>
        <p:spPr>
          <a:xfrm>
            <a:off x="5844468" y="3407471"/>
            <a:ext cx="2499360" cy="1644110"/>
          </a:xfrm>
          <a:prstGeom prst="rect">
            <a:avLst/>
          </a:prstGeom>
        </p:spPr>
      </p:pic>
    </p:spTree>
    <p:extLst>
      <p:ext uri="{BB962C8B-B14F-4D97-AF65-F5344CB8AC3E}">
        <p14:creationId xmlns:p14="http://schemas.microsoft.com/office/powerpoint/2010/main" val="2090514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0850" y="199866"/>
            <a:ext cx="8242299" cy="492443"/>
          </a:xfrm>
        </p:spPr>
        <p:txBody>
          <a:bodyPr/>
          <a:lstStyle/>
          <a:p>
            <a:r>
              <a:rPr lang="cs-CZ" sz="3200" b="1" dirty="0"/>
              <a:t>Aktivity MPO v oběhovém hospodářství</a:t>
            </a:r>
          </a:p>
        </p:txBody>
      </p:sp>
      <p:sp>
        <p:nvSpPr>
          <p:cNvPr id="3" name="Zástupný symbol pro text 2"/>
          <p:cNvSpPr>
            <a:spLocks noGrp="1"/>
          </p:cNvSpPr>
          <p:nvPr>
            <p:ph type="body" sz="quarter" idx="10"/>
          </p:nvPr>
        </p:nvSpPr>
        <p:spPr>
          <a:xfrm>
            <a:off x="430753" y="924586"/>
            <a:ext cx="8242300" cy="5008828"/>
          </a:xfrm>
        </p:spPr>
        <p:txBody>
          <a:bodyPr>
            <a:normAutofit/>
          </a:bodyPr>
          <a:lstStyle/>
          <a:p>
            <a:r>
              <a:rPr lang="cs-CZ" dirty="0"/>
              <a:t>MPO poskytuje podporu pro inovační technologie na získávání, zpracování a využití druhotných surovin </a:t>
            </a:r>
          </a:p>
          <a:p>
            <a:pPr marL="0" indent="0">
              <a:spcBef>
                <a:spcPts val="1800"/>
              </a:spcBef>
              <a:buNone/>
            </a:pPr>
            <a:endParaRPr lang="cs-CZ" b="1" dirty="0"/>
          </a:p>
          <a:p>
            <a:pPr marL="0" indent="0">
              <a:spcBef>
                <a:spcPts val="1800"/>
              </a:spcBef>
              <a:buNone/>
            </a:pPr>
            <a:endParaRPr lang="cs-CZ" b="1" dirty="0"/>
          </a:p>
          <a:p>
            <a:pPr>
              <a:spcBef>
                <a:spcPts val="0"/>
              </a:spcBef>
            </a:pPr>
            <a:r>
              <a:rPr lang="cs-CZ" b="1" dirty="0"/>
              <a:t>Operační program MPO</a:t>
            </a:r>
          </a:p>
          <a:p>
            <a:pPr marL="0" indent="0">
              <a:spcBef>
                <a:spcPts val="0"/>
              </a:spcBef>
              <a:buNone/>
            </a:pPr>
            <a:r>
              <a:rPr lang="cs-CZ" b="1" dirty="0"/>
              <a:t>     Podnikání a inovace pro konkurenceschopnost (OP PIK) </a:t>
            </a:r>
            <a:endParaRPr lang="cs-CZ" dirty="0"/>
          </a:p>
          <a:p>
            <a:pPr hangingPunct="0">
              <a:spcBef>
                <a:spcPts val="1800"/>
              </a:spcBef>
            </a:pPr>
            <a:r>
              <a:rPr lang="cs-CZ" dirty="0"/>
              <a:t>Prioritní osa 3, SC 3.4., PROGRAM</a:t>
            </a:r>
            <a:r>
              <a:rPr lang="cs-CZ" b="1" dirty="0"/>
              <a:t> </a:t>
            </a:r>
            <a:r>
              <a:rPr lang="cs-CZ" dirty="0"/>
              <a:t>3/3.4. Nízkouhlíkové technologie – zaměření na  druhotné suroviny </a:t>
            </a:r>
          </a:p>
          <a:p>
            <a:pPr marL="0" indent="0" hangingPunct="0">
              <a:buNone/>
            </a:pPr>
            <a:endParaRPr lang="cs-CZ" dirty="0"/>
          </a:p>
          <a:p>
            <a:pPr marL="361950" indent="-361950">
              <a:buNone/>
            </a:pPr>
            <a:endParaRPr lang="cs-CZ" dirty="0"/>
          </a:p>
          <a:p>
            <a:pPr marL="0" indent="0">
              <a:buNone/>
            </a:pPr>
            <a:endParaRPr lang="cs-CZ" dirty="0"/>
          </a:p>
        </p:txBody>
      </p:sp>
      <p:sp>
        <p:nvSpPr>
          <p:cNvPr id="7" name="TextovéPole 6"/>
          <p:cNvSpPr txBox="1"/>
          <p:nvPr/>
        </p:nvSpPr>
        <p:spPr>
          <a:xfrm>
            <a:off x="491042" y="4979307"/>
            <a:ext cx="8202107" cy="954107"/>
          </a:xfrm>
          <a:prstGeom prst="rect">
            <a:avLst/>
          </a:prstGeom>
          <a:solidFill>
            <a:srgbClr val="13B5EA"/>
          </a:solidFill>
        </p:spPr>
        <p:txBody>
          <a:bodyPr wrap="square" rtlCol="0">
            <a:spAutoFit/>
          </a:bodyPr>
          <a:lstStyle/>
          <a:p>
            <a:pPr algn="ctr"/>
            <a:r>
              <a:rPr lang="cs-CZ" sz="2800" b="1" dirty="0">
                <a:solidFill>
                  <a:schemeClr val="bg1"/>
                </a:solidFill>
              </a:rPr>
              <a:t>Vyhlášení IV. Výzvy se předpokládá v září 2018</a:t>
            </a:r>
          </a:p>
          <a:p>
            <a:pPr algn="ctr"/>
            <a:r>
              <a:rPr lang="cs-CZ" sz="2800" b="1" dirty="0">
                <a:solidFill>
                  <a:schemeClr val="bg1"/>
                </a:solidFill>
              </a:rPr>
              <a:t>Alokace pro DRUHOTNÉ SUROVINY ve výši 100 mil. Kč</a:t>
            </a:r>
          </a:p>
        </p:txBody>
      </p:sp>
      <p:pic>
        <p:nvPicPr>
          <p:cNvPr id="5" name="Obrázek 4">
            <a:extLst>
              <a:ext uri="{FF2B5EF4-FFF2-40B4-BE49-F238E27FC236}">
                <a16:creationId xmlns="" xmlns:a16="http://schemas.microsoft.com/office/drawing/2014/main" id="{F8B41C19-E410-477C-B02B-C6518D95B657}"/>
              </a:ext>
            </a:extLst>
          </p:cNvPr>
          <p:cNvPicPr>
            <a:picLocks noChangeAspect="1"/>
          </p:cNvPicPr>
          <p:nvPr/>
        </p:nvPicPr>
        <p:blipFill>
          <a:blip r:embed="rId3"/>
          <a:stretch>
            <a:fillRect/>
          </a:stretch>
        </p:blipFill>
        <p:spPr>
          <a:xfrm>
            <a:off x="5711571" y="1652896"/>
            <a:ext cx="3003705" cy="1776104"/>
          </a:xfrm>
          <a:prstGeom prst="rect">
            <a:avLst/>
          </a:prstGeom>
        </p:spPr>
      </p:pic>
    </p:spTree>
    <p:extLst>
      <p:ext uri="{BB962C8B-B14F-4D97-AF65-F5344CB8AC3E}">
        <p14:creationId xmlns:p14="http://schemas.microsoft.com/office/powerpoint/2010/main" val="1783356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0850" y="319591"/>
            <a:ext cx="8242299" cy="492443"/>
          </a:xfrm>
        </p:spPr>
        <p:txBody>
          <a:bodyPr/>
          <a:lstStyle/>
          <a:p>
            <a:r>
              <a:rPr lang="cs-CZ" sz="3200" b="1" dirty="0"/>
              <a:t>Aktivity MPO v oběhovém hospodářství</a:t>
            </a:r>
          </a:p>
        </p:txBody>
      </p:sp>
      <p:sp>
        <p:nvSpPr>
          <p:cNvPr id="3" name="Zástupný symbol pro text 2"/>
          <p:cNvSpPr>
            <a:spLocks noGrp="1"/>
          </p:cNvSpPr>
          <p:nvPr>
            <p:ph type="body" sz="quarter" idx="10"/>
          </p:nvPr>
        </p:nvSpPr>
        <p:spPr>
          <a:xfrm>
            <a:off x="258605" y="1044314"/>
            <a:ext cx="8242300" cy="5008828"/>
          </a:xfrm>
        </p:spPr>
        <p:txBody>
          <a:bodyPr>
            <a:normAutofit/>
          </a:bodyPr>
          <a:lstStyle/>
          <a:p>
            <a:pPr marL="0" indent="0" algn="ctr">
              <a:spcBef>
                <a:spcPts val="1800"/>
              </a:spcBef>
              <a:buNone/>
            </a:pPr>
            <a:r>
              <a:rPr lang="cs-CZ" sz="2800" dirty="0"/>
              <a:t>Soutěž MPO </a:t>
            </a:r>
            <a:r>
              <a:rPr lang="cs-CZ" sz="2800" b="1" dirty="0"/>
              <a:t>„Přeměna odpadů na zdroje“</a:t>
            </a:r>
          </a:p>
          <a:p>
            <a:pPr marL="0" indent="0" algn="ctr" hangingPunct="0">
              <a:buNone/>
            </a:pPr>
            <a:r>
              <a:rPr lang="cs-CZ" sz="2800" dirty="0"/>
              <a:t>Termín ukončení příjmu přihlášek - </a:t>
            </a:r>
            <a:r>
              <a:rPr lang="cs-CZ" sz="2800" b="1" dirty="0"/>
              <a:t>31. března 2018</a:t>
            </a:r>
            <a:r>
              <a:rPr lang="cs-CZ" sz="2800" dirty="0"/>
              <a:t> </a:t>
            </a:r>
          </a:p>
          <a:p>
            <a:pPr marL="361950" indent="-361950" algn="ctr">
              <a:buNone/>
            </a:pPr>
            <a:endParaRPr lang="cs-CZ" dirty="0"/>
          </a:p>
          <a:p>
            <a:pPr marL="0" indent="0">
              <a:buNone/>
            </a:pPr>
            <a:endParaRPr lang="cs-CZ" dirty="0"/>
          </a:p>
        </p:txBody>
      </p:sp>
      <p:pic>
        <p:nvPicPr>
          <p:cNvPr id="5" name="Obrázek 4"/>
          <p:cNvPicPr/>
          <p:nvPr/>
        </p:nvPicPr>
        <p:blipFill>
          <a:blip r:embed="rId3"/>
          <a:stretch>
            <a:fillRect/>
          </a:stretch>
        </p:blipFill>
        <p:spPr>
          <a:xfrm>
            <a:off x="2021854" y="2502039"/>
            <a:ext cx="4449285" cy="3211597"/>
          </a:xfrm>
          <a:prstGeom prst="rect">
            <a:avLst/>
          </a:prstGeom>
        </p:spPr>
      </p:pic>
    </p:spTree>
    <p:extLst>
      <p:ext uri="{BB962C8B-B14F-4D97-AF65-F5344CB8AC3E}">
        <p14:creationId xmlns:p14="http://schemas.microsoft.com/office/powerpoint/2010/main" val="1449998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514838" y="1195840"/>
            <a:ext cx="8242299" cy="3447098"/>
          </a:xfrm>
        </p:spPr>
        <p:txBody>
          <a:bodyPr/>
          <a:lstStyle/>
          <a:p>
            <a:r>
              <a:rPr lang="cs-CZ" dirty="0" smtClean="0"/>
              <a:t/>
            </a:r>
            <a:br>
              <a:rPr lang="cs-CZ" dirty="0" smtClean="0"/>
            </a:br>
            <a:r>
              <a:rPr lang="cs-CZ" dirty="0"/>
              <a:t/>
            </a:r>
            <a:br>
              <a:rPr lang="cs-CZ" dirty="0"/>
            </a:br>
            <a:r>
              <a:rPr lang="cs-CZ" dirty="0" smtClean="0"/>
              <a:t>Děkuji </a:t>
            </a:r>
            <a:r>
              <a:rPr lang="cs-CZ" dirty="0"/>
              <a:t>za </a:t>
            </a:r>
            <a:r>
              <a:rPr lang="cs-CZ" dirty="0" smtClean="0"/>
              <a:t>pozornost</a:t>
            </a:r>
            <a:br>
              <a:rPr lang="cs-CZ" dirty="0" smtClean="0"/>
            </a:br>
            <a:r>
              <a:rPr lang="cs-CZ" dirty="0"/>
              <a:t/>
            </a:r>
            <a:br>
              <a:rPr lang="cs-CZ" dirty="0"/>
            </a:br>
            <a:r>
              <a:rPr lang="cs-CZ" sz="3200" dirty="0" smtClean="0"/>
              <a:t>Pavlína Kulhánková</a:t>
            </a:r>
            <a:br>
              <a:rPr lang="cs-CZ" sz="3200" dirty="0" smtClean="0"/>
            </a:br>
            <a:r>
              <a:rPr lang="cs-CZ" sz="3200" dirty="0" smtClean="0"/>
              <a:t>kulhankovap@mpo.cz</a:t>
            </a:r>
            <a:endParaRPr lang="cs-CZ" sz="3200"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4431" y="1822988"/>
            <a:ext cx="1811873" cy="1207916"/>
          </a:xfrm>
          <a:prstGeom prst="ellipse">
            <a:avLst/>
          </a:prstGeom>
          <a:solidFill>
            <a:schemeClr val="bg1"/>
          </a:solidFill>
          <a:ln>
            <a:noFill/>
          </a:ln>
          <a:effectLst>
            <a:softEdge rad="112500"/>
          </a:effectLst>
        </p:spPr>
      </p:pic>
      <p:sp>
        <p:nvSpPr>
          <p:cNvPr id="3" name="TextovéPole 2"/>
          <p:cNvSpPr txBox="1"/>
          <p:nvPr/>
        </p:nvSpPr>
        <p:spPr>
          <a:xfrm>
            <a:off x="1360883" y="3819122"/>
            <a:ext cx="753626" cy="369332"/>
          </a:xfrm>
          <a:prstGeom prst="rect">
            <a:avLst/>
          </a:prstGeom>
          <a:noFill/>
        </p:spPr>
        <p:txBody>
          <a:bodyPr wrap="square" rtlCol="0">
            <a:spAutoFit/>
          </a:bodyPr>
          <a:lstStyle/>
          <a:p>
            <a:endParaRPr lang="cs-CZ" dirty="0">
              <a:solidFill>
                <a:schemeClr val="bg1"/>
              </a:solidFill>
            </a:endParaRPr>
          </a:p>
        </p:txBody>
      </p:sp>
    </p:spTree>
    <p:extLst>
      <p:ext uri="{BB962C8B-B14F-4D97-AF65-F5344CB8AC3E}">
        <p14:creationId xmlns:p14="http://schemas.microsoft.com/office/powerpoint/2010/main" val="3734270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4500" y="227007"/>
            <a:ext cx="8242299" cy="553998"/>
          </a:xfrm>
        </p:spPr>
        <p:txBody>
          <a:bodyPr/>
          <a:lstStyle/>
          <a:p>
            <a:r>
              <a:rPr lang="cs-CZ" b="1" dirty="0"/>
              <a:t>Strategie pro plasty </a:t>
            </a:r>
            <a:r>
              <a:rPr lang="cs-CZ" b="1" dirty="0" smtClean="0"/>
              <a:t>– výchozí teze</a:t>
            </a:r>
            <a:endParaRPr lang="cs-CZ" b="1" dirty="0"/>
          </a:p>
        </p:txBody>
      </p:sp>
      <p:sp>
        <p:nvSpPr>
          <p:cNvPr id="3" name="Zástupný symbol pro text 2"/>
          <p:cNvSpPr>
            <a:spLocks noGrp="1"/>
          </p:cNvSpPr>
          <p:nvPr>
            <p:ph type="body" sz="quarter" idx="10"/>
          </p:nvPr>
        </p:nvSpPr>
        <p:spPr>
          <a:xfrm>
            <a:off x="444500" y="781006"/>
            <a:ext cx="8461756" cy="4873670"/>
          </a:xfrm>
        </p:spPr>
        <p:txBody>
          <a:bodyPr/>
          <a:lstStyle/>
          <a:p>
            <a:r>
              <a:rPr lang="cs-CZ" dirty="0"/>
              <a:t>Roste světová produkce plastů - roční nárůst o cca 8 %</a:t>
            </a:r>
          </a:p>
          <a:p>
            <a:pPr marL="0" indent="0">
              <a:buNone/>
            </a:pPr>
            <a:endParaRPr lang="cs-CZ" dirty="0"/>
          </a:p>
        </p:txBody>
      </p:sp>
      <p:pic>
        <p:nvPicPr>
          <p:cNvPr id="4" name="Obrázek 3" descr="obr.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982" y="1733756"/>
            <a:ext cx="4897333" cy="4140000"/>
          </a:xfrm>
          <a:prstGeom prst="rect">
            <a:avLst/>
          </a:prstGeom>
        </p:spPr>
      </p:pic>
      <p:sp>
        <p:nvSpPr>
          <p:cNvPr id="5" name="TextovéPole 4"/>
          <p:cNvSpPr txBox="1"/>
          <p:nvPr/>
        </p:nvSpPr>
        <p:spPr>
          <a:xfrm>
            <a:off x="5972431" y="5654675"/>
            <a:ext cx="2619633" cy="338554"/>
          </a:xfrm>
          <a:prstGeom prst="rect">
            <a:avLst/>
          </a:prstGeom>
          <a:noFill/>
        </p:spPr>
        <p:txBody>
          <a:bodyPr wrap="square" rtlCol="0">
            <a:spAutoFit/>
          </a:bodyPr>
          <a:lstStyle/>
          <a:p>
            <a:r>
              <a:rPr lang="cs-CZ" sz="1600" i="1" dirty="0"/>
              <a:t>Zdroj: Plastics Europe, 2016.</a:t>
            </a:r>
          </a:p>
        </p:txBody>
      </p:sp>
    </p:spTree>
    <p:extLst>
      <p:ext uri="{BB962C8B-B14F-4D97-AF65-F5344CB8AC3E}">
        <p14:creationId xmlns:p14="http://schemas.microsoft.com/office/powerpoint/2010/main" val="1412929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Skupina 9"/>
          <p:cNvGrpSpPr/>
          <p:nvPr/>
        </p:nvGrpSpPr>
        <p:grpSpPr>
          <a:xfrm>
            <a:off x="134911" y="227006"/>
            <a:ext cx="8769246" cy="5936049"/>
            <a:chOff x="2380240" y="1697647"/>
            <a:chExt cx="5354786" cy="4765505"/>
          </a:xfrm>
        </p:grpSpPr>
        <p:grpSp>
          <p:nvGrpSpPr>
            <p:cNvPr id="11" name="Skupina 10"/>
            <p:cNvGrpSpPr/>
            <p:nvPr/>
          </p:nvGrpSpPr>
          <p:grpSpPr>
            <a:xfrm>
              <a:off x="2380240" y="2217587"/>
              <a:ext cx="5354786" cy="4245565"/>
              <a:chOff x="1297066" y="2529463"/>
              <a:chExt cx="4020177" cy="3469974"/>
            </a:xfrm>
          </p:grpSpPr>
          <p:pic>
            <p:nvPicPr>
              <p:cNvPr id="4" name="Obrázek 3"/>
              <p:cNvPicPr>
                <a:picLocks noChangeAspect="1"/>
              </p:cNvPicPr>
              <p:nvPr/>
            </p:nvPicPr>
            <p:blipFill>
              <a:blip r:embed="rId3"/>
              <a:stretch>
                <a:fillRect/>
              </a:stretch>
            </p:blipFill>
            <p:spPr>
              <a:xfrm>
                <a:off x="1297066" y="2529463"/>
                <a:ext cx="4020177" cy="3469974"/>
              </a:xfrm>
              <a:prstGeom prst="rect">
                <a:avLst/>
              </a:prstGeom>
            </p:spPr>
          </p:pic>
          <p:sp>
            <p:nvSpPr>
              <p:cNvPr id="5" name="TextovéPole 4"/>
              <p:cNvSpPr txBox="1"/>
              <p:nvPr/>
            </p:nvSpPr>
            <p:spPr>
              <a:xfrm>
                <a:off x="3971160" y="4264450"/>
                <a:ext cx="815546" cy="338554"/>
              </a:xfrm>
              <a:prstGeom prst="rect">
                <a:avLst/>
              </a:prstGeom>
              <a:solidFill>
                <a:schemeClr val="bg1"/>
              </a:solidFill>
            </p:spPr>
            <p:txBody>
              <a:bodyPr wrap="square" rtlCol="0">
                <a:spAutoFit/>
              </a:bodyPr>
              <a:lstStyle/>
              <a:p>
                <a:r>
                  <a:rPr lang="cs-CZ" sz="1600" dirty="0">
                    <a:solidFill>
                      <a:schemeClr val="accent2">
                        <a:lumMod val="50000"/>
                      </a:schemeClr>
                    </a:solidFill>
                  </a:rPr>
                  <a:t>OBALY</a:t>
                </a:r>
              </a:p>
            </p:txBody>
          </p:sp>
        </p:grpSp>
        <p:sp>
          <p:nvSpPr>
            <p:cNvPr id="7" name="TextovéPole 6"/>
            <p:cNvSpPr txBox="1"/>
            <p:nvPr/>
          </p:nvSpPr>
          <p:spPr>
            <a:xfrm>
              <a:off x="5398515" y="4745735"/>
              <a:ext cx="1466335" cy="338554"/>
            </a:xfrm>
            <a:prstGeom prst="rect">
              <a:avLst/>
            </a:prstGeom>
            <a:solidFill>
              <a:schemeClr val="bg1"/>
            </a:solidFill>
          </p:spPr>
          <p:txBody>
            <a:bodyPr wrap="square" rtlCol="0">
              <a:spAutoFit/>
            </a:bodyPr>
            <a:lstStyle/>
            <a:p>
              <a:r>
                <a:rPr lang="cs-CZ" sz="1600" dirty="0">
                  <a:solidFill>
                    <a:schemeClr val="accent2">
                      <a:lumMod val="50000"/>
                    </a:schemeClr>
                  </a:solidFill>
                </a:rPr>
                <a:t>STAVEBNICTVÍ</a:t>
              </a:r>
            </a:p>
          </p:txBody>
        </p:sp>
        <p:sp>
          <p:nvSpPr>
            <p:cNvPr id="8" name="TextovéPole 7"/>
            <p:cNvSpPr txBox="1"/>
            <p:nvPr/>
          </p:nvSpPr>
          <p:spPr>
            <a:xfrm>
              <a:off x="5051835" y="5084289"/>
              <a:ext cx="1433383" cy="338554"/>
            </a:xfrm>
            <a:prstGeom prst="rect">
              <a:avLst/>
            </a:prstGeom>
            <a:solidFill>
              <a:schemeClr val="bg1"/>
            </a:solidFill>
          </p:spPr>
          <p:txBody>
            <a:bodyPr wrap="square" rtlCol="0">
              <a:spAutoFit/>
            </a:bodyPr>
            <a:lstStyle/>
            <a:p>
              <a:r>
                <a:rPr lang="cs-CZ" sz="1600" dirty="0">
                  <a:solidFill>
                    <a:schemeClr val="accent2">
                      <a:lumMod val="50000"/>
                    </a:schemeClr>
                  </a:solidFill>
                </a:rPr>
                <a:t>AUTOMOBILY</a:t>
              </a:r>
            </a:p>
          </p:txBody>
        </p:sp>
        <p:sp>
          <p:nvSpPr>
            <p:cNvPr id="9" name="TextovéPole 8"/>
            <p:cNvSpPr txBox="1"/>
            <p:nvPr/>
          </p:nvSpPr>
          <p:spPr>
            <a:xfrm>
              <a:off x="4952982" y="5478047"/>
              <a:ext cx="1532237" cy="338554"/>
            </a:xfrm>
            <a:prstGeom prst="rect">
              <a:avLst/>
            </a:prstGeom>
            <a:solidFill>
              <a:schemeClr val="bg1"/>
            </a:solidFill>
          </p:spPr>
          <p:txBody>
            <a:bodyPr wrap="square" rtlCol="0">
              <a:spAutoFit/>
            </a:bodyPr>
            <a:lstStyle/>
            <a:p>
              <a:r>
                <a:rPr lang="cs-CZ" sz="1600" dirty="0">
                  <a:solidFill>
                    <a:schemeClr val="accent2">
                      <a:lumMod val="50000"/>
                    </a:schemeClr>
                  </a:solidFill>
                </a:rPr>
                <a:t>ELEKTRONIKA</a:t>
              </a:r>
            </a:p>
          </p:txBody>
        </p:sp>
        <p:sp>
          <p:nvSpPr>
            <p:cNvPr id="6" name="TextovéPole 5"/>
            <p:cNvSpPr txBox="1"/>
            <p:nvPr/>
          </p:nvSpPr>
          <p:spPr>
            <a:xfrm>
              <a:off x="3529521" y="1697647"/>
              <a:ext cx="3737987" cy="369332"/>
            </a:xfrm>
            <a:prstGeom prst="rect">
              <a:avLst/>
            </a:prstGeom>
            <a:solidFill>
              <a:schemeClr val="bg1"/>
            </a:solidFill>
          </p:spPr>
          <p:txBody>
            <a:bodyPr wrap="square" rtlCol="0">
              <a:spAutoFit/>
            </a:bodyPr>
            <a:lstStyle/>
            <a:p>
              <a:endParaRPr lang="cs-CZ" dirty="0"/>
            </a:p>
          </p:txBody>
        </p:sp>
      </p:grpSp>
      <p:sp>
        <p:nvSpPr>
          <p:cNvPr id="14" name="Nadpis 1">
            <a:extLst>
              <a:ext uri="{FF2B5EF4-FFF2-40B4-BE49-F238E27FC236}">
                <a16:creationId xmlns="" xmlns:a16="http://schemas.microsoft.com/office/drawing/2014/main" id="{9FF5683E-AFD5-4523-922F-2E6FAA618549}"/>
              </a:ext>
            </a:extLst>
          </p:cNvPr>
          <p:cNvSpPr>
            <a:spLocks noGrp="1"/>
          </p:cNvSpPr>
          <p:nvPr>
            <p:ph type="title"/>
          </p:nvPr>
        </p:nvSpPr>
        <p:spPr>
          <a:xfrm>
            <a:off x="444500" y="227007"/>
            <a:ext cx="8242299" cy="553998"/>
          </a:xfrm>
        </p:spPr>
        <p:txBody>
          <a:bodyPr/>
          <a:lstStyle/>
          <a:p>
            <a:r>
              <a:rPr lang="cs-CZ" b="1" dirty="0"/>
              <a:t>Strategie pro plasty </a:t>
            </a:r>
            <a:r>
              <a:rPr lang="cs-CZ" b="1" dirty="0" smtClean="0"/>
              <a:t>– současný stav</a:t>
            </a:r>
            <a:endParaRPr lang="cs-CZ" b="1" dirty="0"/>
          </a:p>
        </p:txBody>
      </p:sp>
    </p:spTree>
    <p:extLst>
      <p:ext uri="{BB962C8B-B14F-4D97-AF65-F5344CB8AC3E}">
        <p14:creationId xmlns:p14="http://schemas.microsoft.com/office/powerpoint/2010/main" val="2902814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5067" y="262328"/>
            <a:ext cx="8242299" cy="553998"/>
          </a:xfrm>
        </p:spPr>
        <p:txBody>
          <a:bodyPr/>
          <a:lstStyle/>
          <a:p>
            <a:r>
              <a:rPr lang="cs-CZ" b="1" dirty="0"/>
              <a:t>Produkce plastového odpadu</a:t>
            </a:r>
          </a:p>
        </p:txBody>
      </p:sp>
      <p:sp>
        <p:nvSpPr>
          <p:cNvPr id="3" name="Zástupný symbol pro text 2"/>
          <p:cNvSpPr>
            <a:spLocks noGrp="1"/>
          </p:cNvSpPr>
          <p:nvPr>
            <p:ph type="body" sz="quarter" idx="10"/>
          </p:nvPr>
        </p:nvSpPr>
        <p:spPr>
          <a:xfrm>
            <a:off x="444500" y="926956"/>
            <a:ext cx="8242300" cy="4654589"/>
          </a:xfrm>
        </p:spPr>
        <p:txBody>
          <a:bodyPr/>
          <a:lstStyle/>
          <a:p>
            <a:r>
              <a:rPr lang="cs-CZ" dirty="0"/>
              <a:t>Evropa - roční produkce cca 25,8 milionů tun</a:t>
            </a:r>
          </a:p>
        </p:txBody>
      </p:sp>
      <p:sp>
        <p:nvSpPr>
          <p:cNvPr id="7" name="TextovéPole 6"/>
          <p:cNvSpPr txBox="1"/>
          <p:nvPr/>
        </p:nvSpPr>
        <p:spPr>
          <a:xfrm>
            <a:off x="1729128" y="5685772"/>
            <a:ext cx="1532238" cy="369332"/>
          </a:xfrm>
          <a:prstGeom prst="rect">
            <a:avLst/>
          </a:prstGeom>
          <a:solidFill>
            <a:schemeClr val="bg1"/>
          </a:solidFill>
        </p:spPr>
        <p:txBody>
          <a:bodyPr wrap="square" rtlCol="0">
            <a:spAutoFit/>
          </a:bodyPr>
          <a:lstStyle/>
          <a:p>
            <a:endParaRPr lang="cs-CZ" dirty="0"/>
          </a:p>
        </p:txBody>
      </p:sp>
      <p:sp>
        <p:nvSpPr>
          <p:cNvPr id="8" name="TextovéPole 7"/>
          <p:cNvSpPr txBox="1"/>
          <p:nvPr/>
        </p:nvSpPr>
        <p:spPr>
          <a:xfrm>
            <a:off x="5527589" y="5132173"/>
            <a:ext cx="2092411" cy="338554"/>
          </a:xfrm>
          <a:prstGeom prst="rect">
            <a:avLst/>
          </a:prstGeom>
          <a:noFill/>
        </p:spPr>
        <p:txBody>
          <a:bodyPr wrap="square" rtlCol="0">
            <a:spAutoFit/>
          </a:bodyPr>
          <a:lstStyle/>
          <a:p>
            <a:r>
              <a:rPr lang="cs-CZ" sz="1600" i="1" dirty="0"/>
              <a:t>Zdroj: Eunomia, 2017.</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6027" y="25184"/>
            <a:ext cx="1587973" cy="1587973"/>
          </a:xfrm>
          <a:prstGeom prst="rect">
            <a:avLst/>
          </a:prstGeom>
        </p:spPr>
      </p:pic>
      <p:sp>
        <p:nvSpPr>
          <p:cNvPr id="11" name="TextovéPole 10"/>
          <p:cNvSpPr txBox="1"/>
          <p:nvPr/>
        </p:nvSpPr>
        <p:spPr>
          <a:xfrm>
            <a:off x="1858945" y="2319748"/>
            <a:ext cx="4644581" cy="550692"/>
          </a:xfrm>
          <a:prstGeom prst="rect">
            <a:avLst/>
          </a:prstGeom>
          <a:solidFill>
            <a:schemeClr val="bg1"/>
          </a:solidFill>
        </p:spPr>
        <p:txBody>
          <a:bodyPr wrap="square" rtlCol="0">
            <a:spAutoFit/>
          </a:bodyPr>
          <a:lstStyle/>
          <a:p>
            <a:endParaRPr lang="cs-CZ" dirty="0"/>
          </a:p>
        </p:txBody>
      </p:sp>
      <p:sp>
        <p:nvSpPr>
          <p:cNvPr id="21" name="TextovéPole 20"/>
          <p:cNvSpPr txBox="1"/>
          <p:nvPr/>
        </p:nvSpPr>
        <p:spPr>
          <a:xfrm>
            <a:off x="1026053" y="5035994"/>
            <a:ext cx="2706225" cy="338554"/>
          </a:xfrm>
          <a:prstGeom prst="rect">
            <a:avLst/>
          </a:prstGeom>
          <a:solidFill>
            <a:schemeClr val="bg1"/>
          </a:solidFill>
        </p:spPr>
        <p:txBody>
          <a:bodyPr wrap="square" rtlCol="0">
            <a:spAutoFit/>
          </a:bodyPr>
          <a:lstStyle/>
          <a:p>
            <a:endParaRPr lang="cs-CZ" sz="1600" b="1" dirty="0">
              <a:solidFill>
                <a:srgbClr val="13B5EA"/>
              </a:solidFill>
            </a:endParaRPr>
          </a:p>
        </p:txBody>
      </p:sp>
      <p:sp>
        <p:nvSpPr>
          <p:cNvPr id="23" name="TextovéPole 22"/>
          <p:cNvSpPr txBox="1"/>
          <p:nvPr/>
        </p:nvSpPr>
        <p:spPr>
          <a:xfrm>
            <a:off x="1884440" y="2295330"/>
            <a:ext cx="4395488" cy="611523"/>
          </a:xfrm>
          <a:prstGeom prst="rect">
            <a:avLst/>
          </a:prstGeom>
          <a:solidFill>
            <a:schemeClr val="bg1"/>
          </a:solidFill>
        </p:spPr>
        <p:txBody>
          <a:bodyPr wrap="square" rtlCol="0">
            <a:spAutoFit/>
          </a:bodyPr>
          <a:lstStyle/>
          <a:p>
            <a:endParaRPr lang="cs-CZ" sz="1600" b="1" dirty="0">
              <a:solidFill>
                <a:srgbClr val="13B5EA"/>
              </a:solidFill>
            </a:endParaRPr>
          </a:p>
        </p:txBody>
      </p:sp>
      <p:grpSp>
        <p:nvGrpSpPr>
          <p:cNvPr id="34" name="Skupina 33"/>
          <p:cNvGrpSpPr/>
          <p:nvPr/>
        </p:nvGrpSpPr>
        <p:grpSpPr>
          <a:xfrm>
            <a:off x="712484" y="1781290"/>
            <a:ext cx="7400904" cy="4217269"/>
            <a:chOff x="150151" y="1763792"/>
            <a:chExt cx="7400904" cy="4217269"/>
          </a:xfrm>
        </p:grpSpPr>
        <p:sp>
          <p:nvSpPr>
            <p:cNvPr id="32" name="TextovéPole 31"/>
            <p:cNvSpPr txBox="1"/>
            <p:nvPr/>
          </p:nvSpPr>
          <p:spPr>
            <a:xfrm>
              <a:off x="5573904" y="5184489"/>
              <a:ext cx="1859244" cy="338554"/>
            </a:xfrm>
            <a:prstGeom prst="rect">
              <a:avLst/>
            </a:prstGeom>
            <a:solidFill>
              <a:schemeClr val="bg1"/>
            </a:solidFill>
          </p:spPr>
          <p:txBody>
            <a:bodyPr wrap="square" rtlCol="0">
              <a:spAutoFit/>
            </a:bodyPr>
            <a:lstStyle/>
            <a:p>
              <a:endParaRPr lang="cs-CZ" sz="1600" b="1" dirty="0">
                <a:solidFill>
                  <a:srgbClr val="006699"/>
                </a:solidFill>
              </a:endParaRPr>
            </a:p>
          </p:txBody>
        </p:sp>
        <p:grpSp>
          <p:nvGrpSpPr>
            <p:cNvPr id="30" name="Skupina 29"/>
            <p:cNvGrpSpPr/>
            <p:nvPr/>
          </p:nvGrpSpPr>
          <p:grpSpPr>
            <a:xfrm>
              <a:off x="150151" y="1763792"/>
              <a:ext cx="7400904" cy="4097805"/>
              <a:chOff x="213352" y="1921417"/>
              <a:chExt cx="7400904" cy="4097805"/>
            </a:xfrm>
          </p:grpSpPr>
          <p:grpSp>
            <p:nvGrpSpPr>
              <p:cNvPr id="28" name="Skupina 27"/>
              <p:cNvGrpSpPr/>
              <p:nvPr/>
            </p:nvGrpSpPr>
            <p:grpSpPr>
              <a:xfrm>
                <a:off x="213352" y="1921417"/>
                <a:ext cx="7400904" cy="4097805"/>
                <a:chOff x="34039" y="1883252"/>
                <a:chExt cx="7400904" cy="4097805"/>
              </a:xfrm>
            </p:grpSpPr>
            <p:grpSp>
              <p:nvGrpSpPr>
                <p:cNvPr id="26" name="Skupina 25"/>
                <p:cNvGrpSpPr/>
                <p:nvPr/>
              </p:nvGrpSpPr>
              <p:grpSpPr>
                <a:xfrm>
                  <a:off x="34039" y="1883252"/>
                  <a:ext cx="7400904" cy="4097805"/>
                  <a:chOff x="84439" y="1951046"/>
                  <a:chExt cx="7400904" cy="4097805"/>
                </a:xfrm>
              </p:grpSpPr>
              <p:pic>
                <p:nvPicPr>
                  <p:cNvPr id="9" name="Obráze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39" y="1951046"/>
                    <a:ext cx="1883229" cy="1883229"/>
                  </a:xfrm>
                  <a:prstGeom prst="rect">
                    <a:avLst/>
                  </a:prstGeom>
                </p:spPr>
              </p:pic>
              <p:grpSp>
                <p:nvGrpSpPr>
                  <p:cNvPr id="22" name="Skupina 21"/>
                  <p:cNvGrpSpPr/>
                  <p:nvPr/>
                </p:nvGrpSpPr>
                <p:grpSpPr>
                  <a:xfrm>
                    <a:off x="861956" y="2106971"/>
                    <a:ext cx="6623387" cy="3882927"/>
                    <a:chOff x="831521" y="2106971"/>
                    <a:chExt cx="6623387" cy="3882927"/>
                  </a:xfrm>
                </p:grpSpPr>
                <p:pic>
                  <p:nvPicPr>
                    <p:cNvPr id="6" name="Obrázek 5"/>
                    <p:cNvPicPr>
                      <a:picLocks noChangeAspect="1"/>
                    </p:cNvPicPr>
                    <p:nvPr/>
                  </p:nvPicPr>
                  <p:blipFill>
                    <a:blip r:embed="rId5"/>
                    <a:stretch>
                      <a:fillRect/>
                    </a:stretch>
                  </p:blipFill>
                  <p:spPr>
                    <a:xfrm>
                      <a:off x="1061907" y="2106971"/>
                      <a:ext cx="6393001" cy="3882927"/>
                    </a:xfrm>
                    <a:prstGeom prst="rect">
                      <a:avLst/>
                    </a:prstGeom>
                  </p:spPr>
                </p:pic>
                <p:sp>
                  <p:nvSpPr>
                    <p:cNvPr id="12" name="TextovéPole 11"/>
                    <p:cNvSpPr txBox="1"/>
                    <p:nvPr/>
                  </p:nvSpPr>
                  <p:spPr>
                    <a:xfrm>
                      <a:off x="1383010" y="4166761"/>
                      <a:ext cx="1925167" cy="584775"/>
                    </a:xfrm>
                    <a:prstGeom prst="rect">
                      <a:avLst/>
                    </a:prstGeom>
                    <a:solidFill>
                      <a:schemeClr val="bg1"/>
                    </a:solidFill>
                  </p:spPr>
                  <p:txBody>
                    <a:bodyPr wrap="square" rtlCol="0">
                      <a:spAutoFit/>
                    </a:bodyPr>
                    <a:lstStyle/>
                    <a:p>
                      <a:r>
                        <a:rPr lang="cs-CZ" sz="1600" b="1" dirty="0">
                          <a:solidFill>
                            <a:srgbClr val="00B050"/>
                          </a:solidFill>
                        </a:rPr>
                        <a:t>8 % Elektrická a elektronická zařízení</a:t>
                      </a:r>
                    </a:p>
                  </p:txBody>
                </p:sp>
                <p:sp>
                  <p:nvSpPr>
                    <p:cNvPr id="17" name="TextovéPole 16"/>
                    <p:cNvSpPr txBox="1"/>
                    <p:nvPr/>
                  </p:nvSpPr>
                  <p:spPr>
                    <a:xfrm>
                      <a:off x="831521" y="3826431"/>
                      <a:ext cx="2476656" cy="338554"/>
                    </a:xfrm>
                    <a:prstGeom prst="rect">
                      <a:avLst/>
                    </a:prstGeom>
                    <a:solidFill>
                      <a:schemeClr val="bg1"/>
                    </a:solidFill>
                  </p:spPr>
                  <p:txBody>
                    <a:bodyPr wrap="square" rtlCol="0">
                      <a:spAutoFit/>
                    </a:bodyPr>
                    <a:lstStyle/>
                    <a:p>
                      <a:r>
                        <a:rPr lang="cs-CZ" sz="1600" b="1" dirty="0">
                          <a:solidFill>
                            <a:srgbClr val="CCCC00"/>
                          </a:solidFill>
                        </a:rPr>
                        <a:t>5 % Automobilový průmysl </a:t>
                      </a:r>
                    </a:p>
                  </p:txBody>
                </p:sp>
                <p:sp>
                  <p:nvSpPr>
                    <p:cNvPr id="18" name="TextovéPole 17"/>
                    <p:cNvSpPr txBox="1"/>
                    <p:nvPr/>
                  </p:nvSpPr>
                  <p:spPr>
                    <a:xfrm>
                      <a:off x="2725212" y="2948698"/>
                      <a:ext cx="1072525" cy="338554"/>
                    </a:xfrm>
                    <a:prstGeom prst="rect">
                      <a:avLst/>
                    </a:prstGeom>
                    <a:solidFill>
                      <a:schemeClr val="bg1"/>
                    </a:solidFill>
                  </p:spPr>
                  <p:txBody>
                    <a:bodyPr wrap="square" rtlCol="0">
                      <a:spAutoFit/>
                    </a:bodyPr>
                    <a:lstStyle/>
                    <a:p>
                      <a:r>
                        <a:rPr lang="cs-CZ" sz="1600" b="1" dirty="0">
                          <a:solidFill>
                            <a:srgbClr val="D38007"/>
                          </a:solidFill>
                        </a:rPr>
                        <a:t>14 % Jiné</a:t>
                      </a:r>
                    </a:p>
                  </p:txBody>
                </p:sp>
                <p:sp>
                  <p:nvSpPr>
                    <p:cNvPr id="19" name="TextovéPole 18"/>
                    <p:cNvSpPr txBox="1"/>
                    <p:nvPr/>
                  </p:nvSpPr>
                  <p:spPr>
                    <a:xfrm>
                      <a:off x="1911689" y="4782539"/>
                      <a:ext cx="1566743" cy="338554"/>
                    </a:xfrm>
                    <a:prstGeom prst="rect">
                      <a:avLst/>
                    </a:prstGeom>
                    <a:solidFill>
                      <a:schemeClr val="bg1"/>
                    </a:solidFill>
                  </p:spPr>
                  <p:txBody>
                    <a:bodyPr wrap="square" rtlCol="0">
                      <a:spAutoFit/>
                    </a:bodyPr>
                    <a:lstStyle/>
                    <a:p>
                      <a:r>
                        <a:rPr lang="cs-CZ" sz="1600" b="1" dirty="0">
                          <a:solidFill>
                            <a:srgbClr val="006699"/>
                          </a:solidFill>
                        </a:rPr>
                        <a:t>5 % Stavebnictví </a:t>
                      </a:r>
                    </a:p>
                  </p:txBody>
                </p:sp>
                <p:sp>
                  <p:nvSpPr>
                    <p:cNvPr id="20" name="TextovéPole 19"/>
                    <p:cNvSpPr txBox="1"/>
                    <p:nvPr/>
                  </p:nvSpPr>
                  <p:spPr>
                    <a:xfrm>
                      <a:off x="1845779" y="3315207"/>
                      <a:ext cx="1605225" cy="338554"/>
                    </a:xfrm>
                    <a:prstGeom prst="rect">
                      <a:avLst/>
                    </a:prstGeom>
                    <a:solidFill>
                      <a:schemeClr val="bg1"/>
                    </a:solidFill>
                  </p:spPr>
                  <p:txBody>
                    <a:bodyPr wrap="square" rtlCol="0">
                      <a:spAutoFit/>
                    </a:bodyPr>
                    <a:lstStyle/>
                    <a:p>
                      <a:r>
                        <a:rPr lang="cs-CZ" sz="1600" b="1" dirty="0">
                          <a:solidFill>
                            <a:srgbClr val="006600"/>
                          </a:solidFill>
                        </a:rPr>
                        <a:t>5 %  Zemědělství </a:t>
                      </a:r>
                    </a:p>
                  </p:txBody>
                </p:sp>
                <p:sp>
                  <p:nvSpPr>
                    <p:cNvPr id="14" name="TextovéPole 13"/>
                    <p:cNvSpPr txBox="1"/>
                    <p:nvPr/>
                  </p:nvSpPr>
                  <p:spPr>
                    <a:xfrm>
                      <a:off x="1561892" y="5244505"/>
                      <a:ext cx="2616920" cy="338554"/>
                    </a:xfrm>
                    <a:prstGeom prst="rect">
                      <a:avLst/>
                    </a:prstGeom>
                    <a:solidFill>
                      <a:schemeClr val="bg1"/>
                    </a:solidFill>
                  </p:spPr>
                  <p:txBody>
                    <a:bodyPr wrap="square" rtlCol="0">
                      <a:spAutoFit/>
                    </a:bodyPr>
                    <a:lstStyle/>
                    <a:p>
                      <a:r>
                        <a:rPr lang="cs-CZ" sz="1600" b="1" dirty="0">
                          <a:solidFill>
                            <a:srgbClr val="13B5EA"/>
                          </a:solidFill>
                        </a:rPr>
                        <a:t>4 % Domácnosti (bez obalů)</a:t>
                      </a:r>
                    </a:p>
                  </p:txBody>
                </p:sp>
              </p:grpSp>
              <p:sp>
                <p:nvSpPr>
                  <p:cNvPr id="24" name="TextovéPole 23"/>
                  <p:cNvSpPr txBox="1"/>
                  <p:nvPr/>
                </p:nvSpPr>
                <p:spPr>
                  <a:xfrm>
                    <a:off x="1942125" y="5710297"/>
                    <a:ext cx="2476656" cy="338554"/>
                  </a:xfrm>
                  <a:prstGeom prst="rect">
                    <a:avLst/>
                  </a:prstGeom>
                  <a:solidFill>
                    <a:schemeClr val="bg1"/>
                  </a:solidFill>
                </p:spPr>
                <p:txBody>
                  <a:bodyPr wrap="square" rtlCol="0">
                    <a:spAutoFit/>
                  </a:bodyPr>
                  <a:lstStyle/>
                  <a:p>
                    <a:endParaRPr lang="cs-CZ" sz="1600" b="1" dirty="0">
                      <a:solidFill>
                        <a:srgbClr val="CCCC00"/>
                      </a:solidFill>
                    </a:endParaRPr>
                  </a:p>
                </p:txBody>
              </p:sp>
              <p:sp>
                <p:nvSpPr>
                  <p:cNvPr id="25" name="TextovéPole 24"/>
                  <p:cNvSpPr txBox="1"/>
                  <p:nvPr/>
                </p:nvSpPr>
                <p:spPr>
                  <a:xfrm>
                    <a:off x="1519412" y="5037508"/>
                    <a:ext cx="2235545" cy="230325"/>
                  </a:xfrm>
                  <a:prstGeom prst="rect">
                    <a:avLst/>
                  </a:prstGeom>
                  <a:solidFill>
                    <a:schemeClr val="bg1"/>
                  </a:solidFill>
                </p:spPr>
                <p:txBody>
                  <a:bodyPr wrap="square" rtlCol="0">
                    <a:spAutoFit/>
                  </a:bodyPr>
                  <a:lstStyle/>
                  <a:p>
                    <a:endParaRPr lang="cs-CZ" sz="1600" b="1" dirty="0">
                      <a:solidFill>
                        <a:srgbClr val="CCCC00"/>
                      </a:solidFill>
                    </a:endParaRPr>
                  </a:p>
                </p:txBody>
              </p:sp>
            </p:grpSp>
            <p:sp>
              <p:nvSpPr>
                <p:cNvPr id="27" name="TextovéPole 26"/>
                <p:cNvSpPr txBox="1"/>
                <p:nvPr/>
              </p:nvSpPr>
              <p:spPr>
                <a:xfrm>
                  <a:off x="1866699" y="2256539"/>
                  <a:ext cx="4413229" cy="657853"/>
                </a:xfrm>
                <a:prstGeom prst="rect">
                  <a:avLst/>
                </a:prstGeom>
                <a:solidFill>
                  <a:schemeClr val="bg1"/>
                </a:solidFill>
              </p:spPr>
              <p:txBody>
                <a:bodyPr wrap="square" rtlCol="0">
                  <a:spAutoFit/>
                </a:bodyPr>
                <a:lstStyle/>
                <a:p>
                  <a:endParaRPr lang="cs-CZ" sz="1600" b="1" dirty="0">
                    <a:solidFill>
                      <a:srgbClr val="006600"/>
                    </a:solidFill>
                  </a:endParaRPr>
                </a:p>
              </p:txBody>
            </p:sp>
          </p:grpSp>
          <p:sp>
            <p:nvSpPr>
              <p:cNvPr id="29" name="TextovéPole 28"/>
              <p:cNvSpPr txBox="1"/>
              <p:nvPr/>
            </p:nvSpPr>
            <p:spPr>
              <a:xfrm>
                <a:off x="4568496" y="3915087"/>
                <a:ext cx="890839" cy="707886"/>
              </a:xfrm>
              <a:prstGeom prst="rect">
                <a:avLst/>
              </a:prstGeom>
              <a:solidFill>
                <a:schemeClr val="tx2">
                  <a:lumMod val="50000"/>
                </a:schemeClr>
              </a:solidFill>
            </p:spPr>
            <p:txBody>
              <a:bodyPr wrap="square" rtlCol="0">
                <a:spAutoFit/>
              </a:bodyPr>
              <a:lstStyle/>
              <a:p>
                <a:r>
                  <a:rPr lang="cs-CZ" sz="2000" b="1" dirty="0">
                    <a:solidFill>
                      <a:schemeClr val="bg1"/>
                    </a:solidFill>
                  </a:rPr>
                  <a:t>59 % OBALY</a:t>
                </a:r>
              </a:p>
            </p:txBody>
          </p:sp>
        </p:grpSp>
        <p:sp>
          <p:nvSpPr>
            <p:cNvPr id="33" name="TextovéPole 32"/>
            <p:cNvSpPr txBox="1"/>
            <p:nvPr/>
          </p:nvSpPr>
          <p:spPr>
            <a:xfrm>
              <a:off x="3732278" y="5673284"/>
              <a:ext cx="2097322" cy="307777"/>
            </a:xfrm>
            <a:prstGeom prst="rect">
              <a:avLst/>
            </a:prstGeom>
            <a:solidFill>
              <a:schemeClr val="bg1"/>
            </a:solidFill>
          </p:spPr>
          <p:txBody>
            <a:bodyPr wrap="square" rtlCol="0">
              <a:spAutoFit/>
            </a:bodyPr>
            <a:lstStyle/>
            <a:p>
              <a:r>
                <a:rPr lang="cs-CZ" sz="1400" i="1" dirty="0"/>
                <a:t>Zdroj: Eunomia, 2017 </a:t>
              </a:r>
            </a:p>
          </p:txBody>
        </p:sp>
      </p:grpSp>
      <p:pic>
        <p:nvPicPr>
          <p:cNvPr id="31" name="Obrázek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7646" y="2130136"/>
            <a:ext cx="2281852" cy="1278138"/>
          </a:xfrm>
          <a:prstGeom prst="rect">
            <a:avLst/>
          </a:prstGeom>
        </p:spPr>
      </p:pic>
      <p:pic>
        <p:nvPicPr>
          <p:cNvPr id="35" name="Obrázek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20638" y="3919187"/>
            <a:ext cx="2583354" cy="1818284"/>
          </a:xfrm>
          <a:prstGeom prst="rect">
            <a:avLst/>
          </a:prstGeom>
        </p:spPr>
      </p:pic>
      <p:pic>
        <p:nvPicPr>
          <p:cNvPr id="10" name="Obrázek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91853" y="1771967"/>
            <a:ext cx="1383736" cy="788904"/>
          </a:xfrm>
          <a:prstGeom prst="rect">
            <a:avLst/>
          </a:prstGeom>
        </p:spPr>
      </p:pic>
      <p:pic>
        <p:nvPicPr>
          <p:cNvPr id="36" name="Obrázek 3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34783" y="2719681"/>
            <a:ext cx="2162343" cy="1041128"/>
          </a:xfrm>
          <a:prstGeom prst="rect">
            <a:avLst/>
          </a:prstGeom>
        </p:spPr>
      </p:pic>
      <p:pic>
        <p:nvPicPr>
          <p:cNvPr id="37" name="Obrázek 3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9646" y="3998706"/>
            <a:ext cx="1369719" cy="913146"/>
          </a:xfrm>
          <a:prstGeom prst="rect">
            <a:avLst/>
          </a:prstGeom>
        </p:spPr>
      </p:pic>
      <p:sp>
        <p:nvSpPr>
          <p:cNvPr id="40" name="TextovéPole 39"/>
          <p:cNvSpPr txBox="1"/>
          <p:nvPr/>
        </p:nvSpPr>
        <p:spPr>
          <a:xfrm>
            <a:off x="5149662" y="5110614"/>
            <a:ext cx="1072525" cy="338554"/>
          </a:xfrm>
          <a:prstGeom prst="rect">
            <a:avLst/>
          </a:prstGeom>
          <a:solidFill>
            <a:schemeClr val="bg1"/>
          </a:solidFill>
        </p:spPr>
        <p:txBody>
          <a:bodyPr wrap="square" rtlCol="0">
            <a:spAutoFit/>
          </a:bodyPr>
          <a:lstStyle/>
          <a:p>
            <a:endParaRPr lang="cs-CZ" sz="1600" b="1" dirty="0">
              <a:solidFill>
                <a:srgbClr val="D38007"/>
              </a:solidFill>
            </a:endParaRPr>
          </a:p>
        </p:txBody>
      </p:sp>
      <p:pic>
        <p:nvPicPr>
          <p:cNvPr id="43" name="Obrázek 42"/>
          <p:cNvPicPr>
            <a:picLocks noChangeAspect="1"/>
          </p:cNvPicPr>
          <p:nvPr/>
        </p:nvPicPr>
        <p:blipFill>
          <a:blip r:embed="rId11"/>
          <a:stretch>
            <a:fillRect/>
          </a:stretch>
        </p:blipFill>
        <p:spPr>
          <a:xfrm>
            <a:off x="315855" y="5035547"/>
            <a:ext cx="1655788" cy="1005527"/>
          </a:xfrm>
          <a:prstGeom prst="rect">
            <a:avLst/>
          </a:prstGeom>
        </p:spPr>
      </p:pic>
      <p:pic>
        <p:nvPicPr>
          <p:cNvPr id="44" name="Obrázek 4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85903" y="1763601"/>
            <a:ext cx="1863367" cy="1069410"/>
          </a:xfrm>
          <a:prstGeom prst="rect">
            <a:avLst/>
          </a:prstGeom>
        </p:spPr>
      </p:pic>
    </p:spTree>
    <p:extLst>
      <p:ext uri="{BB962C8B-B14F-4D97-AF65-F5344CB8AC3E}">
        <p14:creationId xmlns:p14="http://schemas.microsoft.com/office/powerpoint/2010/main" val="32865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4498" y="299784"/>
            <a:ext cx="8242299" cy="553998"/>
          </a:xfrm>
        </p:spPr>
        <p:txBody>
          <a:bodyPr/>
          <a:lstStyle/>
          <a:p>
            <a:r>
              <a:rPr lang="cs-CZ" b="1" dirty="0"/>
              <a:t>Strategie pro plasty – mikroplasty</a:t>
            </a:r>
            <a:endParaRPr lang="cs-CZ" sz="2800" b="1" dirty="0"/>
          </a:p>
        </p:txBody>
      </p:sp>
      <p:sp>
        <p:nvSpPr>
          <p:cNvPr id="3" name="Zástupný symbol pro text 2"/>
          <p:cNvSpPr>
            <a:spLocks noGrp="1"/>
          </p:cNvSpPr>
          <p:nvPr>
            <p:ph type="body" sz="quarter" idx="10"/>
          </p:nvPr>
        </p:nvSpPr>
        <p:spPr>
          <a:xfrm>
            <a:off x="444499" y="997008"/>
            <a:ext cx="8242300" cy="4451951"/>
          </a:xfrm>
        </p:spPr>
        <p:txBody>
          <a:bodyPr/>
          <a:lstStyle/>
          <a:p>
            <a:r>
              <a:rPr lang="cs-CZ" dirty="0"/>
              <a:t>Částice do velikosti 5 mm</a:t>
            </a:r>
          </a:p>
          <a:p>
            <a:r>
              <a:rPr lang="cs-CZ" dirty="0"/>
              <a:t>Záměrně přidávány do některých produktů – kosmetika, pasty na zuby, barvy a rozpouštědla</a:t>
            </a:r>
          </a:p>
          <a:p>
            <a:r>
              <a:rPr lang="cs-CZ" dirty="0"/>
              <a:t>Nezáměrný vnos do životního prostředí – únik z výroby, otěr z pneumatik, z údržby textilu a dalších činností</a:t>
            </a:r>
          </a:p>
        </p:txBody>
      </p:sp>
      <p:pic>
        <p:nvPicPr>
          <p:cNvPr id="4" name="Obrázek 3"/>
          <p:cNvPicPr>
            <a:picLocks noChangeAspect="1"/>
          </p:cNvPicPr>
          <p:nvPr/>
        </p:nvPicPr>
        <p:blipFill>
          <a:blip r:embed="rId3"/>
          <a:stretch>
            <a:fillRect/>
          </a:stretch>
        </p:blipFill>
        <p:spPr>
          <a:xfrm>
            <a:off x="444499" y="3717673"/>
            <a:ext cx="3220225" cy="1926678"/>
          </a:xfrm>
          <a:prstGeom prst="rect">
            <a:avLst/>
          </a:prstGeom>
        </p:spPr>
      </p:pic>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2778" y="3717672"/>
            <a:ext cx="4754022" cy="1926678"/>
          </a:xfrm>
          <a:prstGeom prst="rect">
            <a:avLst/>
          </a:prstGeom>
        </p:spPr>
      </p:pic>
      <p:sp>
        <p:nvSpPr>
          <p:cNvPr id="7" name="Šipka doprava 6"/>
          <p:cNvSpPr/>
          <p:nvPr/>
        </p:nvSpPr>
        <p:spPr>
          <a:xfrm rot="254392">
            <a:off x="3044301" y="4778955"/>
            <a:ext cx="2656317" cy="182931"/>
          </a:xfrm>
          <a:prstGeom prst="rightArrow">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778464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4500" y="252437"/>
            <a:ext cx="8242299" cy="553998"/>
          </a:xfrm>
        </p:spPr>
        <p:txBody>
          <a:bodyPr/>
          <a:lstStyle/>
          <a:p>
            <a:r>
              <a:rPr lang="cs-CZ" b="1" dirty="0"/>
              <a:t>Odpady z plastových obalů </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4934" y="3513677"/>
            <a:ext cx="2590421" cy="2590421"/>
          </a:xfrm>
          <a:prstGeom prst="rect">
            <a:avLst/>
          </a:prstGeom>
        </p:spPr>
      </p:pic>
      <p:sp>
        <p:nvSpPr>
          <p:cNvPr id="3" name="Zástupný symbol pro text 2"/>
          <p:cNvSpPr>
            <a:spLocks noGrp="1"/>
          </p:cNvSpPr>
          <p:nvPr>
            <p:ph type="body" sz="quarter" idx="10"/>
          </p:nvPr>
        </p:nvSpPr>
        <p:spPr>
          <a:xfrm>
            <a:off x="308575" y="869457"/>
            <a:ext cx="8242300" cy="4948651"/>
          </a:xfrm>
        </p:spPr>
        <p:txBody>
          <a:bodyPr/>
          <a:lstStyle/>
          <a:p>
            <a:r>
              <a:rPr lang="cs-CZ" dirty="0"/>
              <a:t>59 % z celkového množství plastového odpadu</a:t>
            </a:r>
          </a:p>
          <a:p>
            <a:r>
              <a:rPr lang="cs-CZ" dirty="0"/>
              <a:t>Priorita pro produktový ekodesign – revize Směrnice 94/62/ES  o obalech a obalových odpadech (připravuje EK)</a:t>
            </a:r>
          </a:p>
          <a:p>
            <a:r>
              <a:rPr lang="cs-CZ" dirty="0"/>
              <a:t>Biologicky rozložitelné plasty – ne vždy jsou bio a ne vždy rozložitelné – pouze rozpad na mikroplasty</a:t>
            </a:r>
          </a:p>
          <a:p>
            <a:r>
              <a:rPr lang="cs-CZ" dirty="0"/>
              <a:t>EK požádala ECHA o přípravu návrhů </a:t>
            </a:r>
          </a:p>
          <a:p>
            <a:pPr marL="0" indent="0">
              <a:buNone/>
            </a:pPr>
            <a:r>
              <a:rPr lang="cs-CZ" dirty="0"/>
              <a:t>      na omezení tzv. oxo-plastů</a:t>
            </a:r>
          </a:p>
          <a:p>
            <a:pPr marL="0" indent="0">
              <a:buNone/>
            </a:pPr>
            <a:endParaRPr lang="cs-CZ" dirty="0"/>
          </a:p>
          <a:p>
            <a:pPr marL="0" indent="0">
              <a:buNone/>
            </a:pPr>
            <a:endParaRPr lang="cs-CZ" sz="2000" dirty="0">
              <a:solidFill>
                <a:srgbClr val="00B050"/>
              </a:solidFill>
            </a:endParaRPr>
          </a:p>
        </p:txBody>
      </p:sp>
      <p:sp>
        <p:nvSpPr>
          <p:cNvPr id="7" name="Oválný bublinový popisek 6"/>
          <p:cNvSpPr/>
          <p:nvPr/>
        </p:nvSpPr>
        <p:spPr>
          <a:xfrm>
            <a:off x="6219658" y="2833635"/>
            <a:ext cx="2331217" cy="1537398"/>
          </a:xfrm>
          <a:prstGeom prst="wedgeEllipseCallout">
            <a:avLst>
              <a:gd name="adj1" fmla="val -93875"/>
              <a:gd name="adj2" fmla="val 2241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rgbClr val="FF3399"/>
                </a:solidFill>
              </a:rPr>
              <a:t>Progresivní  podnikatel umí využít každé příležitosti </a:t>
            </a:r>
          </a:p>
        </p:txBody>
      </p:sp>
    </p:spTree>
    <p:extLst>
      <p:ext uri="{BB962C8B-B14F-4D97-AF65-F5344CB8AC3E}">
        <p14:creationId xmlns:p14="http://schemas.microsoft.com/office/powerpoint/2010/main" val="3953578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4500" y="231616"/>
            <a:ext cx="8242299" cy="553998"/>
          </a:xfrm>
        </p:spPr>
        <p:txBody>
          <a:bodyPr/>
          <a:lstStyle/>
          <a:p>
            <a:r>
              <a:rPr lang="cs-CZ" b="1" dirty="0"/>
              <a:t>Strategie pro plasty – současný stav</a:t>
            </a:r>
          </a:p>
        </p:txBody>
      </p:sp>
      <p:sp>
        <p:nvSpPr>
          <p:cNvPr id="3" name="Zástupný symbol pro text 2"/>
          <p:cNvSpPr>
            <a:spLocks noGrp="1"/>
          </p:cNvSpPr>
          <p:nvPr>
            <p:ph type="body" sz="quarter" idx="10"/>
          </p:nvPr>
        </p:nvSpPr>
        <p:spPr>
          <a:xfrm>
            <a:off x="444500" y="785615"/>
            <a:ext cx="8504628" cy="5157986"/>
          </a:xfrm>
        </p:spPr>
        <p:txBody>
          <a:bodyPr/>
          <a:lstStyle/>
          <a:p>
            <a:pPr>
              <a:spcBef>
                <a:spcPts val="1800"/>
              </a:spcBef>
            </a:pPr>
            <a:r>
              <a:rPr lang="cs-CZ" dirty="0"/>
              <a:t>Roste poptávka po plastech</a:t>
            </a:r>
          </a:p>
          <a:p>
            <a:pPr>
              <a:spcBef>
                <a:spcPts val="1800"/>
              </a:spcBef>
            </a:pPr>
            <a:r>
              <a:rPr lang="cs-CZ" dirty="0"/>
              <a:t>Roste produkce </a:t>
            </a:r>
            <a:r>
              <a:rPr lang="cs-CZ" dirty="0" smtClean="0"/>
              <a:t>plastů</a:t>
            </a:r>
            <a:endParaRPr lang="cs-CZ" dirty="0"/>
          </a:p>
          <a:p>
            <a:pPr>
              <a:spcBef>
                <a:spcPts val="1800"/>
              </a:spcBef>
            </a:pPr>
            <a:r>
              <a:rPr lang="cs-CZ" dirty="0"/>
              <a:t>Pouze cca 30 % produkce plastového odpadu je recyklováno </a:t>
            </a:r>
          </a:p>
          <a:p>
            <a:pPr>
              <a:spcBef>
                <a:spcPts val="1800"/>
              </a:spcBef>
            </a:pPr>
            <a:r>
              <a:rPr lang="cs-CZ" b="1" dirty="0"/>
              <a:t>Přetrvává vysoká míra </a:t>
            </a:r>
            <a:r>
              <a:rPr lang="cs-CZ" b="1" dirty="0" smtClean="0"/>
              <a:t>skládkování (31%) a spalování (39%) </a:t>
            </a:r>
            <a:r>
              <a:rPr lang="cs-CZ" b="1" dirty="0"/>
              <a:t>plastových odpadů </a:t>
            </a:r>
          </a:p>
          <a:p>
            <a:pPr>
              <a:spcBef>
                <a:spcPts val="1800"/>
              </a:spcBef>
            </a:pPr>
            <a:r>
              <a:rPr lang="cs-CZ" dirty="0"/>
              <a:t>Plasty unikají do životního </a:t>
            </a:r>
            <a:r>
              <a:rPr lang="cs-CZ" dirty="0" smtClean="0"/>
              <a:t>prostředí, roste </a:t>
            </a:r>
            <a:r>
              <a:rPr lang="cs-CZ" dirty="0"/>
              <a:t>znečištění moří a </a:t>
            </a:r>
            <a:r>
              <a:rPr lang="cs-CZ" dirty="0" smtClean="0"/>
              <a:t>oceánů (ročně celosvětově 5 – 13 mil. t, EU 150 – 500 tis. t)</a:t>
            </a:r>
          </a:p>
          <a:p>
            <a:pPr>
              <a:spcBef>
                <a:spcPts val="1800"/>
              </a:spcBef>
            </a:pPr>
            <a:r>
              <a:rPr lang="cs-CZ" dirty="0" err="1" smtClean="0"/>
              <a:t>Mikroplasty</a:t>
            </a:r>
            <a:r>
              <a:rPr lang="cs-CZ" dirty="0" smtClean="0"/>
              <a:t> – únik do ŽP v EU: 75 – 300 tis. t ročně</a:t>
            </a:r>
            <a:endParaRPr lang="cs-CZ" dirty="0" smtClean="0"/>
          </a:p>
        </p:txBody>
      </p:sp>
    </p:spTree>
    <p:extLst>
      <p:ext uri="{BB962C8B-B14F-4D97-AF65-F5344CB8AC3E}">
        <p14:creationId xmlns:p14="http://schemas.microsoft.com/office/powerpoint/2010/main" val="1981497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Strategie pro plasty – současný stav</a:t>
            </a:r>
            <a:endParaRPr lang="cs-CZ" dirty="0"/>
          </a:p>
        </p:txBody>
      </p:sp>
      <p:sp>
        <p:nvSpPr>
          <p:cNvPr id="3" name="Zástupný symbol pro text 2"/>
          <p:cNvSpPr>
            <a:spLocks noGrp="1"/>
          </p:cNvSpPr>
          <p:nvPr>
            <p:ph type="body" sz="quarter" idx="10"/>
          </p:nvPr>
        </p:nvSpPr>
        <p:spPr/>
        <p:txBody>
          <a:bodyPr/>
          <a:lstStyle/>
          <a:p>
            <a:r>
              <a:rPr lang="cs-CZ" b="1" dirty="0" smtClean="0"/>
              <a:t>Nízká poptávka </a:t>
            </a:r>
            <a:r>
              <a:rPr lang="cs-CZ" b="1" dirty="0"/>
              <a:t>po recyklovaných plastech (EU) – jen 6% z celkové poptávky po </a:t>
            </a:r>
            <a:r>
              <a:rPr lang="cs-CZ" b="1" dirty="0" smtClean="0"/>
              <a:t>plastech</a:t>
            </a:r>
          </a:p>
          <a:p>
            <a:r>
              <a:rPr lang="cs-CZ" dirty="0" smtClean="0"/>
              <a:t>Rostoucí podíl biologicky rozložitelných plastů – nedostatečné označení a identifikace, ztížení mechanického třídění a recyklace</a:t>
            </a:r>
            <a:endParaRPr lang="cs-CZ" dirty="0"/>
          </a:p>
        </p:txBody>
      </p:sp>
    </p:spTree>
    <p:extLst>
      <p:ext uri="{BB962C8B-B14F-4D97-AF65-F5344CB8AC3E}">
        <p14:creationId xmlns:p14="http://schemas.microsoft.com/office/powerpoint/2010/main" val="1895681537"/>
      </p:ext>
    </p:extLst>
  </p:cSld>
  <p:clrMapOvr>
    <a:masterClrMapping/>
  </p:clrMapOvr>
</p:sld>
</file>

<file path=ppt/theme/theme1.xml><?xml version="1.0" encoding="utf-8"?>
<a:theme xmlns:a="http://schemas.openxmlformats.org/drawingml/2006/main" name="Prezentace modrá A">
  <a:themeElements>
    <a:clrScheme name="MPO-B">
      <a:dk1>
        <a:sysClr val="windowText" lastClr="000000"/>
      </a:dk1>
      <a:lt1>
        <a:srgbClr val="FFFFFF"/>
      </a:lt1>
      <a:dk2>
        <a:srgbClr val="004B8D"/>
      </a:dk2>
      <a:lt2>
        <a:srgbClr val="FFFFFF"/>
      </a:lt2>
      <a:accent1>
        <a:srgbClr val="B9E0F7"/>
      </a:accent1>
      <a:accent2>
        <a:srgbClr val="13B5F4"/>
      </a:accent2>
      <a:accent3>
        <a:srgbClr val="0096D6"/>
      </a:accent3>
      <a:accent4>
        <a:srgbClr val="004B8D"/>
      </a:accent4>
      <a:accent5>
        <a:srgbClr val="E31B23"/>
      </a:accent5>
      <a:accent6>
        <a:srgbClr val="B5121B"/>
      </a:accent6>
      <a:hlink>
        <a:srgbClr val="13B5F4"/>
      </a:hlink>
      <a:folHlink>
        <a:srgbClr val="E31B23"/>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 modrá A s číslováním</Template>
  <TotalTime>2230</TotalTime>
  <Words>2385</Words>
  <Application>Microsoft Office PowerPoint</Application>
  <PresentationFormat>Předvádění na obrazovce (4:3)</PresentationFormat>
  <Paragraphs>277</Paragraphs>
  <Slides>28</Slides>
  <Notes>23</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28</vt:i4>
      </vt:variant>
    </vt:vector>
  </HeadingPairs>
  <TitlesOfParts>
    <vt:vector size="32" baseType="lpstr">
      <vt:lpstr>Arial</vt:lpstr>
      <vt:lpstr>Calibri</vt:lpstr>
      <vt:lpstr>Times New Roman</vt:lpstr>
      <vt:lpstr>Prezentace modrá A</vt:lpstr>
      <vt:lpstr>EVROPSKÁ STRATEGIE PRO PLASTY  V OBĚHOVÉM HOSPODÁŘSTVÍ</vt:lpstr>
      <vt:lpstr>Balíček dokumentů ke Strategii pro plasty</vt:lpstr>
      <vt:lpstr>Strategie pro plasty – výchozí teze</vt:lpstr>
      <vt:lpstr>Strategie pro plasty – současný stav</vt:lpstr>
      <vt:lpstr>Produkce plastového odpadu</vt:lpstr>
      <vt:lpstr>Strategie pro plasty – mikroplasty</vt:lpstr>
      <vt:lpstr>Odpady z plastových obalů </vt:lpstr>
      <vt:lpstr>Strategie pro plasty – současný stav</vt:lpstr>
      <vt:lpstr>Strategie pro plasty – současný stav</vt:lpstr>
      <vt:lpstr>Evropská strategie pro plasty</vt:lpstr>
      <vt:lpstr>Vize nového odvětví plastů pro Evropu </vt:lpstr>
      <vt:lpstr>Vize nového odvětví plastů pro Evropu </vt:lpstr>
      <vt:lpstr>Vize nového odvětví plastů pro Evropu </vt:lpstr>
      <vt:lpstr>Soubor opatření – Proměnit vizi v realitu </vt:lpstr>
      <vt:lpstr>Soubor opatření</vt:lpstr>
      <vt:lpstr>Soubor opatření </vt:lpstr>
      <vt:lpstr>Soubor opatření </vt:lpstr>
      <vt:lpstr>Soubor opatření </vt:lpstr>
      <vt:lpstr>Chemické látky, výrobky a odpady</vt:lpstr>
      <vt:lpstr>Chemické látky, výrobky a odpady</vt:lpstr>
      <vt:lpstr>Seznam doporučení pro vnitrostátní orgány</vt:lpstr>
      <vt:lpstr>Závazková kampaň </vt:lpstr>
      <vt:lpstr>Závazková kampaň </vt:lpstr>
      <vt:lpstr>Aktivity MPO v oběhovém hospodářství</vt:lpstr>
      <vt:lpstr>Aktivity MPO v oběhovém hospodářství</vt:lpstr>
      <vt:lpstr>Aktivity MPO v oběhovém hospodářství</vt:lpstr>
      <vt:lpstr>Aktivity MPO v oběhovém hospodářství</vt:lpstr>
      <vt:lpstr>  Děkuji za pozornost  Pavlína Kulhánková kulhankovap@mpo.cz</vt:lpstr>
    </vt:vector>
  </TitlesOfParts>
  <Company>Ministerstvo průmyslu a obchodu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NADPIS PREZENTACE</dc:title>
  <dc:creator>Zachariášová Miroslava</dc:creator>
  <cp:lastModifiedBy>Kulhánková</cp:lastModifiedBy>
  <cp:revision>167</cp:revision>
  <cp:lastPrinted>2018-03-06T08:18:48Z</cp:lastPrinted>
  <dcterms:created xsi:type="dcterms:W3CDTF">2018-02-26T07:46:09Z</dcterms:created>
  <dcterms:modified xsi:type="dcterms:W3CDTF">2018-03-06T11:09:10Z</dcterms:modified>
</cp:coreProperties>
</file>