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97" r:id="rId5"/>
    <p:sldId id="303" r:id="rId6"/>
    <p:sldId id="298" r:id="rId7"/>
    <p:sldId id="300" r:id="rId8"/>
    <p:sldId id="301" r:id="rId9"/>
    <p:sldId id="302" r:id="rId10"/>
    <p:sldId id="299" r:id="rId11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1pPr>
    <a:lvl2pPr marL="98902" indent="3191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2pPr>
    <a:lvl3pPr marL="198159" indent="6026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3pPr>
    <a:lvl4pPr marL="297062" indent="9217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4pPr>
    <a:lvl5pPr marL="396318" indent="12053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5pPr>
    <a:lvl6pPr marL="510464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6pPr>
    <a:lvl7pPr marL="612557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7pPr>
    <a:lvl8pPr marL="714649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8pPr>
    <a:lvl9pPr marL="816742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6E6"/>
    <a:srgbClr val="3399FF"/>
    <a:srgbClr val="333399"/>
    <a:srgbClr val="BDEFFF"/>
    <a:srgbClr val="E2EFFA"/>
    <a:srgbClr val="C6DFF6"/>
    <a:srgbClr val="6EDCFE"/>
    <a:srgbClr val="5FDFFD"/>
    <a:srgbClr val="00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9655" autoAdjust="0"/>
  </p:normalViewPr>
  <p:slideViewPr>
    <p:cSldViewPr snapToGrid="0">
      <p:cViewPr varScale="1">
        <p:scale>
          <a:sx n="89" d="100"/>
          <a:sy n="89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71" y="2130526"/>
            <a:ext cx="7772258" cy="146982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743" y="3886099"/>
            <a:ext cx="6400515" cy="1752802"/>
          </a:xfrm>
        </p:spPr>
        <p:txBody>
          <a:bodyPr/>
          <a:lstStyle>
            <a:lvl1pPr marL="0" indent="0" algn="ctr">
              <a:buNone/>
              <a:defRPr/>
            </a:lvl1pPr>
            <a:lvl2pPr marL="99101" indent="0" algn="ctr">
              <a:buNone/>
              <a:defRPr/>
            </a:lvl2pPr>
            <a:lvl3pPr marL="198203" indent="0" algn="ctr">
              <a:buNone/>
              <a:defRPr/>
            </a:lvl3pPr>
            <a:lvl4pPr marL="297304" indent="0" algn="ctr">
              <a:buNone/>
              <a:defRPr/>
            </a:lvl4pPr>
            <a:lvl5pPr marL="396406" indent="0" algn="ctr">
              <a:buNone/>
              <a:defRPr/>
            </a:lvl5pPr>
            <a:lvl6pPr marL="495507" indent="0" algn="ctr">
              <a:buNone/>
              <a:defRPr/>
            </a:lvl6pPr>
            <a:lvl7pPr marL="594609" indent="0" algn="ctr">
              <a:buNone/>
              <a:defRPr/>
            </a:lvl7pPr>
            <a:lvl8pPr marL="693710" indent="0" algn="ctr">
              <a:buNone/>
              <a:defRPr/>
            </a:lvl8pPr>
            <a:lvl9pPr marL="792811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3B9C-65E0-4AB9-AADC-7A09BEF9A0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787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21868-0482-49F7-99D7-16C0398A3E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93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614" y="274663"/>
            <a:ext cx="2057139" cy="58515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48" y="274663"/>
            <a:ext cx="6126831" cy="58515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B1E6C-C8B8-407A-9444-C0384F9FF1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675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23955-CF9F-4471-9D7E-7BDEE5A4EC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571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94" y="4406951"/>
            <a:ext cx="7772258" cy="1361974"/>
          </a:xfrm>
        </p:spPr>
        <p:txBody>
          <a:bodyPr anchor="t"/>
          <a:lstStyle>
            <a:lvl1pPr algn="l">
              <a:defRPr sz="9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94" y="2906637"/>
            <a:ext cx="7772258" cy="1500314"/>
          </a:xfrm>
        </p:spPr>
        <p:txBody>
          <a:bodyPr anchor="b"/>
          <a:lstStyle>
            <a:lvl1pPr marL="0" indent="0">
              <a:buNone/>
              <a:defRPr sz="400"/>
            </a:lvl1pPr>
            <a:lvl2pPr marL="99101" indent="0">
              <a:buNone/>
              <a:defRPr sz="400"/>
            </a:lvl2pPr>
            <a:lvl3pPr marL="198203" indent="0">
              <a:buNone/>
              <a:defRPr sz="400"/>
            </a:lvl3pPr>
            <a:lvl4pPr marL="297304" indent="0">
              <a:buNone/>
              <a:defRPr sz="300"/>
            </a:lvl4pPr>
            <a:lvl5pPr marL="396406" indent="0">
              <a:buNone/>
              <a:defRPr sz="300"/>
            </a:lvl5pPr>
            <a:lvl6pPr marL="495507" indent="0">
              <a:buNone/>
              <a:defRPr sz="300"/>
            </a:lvl6pPr>
            <a:lvl7pPr marL="594609" indent="0">
              <a:buNone/>
              <a:defRPr sz="300"/>
            </a:lvl7pPr>
            <a:lvl8pPr marL="693710" indent="0">
              <a:buNone/>
              <a:defRPr sz="300"/>
            </a:lvl8pPr>
            <a:lvl9pPr marL="792811" indent="0">
              <a:buNone/>
              <a:defRPr sz="3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31C8B-5996-4B76-9B6E-1B76D6327F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327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48" y="1600099"/>
            <a:ext cx="4091985" cy="4526139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4768" y="1600099"/>
            <a:ext cx="4091985" cy="4526139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67E2-07FE-462E-A344-16D40386F0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609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48" y="1535087"/>
            <a:ext cx="4040284" cy="639788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9101" indent="0">
              <a:buNone/>
              <a:defRPr sz="400" b="1"/>
            </a:lvl2pPr>
            <a:lvl3pPr marL="198203" indent="0">
              <a:buNone/>
              <a:defRPr sz="400" b="1"/>
            </a:lvl3pPr>
            <a:lvl4pPr marL="297304" indent="0">
              <a:buNone/>
              <a:defRPr sz="400" b="1"/>
            </a:lvl4pPr>
            <a:lvl5pPr marL="396406" indent="0">
              <a:buNone/>
              <a:defRPr sz="400" b="1"/>
            </a:lvl5pPr>
            <a:lvl6pPr marL="495507" indent="0">
              <a:buNone/>
              <a:defRPr sz="400" b="1"/>
            </a:lvl6pPr>
            <a:lvl7pPr marL="594609" indent="0">
              <a:buNone/>
              <a:defRPr sz="400" b="1"/>
            </a:lvl7pPr>
            <a:lvl8pPr marL="693710" indent="0">
              <a:buNone/>
              <a:defRPr sz="400" b="1"/>
            </a:lvl8pPr>
            <a:lvl9pPr marL="792811" indent="0">
              <a:buNone/>
              <a:defRPr sz="4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48" y="2174875"/>
            <a:ext cx="4040284" cy="3951363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46" y="1535087"/>
            <a:ext cx="4041707" cy="639788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9101" indent="0">
              <a:buNone/>
              <a:defRPr sz="400" b="1"/>
            </a:lvl2pPr>
            <a:lvl3pPr marL="198203" indent="0">
              <a:buNone/>
              <a:defRPr sz="400" b="1"/>
            </a:lvl3pPr>
            <a:lvl4pPr marL="297304" indent="0">
              <a:buNone/>
              <a:defRPr sz="400" b="1"/>
            </a:lvl4pPr>
            <a:lvl5pPr marL="396406" indent="0">
              <a:buNone/>
              <a:defRPr sz="400" b="1"/>
            </a:lvl5pPr>
            <a:lvl6pPr marL="495507" indent="0">
              <a:buNone/>
              <a:defRPr sz="400" b="1"/>
            </a:lvl6pPr>
            <a:lvl7pPr marL="594609" indent="0">
              <a:buNone/>
              <a:defRPr sz="400" b="1"/>
            </a:lvl7pPr>
            <a:lvl8pPr marL="693710" indent="0">
              <a:buNone/>
              <a:defRPr sz="400" b="1"/>
            </a:lvl8pPr>
            <a:lvl9pPr marL="792811" indent="0">
              <a:buNone/>
              <a:defRPr sz="4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07" cy="3951363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E9CF3-41A5-4840-8D2E-B74CC7CEED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81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427D9-E9E7-4F2E-9744-592AA7CFDF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126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9505C-4D07-4A77-BADC-EA1FE2FF36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430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48" y="273151"/>
            <a:ext cx="3008157" cy="1161899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4974" y="273151"/>
            <a:ext cx="5111779" cy="5853087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48" y="1435050"/>
            <a:ext cx="3008157" cy="4691188"/>
          </a:xfrm>
        </p:spPr>
        <p:txBody>
          <a:bodyPr/>
          <a:lstStyle>
            <a:lvl1pPr marL="0" indent="0">
              <a:buNone/>
              <a:defRPr sz="300"/>
            </a:lvl1pPr>
            <a:lvl2pPr marL="99101" indent="0">
              <a:buNone/>
              <a:defRPr sz="300"/>
            </a:lvl2pPr>
            <a:lvl3pPr marL="198203" indent="0">
              <a:buNone/>
              <a:defRPr sz="200"/>
            </a:lvl3pPr>
            <a:lvl4pPr marL="297304" indent="0">
              <a:buNone/>
              <a:defRPr sz="200"/>
            </a:lvl4pPr>
            <a:lvl5pPr marL="396406" indent="0">
              <a:buNone/>
              <a:defRPr sz="200"/>
            </a:lvl5pPr>
            <a:lvl6pPr marL="495507" indent="0">
              <a:buNone/>
              <a:defRPr sz="200"/>
            </a:lvl6pPr>
            <a:lvl7pPr marL="594609" indent="0">
              <a:buNone/>
              <a:defRPr sz="200"/>
            </a:lvl7pPr>
            <a:lvl8pPr marL="693710" indent="0">
              <a:buNone/>
              <a:defRPr sz="200"/>
            </a:lvl8pPr>
            <a:lvl9pPr marL="792811" indent="0">
              <a:buNone/>
              <a:defRPr sz="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EAE77-1EC4-4BEA-918F-BD6C2421CB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26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467" y="4800550"/>
            <a:ext cx="5486021" cy="566712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467" y="612825"/>
            <a:ext cx="5486021" cy="4114649"/>
          </a:xfrm>
        </p:spPr>
        <p:txBody>
          <a:bodyPr/>
          <a:lstStyle>
            <a:lvl1pPr marL="0" indent="0">
              <a:buNone/>
              <a:defRPr sz="700"/>
            </a:lvl1pPr>
            <a:lvl2pPr marL="99101" indent="0">
              <a:buNone/>
              <a:defRPr sz="600"/>
            </a:lvl2pPr>
            <a:lvl3pPr marL="198203" indent="0">
              <a:buNone/>
              <a:defRPr sz="500"/>
            </a:lvl3pPr>
            <a:lvl4pPr marL="297304" indent="0">
              <a:buNone/>
              <a:defRPr sz="400"/>
            </a:lvl4pPr>
            <a:lvl5pPr marL="396406" indent="0">
              <a:buNone/>
              <a:defRPr sz="400"/>
            </a:lvl5pPr>
            <a:lvl6pPr marL="495507" indent="0">
              <a:buNone/>
              <a:defRPr sz="400"/>
            </a:lvl6pPr>
            <a:lvl7pPr marL="594609" indent="0">
              <a:buNone/>
              <a:defRPr sz="400"/>
            </a:lvl7pPr>
            <a:lvl8pPr marL="693710" indent="0">
              <a:buNone/>
              <a:defRPr sz="400"/>
            </a:lvl8pPr>
            <a:lvl9pPr marL="792811" indent="0">
              <a:buNone/>
              <a:defRPr sz="4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467" y="5367262"/>
            <a:ext cx="5486021" cy="804837"/>
          </a:xfrm>
        </p:spPr>
        <p:txBody>
          <a:bodyPr/>
          <a:lstStyle>
            <a:lvl1pPr marL="0" indent="0">
              <a:buNone/>
              <a:defRPr sz="300"/>
            </a:lvl1pPr>
            <a:lvl2pPr marL="99101" indent="0">
              <a:buNone/>
              <a:defRPr sz="300"/>
            </a:lvl2pPr>
            <a:lvl3pPr marL="198203" indent="0">
              <a:buNone/>
              <a:defRPr sz="200"/>
            </a:lvl3pPr>
            <a:lvl4pPr marL="297304" indent="0">
              <a:buNone/>
              <a:defRPr sz="200"/>
            </a:lvl4pPr>
            <a:lvl5pPr marL="396406" indent="0">
              <a:buNone/>
              <a:defRPr sz="200"/>
            </a:lvl5pPr>
            <a:lvl6pPr marL="495507" indent="0">
              <a:buNone/>
              <a:defRPr sz="200"/>
            </a:lvl6pPr>
            <a:lvl7pPr marL="594609" indent="0">
              <a:buNone/>
              <a:defRPr sz="200"/>
            </a:lvl7pPr>
            <a:lvl8pPr marL="693710" indent="0">
              <a:buNone/>
              <a:defRPr sz="200"/>
            </a:lvl8pPr>
            <a:lvl9pPr marL="792811" indent="0">
              <a:buNone/>
              <a:defRPr sz="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5BC3-BA13-4331-B290-6392FA2E04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242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16" y="274772"/>
            <a:ext cx="82291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16" y="1599990"/>
            <a:ext cx="8229168" cy="45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16" y="6245087"/>
            <a:ext cx="2133488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14280">
              <a:defRPr sz="1400" b="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156" y="6245087"/>
            <a:ext cx="2895688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 defTabSz="914280">
              <a:defRPr sz="1400" b="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096" y="6245087"/>
            <a:ext cx="2133488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14280">
              <a:defRPr sz="1400" b="0" smtClean="0"/>
            </a:lvl1pPr>
          </a:lstStyle>
          <a:p>
            <a:pPr>
              <a:defRPr/>
            </a:pPr>
            <a:fld id="{147A9F39-F6A6-4F99-8C7B-5B3A88F6FF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99101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198203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297304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396406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36" indent="-342436" algn="l" defTabSz="914227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718" algn="l" defTabSz="914227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517" indent="-228291" algn="l" defTabSz="914227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53" indent="-228291" algn="l" defTabSz="914227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44" indent="-228291" algn="l" defTabSz="914227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156145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255246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354347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2453449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1pPr>
      <a:lvl2pPr marL="99101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2pPr>
      <a:lvl3pPr marL="198203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297304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396406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495507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594609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693710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792811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 Box 3187"/>
          <p:cNvSpPr txBox="1">
            <a:spLocks noChangeArrowheads="1"/>
          </p:cNvSpPr>
          <p:nvPr/>
        </p:nvSpPr>
        <p:spPr bwMode="auto">
          <a:xfrm>
            <a:off x="196670" y="1142056"/>
            <a:ext cx="873252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4000" dirty="0" smtClean="0">
                <a:solidFill>
                  <a:schemeClr val="accent2"/>
                </a:solidFill>
                <a:latin typeface="Arial Narrow" pitchFamily="34" charset="0"/>
              </a:rPr>
              <a:t>Seznámení s Ústavem plynných a pevných paliv a ochrany ovzduší</a:t>
            </a:r>
          </a:p>
        </p:txBody>
      </p:sp>
      <p:grpSp>
        <p:nvGrpSpPr>
          <p:cNvPr id="2076" name="Group 5050"/>
          <p:cNvGrpSpPr>
            <a:grpSpLocks/>
          </p:cNvGrpSpPr>
          <p:nvPr/>
        </p:nvGrpSpPr>
        <p:grpSpPr bwMode="auto">
          <a:xfrm>
            <a:off x="242164" y="3232394"/>
            <a:ext cx="3570063" cy="905363"/>
            <a:chOff x="453" y="12828"/>
            <a:chExt cx="7527" cy="3593"/>
          </a:xfrm>
        </p:grpSpPr>
        <p:sp>
          <p:nvSpPr>
            <p:cNvPr id="2077" name="Line 4752"/>
            <p:cNvSpPr>
              <a:spLocks noChangeShapeType="1"/>
            </p:cNvSpPr>
            <p:nvPr/>
          </p:nvSpPr>
          <p:spPr bwMode="auto">
            <a:xfrm>
              <a:off x="453" y="12828"/>
              <a:ext cx="752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78" name="Line 4767"/>
            <p:cNvSpPr>
              <a:spLocks noChangeShapeType="1"/>
            </p:cNvSpPr>
            <p:nvPr/>
          </p:nvSpPr>
          <p:spPr bwMode="auto">
            <a:xfrm>
              <a:off x="453" y="16421"/>
              <a:ext cx="1779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79" name="Line 4768"/>
            <p:cNvSpPr>
              <a:spLocks noChangeShapeType="1"/>
            </p:cNvSpPr>
            <p:nvPr/>
          </p:nvSpPr>
          <p:spPr bwMode="auto">
            <a:xfrm>
              <a:off x="453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0" name="Line 4777"/>
            <p:cNvSpPr>
              <a:spLocks noChangeShapeType="1"/>
            </p:cNvSpPr>
            <p:nvPr/>
          </p:nvSpPr>
          <p:spPr bwMode="auto">
            <a:xfrm>
              <a:off x="7980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1" name="Line 4868"/>
            <p:cNvSpPr>
              <a:spLocks noChangeShapeType="1"/>
            </p:cNvSpPr>
            <p:nvPr/>
          </p:nvSpPr>
          <p:spPr bwMode="auto">
            <a:xfrm>
              <a:off x="453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2" name="Line 4869"/>
            <p:cNvSpPr>
              <a:spLocks noChangeShapeType="1"/>
            </p:cNvSpPr>
            <p:nvPr/>
          </p:nvSpPr>
          <p:spPr bwMode="auto">
            <a:xfrm>
              <a:off x="7980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3" name="Line 4871"/>
            <p:cNvSpPr>
              <a:spLocks noChangeShapeType="1"/>
            </p:cNvSpPr>
            <p:nvPr/>
          </p:nvSpPr>
          <p:spPr bwMode="auto">
            <a:xfrm>
              <a:off x="453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4" name="Line 4887"/>
            <p:cNvSpPr>
              <a:spLocks noChangeShapeType="1"/>
            </p:cNvSpPr>
            <p:nvPr/>
          </p:nvSpPr>
          <p:spPr bwMode="auto">
            <a:xfrm>
              <a:off x="7980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5" name="Line 4897"/>
            <p:cNvSpPr>
              <a:spLocks noChangeShapeType="1"/>
            </p:cNvSpPr>
            <p:nvPr/>
          </p:nvSpPr>
          <p:spPr bwMode="auto">
            <a:xfrm>
              <a:off x="453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6" name="Line 4906"/>
            <p:cNvSpPr>
              <a:spLocks noChangeShapeType="1"/>
            </p:cNvSpPr>
            <p:nvPr/>
          </p:nvSpPr>
          <p:spPr bwMode="auto">
            <a:xfrm>
              <a:off x="7980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7" name="Line 4908"/>
            <p:cNvSpPr>
              <a:spLocks noChangeShapeType="1"/>
            </p:cNvSpPr>
            <p:nvPr/>
          </p:nvSpPr>
          <p:spPr bwMode="auto">
            <a:xfrm>
              <a:off x="453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8" name="Line 4924"/>
            <p:cNvSpPr>
              <a:spLocks noChangeShapeType="1"/>
            </p:cNvSpPr>
            <p:nvPr/>
          </p:nvSpPr>
          <p:spPr bwMode="auto">
            <a:xfrm>
              <a:off x="7980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9" name="Line 4926"/>
            <p:cNvSpPr>
              <a:spLocks noChangeShapeType="1"/>
            </p:cNvSpPr>
            <p:nvPr/>
          </p:nvSpPr>
          <p:spPr bwMode="auto">
            <a:xfrm>
              <a:off x="453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0" name="Line 4942"/>
            <p:cNvSpPr>
              <a:spLocks noChangeShapeType="1"/>
            </p:cNvSpPr>
            <p:nvPr/>
          </p:nvSpPr>
          <p:spPr bwMode="auto">
            <a:xfrm>
              <a:off x="7980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1" name="Line 4944"/>
            <p:cNvSpPr>
              <a:spLocks noChangeShapeType="1"/>
            </p:cNvSpPr>
            <p:nvPr/>
          </p:nvSpPr>
          <p:spPr bwMode="auto">
            <a:xfrm>
              <a:off x="453" y="14909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2" name="Line 4962"/>
            <p:cNvSpPr>
              <a:spLocks noChangeShapeType="1"/>
            </p:cNvSpPr>
            <p:nvPr/>
          </p:nvSpPr>
          <p:spPr bwMode="auto">
            <a:xfrm>
              <a:off x="453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3" name="Line 4978"/>
            <p:cNvSpPr>
              <a:spLocks noChangeShapeType="1"/>
            </p:cNvSpPr>
            <p:nvPr/>
          </p:nvSpPr>
          <p:spPr bwMode="auto">
            <a:xfrm>
              <a:off x="7980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4" name="Line 4980"/>
            <p:cNvSpPr>
              <a:spLocks noChangeShapeType="1"/>
            </p:cNvSpPr>
            <p:nvPr/>
          </p:nvSpPr>
          <p:spPr bwMode="auto">
            <a:xfrm>
              <a:off x="453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5" name="Line 4996"/>
            <p:cNvSpPr>
              <a:spLocks noChangeShapeType="1"/>
            </p:cNvSpPr>
            <p:nvPr/>
          </p:nvSpPr>
          <p:spPr bwMode="auto">
            <a:xfrm>
              <a:off x="7980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6" name="Line 4998"/>
            <p:cNvSpPr>
              <a:spLocks noChangeShapeType="1"/>
            </p:cNvSpPr>
            <p:nvPr/>
          </p:nvSpPr>
          <p:spPr bwMode="auto">
            <a:xfrm>
              <a:off x="453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7" name="Line 5014"/>
            <p:cNvSpPr>
              <a:spLocks noChangeShapeType="1"/>
            </p:cNvSpPr>
            <p:nvPr/>
          </p:nvSpPr>
          <p:spPr bwMode="auto">
            <a:xfrm>
              <a:off x="7980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8" name="Line 5016"/>
            <p:cNvSpPr>
              <a:spLocks noChangeShapeType="1"/>
            </p:cNvSpPr>
            <p:nvPr/>
          </p:nvSpPr>
          <p:spPr bwMode="auto">
            <a:xfrm>
              <a:off x="453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9" name="Line 5032"/>
            <p:cNvSpPr>
              <a:spLocks noChangeShapeType="1"/>
            </p:cNvSpPr>
            <p:nvPr/>
          </p:nvSpPr>
          <p:spPr bwMode="auto">
            <a:xfrm>
              <a:off x="7980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0" name="Line 5034"/>
            <p:cNvSpPr>
              <a:spLocks noChangeShapeType="1"/>
            </p:cNvSpPr>
            <p:nvPr/>
          </p:nvSpPr>
          <p:spPr bwMode="auto">
            <a:xfrm>
              <a:off x="2232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1" name="Line 5036"/>
            <p:cNvSpPr>
              <a:spLocks noChangeShapeType="1"/>
            </p:cNvSpPr>
            <p:nvPr/>
          </p:nvSpPr>
          <p:spPr bwMode="auto">
            <a:xfrm>
              <a:off x="2916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2" name="Line 5038"/>
            <p:cNvSpPr>
              <a:spLocks noChangeShapeType="1"/>
            </p:cNvSpPr>
            <p:nvPr/>
          </p:nvSpPr>
          <p:spPr bwMode="auto">
            <a:xfrm>
              <a:off x="3600" y="16421"/>
              <a:ext cx="6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3" name="Line 5040"/>
            <p:cNvSpPr>
              <a:spLocks noChangeShapeType="1"/>
            </p:cNvSpPr>
            <p:nvPr/>
          </p:nvSpPr>
          <p:spPr bwMode="auto">
            <a:xfrm>
              <a:off x="4260" y="16421"/>
              <a:ext cx="67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4" name="Line 5042"/>
            <p:cNvSpPr>
              <a:spLocks noChangeShapeType="1"/>
            </p:cNvSpPr>
            <p:nvPr/>
          </p:nvSpPr>
          <p:spPr bwMode="auto">
            <a:xfrm>
              <a:off x="4932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5" name="Line 5044"/>
            <p:cNvSpPr>
              <a:spLocks noChangeShapeType="1"/>
            </p:cNvSpPr>
            <p:nvPr/>
          </p:nvSpPr>
          <p:spPr bwMode="auto">
            <a:xfrm>
              <a:off x="5712" y="16421"/>
              <a:ext cx="8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6" name="Line 5046"/>
            <p:cNvSpPr>
              <a:spLocks noChangeShapeType="1"/>
            </p:cNvSpPr>
            <p:nvPr/>
          </p:nvSpPr>
          <p:spPr bwMode="auto">
            <a:xfrm>
              <a:off x="6576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7" name="Line 5048"/>
            <p:cNvSpPr>
              <a:spLocks noChangeShapeType="1"/>
            </p:cNvSpPr>
            <p:nvPr/>
          </p:nvSpPr>
          <p:spPr bwMode="auto">
            <a:xfrm>
              <a:off x="7356" y="16421"/>
              <a:ext cx="6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</p:grpSp>
      <p:sp>
        <p:nvSpPr>
          <p:cNvPr id="54" name="Text Box 3195"/>
          <p:cNvSpPr txBox="1">
            <a:spLocks noChangeArrowheads="1"/>
          </p:cNvSpPr>
          <p:nvPr/>
        </p:nvSpPr>
        <p:spPr bwMode="auto">
          <a:xfrm>
            <a:off x="217714" y="3369062"/>
            <a:ext cx="875211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0000" eaLnBrk="1" hangingPunct="1">
              <a:spcBef>
                <a:spcPts val="0"/>
              </a:spcBef>
            </a:pPr>
            <a:endParaRPr lang="pl-PL" altLang="cs-CZ" sz="2000" b="0" dirty="0" smtClean="0">
              <a:solidFill>
                <a:schemeClr val="accent2"/>
              </a:solidFill>
              <a:latin typeface="+mj-lt"/>
            </a:endParaRPr>
          </a:p>
          <a:p>
            <a:pPr defTabSz="180000" eaLnBrk="1" hangingPunct="1">
              <a:spcBef>
                <a:spcPts val="0"/>
              </a:spcBef>
            </a:pPr>
            <a:endParaRPr lang="pl-PL" altLang="cs-CZ" sz="2000" b="0" dirty="0" smtClean="0">
              <a:solidFill>
                <a:schemeClr val="accent2"/>
              </a:solidFill>
              <a:latin typeface="+mj-lt"/>
            </a:endParaRPr>
          </a:p>
          <a:p>
            <a:pPr defTabSz="180000" eaLnBrk="1" hangingPunct="1">
              <a:spcBef>
                <a:spcPts val="0"/>
              </a:spcBef>
            </a:pPr>
            <a:endParaRPr lang="pl-PL" altLang="cs-CZ" sz="2000" b="0" dirty="0" smtClean="0">
              <a:solidFill>
                <a:schemeClr val="accent2"/>
              </a:solidFill>
              <a:latin typeface="+mj-lt"/>
            </a:endParaRP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2000" b="0" dirty="0" smtClean="0">
                <a:solidFill>
                  <a:schemeClr val="accent2"/>
                </a:solidFill>
                <a:latin typeface="+mj-lt"/>
              </a:rPr>
              <a:t>														</a:t>
            </a:r>
            <a:r>
              <a:rPr lang="pl-PL" altLang="cs-CZ" sz="1200" b="0" cap="all" dirty="0" smtClean="0">
                <a:latin typeface="Arial Black" pitchFamily="34" charset="0"/>
              </a:rPr>
              <a:t>VYSOKÁ ŠKOLA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>
                <a:latin typeface="Arial Black" pitchFamily="34" charset="0"/>
              </a:rPr>
              <a:t>	</a:t>
            </a:r>
            <a:r>
              <a:rPr lang="pl-PL" altLang="cs-CZ" sz="1200" b="0" cap="all" dirty="0" smtClean="0">
                <a:latin typeface="Arial Black" pitchFamily="34" charset="0"/>
              </a:rPr>
              <a:t>													CHEMICKO-TECHNOLOGICKÁ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>
                <a:latin typeface="Arial Black" pitchFamily="34" charset="0"/>
              </a:rPr>
              <a:t>	</a:t>
            </a:r>
            <a:r>
              <a:rPr lang="pl-PL" altLang="cs-CZ" sz="1200" b="0" cap="all" dirty="0" smtClean="0">
                <a:latin typeface="Arial Black" pitchFamily="34" charset="0"/>
              </a:rPr>
              <a:t>													V PRAZE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 smtClean="0">
                <a:latin typeface="Arial Black" pitchFamily="34" charset="0"/>
              </a:rPr>
              <a:t>														FAKULTA TECHNOLOGIE OCHRANY PROSTŘEDÍ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 smtClean="0">
                <a:latin typeface="Arial Black" pitchFamily="34" charset="0"/>
              </a:rPr>
              <a:t>														ÚSTAV PLYNNÝCH a PEVNÝCH PALIV A OCHRANY OVZDUŠÍ</a:t>
            </a:r>
          </a:p>
        </p:txBody>
      </p:sp>
      <p:grpSp>
        <p:nvGrpSpPr>
          <p:cNvPr id="56" name="Skupina 55"/>
          <p:cNvGrpSpPr>
            <a:grpSpLocks noChangeAspect="1"/>
          </p:cNvGrpSpPr>
          <p:nvPr/>
        </p:nvGrpSpPr>
        <p:grpSpPr>
          <a:xfrm>
            <a:off x="2058089" y="4407173"/>
            <a:ext cx="656536" cy="637793"/>
            <a:chOff x="6096689" y="7705725"/>
            <a:chExt cx="1166785" cy="1133475"/>
          </a:xfrm>
        </p:grpSpPr>
        <p:sp>
          <p:nvSpPr>
            <p:cNvPr id="57" name="Obdélník 56"/>
            <p:cNvSpPr/>
            <p:nvPr/>
          </p:nvSpPr>
          <p:spPr bwMode="auto">
            <a:xfrm>
              <a:off x="6140450" y="7731125"/>
              <a:ext cx="1047750" cy="10572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66"/>
            <a:stretch>
              <a:fillRect/>
            </a:stretch>
          </p:blipFill>
          <p:spPr bwMode="auto">
            <a:xfrm>
              <a:off x="6096689" y="7705725"/>
              <a:ext cx="1166785" cy="1133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8833456" cy="6549831"/>
            <a:chOff x="-7" y="117672"/>
            <a:chExt cx="8833456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0" y="117672"/>
              <a:ext cx="883344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Výzkum CCS technologií – část činnosti ústavu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323439"/>
            <a:chOff x="-16332" y="1585433"/>
            <a:chExt cx="9160331" cy="1323439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Pilotní fluidní aparatura: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Měření sorpce oxidu uhličitého – doktorandi a vedoucí ústavu při práci</a:t>
              </a: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10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49" y="1841439"/>
            <a:ext cx="6437025" cy="465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Kde sídlíme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323439"/>
            <a:chOff x="-16332" y="1585433"/>
            <a:chExt cx="9160331" cy="1323439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Adresa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en-US" altLang="cs-CZ" sz="2000" b="0" dirty="0" smtClean="0"/>
                <a:t>Technická </a:t>
              </a:r>
              <a:r>
                <a:rPr lang="en-US" altLang="cs-CZ" sz="2000" b="0" dirty="0"/>
                <a:t>5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en-US" altLang="cs-CZ" sz="2000" b="0" dirty="0" smtClean="0"/>
                <a:t>166 </a:t>
              </a:r>
              <a:r>
                <a:rPr lang="en-US" altLang="cs-CZ" sz="2000" b="0" dirty="0"/>
                <a:t>28 Praha 6 – </a:t>
              </a:r>
              <a:r>
                <a:rPr lang="en-US" altLang="cs-CZ" sz="2000" b="0" dirty="0" smtClean="0"/>
                <a:t>Dejvice</a:t>
              </a: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Budova A – první patro</a:t>
              </a:r>
              <a:endParaRPr lang="en-US" altLang="cs-CZ" sz="2000" b="0" dirty="0"/>
            </a:p>
          </p:txBody>
        </p:sp>
      </p:grpSp>
      <p:grpSp>
        <p:nvGrpSpPr>
          <p:cNvPr id="155" name="Skupina 63"/>
          <p:cNvGrpSpPr/>
          <p:nvPr/>
        </p:nvGrpSpPr>
        <p:grpSpPr>
          <a:xfrm>
            <a:off x="1" y="2206248"/>
            <a:ext cx="9169857" cy="707886"/>
            <a:chOff x="-16333" y="1590090"/>
            <a:chExt cx="9169857" cy="707886"/>
          </a:xfrm>
        </p:grpSpPr>
        <p:sp>
          <p:nvSpPr>
            <p:cNvPr id="156" name="Text Box 3195"/>
            <p:cNvSpPr txBox="1">
              <a:spLocks noChangeArrowheads="1"/>
            </p:cNvSpPr>
            <p:nvPr/>
          </p:nvSpPr>
          <p:spPr bwMode="auto">
            <a:xfrm>
              <a:off x="-16333" y="1661612"/>
              <a:ext cx="1600202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Kontakty</a:t>
              </a:r>
            </a:p>
          </p:txBody>
        </p:sp>
        <p:sp>
          <p:nvSpPr>
            <p:cNvPr id="157" name="Text Box 3195"/>
            <p:cNvSpPr txBox="1">
              <a:spLocks noChangeArrowheads="1"/>
            </p:cNvSpPr>
            <p:nvPr/>
          </p:nvSpPr>
          <p:spPr bwMode="auto">
            <a:xfrm>
              <a:off x="1588632" y="1590090"/>
              <a:ext cx="756489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Sekretariát:	+420 220 444 231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/>
                <a:t>Internet:		http://upkoo.vscht.cz/</a:t>
              </a:r>
              <a:endParaRPr lang="cs-CZ" altLang="cs-CZ" sz="2000" b="0" dirty="0" smtClean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2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0827"/>
            <a:ext cx="9144000" cy="5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6" y="2892194"/>
            <a:ext cx="7628313" cy="37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Základní údaje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323439"/>
            <a:chOff x="-16332" y="1585433"/>
            <a:chExt cx="9160331" cy="1323439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Historie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Ústav založen 1953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Původní název „Katedra koksárenství a plynárenství“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/>
                <a:t>p</a:t>
              </a:r>
              <a:r>
                <a:rPr lang="cs-CZ" altLang="cs-CZ" sz="2000" b="0" dirty="0" smtClean="0"/>
                <a:t>ři </a:t>
              </a:r>
              <a:r>
                <a:rPr lang="cs-CZ" altLang="cs-CZ" sz="2000" b="0" dirty="0" smtClean="0"/>
                <a:t>Fakultě technologie paliv a vody (nyní Fakulta technologie ochrany prostředí</a:t>
              </a:r>
              <a:endParaRPr lang="cs-CZ" altLang="cs-CZ" sz="2000" b="0" dirty="0"/>
            </a:p>
          </p:txBody>
        </p:sp>
      </p:grpSp>
      <p:grpSp>
        <p:nvGrpSpPr>
          <p:cNvPr id="155" name="Skupina 63"/>
          <p:cNvGrpSpPr/>
          <p:nvPr/>
        </p:nvGrpSpPr>
        <p:grpSpPr>
          <a:xfrm>
            <a:off x="1" y="2206248"/>
            <a:ext cx="9169857" cy="4324261"/>
            <a:chOff x="-16333" y="1590090"/>
            <a:chExt cx="9169857" cy="4324261"/>
          </a:xfrm>
        </p:grpSpPr>
        <p:sp>
          <p:nvSpPr>
            <p:cNvPr id="156" name="Text Box 3195"/>
            <p:cNvSpPr txBox="1">
              <a:spLocks noChangeArrowheads="1"/>
            </p:cNvSpPr>
            <p:nvPr/>
          </p:nvSpPr>
          <p:spPr bwMode="auto">
            <a:xfrm>
              <a:off x="-16333" y="1661612"/>
              <a:ext cx="1600202" cy="393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Vedoucí ústavu</a:t>
              </a:r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Spolupráce</a:t>
              </a: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</p:txBody>
        </p:sp>
        <p:sp>
          <p:nvSpPr>
            <p:cNvPr id="157" name="Text Box 3195"/>
            <p:cNvSpPr txBox="1">
              <a:spLocks noChangeArrowheads="1"/>
            </p:cNvSpPr>
            <p:nvPr/>
          </p:nvSpPr>
          <p:spPr bwMode="auto">
            <a:xfrm>
              <a:off x="1588632" y="1590090"/>
              <a:ext cx="7564892" cy="4324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algn="r" defTabSz="360000" eaLnBrk="1" hangingPunct="1">
                <a:spcBef>
                  <a:spcPts val="1200"/>
                </a:spcBef>
              </a:pPr>
              <a:r>
                <a:rPr lang="cs-CZ" altLang="cs-CZ" sz="2000" b="0" dirty="0" smtClean="0"/>
                <a:t>									Doc. </a:t>
              </a:r>
              <a:r>
                <a:rPr lang="cs-CZ" altLang="cs-CZ" sz="2000" b="0" dirty="0"/>
                <a:t>Ing. Karel Ciahotný, CSc</a:t>
              </a:r>
              <a:r>
                <a:rPr lang="cs-CZ" altLang="cs-CZ" sz="2000" b="0" dirty="0" smtClean="0"/>
                <a:t>.,</a:t>
              </a:r>
            </a:p>
            <a:p>
              <a:pPr algn="r" defTabSz="360000" eaLnBrk="1" hangingPunct="1">
                <a:spcBef>
                  <a:spcPts val="1200"/>
                </a:spcBef>
              </a:pPr>
              <a:r>
                <a:rPr lang="cs-CZ" altLang="cs-CZ" sz="2000" b="0" dirty="0" smtClean="0"/>
                <a:t>vedoucí od r. </a:t>
              </a:r>
              <a:r>
                <a:rPr lang="cs-CZ" altLang="cs-CZ" sz="2000" b="0" dirty="0" smtClean="0"/>
                <a:t>2006</a:t>
              </a:r>
            </a:p>
            <a:p>
              <a:pPr algn="r" defTabSz="360000" eaLnBrk="1" hangingPunct="1">
                <a:spcBef>
                  <a:spcPts val="1200"/>
                </a:spcBef>
              </a:pPr>
              <a:endParaRPr lang="cs-CZ" altLang="cs-CZ" sz="2000" b="0" dirty="0"/>
            </a:p>
            <a:p>
              <a:pPr algn="r" defTabSz="360000" eaLnBrk="1" hangingPunct="1">
                <a:spcBef>
                  <a:spcPts val="1200"/>
                </a:spcBef>
              </a:pPr>
              <a:endParaRPr lang="cs-CZ" altLang="cs-CZ" sz="2000" b="0" dirty="0" smtClean="0"/>
            </a:p>
            <a:p>
              <a:pPr algn="r" defTabSz="360000" eaLnBrk="1" hangingPunct="1">
                <a:spcBef>
                  <a:spcPts val="1200"/>
                </a:spcBef>
                <a:spcAft>
                  <a:spcPts val="1200"/>
                </a:spcAft>
              </a:pPr>
              <a:endParaRPr lang="cs-CZ" altLang="cs-CZ" sz="2000" b="0" dirty="0"/>
            </a:p>
            <a:p>
              <a:pPr defTabSz="360000" eaLnBrk="1" hangingPunct="1">
                <a:spcBef>
                  <a:spcPts val="1200"/>
                </a:spcBef>
              </a:pPr>
              <a:r>
                <a:rPr lang="cs-CZ" altLang="cs-CZ" sz="2000" b="0" dirty="0" smtClean="0"/>
                <a:t>Zásadní </a:t>
              </a:r>
              <a:r>
                <a:rPr lang="cs-CZ" altLang="cs-CZ" sz="2000" b="0" dirty="0"/>
                <a:t>dlouhodobá spolupráce s NET4GAS, s.r.o</a:t>
              </a:r>
              <a:r>
                <a:rPr lang="cs-CZ" altLang="cs-CZ" sz="2000" b="0" dirty="0" smtClean="0"/>
                <a:t>.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+ další významní partneři: ÚJV Řež, VÚHU Most, TU-BAF …..</a:t>
              </a:r>
              <a:endParaRPr lang="cs-CZ" altLang="cs-CZ" sz="2000" b="0" dirty="0" smtClean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3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0827"/>
            <a:ext cx="9144000" cy="5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7" y="2253630"/>
            <a:ext cx="3452725" cy="34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je naše poslání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5632311"/>
            <a:chOff x="-16332" y="1585433"/>
            <a:chExt cx="9160331" cy="5632311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Skloubit dva prvky: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5632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/>
                <a:t>V</a:t>
              </a:r>
              <a:r>
                <a:rPr lang="cs-CZ" altLang="cs-CZ" sz="2000" b="0" dirty="0" smtClean="0"/>
                <a:t>ýuku studentů v oblastech moderních palivářských  a energetických technologií a v oblasti environmentální technologie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							</a:t>
              </a:r>
              <a:r>
                <a:rPr lang="cs-CZ" altLang="cs-CZ" sz="8000" b="0" dirty="0" smtClean="0">
                  <a:solidFill>
                    <a:srgbClr val="C00000"/>
                  </a:solidFill>
                </a:rPr>
                <a:t>+</a:t>
              </a:r>
              <a:endParaRPr lang="cs-CZ" altLang="cs-CZ" sz="8000" b="0" dirty="0">
                <a:solidFill>
                  <a:srgbClr val="C00000"/>
                </a:solidFill>
              </a:endParaRP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Výzkum v oblasti odlučování široké škály škodlivin z plynů, v oblasti alternativních paliv atd.</a:t>
              </a:r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Syntézou obojího vytvořit propojený a efektivní celek</a:t>
              </a: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4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Zahnutá šipka doprava 1"/>
          <p:cNvSpPr/>
          <p:nvPr/>
        </p:nvSpPr>
        <p:spPr bwMode="auto">
          <a:xfrm>
            <a:off x="241540" y="3157267"/>
            <a:ext cx="1069675" cy="2976113"/>
          </a:xfrm>
          <a:prstGeom prst="curvedRightArrow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1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83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927682" cy="6549831"/>
            <a:chOff x="-7" y="117672"/>
            <a:chExt cx="7927682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70589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Ocenění studentů za vědecký přínos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553507"/>
            <a:chOff x="-16332" y="1585433"/>
            <a:chExt cx="9160331" cy="1553507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Sponzoring</a:t>
              </a:r>
            </a:p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(odměny za umístění v soutěžích a motivační stipendia)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092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Jednorázové finanční odměny za studentskou vědeckou činnost (prezentovanou v rámci SVK apod.)</a:t>
              </a:r>
            </a:p>
            <a:p>
              <a:pPr defTabSz="360000" eaLnBrk="1" hangingPunct="1">
                <a:spcBef>
                  <a:spcPts val="600"/>
                </a:spcBef>
              </a:pPr>
              <a:r>
                <a:rPr lang="cs-CZ" altLang="cs-CZ" sz="2000" b="0" dirty="0" smtClean="0"/>
                <a:t>Motivační prospěchová stipendia 		velký význam sponzorů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5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657" y="1905024"/>
            <a:ext cx="6309373" cy="41148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1" y="4019909"/>
            <a:ext cx="3660715" cy="25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máme prostředky a vybavení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015663"/>
            <a:chOff x="-16332" y="1585433"/>
            <a:chExt cx="9160331" cy="1015663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GC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Laboratoř plynové chromatografie – analýza topných i odpadních plynů pod vedením Ing. Sergeje Skoblji, Ph.D.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6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86" y="2080854"/>
            <a:ext cx="6676178" cy="445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máme prostředky a vybavení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015663"/>
            <a:chOff x="-16332" y="1585433"/>
            <a:chExt cx="9160331" cy="1015663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Studentské laboratoře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Pohled do studentské laboratoře pro cvičení z analytiky ovzduší a paliv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7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19" y="1861241"/>
            <a:ext cx="7032556" cy="46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máme prostředky a vybavení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631216"/>
            <a:chOff x="-16332" y="1585433"/>
            <a:chExt cx="9160331" cy="1631216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Charakterizace tuhých materiálů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Pracovní skupina Doc. Ciahotného a Ing. Vrbové Ph.D.</a:t>
              </a: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Elementární analýza a měření </a:t>
              </a:r>
              <a:r>
                <a:rPr lang="cs-CZ" altLang="cs-CZ" sz="2000" b="0" dirty="0" smtClean="0"/>
                <a:t>povrchu (viz foto)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Dále stanovení sorpčních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/>
                <a:t>v</a:t>
              </a:r>
              <a:r>
                <a:rPr lang="cs-CZ" altLang="cs-CZ" sz="2000" b="0" dirty="0" smtClean="0"/>
                <a:t>lastností (Coulter SA3100,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Quantachrome ASiQ)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8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7" y="3114136"/>
            <a:ext cx="4805307" cy="34679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80" y="1585557"/>
            <a:ext cx="4001500" cy="41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Výzkum alternativních paliv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707886"/>
            <a:chOff x="-16332" y="1585433"/>
            <a:chExt cx="9160331" cy="707886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Pyrolýza a zplyňování</a:t>
              </a:r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Konstrukce vlastních aparatur na výzkum termické konverze biomasy (Ing. Skoblja, Ph.D., Ing. Beňo, Ph.D., Ing. Staf, Ph.D.)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9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93" y="1672083"/>
            <a:ext cx="7306579" cy="48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217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8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217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8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7852</TotalTime>
  <Words>296</Words>
  <Application>Microsoft Office PowerPoint</Application>
  <PresentationFormat>Předvádění na obrazovce (4:3)</PresentationFormat>
  <Paragraphs>106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Arial Narrow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deep cave of homicide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skaarj warrior</dc:creator>
  <cp:lastModifiedBy>Staf Marek</cp:lastModifiedBy>
  <cp:revision>1193</cp:revision>
  <cp:lastPrinted>2015-02-12T13:02:57Z</cp:lastPrinted>
  <dcterms:created xsi:type="dcterms:W3CDTF">2003-11-06T20:10:09Z</dcterms:created>
  <dcterms:modified xsi:type="dcterms:W3CDTF">2018-03-06T09:11:19Z</dcterms:modified>
</cp:coreProperties>
</file>