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12" r:id="rId2"/>
    <p:sldId id="342" r:id="rId3"/>
    <p:sldId id="346" r:id="rId4"/>
    <p:sldId id="347" r:id="rId5"/>
    <p:sldId id="348" r:id="rId6"/>
    <p:sldId id="349" r:id="rId7"/>
    <p:sldId id="343" r:id="rId8"/>
    <p:sldId id="344" r:id="rId9"/>
    <p:sldId id="345" r:id="rId10"/>
    <p:sldId id="350" r:id="rId11"/>
    <p:sldId id="351" r:id="rId12"/>
    <p:sldId id="352" r:id="rId13"/>
    <p:sldId id="353" r:id="rId14"/>
    <p:sldId id="354" r:id="rId15"/>
    <p:sldId id="355" r:id="rId16"/>
    <p:sldId id="356" r:id="rId17"/>
  </p:sldIdLst>
  <p:sldSz cx="9144000" cy="6858000" type="screen4x3"/>
  <p:notesSz cx="6858000" cy="994568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6A0A"/>
    <a:srgbClr val="D0DDC4"/>
    <a:srgbClr val="FF8000"/>
    <a:srgbClr val="F5A449"/>
    <a:srgbClr val="56943E"/>
    <a:srgbClr val="FFFFFF"/>
    <a:srgbClr val="378272"/>
    <a:srgbClr val="378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3" autoAdjust="0"/>
    <p:restoredTop sz="94660"/>
  </p:normalViewPr>
  <p:slideViewPr>
    <p:cSldViewPr snapToGrid="0" snapToObjects="1" showGuides="1">
      <p:cViewPr>
        <p:scale>
          <a:sx n="119" d="100"/>
          <a:sy n="119" d="100"/>
        </p:scale>
        <p:origin x="-1320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CA3FEDE-8195-4C38-B018-57459597388F}" type="datetime1">
              <a:rPr lang="cs-CZ"/>
              <a:pPr>
                <a:defRPr/>
              </a:pPr>
              <a:t>7.3.2018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www.vsb.cz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B7F1F14-79D6-41C5-B044-55BF440C0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641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7C542EB-0198-4EA4-8226-0354A643F6DE}" type="datetime1">
              <a:rPr lang="cs-CZ"/>
              <a:pPr>
                <a:defRPr/>
              </a:pPr>
              <a:t>7.3.2018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www.vsb.cz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D68C68E-835D-459B-958A-F4507446E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5282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5300" y="3740150"/>
            <a:ext cx="4591049" cy="1431925"/>
          </a:xfrm>
        </p:spPr>
        <p:txBody>
          <a:bodyPr anchor="t"/>
          <a:lstStyle>
            <a:lvl1pPr algn="r">
              <a:defRPr sz="2800" b="0" spc="-150" baseline="0">
                <a:solidFill>
                  <a:schemeClr val="tx1"/>
                </a:solidFill>
                <a:latin typeface="Cillian" pitchFamily="50" charset="-18"/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8050" y="5990897"/>
            <a:ext cx="4524375" cy="746453"/>
          </a:xfrm>
        </p:spPr>
        <p:txBody>
          <a:bodyPr/>
          <a:lstStyle>
            <a:lvl1pPr marL="0" indent="0" algn="ctr">
              <a:lnSpc>
                <a:spcPts val="18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813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1868" y="2619703"/>
            <a:ext cx="6291073" cy="1390650"/>
          </a:xfrm>
        </p:spPr>
        <p:txBody>
          <a:bodyPr anchor="ctr"/>
          <a:lstStyle>
            <a:lvl1pPr algn="r">
              <a:defRPr lang="cs-CZ" sz="4800" b="0" kern="1200" spc="-150" baseline="0" dirty="0">
                <a:solidFill>
                  <a:srgbClr val="EB6A0A"/>
                </a:solidFill>
                <a:effectLst/>
                <a:latin typeface="Cillian" pitchFamily="50" charset="-18"/>
                <a:ea typeface="ＭＳ Ｐゴシック" charset="-128"/>
                <a:cs typeface="Cillian" pitchFamily="50" charset="-18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1259" y="4135440"/>
            <a:ext cx="4155034" cy="1752600"/>
          </a:xfr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11" name="Zástupný symbol pro text 10"/>
          <p:cNvSpPr>
            <a:spLocks noGrp="1" noChangeAspect="1"/>
          </p:cNvSpPr>
          <p:nvPr>
            <p:ph type="body" sz="quarter" idx="13"/>
          </p:nvPr>
        </p:nvSpPr>
        <p:spPr>
          <a:xfrm>
            <a:off x="-307540" y="-833876"/>
            <a:ext cx="2465388" cy="2765425"/>
          </a:xfrm>
        </p:spPr>
        <p:txBody>
          <a:bodyPr/>
          <a:lstStyle>
            <a:lvl1pPr marL="0" indent="0">
              <a:buNone/>
              <a:defRPr lang="cs-CZ" sz="22000" b="0" i="0" cap="none" baseline="0" smtClean="0">
                <a:solidFill>
                  <a:srgbClr val="D0DDC4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E26EE226-B7EA-4DCD-B0E3-0AA5F9C0FF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www.vsb.cz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1068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en-US" noProof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1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tx2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bg2"/>
              </a:buClr>
              <a:buFont typeface="Wingdings" pitchFamily="2" charset="2"/>
              <a:buChar char="§"/>
              <a:defRPr/>
            </a:lvl3pPr>
            <a:lvl5pPr marL="2057400" indent="-228600">
              <a:buFont typeface="Arial" pitchFamily="34" charset="0"/>
              <a:buChar char="-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4CBD2-BC4C-4432-B426-D54808DF77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www.vsb.cz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5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en-US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91BD-19FB-4FE2-BA01-E863570840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www.vsb.cz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9938" y="142875"/>
            <a:ext cx="7304087" cy="857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7175" y="1009650"/>
            <a:ext cx="8629650" cy="51165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763" y="6510338"/>
            <a:ext cx="52387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Cillian" pitchFamily="50" charset="-18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876AAD2-0B3C-4C00-8F24-66D693A36C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895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www.vsb.cz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4" r:id="rId3"/>
    <p:sldLayoutId id="2147483915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 spc="-100">
          <a:solidFill>
            <a:schemeClr val="tx1"/>
          </a:solidFill>
          <a:latin typeface="Cillian" pitchFamily="50" charset="-18"/>
          <a:ea typeface="ＭＳ Ｐゴシック" charset="-128"/>
          <a:cs typeface="Cillian" pitchFamily="50" charset="-1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illian"/>
          <a:ea typeface="ＭＳ Ｐゴシック" charset="-128"/>
          <a:cs typeface="Cillian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illian"/>
          <a:ea typeface="ＭＳ Ｐゴシック" charset="-128"/>
          <a:cs typeface="Cillian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illian"/>
          <a:ea typeface="ＭＳ Ｐゴシック" charset="-128"/>
          <a:cs typeface="Cillian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illian"/>
          <a:ea typeface="ＭＳ Ｐゴシック" charset="-128"/>
          <a:cs typeface="Cillian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26043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26043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26043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26043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 spc="-100">
          <a:solidFill>
            <a:schemeClr val="bg2"/>
          </a:solidFill>
          <a:latin typeface="Cillian" pitchFamily="50" charset="-18"/>
          <a:ea typeface="ＭＳ Ｐゴシック" charset="-128"/>
          <a:cs typeface="Cillian" pitchFamily="50" charset="-1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 spc="-100">
          <a:solidFill>
            <a:schemeClr val="bg2"/>
          </a:solidFill>
          <a:latin typeface="Cillian" pitchFamily="50" charset="-18"/>
          <a:ea typeface="ＭＳ Ｐゴシック" charset="-128"/>
          <a:cs typeface="Cillian" pitchFamily="50" charset="-1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 spc="-100">
          <a:solidFill>
            <a:schemeClr val="bg2"/>
          </a:solidFill>
          <a:latin typeface="Cillian" pitchFamily="50" charset="-18"/>
          <a:ea typeface="ＭＳ Ｐゴシック" charset="-128"/>
          <a:cs typeface="Cillian" pitchFamily="50" charset="-1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 spc="-100">
          <a:solidFill>
            <a:schemeClr val="bg2"/>
          </a:solidFill>
          <a:latin typeface="Cillian" pitchFamily="50" charset="-18"/>
          <a:ea typeface="ＭＳ Ｐゴシック" charset="-128"/>
          <a:cs typeface="Cillian" pitchFamily="50" charset="-1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 spc="-100">
          <a:solidFill>
            <a:schemeClr val="bg2"/>
          </a:solidFill>
          <a:latin typeface="Cillian" pitchFamily="50" charset="-18"/>
          <a:ea typeface="ＭＳ Ｐゴシック" charset="-128"/>
          <a:cs typeface="Cillian" pitchFamily="50" charset="-1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greenphilippines.com.ph/newgpios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lticuniv.uu.se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rccv.vsb.cz/mostech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05300" y="3740150"/>
            <a:ext cx="4591050" cy="1431925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ea typeface="ＭＳ Ｐゴシック" pitchFamily="34" charset="-128"/>
              </a:rPr>
              <a:t>Institut environmentálního inženýrství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48050" y="5943600"/>
            <a:ext cx="4524375" cy="793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cs-CZ" sz="2400" dirty="0" smtClean="0">
                <a:solidFill>
                  <a:srgbClr val="404040"/>
                </a:solidFill>
                <a:ea typeface="ＭＳ Ｐゴシック" pitchFamily="34" charset="-128"/>
              </a:rPr>
              <a:t>doc. Ing. Vojtěch Václavík, Ph.D.</a:t>
            </a:r>
            <a:endParaRPr lang="en-US" sz="2400" dirty="0">
              <a:solidFill>
                <a:srgbClr val="40404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Studium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3"/>
          </a:xfrm>
        </p:spPr>
        <p:txBody>
          <a:bodyPr/>
          <a:lstStyle/>
          <a:p>
            <a:pPr algn="just">
              <a:spcBef>
                <a:spcPts val="1800"/>
              </a:spcBef>
            </a:pPr>
            <a:r>
              <a:rPr lang="cs-CZ" sz="2400" b="1" dirty="0" smtClean="0"/>
              <a:t>Teoretická </a:t>
            </a:r>
            <a:r>
              <a:rPr lang="cs-CZ" sz="2400" b="1" dirty="0"/>
              <a:t>výuka je doplněna mnoha exkurzemi a terénními cvičeními.</a:t>
            </a:r>
          </a:p>
          <a:p>
            <a:pPr algn="just">
              <a:spcBef>
                <a:spcPts val="1800"/>
              </a:spcBef>
            </a:pPr>
            <a:r>
              <a:rPr lang="cs-CZ" sz="2400" b="1" dirty="0" smtClean="0"/>
              <a:t>Studenti </a:t>
            </a:r>
            <a:r>
              <a:rPr lang="cs-CZ" sz="2400" b="1" dirty="0"/>
              <a:t>mohou studovat i v zahraničí v rámci mobilit VŠB-TUO.</a:t>
            </a:r>
          </a:p>
          <a:p>
            <a:pPr algn="just">
              <a:spcBef>
                <a:spcPts val="1800"/>
              </a:spcBef>
            </a:pPr>
            <a:r>
              <a:rPr lang="cs-CZ" sz="2400" b="1" dirty="0" smtClean="0"/>
              <a:t>Studenti </a:t>
            </a:r>
            <a:r>
              <a:rPr lang="cs-CZ" sz="2400" b="1" dirty="0"/>
              <a:t>Institutu environmentálního inženýrství úspěšně reprezentují fakultu a </a:t>
            </a:r>
            <a:r>
              <a:rPr lang="cs-CZ" sz="2400" b="1" dirty="0" smtClean="0"/>
              <a:t>univerzitu na </a:t>
            </a:r>
            <a:r>
              <a:rPr lang="cs-CZ" sz="2400" b="1" dirty="0"/>
              <a:t>domácích i zahraničních konferencích a soutěžích. Každoročně zaujímají přední </a:t>
            </a:r>
            <a:r>
              <a:rPr lang="cs-CZ" sz="2400" b="1" dirty="0" smtClean="0"/>
              <a:t>místa ve </a:t>
            </a:r>
            <a:r>
              <a:rPr lang="cs-CZ" sz="2400" b="1" dirty="0"/>
              <a:t>fakultním i mezinárodním kole SVOČ, na mezinárodní Konferenci mladých </a:t>
            </a:r>
            <a:r>
              <a:rPr lang="cs-CZ" sz="2400" b="1" dirty="0" smtClean="0"/>
              <a:t>výzkumníkův </a:t>
            </a:r>
            <a:r>
              <a:rPr lang="cs-CZ" sz="2400" b="1" dirty="0"/>
              <a:t>St. </a:t>
            </a:r>
            <a:r>
              <a:rPr lang="cs-CZ" sz="2400" b="1" dirty="0" err="1"/>
              <a:t>Petersburgu</a:t>
            </a:r>
            <a:r>
              <a:rPr lang="cs-CZ" sz="2400" b="1" dirty="0"/>
              <a:t>, v celostátní soutěži dr. Radslava Kinského o nejlepší </a:t>
            </a:r>
            <a:r>
              <a:rPr lang="cs-CZ" sz="2400" b="1" dirty="0" smtClean="0"/>
              <a:t>diplomovou práci </a:t>
            </a:r>
            <a:r>
              <a:rPr lang="cs-CZ" sz="2400" b="1" dirty="0"/>
              <a:t>v oblasti ŽP apod.</a:t>
            </a:r>
            <a:endParaRPr lang="cs-CZ" sz="2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F56F6-A0C0-4952-9F96-38D6E160925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iei</a:t>
            </a:r>
            <a:r>
              <a:rPr lang="en-US" dirty="0" smtClean="0"/>
              <a:t>.vsb.cz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99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Vybrané řešené projekty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1600" dirty="0"/>
              <a:t>projekt MZ QI112A132 „</a:t>
            </a:r>
            <a:r>
              <a:rPr lang="cs-CZ" sz="1600" b="1" dirty="0"/>
              <a:t>Výzkum opatření </a:t>
            </a:r>
            <a:r>
              <a:rPr lang="cs-CZ" sz="1600" b="1" dirty="0" smtClean="0"/>
              <a:t>k zajištění </a:t>
            </a:r>
            <a:r>
              <a:rPr lang="cs-CZ" sz="1600" b="1" dirty="0"/>
              <a:t>zásobování pitnou vodou v </a:t>
            </a:r>
            <a:r>
              <a:rPr lang="cs-CZ" sz="1600" b="1" dirty="0" smtClean="0"/>
              <a:t>obdobích klimatických </a:t>
            </a:r>
            <a:r>
              <a:rPr lang="cs-CZ" sz="1600" b="1" dirty="0"/>
              <a:t>změn</a:t>
            </a:r>
            <a:r>
              <a:rPr lang="cs-CZ" sz="1600" dirty="0" smtClean="0"/>
              <a:t>“</a:t>
            </a:r>
          </a:p>
          <a:p>
            <a:pPr>
              <a:spcBef>
                <a:spcPts val="1200"/>
              </a:spcBef>
            </a:pPr>
            <a:r>
              <a:rPr lang="cs-CZ" sz="1600" dirty="0"/>
              <a:t>projekt QJ1320159 „</a:t>
            </a:r>
            <a:r>
              <a:rPr lang="cs-CZ" sz="1600" b="1" dirty="0"/>
              <a:t>Výzkum </a:t>
            </a:r>
            <a:r>
              <a:rPr lang="cs-CZ" sz="1600" b="1" dirty="0" smtClean="0"/>
              <a:t>zpracování využití </a:t>
            </a:r>
            <a:r>
              <a:rPr lang="cs-CZ" sz="1600" b="1" dirty="0"/>
              <a:t>a zneškodňování odpadních </a:t>
            </a:r>
            <a:r>
              <a:rPr lang="cs-CZ" sz="1600" b="1" dirty="0" smtClean="0"/>
              <a:t>produktů z </a:t>
            </a:r>
            <a:r>
              <a:rPr lang="cs-CZ" sz="1600" b="1" dirty="0"/>
              <a:t>bioplynových stanic</a:t>
            </a:r>
            <a:r>
              <a:rPr lang="cs-CZ" sz="1600" dirty="0" smtClean="0"/>
              <a:t>“</a:t>
            </a:r>
          </a:p>
          <a:p>
            <a:pPr>
              <a:spcBef>
                <a:spcPts val="1200"/>
              </a:spcBef>
            </a:pPr>
            <a:r>
              <a:rPr lang="cs-CZ" sz="1600" dirty="0"/>
              <a:t>Grant </a:t>
            </a:r>
            <a:r>
              <a:rPr lang="cs-CZ" sz="1600" dirty="0" err="1"/>
              <a:t>Contract</a:t>
            </a:r>
            <a:r>
              <a:rPr lang="cs-CZ" sz="1600" dirty="0"/>
              <a:t> ASIA Pro </a:t>
            </a:r>
            <a:r>
              <a:rPr lang="cs-CZ" sz="1600" dirty="0" err="1"/>
              <a:t>Eco</a:t>
            </a:r>
            <a:r>
              <a:rPr lang="cs-CZ" sz="1600" dirty="0"/>
              <a:t> </a:t>
            </a:r>
            <a:r>
              <a:rPr lang="cs-CZ" sz="1600" dirty="0" smtClean="0"/>
              <a:t>2006 </a:t>
            </a:r>
            <a:r>
              <a:rPr lang="en-US" sz="1600" dirty="0" smtClean="0"/>
              <a:t>„</a:t>
            </a:r>
            <a:r>
              <a:rPr lang="en-US" sz="1600" b="1" dirty="0" smtClean="0"/>
              <a:t>Green </a:t>
            </a:r>
            <a:r>
              <a:rPr lang="en-US" sz="1600" b="1" dirty="0" err="1"/>
              <a:t>Philipines</a:t>
            </a:r>
            <a:r>
              <a:rPr lang="en-US" sz="1600" b="1" dirty="0"/>
              <a:t> Islands of </a:t>
            </a:r>
            <a:r>
              <a:rPr lang="en-US" sz="1600" b="1" dirty="0" err="1"/>
              <a:t>Susstainability</a:t>
            </a:r>
            <a:r>
              <a:rPr lang="en-US" sz="1600" dirty="0" smtClean="0"/>
              <a:t>“</a:t>
            </a:r>
            <a:r>
              <a:rPr lang="cs-CZ" sz="1600" dirty="0" smtClean="0"/>
              <a:t> (</a:t>
            </a:r>
            <a:r>
              <a:rPr lang="cs-CZ" sz="1600" dirty="0">
                <a:hlinkClick r:id="rId2"/>
              </a:rPr>
              <a:t>http://greenphilippines.com.ph/</a:t>
            </a:r>
            <a:r>
              <a:rPr lang="cs-CZ" sz="1600" dirty="0" err="1">
                <a:hlinkClick r:id="rId2"/>
              </a:rPr>
              <a:t>newgpios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cs-CZ" sz="1600" dirty="0"/>
              <a:t>projekt </a:t>
            </a:r>
            <a:r>
              <a:rPr lang="cs-CZ" sz="1600" dirty="0" err="1"/>
              <a:t>VaVpI</a:t>
            </a:r>
            <a:r>
              <a:rPr lang="cs-CZ" sz="1600" dirty="0"/>
              <a:t> CZ.1.05/2.1.00/03.0082 „</a:t>
            </a:r>
            <a:r>
              <a:rPr lang="cs-CZ" sz="1600" b="1" dirty="0"/>
              <a:t>Institut čistých technologií těžby a užití </a:t>
            </a:r>
            <a:r>
              <a:rPr lang="cs-CZ" sz="1600" b="1" dirty="0" smtClean="0"/>
              <a:t>energetických surovin</a:t>
            </a:r>
            <a:r>
              <a:rPr lang="cs-CZ" sz="1600" dirty="0" smtClean="0"/>
              <a:t>“</a:t>
            </a:r>
          </a:p>
          <a:p>
            <a:pPr>
              <a:spcBef>
                <a:spcPts val="1200"/>
              </a:spcBef>
            </a:pPr>
            <a:r>
              <a:rPr lang="cs-CZ" sz="1600" dirty="0"/>
              <a:t>projekt OPPS CZ.3.22/1.2.00/12.03398 „</a:t>
            </a:r>
            <a:r>
              <a:rPr lang="cs-CZ" sz="1600" b="1" dirty="0"/>
              <a:t>Hodnocení koncentrací PAU a těžkých </a:t>
            </a:r>
            <a:r>
              <a:rPr lang="cs-CZ" sz="1600" b="1" dirty="0" smtClean="0"/>
              <a:t>kovů </a:t>
            </a:r>
            <a:r>
              <a:rPr lang="pl-PL" sz="1600" b="1" dirty="0" smtClean="0"/>
              <a:t>na </a:t>
            </a:r>
            <a:r>
              <a:rPr lang="pl-PL" sz="1600" b="1" dirty="0"/>
              <a:t>povrchu odvalů a v okolí hutních podniků</a:t>
            </a:r>
            <a:r>
              <a:rPr lang="pl-PL" sz="1600" dirty="0" smtClean="0"/>
              <a:t>“</a:t>
            </a:r>
          </a:p>
          <a:p>
            <a:pPr>
              <a:spcBef>
                <a:spcPts val="1200"/>
              </a:spcBef>
            </a:pPr>
            <a:r>
              <a:rPr lang="pl-PL" sz="1600" dirty="0"/>
              <a:t>projekt TAČR TE02000029 „</a:t>
            </a:r>
            <a:r>
              <a:rPr lang="pl-PL" sz="1600" b="1" dirty="0"/>
              <a:t>Centrum kompetence efektivní a ekologické těžby </a:t>
            </a:r>
            <a:r>
              <a:rPr lang="pl-PL" sz="1600" b="1" dirty="0" smtClean="0"/>
              <a:t>nerostných </a:t>
            </a:r>
            <a:r>
              <a:rPr lang="cs-CZ" sz="1600" b="1" dirty="0" smtClean="0"/>
              <a:t>surovin</a:t>
            </a:r>
            <a:r>
              <a:rPr lang="cs-CZ" sz="1600" dirty="0" smtClean="0"/>
              <a:t>“</a:t>
            </a:r>
          </a:p>
          <a:p>
            <a:pPr>
              <a:spcBef>
                <a:spcPts val="1200"/>
              </a:spcBef>
            </a:pPr>
            <a:r>
              <a:rPr lang="cs-CZ" sz="1600" dirty="0"/>
              <a:t>projekt CZ.11.4.120/0.0/15_006/0000059 </a:t>
            </a:r>
            <a:r>
              <a:rPr lang="cs-CZ" sz="1600" dirty="0" smtClean="0"/>
              <a:t>„</a:t>
            </a:r>
            <a:r>
              <a:rPr lang="cs-CZ" sz="1600" b="1" dirty="0"/>
              <a:t>Hodnocení zdrojů a rizik spojených s invazními druhy rostlin v příhraniční oblasti</a:t>
            </a:r>
            <a:r>
              <a:rPr lang="cs-CZ" sz="1600" dirty="0" smtClean="0"/>
              <a:t>“</a:t>
            </a:r>
          </a:p>
          <a:p>
            <a:pPr>
              <a:spcBef>
                <a:spcPts val="1200"/>
              </a:spcBef>
            </a:pPr>
            <a:r>
              <a:rPr lang="cs-CZ" sz="1600" dirty="0" smtClean="0"/>
              <a:t>projekt </a:t>
            </a:r>
            <a:r>
              <a:rPr lang="cs-CZ" sz="1600" dirty="0"/>
              <a:t>CZ.11.4.120/0.0/0.0/15_006/0000074 „</a:t>
            </a:r>
            <a:r>
              <a:rPr lang="cs-CZ" sz="1600" b="1" dirty="0"/>
              <a:t>TERDUMP Spolupráce VŠB-TU/GIG Katowice na průzkumu hořících hald na obou stranách společné </a:t>
            </a:r>
            <a:r>
              <a:rPr lang="cs-CZ" sz="1600" b="1" dirty="0" smtClean="0"/>
              <a:t>hranice</a:t>
            </a:r>
            <a:r>
              <a:rPr lang="cs-CZ" sz="1600" dirty="0" smtClean="0"/>
              <a:t>“</a:t>
            </a:r>
            <a:endParaRPr lang="cs-CZ" sz="16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F56F6-A0C0-4952-9F96-38D6E160925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iei</a:t>
            </a:r>
            <a:r>
              <a:rPr lang="en-US" dirty="0" smtClean="0"/>
              <a:t>.vsb.cz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Spolupráce s odbornými institucemi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pl-PL" sz="2000" dirty="0"/>
              <a:t>od roku 2007 jsou pracovníci institutu zapojeni do projektu mezinárodní spolupráce </a:t>
            </a:r>
            <a:r>
              <a:rPr lang="pl-PL" sz="2000" dirty="0" smtClean="0"/>
              <a:t>Baltic </a:t>
            </a:r>
            <a:r>
              <a:rPr lang="cs-CZ" sz="2000" dirty="0" smtClean="0"/>
              <a:t>University </a:t>
            </a:r>
            <a:r>
              <a:rPr lang="cs-CZ" sz="2000" dirty="0" err="1"/>
              <a:t>Programme</a:t>
            </a:r>
            <a:r>
              <a:rPr lang="cs-CZ" sz="2000" dirty="0"/>
              <a:t> (</a:t>
            </a:r>
            <a:r>
              <a:rPr lang="cs-CZ" sz="2000" dirty="0">
                <a:hlinkClick r:id="rId2"/>
              </a:rPr>
              <a:t>http://www.balticuniv.uu.se</a:t>
            </a:r>
            <a:r>
              <a:rPr lang="cs-CZ" sz="2000" dirty="0" smtClean="0">
                <a:hlinkClick r:id="rId2"/>
              </a:rPr>
              <a:t>/</a:t>
            </a:r>
            <a:r>
              <a:rPr lang="cs-CZ" sz="2000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cs-CZ" sz="2000" dirty="0"/>
              <a:t>je rozvíjena i spolupráce se společnostmi </a:t>
            </a:r>
            <a:r>
              <a:rPr lang="cs-CZ" sz="2000" dirty="0" err="1"/>
              <a:t>SmVaK</a:t>
            </a:r>
            <a:r>
              <a:rPr lang="cs-CZ" sz="2000" dirty="0"/>
              <a:t>, a.s., DIAMO </a:t>
            </a:r>
            <a:r>
              <a:rPr lang="cs-CZ" sz="2000" dirty="0" err="1"/>
              <a:t>s.p</a:t>
            </a:r>
            <a:r>
              <a:rPr lang="cs-CZ" sz="2000" dirty="0"/>
              <a:t>., OKD a.s., Green </a:t>
            </a:r>
            <a:r>
              <a:rPr lang="cs-CZ" sz="2000" dirty="0" err="1"/>
              <a:t>Gas</a:t>
            </a:r>
            <a:r>
              <a:rPr lang="cs-CZ" sz="2000" dirty="0"/>
              <a:t> a.s</a:t>
            </a:r>
            <a:r>
              <a:rPr lang="cs-CZ" sz="2000" dirty="0" smtClean="0"/>
              <a:t>., Technický </a:t>
            </a:r>
            <a:r>
              <a:rPr lang="cs-CZ" sz="2000" dirty="0"/>
              <a:t>a zkušební ústav stavební Praha, </a:t>
            </a:r>
            <a:r>
              <a:rPr lang="cs-CZ" sz="2000" dirty="0" err="1"/>
              <a:t>s.p</a:t>
            </a:r>
            <a:r>
              <a:rPr lang="cs-CZ" sz="2000" dirty="0"/>
              <a:t>., pobočka Ostrava, </a:t>
            </a:r>
            <a:r>
              <a:rPr lang="cs-CZ" sz="2000" dirty="0" smtClean="0"/>
              <a:t>OVAK</a:t>
            </a:r>
            <a:r>
              <a:rPr lang="cs-CZ" sz="2000" dirty="0"/>
              <a:t>, a.s., OZO a.s. apod</a:t>
            </a:r>
            <a:r>
              <a:rPr lang="cs-CZ" sz="20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cs-CZ" sz="2000" dirty="0"/>
              <a:t>od roku 1995 je vynikající spolupráce s TU-BA </a:t>
            </a:r>
            <a:r>
              <a:rPr lang="cs-CZ" sz="2000" dirty="0" err="1"/>
              <a:t>Freiberg</a:t>
            </a:r>
            <a:r>
              <a:rPr lang="cs-CZ" sz="2000" dirty="0"/>
              <a:t> – řešení společných </a:t>
            </a:r>
            <a:r>
              <a:rPr lang="cs-CZ" sz="2000" dirty="0" smtClean="0"/>
              <a:t>projektů</a:t>
            </a:r>
          </a:p>
          <a:p>
            <a:pPr>
              <a:spcBef>
                <a:spcPts val="1800"/>
              </a:spcBef>
            </a:pPr>
            <a:r>
              <a:rPr lang="cs-CZ" sz="2000" dirty="0"/>
              <a:t>dalšími spolupracujícími institucemi jsou: VÚV T.G.M. Ostrava, VÚHU a.s. Most, </a:t>
            </a:r>
            <a:r>
              <a:rPr lang="cs-CZ" sz="2000" dirty="0" smtClean="0"/>
              <a:t>VÚSTAH Brno</a:t>
            </a:r>
            <a:r>
              <a:rPr lang="cs-CZ" sz="2000" dirty="0"/>
              <a:t>, Mendelova zemědělská a lesnická univerzita Brno, zahradnická fakulta, Česká </a:t>
            </a:r>
            <a:r>
              <a:rPr lang="cs-CZ" sz="2000" dirty="0" smtClean="0"/>
              <a:t>zemědělská univerzita </a:t>
            </a:r>
            <a:r>
              <a:rPr lang="cs-CZ" sz="2000" dirty="0"/>
              <a:t>Praha, fakulta životního prostředí, VŠCHT </a:t>
            </a:r>
            <a:r>
              <a:rPr lang="cs-CZ" sz="2000" dirty="0" smtClean="0"/>
              <a:t>Praha.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F56F6-A0C0-4952-9F96-38D6E160925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iei</a:t>
            </a:r>
            <a:r>
              <a:rPr lang="en-US" dirty="0" smtClean="0"/>
              <a:t>.vsb.cz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Spolupracující zahraniční vědeckovýzkumná pracoviště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3"/>
          </a:xfrm>
        </p:spPr>
        <p:txBody>
          <a:bodyPr/>
          <a:lstStyle/>
          <a:p>
            <a:r>
              <a:rPr lang="cs-CZ" sz="2000" dirty="0" smtClean="0"/>
              <a:t>Ústav </a:t>
            </a:r>
            <a:r>
              <a:rPr lang="cs-CZ" sz="2000" dirty="0"/>
              <a:t>geotechniky </a:t>
            </a:r>
            <a:r>
              <a:rPr lang="cs-CZ" sz="2000" dirty="0" err="1"/>
              <a:t>Slovenskej</a:t>
            </a:r>
            <a:r>
              <a:rPr lang="cs-CZ" sz="2000" dirty="0"/>
              <a:t> </a:t>
            </a:r>
            <a:r>
              <a:rPr lang="cs-CZ" sz="2000" dirty="0" err="1"/>
              <a:t>akadémie</a:t>
            </a:r>
            <a:r>
              <a:rPr lang="cs-CZ" sz="2000" dirty="0"/>
              <a:t> </a:t>
            </a:r>
            <a:r>
              <a:rPr lang="cs-CZ" sz="2000" dirty="0" err="1"/>
              <a:t>vied</a:t>
            </a:r>
            <a:r>
              <a:rPr lang="cs-CZ" sz="2000" dirty="0"/>
              <a:t> v </a:t>
            </a:r>
            <a:r>
              <a:rPr lang="cs-CZ" sz="2000" dirty="0" err="1"/>
              <a:t>Košiciach</a:t>
            </a:r>
            <a:r>
              <a:rPr lang="cs-CZ" sz="2000" dirty="0"/>
              <a:t> (Slovensko) - řešení výzkumných </a:t>
            </a:r>
            <a:r>
              <a:rPr lang="cs-CZ" sz="2000" dirty="0" smtClean="0"/>
              <a:t>projektů a </a:t>
            </a:r>
            <a:r>
              <a:rPr lang="cs-CZ" sz="2000" dirty="0"/>
              <a:t>doktorské studium </a:t>
            </a:r>
            <a:endParaRPr lang="cs-CZ" sz="2000" dirty="0" smtClean="0"/>
          </a:p>
          <a:p>
            <a:r>
              <a:rPr lang="cs-CZ" sz="2000" dirty="0" smtClean="0"/>
              <a:t>Technická </a:t>
            </a:r>
            <a:r>
              <a:rPr lang="cs-CZ" sz="2000" dirty="0"/>
              <a:t>univerzita v </a:t>
            </a:r>
            <a:r>
              <a:rPr lang="cs-CZ" sz="2000" dirty="0" err="1"/>
              <a:t>Košiciach</a:t>
            </a:r>
            <a:r>
              <a:rPr lang="cs-CZ" sz="2000" dirty="0"/>
              <a:t> (Slovensko) - spolupráce na </a:t>
            </a:r>
            <a:r>
              <a:rPr lang="cs-CZ" sz="2000" dirty="0" smtClean="0"/>
              <a:t>mezinárodním projektu </a:t>
            </a:r>
          </a:p>
          <a:p>
            <a:r>
              <a:rPr lang="cs-CZ" sz="2000" dirty="0" smtClean="0"/>
              <a:t> </a:t>
            </a:r>
            <a:r>
              <a:rPr lang="cs-CZ" sz="2000" dirty="0" err="1"/>
              <a:t>Przedsiębiorstwo</a:t>
            </a:r>
            <a:r>
              <a:rPr lang="cs-CZ" sz="2000" dirty="0"/>
              <a:t> </a:t>
            </a:r>
            <a:r>
              <a:rPr lang="cs-CZ" sz="2000" dirty="0" err="1"/>
              <a:t>Górnicze</a:t>
            </a:r>
            <a:r>
              <a:rPr lang="cs-CZ" sz="2000" dirty="0"/>
              <a:t> SILESIA (Polsko</a:t>
            </a:r>
            <a:r>
              <a:rPr lang="cs-CZ" sz="2000" dirty="0" smtClean="0"/>
              <a:t>)</a:t>
            </a:r>
          </a:p>
          <a:p>
            <a:r>
              <a:rPr lang="cs-CZ" sz="2000" dirty="0" err="1" smtClean="0"/>
              <a:t>Fortis</a:t>
            </a:r>
            <a:r>
              <a:rPr lang="cs-CZ" sz="2000" dirty="0" smtClean="0"/>
              <a:t> </a:t>
            </a:r>
            <a:r>
              <a:rPr lang="cs-CZ" sz="2000" dirty="0" err="1"/>
              <a:t>facility</a:t>
            </a:r>
            <a:r>
              <a:rPr lang="cs-CZ" sz="2000" dirty="0"/>
              <a:t> (Bulharsko)  </a:t>
            </a:r>
            <a:r>
              <a:rPr lang="cs-CZ" sz="2000" dirty="0" err="1" smtClean="0"/>
              <a:t>Technological</a:t>
            </a:r>
            <a:r>
              <a:rPr lang="cs-CZ" sz="2000" dirty="0"/>
              <a:t> </a:t>
            </a:r>
            <a:r>
              <a:rPr lang="cs-CZ" sz="2000" dirty="0" smtClean="0"/>
              <a:t>centre </a:t>
            </a:r>
            <a:r>
              <a:rPr lang="cs-CZ" sz="2000" dirty="0" err="1"/>
              <a:t>Lurederra</a:t>
            </a:r>
            <a:r>
              <a:rPr lang="cs-CZ" sz="2000" dirty="0"/>
              <a:t> (Španělsko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Slezská </a:t>
            </a:r>
            <a:r>
              <a:rPr lang="cs-CZ" sz="2000" dirty="0"/>
              <a:t>univerzita Katowice (Polsko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Vasile </a:t>
            </a:r>
            <a:r>
              <a:rPr lang="cs-CZ" sz="2000" dirty="0" err="1" smtClean="0"/>
              <a:t>Alecsandri</a:t>
            </a:r>
            <a:r>
              <a:rPr lang="cs-CZ" sz="2000" dirty="0"/>
              <a:t> </a:t>
            </a:r>
            <a:r>
              <a:rPr lang="en-US" sz="2000" dirty="0" smtClean="0"/>
              <a:t>University </a:t>
            </a:r>
            <a:r>
              <a:rPr lang="en-US" sz="2000" dirty="0"/>
              <a:t>od Bacau (</a:t>
            </a:r>
            <a:r>
              <a:rPr lang="en-US" sz="2000" dirty="0" err="1"/>
              <a:t>Rumunsko</a:t>
            </a:r>
            <a:r>
              <a:rPr lang="en-US" sz="2000" dirty="0"/>
              <a:t>) </a:t>
            </a:r>
            <a:endParaRPr lang="cs-CZ" sz="2000" dirty="0" smtClean="0"/>
          </a:p>
          <a:p>
            <a:r>
              <a:rPr lang="en-US" sz="2000" dirty="0" smtClean="0"/>
              <a:t>Cracow </a:t>
            </a:r>
            <a:r>
              <a:rPr lang="en-US" sz="2000" dirty="0"/>
              <a:t>University of Technology (</a:t>
            </a:r>
            <a:r>
              <a:rPr lang="en-US" sz="2000" dirty="0" err="1"/>
              <a:t>Polsko</a:t>
            </a:r>
            <a:r>
              <a:rPr lang="en-US" sz="2000" dirty="0"/>
              <a:t>) </a:t>
            </a:r>
            <a:endParaRPr lang="cs-CZ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AGH </a:t>
            </a:r>
            <a:r>
              <a:rPr lang="en-US" sz="2000" dirty="0" err="1"/>
              <a:t>Kraków</a:t>
            </a:r>
            <a:r>
              <a:rPr lang="en-US" sz="2000" dirty="0"/>
              <a:t> (</a:t>
            </a:r>
            <a:r>
              <a:rPr lang="en-US" sz="2000" dirty="0" err="1"/>
              <a:t>Polsko</a:t>
            </a:r>
            <a:r>
              <a:rPr lang="en-US" sz="2000" dirty="0"/>
              <a:t>)</a:t>
            </a:r>
          </a:p>
          <a:p>
            <a:r>
              <a:rPr lang="cs-CZ" sz="2000" dirty="0" smtClean="0"/>
              <a:t>University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Belgrade</a:t>
            </a:r>
            <a:r>
              <a:rPr lang="cs-CZ" sz="2000" dirty="0"/>
              <a:t> (Srbsko) </a:t>
            </a:r>
            <a:r>
              <a:rPr lang="cs-CZ" sz="2000" dirty="0" smtClean="0"/>
              <a:t></a:t>
            </a:r>
          </a:p>
          <a:p>
            <a:r>
              <a:rPr lang="cs-CZ" sz="2000" dirty="0" smtClean="0"/>
              <a:t>Jan </a:t>
            </a:r>
            <a:r>
              <a:rPr lang="cs-CZ" sz="2000" dirty="0" err="1"/>
              <a:t>Długosz</a:t>
            </a:r>
            <a:r>
              <a:rPr lang="cs-CZ" sz="2000" dirty="0"/>
              <a:t> University in </a:t>
            </a:r>
            <a:r>
              <a:rPr lang="cs-CZ" sz="2000" dirty="0" err="1"/>
              <a:t>Częstochowa</a:t>
            </a:r>
            <a:r>
              <a:rPr lang="cs-CZ" sz="2000" dirty="0"/>
              <a:t> (Polsko) </a:t>
            </a:r>
            <a:endParaRPr lang="cs-CZ" sz="2000" dirty="0" smtClean="0"/>
          </a:p>
          <a:p>
            <a:r>
              <a:rPr lang="cs-CZ" sz="2000" dirty="0" err="1" smtClean="0"/>
              <a:t>Chiba</a:t>
            </a:r>
            <a:r>
              <a:rPr lang="cs-CZ" sz="2000" dirty="0" smtClean="0"/>
              <a:t> Institute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/>
              <a:t>Technology (Japonsko)</a:t>
            </a: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F56F6-A0C0-4952-9F96-38D6E160925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iei</a:t>
            </a:r>
            <a:r>
              <a:rPr lang="en-US" dirty="0" smtClean="0"/>
              <a:t>.vsb.cz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Spolupráce se středními školami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3"/>
          </a:xfrm>
        </p:spPr>
        <p:txBody>
          <a:bodyPr/>
          <a:lstStyle/>
          <a:p>
            <a:r>
              <a:rPr lang="cs-CZ" sz="2000" dirty="0"/>
              <a:t>Pracovníci institutu pracují na projektu motivace studentů ke studiu technických </a:t>
            </a:r>
            <a:r>
              <a:rPr lang="cs-CZ" sz="2000" dirty="0" smtClean="0"/>
              <a:t>oborů MOST-TECH </a:t>
            </a:r>
            <a:r>
              <a:rPr lang="cs-CZ" sz="2000" dirty="0"/>
              <a:t>(</a:t>
            </a:r>
            <a:r>
              <a:rPr lang="cs-CZ" sz="2000" dirty="0">
                <a:hlinkClick r:id="rId2"/>
              </a:rPr>
              <a:t>http://rccv.vsb.cz/mostech</a:t>
            </a:r>
            <a:r>
              <a:rPr lang="cs-CZ" sz="2000" dirty="0" smtClean="0">
                <a:hlinkClick r:id="rId2"/>
              </a:rPr>
              <a:t>/</a:t>
            </a:r>
            <a:r>
              <a:rPr lang="cs-CZ" sz="2000" dirty="0" smtClean="0"/>
              <a:t>).</a:t>
            </a:r>
          </a:p>
          <a:p>
            <a:r>
              <a:rPr lang="cs-CZ" sz="2000" dirty="0"/>
              <a:t>Je navázána spolupráce </a:t>
            </a:r>
            <a:r>
              <a:rPr lang="cs-CZ" sz="2000" dirty="0" smtClean="0"/>
              <a:t>s:</a:t>
            </a:r>
          </a:p>
          <a:p>
            <a:pPr lvl="1"/>
            <a:r>
              <a:rPr lang="cs-CZ" sz="1600" dirty="0" smtClean="0"/>
              <a:t>obchodní </a:t>
            </a:r>
            <a:r>
              <a:rPr lang="cs-CZ" sz="1600" dirty="0"/>
              <a:t>akademií Ostrava-Poruba - Zvyšování kvality ve </a:t>
            </a:r>
            <a:r>
              <a:rPr lang="cs-CZ" sz="1600" dirty="0" smtClean="0"/>
              <a:t>vzdělávání v </a:t>
            </a:r>
            <a:r>
              <a:rPr lang="cs-CZ" sz="1600" dirty="0"/>
              <a:t>Moravskoslezském kraji II: Operační program vzdělávání pro konkurenceschopnost. </a:t>
            </a:r>
            <a:r>
              <a:rPr lang="cs-CZ" sz="1600" dirty="0" smtClean="0"/>
              <a:t>Oblast podpory</a:t>
            </a:r>
            <a:r>
              <a:rPr lang="cs-CZ" sz="1600" dirty="0"/>
              <a:t>: 1.1 – Zvyšování kvality ve vzdělávání. „Interaktivně k přírodním vědám</a:t>
            </a:r>
            <a:r>
              <a:rPr lang="cs-CZ" sz="1600" dirty="0" smtClean="0"/>
              <a:t>“.</a:t>
            </a:r>
          </a:p>
          <a:p>
            <a:pPr lvl="1"/>
            <a:r>
              <a:rPr lang="cs-CZ" sz="1600" dirty="0" smtClean="0"/>
              <a:t>Albrechtova střední škola, Český Těšín.</a:t>
            </a:r>
          </a:p>
          <a:p>
            <a:pPr lvl="1"/>
            <a:r>
              <a:rPr lang="cs-CZ" sz="1600" dirty="0" smtClean="0"/>
              <a:t>ZŠ a gymnázium,  Vítkov.</a:t>
            </a:r>
            <a:endParaRPr lang="cs-CZ" sz="1600" dirty="0" smtClean="0"/>
          </a:p>
          <a:p>
            <a:r>
              <a:rPr lang="cs-CZ" sz="2000" dirty="0"/>
              <a:t>Získávání nových studentů - projekt OP VK č. 45 „Zlepši si techniku“ - aktivita k </a:t>
            </a:r>
            <a:r>
              <a:rPr lang="cs-CZ" sz="2000" dirty="0" smtClean="0"/>
              <a:t>získávání středoškolských </a:t>
            </a:r>
            <a:r>
              <a:rPr lang="cs-CZ" sz="2000" dirty="0"/>
              <a:t>studentů</a:t>
            </a:r>
            <a:r>
              <a:rPr lang="cs-CZ" sz="2000" dirty="0" smtClean="0"/>
              <a:t>.</a:t>
            </a:r>
          </a:p>
          <a:p>
            <a:r>
              <a:rPr lang="cs-CZ" sz="2000" dirty="0"/>
              <a:t>Pracovníci institutu každoročně organizují Den Země v Ostravě – </a:t>
            </a:r>
            <a:r>
              <a:rPr lang="cs-CZ" sz="2000" dirty="0" err="1"/>
              <a:t>Porubě</a:t>
            </a:r>
            <a:r>
              <a:rPr lang="cs-CZ" sz="2000" dirty="0"/>
              <a:t>.</a:t>
            </a: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F56F6-A0C0-4952-9F96-38D6E160925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iei</a:t>
            </a:r>
            <a:r>
              <a:rPr lang="en-US" dirty="0" smtClean="0"/>
              <a:t>.vsb.cz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30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Pořádané konference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3"/>
          </a:xfrm>
        </p:spPr>
        <p:txBody>
          <a:bodyPr/>
          <a:lstStyle/>
          <a:p>
            <a:r>
              <a:rPr lang="en-US" sz="2000" b="1" dirty="0"/>
              <a:t>Conference on Environment and Mineral </a:t>
            </a:r>
            <a:r>
              <a:rPr lang="en-US" sz="2000" b="1" dirty="0" smtClean="0"/>
              <a:t>Processing</a:t>
            </a:r>
            <a:endParaRPr lang="cs-CZ" sz="2000" b="1" dirty="0" smtClean="0"/>
          </a:p>
          <a:p>
            <a:r>
              <a:rPr lang="cs-CZ" sz="2000" b="1" dirty="0" err="1"/>
              <a:t>Advances</a:t>
            </a:r>
            <a:r>
              <a:rPr lang="cs-CZ" sz="2000" b="1" dirty="0"/>
              <a:t> in </a:t>
            </a:r>
            <a:r>
              <a:rPr lang="cs-CZ" sz="2000" b="1" dirty="0" err="1"/>
              <a:t>Environmental</a:t>
            </a:r>
            <a:r>
              <a:rPr lang="cs-CZ" sz="2000" b="1" dirty="0"/>
              <a:t> </a:t>
            </a:r>
            <a:r>
              <a:rPr lang="cs-CZ" sz="2000" b="1" dirty="0" err="1"/>
              <a:t>Engineering</a:t>
            </a:r>
            <a:endParaRPr lang="cs-CZ" sz="2000" b="1" dirty="0"/>
          </a:p>
          <a:p>
            <a:pPr marL="0" indent="0">
              <a:buNone/>
            </a:pP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F56F6-A0C0-4952-9F96-38D6E160925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iei</a:t>
            </a:r>
            <a:r>
              <a:rPr lang="en-US" dirty="0" smtClean="0"/>
              <a:t>.vsb.cz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0359" y="3247022"/>
            <a:ext cx="7304087" cy="857250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Děkuji za pozornost 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F56F6-A0C0-4952-9F96-38D6E160925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iei</a:t>
            </a:r>
            <a:r>
              <a:rPr lang="en-US" dirty="0" smtClean="0"/>
              <a:t>.vsb.cz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5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Historie institutu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3"/>
          </a:xfrm>
        </p:spPr>
        <p:txBody>
          <a:bodyPr/>
          <a:lstStyle/>
          <a:p>
            <a:pPr algn="just">
              <a:defRPr/>
            </a:pPr>
            <a:r>
              <a:rPr lang="cs-CZ" dirty="0" smtClean="0"/>
              <a:t>Vznik </a:t>
            </a:r>
            <a:r>
              <a:rPr lang="cs-CZ" b="1" u="sng" dirty="0" smtClean="0"/>
              <a:t>Institutu environmentálního inženýrství</a:t>
            </a:r>
            <a:r>
              <a:rPr lang="cs-CZ" dirty="0" smtClean="0"/>
              <a:t> na HGF řadíme do 90 let. minulého století.</a:t>
            </a:r>
          </a:p>
          <a:p>
            <a:pPr algn="just">
              <a:spcBef>
                <a:spcPts val="1800"/>
              </a:spcBef>
              <a:defRPr/>
            </a:pPr>
            <a:r>
              <a:rPr lang="cs-CZ" dirty="0" smtClean="0"/>
              <a:t>Podnět ke vzniku institutu: </a:t>
            </a:r>
            <a:r>
              <a:rPr lang="cs-CZ" b="1" dirty="0" smtClean="0"/>
              <a:t>Celosvětová potřeba zabývat se intenzivněji otázkami spojenými s ochranou životního prostředí.</a:t>
            </a:r>
          </a:p>
          <a:p>
            <a:pPr algn="just">
              <a:spcBef>
                <a:spcPts val="1800"/>
              </a:spcBef>
              <a:defRPr/>
            </a:pPr>
            <a:r>
              <a:rPr lang="cs-CZ" dirty="0" smtClean="0"/>
              <a:t>V roce 1991 vznikl nový obor s názvem „</a:t>
            </a:r>
            <a:r>
              <a:rPr lang="cs-CZ" b="1" dirty="0" err="1" smtClean="0"/>
              <a:t>Ekotechnika</a:t>
            </a:r>
            <a:r>
              <a:rPr lang="cs-CZ" b="1" dirty="0" smtClean="0"/>
              <a:t>“</a:t>
            </a:r>
            <a:r>
              <a:rPr lang="cs-CZ" dirty="0" smtClean="0"/>
              <a:t> nyní „Environmentální inženýrství“.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F56F6-A0C0-4952-9F96-38D6E1609253}" type="slidenum">
              <a:rPr lang="en-US" b="1" smtClean="0"/>
              <a:pPr>
                <a:defRPr/>
              </a:pPr>
              <a:t>2</a:t>
            </a:fld>
            <a:endParaRPr lang="en-US" b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iei</a:t>
            </a:r>
            <a:r>
              <a:rPr lang="en-US" dirty="0" smtClean="0"/>
              <a:t>.vsb.cz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Členění institutu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3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cs-CZ" b="1" dirty="0" smtClean="0"/>
              <a:t>Oddělení: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  <a:defRPr/>
            </a:pPr>
            <a:r>
              <a:rPr lang="cs-CZ" b="1" dirty="0" smtClean="0"/>
              <a:t>Technologie a hospodaření s vodou</a:t>
            </a:r>
            <a:r>
              <a:rPr lang="cs-CZ" dirty="0"/>
              <a:t> </a:t>
            </a:r>
            <a:r>
              <a:rPr lang="cs-CZ" dirty="0" smtClean="0"/>
              <a:t>                 </a:t>
            </a:r>
            <a:r>
              <a:rPr lang="cs-CZ" sz="2000" dirty="0" smtClean="0"/>
              <a:t>vedoucí</a:t>
            </a:r>
            <a:r>
              <a:rPr lang="cs-CZ" sz="2000" dirty="0"/>
              <a:t>: prof. Dr. Ing. Miroslav Kyncl</a:t>
            </a:r>
            <a:endParaRPr lang="cs-CZ" sz="2000" b="1" dirty="0" smtClean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b="1" dirty="0" smtClean="0"/>
              <a:t>Odpadového hospodářství a biotechnologií    </a:t>
            </a:r>
            <a:r>
              <a:rPr lang="cs-CZ" sz="2000" dirty="0" smtClean="0"/>
              <a:t>vedoucí</a:t>
            </a:r>
            <a:r>
              <a:rPr lang="cs-CZ" sz="2000" dirty="0"/>
              <a:t>: doc. Dr. Ing. Radmila Kučerová</a:t>
            </a:r>
            <a:endParaRPr lang="cs-CZ" sz="2000" b="1" dirty="0" smtClean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b="1" dirty="0" smtClean="0"/>
              <a:t>OŽP </a:t>
            </a:r>
            <a:r>
              <a:rPr lang="cs-CZ" b="1" dirty="0"/>
              <a:t>a znovuvyužití </a:t>
            </a:r>
            <a:r>
              <a:rPr lang="cs-CZ" b="1" dirty="0" err="1" smtClean="0"/>
              <a:t>brownfields</a:t>
            </a:r>
            <a:r>
              <a:rPr lang="cs-CZ" b="1" dirty="0" smtClean="0"/>
              <a:t>                                </a:t>
            </a:r>
            <a:r>
              <a:rPr lang="cs-CZ" sz="2000" dirty="0" smtClean="0"/>
              <a:t>vedoucí</a:t>
            </a:r>
            <a:r>
              <a:rPr lang="cs-CZ" sz="2000" dirty="0"/>
              <a:t>: doc. Ing. Barbara </a:t>
            </a:r>
            <a:r>
              <a:rPr lang="cs-CZ" sz="2000" dirty="0" err="1"/>
              <a:t>Stalmachová</a:t>
            </a:r>
            <a:r>
              <a:rPr lang="cs-CZ" sz="2000" dirty="0"/>
              <a:t>, CSc.</a:t>
            </a:r>
            <a:endParaRPr 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F56F6-A0C0-4952-9F96-38D6E160925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iei</a:t>
            </a:r>
            <a:r>
              <a:rPr lang="en-US" dirty="0" smtClean="0"/>
              <a:t>.vsb.cz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2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Obory bakalářského studia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3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cs-CZ" b="1" dirty="0" smtClean="0"/>
              <a:t>V AR 2017/2018:</a:t>
            </a:r>
          </a:p>
          <a:p>
            <a:pPr marL="514350" indent="-514350" algn="just">
              <a:spcBef>
                <a:spcPts val="1800"/>
              </a:spcBef>
              <a:buFont typeface="+mj-lt"/>
              <a:buAutoNum type="arabicPeriod"/>
              <a:defRPr/>
            </a:pPr>
            <a:r>
              <a:rPr lang="cs-CZ" dirty="0"/>
              <a:t>2102R006  </a:t>
            </a:r>
            <a:r>
              <a:rPr lang="cs-CZ" b="1" dirty="0"/>
              <a:t>Technologie a hospodaření s </a:t>
            </a:r>
            <a:r>
              <a:rPr lang="cs-CZ" b="1" dirty="0" smtClean="0"/>
              <a:t>vodou </a:t>
            </a:r>
            <a:r>
              <a:rPr lang="cs-CZ" dirty="0" smtClean="0"/>
              <a:t>(forma: P/K)</a:t>
            </a:r>
          </a:p>
          <a:p>
            <a:pPr marL="514350" indent="-514350" algn="just">
              <a:spcBef>
                <a:spcPts val="1800"/>
              </a:spcBef>
              <a:buFont typeface="+mj-lt"/>
              <a:buAutoNum type="arabicPeriod"/>
              <a:defRPr/>
            </a:pPr>
            <a:r>
              <a:rPr lang="cs-CZ" dirty="0"/>
              <a:t>3904R005  </a:t>
            </a:r>
            <a:r>
              <a:rPr lang="cs-CZ" b="1" dirty="0"/>
              <a:t>Environmentální </a:t>
            </a:r>
            <a:r>
              <a:rPr lang="cs-CZ" b="1" dirty="0" smtClean="0"/>
              <a:t>inženýrství </a:t>
            </a:r>
            <a:r>
              <a:rPr lang="cs-CZ" dirty="0" smtClean="0"/>
              <a:t>(forma: P/K)</a:t>
            </a:r>
            <a:endParaRPr lang="cs-CZ" b="1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dirty="0"/>
              <a:t>3904R022  </a:t>
            </a:r>
            <a:r>
              <a:rPr lang="cs-CZ" b="1" dirty="0"/>
              <a:t>Zpracování a zneškodňování </a:t>
            </a:r>
            <a:r>
              <a:rPr lang="cs-CZ" b="1" dirty="0" smtClean="0"/>
              <a:t>odpadů </a:t>
            </a:r>
            <a:r>
              <a:rPr lang="cs-CZ" dirty="0" smtClean="0"/>
              <a:t>(forma: P/K)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dirty="0"/>
              <a:t>3904R028  </a:t>
            </a:r>
            <a:r>
              <a:rPr lang="cs-CZ" b="1" dirty="0"/>
              <a:t>Environmentální </a:t>
            </a:r>
            <a:r>
              <a:rPr lang="cs-CZ" b="1" dirty="0" smtClean="0"/>
              <a:t>biotechnologie </a:t>
            </a:r>
            <a:r>
              <a:rPr lang="cs-CZ" dirty="0" smtClean="0"/>
              <a:t>(forma: P)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F56F6-A0C0-4952-9F96-38D6E160925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iei</a:t>
            </a:r>
            <a:r>
              <a:rPr lang="en-US" dirty="0" smtClean="0"/>
              <a:t>.vsb.cz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Obory navazujícího magisterského studia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3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cs-CZ" b="1" dirty="0" smtClean="0"/>
              <a:t>V AR 2017/2018:</a:t>
            </a:r>
          </a:p>
          <a:p>
            <a:pPr marL="514350" indent="-514350" algn="just">
              <a:spcBef>
                <a:spcPts val="1800"/>
              </a:spcBef>
              <a:buFont typeface="+mj-lt"/>
              <a:buAutoNum type="arabicPeriod"/>
              <a:defRPr/>
            </a:pPr>
            <a:r>
              <a:rPr lang="cs-CZ" dirty="0"/>
              <a:t>2102T006 </a:t>
            </a:r>
            <a:r>
              <a:rPr lang="cs-CZ" b="1" dirty="0"/>
              <a:t>Technologie a hospodaření s </a:t>
            </a:r>
            <a:r>
              <a:rPr lang="cs-CZ" b="1" dirty="0" smtClean="0"/>
              <a:t>vodou </a:t>
            </a:r>
            <a:r>
              <a:rPr lang="cs-CZ" dirty="0" smtClean="0"/>
              <a:t>(forma: P/K)</a:t>
            </a:r>
          </a:p>
          <a:p>
            <a:pPr marL="514350" indent="-514350" algn="just">
              <a:spcBef>
                <a:spcPts val="1800"/>
              </a:spcBef>
              <a:buFont typeface="+mj-lt"/>
              <a:buAutoNum type="arabicPeriod"/>
              <a:defRPr/>
            </a:pPr>
            <a:r>
              <a:rPr lang="cs-CZ" dirty="0"/>
              <a:t>3904T005  </a:t>
            </a:r>
            <a:r>
              <a:rPr lang="cs-CZ" b="1" dirty="0"/>
              <a:t>Environmentální </a:t>
            </a:r>
            <a:r>
              <a:rPr lang="cs-CZ" b="1" dirty="0" smtClean="0"/>
              <a:t>inženýrství </a:t>
            </a:r>
            <a:r>
              <a:rPr lang="cs-CZ" dirty="0" smtClean="0"/>
              <a:t>(forma: P/K)</a:t>
            </a:r>
            <a:endParaRPr lang="cs-CZ" b="1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dirty="0"/>
              <a:t>3904T022  </a:t>
            </a:r>
            <a:r>
              <a:rPr lang="cs-CZ" b="1" dirty="0"/>
              <a:t>Zpracování a zneškodňování </a:t>
            </a:r>
            <a:r>
              <a:rPr lang="cs-CZ" b="1" dirty="0" smtClean="0"/>
              <a:t>odpadů </a:t>
            </a:r>
            <a:r>
              <a:rPr lang="cs-CZ" dirty="0" smtClean="0"/>
              <a:t>(forma: P/K)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dirty="0"/>
              <a:t>3904T029  </a:t>
            </a:r>
            <a:r>
              <a:rPr lang="cs-CZ" b="1" dirty="0"/>
              <a:t>Minerální </a:t>
            </a:r>
            <a:r>
              <a:rPr lang="cs-CZ" b="1" dirty="0" smtClean="0"/>
              <a:t>biotechnologie</a:t>
            </a:r>
            <a:r>
              <a:rPr lang="cs-CZ" dirty="0" smtClean="0"/>
              <a:t> (forma: P)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dirty="0"/>
              <a:t>3914T026  </a:t>
            </a:r>
            <a:r>
              <a:rPr lang="cs-CZ" b="1" dirty="0"/>
              <a:t>Evropská škola pro technické znovuvyužití </a:t>
            </a:r>
            <a:r>
              <a:rPr lang="cs-CZ" b="1" dirty="0" err="1" smtClean="0"/>
              <a:t>brownfields</a:t>
            </a:r>
            <a:r>
              <a:rPr lang="cs-CZ" dirty="0" smtClean="0"/>
              <a:t> </a:t>
            </a:r>
            <a:r>
              <a:rPr lang="cs-CZ" dirty="0"/>
              <a:t>(forma: P)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F56F6-A0C0-4952-9F96-38D6E160925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iei</a:t>
            </a:r>
            <a:r>
              <a:rPr lang="en-US" dirty="0" smtClean="0"/>
              <a:t>.vsb.cz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Obory doktorského studia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3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cs-CZ" b="1" dirty="0" smtClean="0"/>
              <a:t>V AR 2017/2018:</a:t>
            </a:r>
          </a:p>
          <a:p>
            <a:pPr marL="514350" indent="-514350" algn="just">
              <a:spcBef>
                <a:spcPts val="1800"/>
              </a:spcBef>
              <a:buFont typeface="+mj-lt"/>
              <a:buAutoNum type="arabicPeriod"/>
              <a:defRPr/>
            </a:pPr>
            <a:r>
              <a:rPr lang="cs-CZ" dirty="0"/>
              <a:t>2102V009  </a:t>
            </a:r>
            <a:r>
              <a:rPr lang="cs-CZ" b="1" dirty="0" smtClean="0"/>
              <a:t>Úpravnictví </a:t>
            </a:r>
            <a:r>
              <a:rPr lang="cs-CZ" dirty="0" smtClean="0"/>
              <a:t>(forma: P/K)</a:t>
            </a:r>
          </a:p>
          <a:p>
            <a:pPr marL="514350" indent="-514350" algn="just">
              <a:spcBef>
                <a:spcPts val="1800"/>
              </a:spcBef>
              <a:buFont typeface="+mj-lt"/>
              <a:buAutoNum type="arabicPeriod"/>
              <a:defRPr/>
            </a:pPr>
            <a:r>
              <a:rPr lang="cs-CZ" dirty="0"/>
              <a:t>3904V012  </a:t>
            </a:r>
            <a:r>
              <a:rPr lang="cs-CZ" b="1" dirty="0"/>
              <a:t>Ochrana životního prostředí v průmyslu</a:t>
            </a:r>
            <a:r>
              <a:rPr lang="cs-CZ" b="1" dirty="0" smtClean="0"/>
              <a:t> </a:t>
            </a:r>
            <a:r>
              <a:rPr lang="cs-CZ" dirty="0" smtClean="0"/>
              <a:t>(forma: P/K)</a:t>
            </a:r>
            <a:endParaRPr lang="cs-CZ" b="1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F56F6-A0C0-4952-9F96-38D6E160925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iei</a:t>
            </a:r>
            <a:r>
              <a:rPr lang="en-US" dirty="0" smtClean="0"/>
              <a:t>.vsb.cz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7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Počty studentů Bc.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3"/>
          </a:xfrm>
        </p:spPr>
        <p:txBody>
          <a:bodyPr/>
          <a:lstStyle/>
          <a:p>
            <a:r>
              <a:rPr lang="cs-CZ" dirty="0"/>
              <a:t>Bakalářské studium </a:t>
            </a:r>
            <a:r>
              <a:rPr lang="cs-CZ" dirty="0" smtClean="0"/>
              <a:t>- prezenční forma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Bakalářské studium - kombinovaná </a:t>
            </a:r>
            <a:r>
              <a:rPr lang="cs-CZ" dirty="0" smtClean="0"/>
              <a:t>forma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Celkem 247 studentů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F56F6-A0C0-4952-9F96-38D6E160925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iei</a:t>
            </a:r>
            <a:r>
              <a:rPr lang="en-US" dirty="0" smtClean="0"/>
              <a:t>.vsb.cz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70" y="1869338"/>
            <a:ext cx="3960440" cy="109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70" y="3918648"/>
            <a:ext cx="4700445" cy="110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2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Počty studentů Mgr.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3"/>
          </a:xfrm>
        </p:spPr>
        <p:txBody>
          <a:bodyPr/>
          <a:lstStyle/>
          <a:p>
            <a:r>
              <a:rPr lang="cs-CZ" dirty="0"/>
              <a:t>Navazující magisterské studium - prezenční forma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Navazující magisterské studium - kombinovaná forma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Celkem </a:t>
            </a:r>
            <a:r>
              <a:rPr lang="cs-CZ" b="1" dirty="0" smtClean="0">
                <a:solidFill>
                  <a:srgbClr val="FF0000"/>
                </a:solidFill>
              </a:rPr>
              <a:t>227 </a:t>
            </a:r>
            <a:r>
              <a:rPr lang="cs-CZ" b="1" dirty="0">
                <a:solidFill>
                  <a:srgbClr val="FF0000"/>
                </a:solidFill>
              </a:rPr>
              <a:t>studentů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F56F6-A0C0-4952-9F96-38D6E160925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iei</a:t>
            </a:r>
            <a:r>
              <a:rPr lang="en-US" dirty="0" smtClean="0"/>
              <a:t>.vsb.cz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27" y="1886199"/>
            <a:ext cx="6120680" cy="125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27" y="3895480"/>
            <a:ext cx="5532319" cy="104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6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Počty studentů Ph.D.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3"/>
          </a:xfrm>
        </p:spPr>
        <p:txBody>
          <a:bodyPr/>
          <a:lstStyle/>
          <a:p>
            <a:r>
              <a:rPr lang="cs-CZ" dirty="0"/>
              <a:t>Doktorské studium - prezenční forma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Doktorské studium - kombinovaná forma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Celkem </a:t>
            </a:r>
            <a:r>
              <a:rPr lang="cs-CZ" b="1" dirty="0" smtClean="0">
                <a:solidFill>
                  <a:srgbClr val="FF0000"/>
                </a:solidFill>
              </a:rPr>
              <a:t>107 </a:t>
            </a:r>
            <a:r>
              <a:rPr lang="cs-CZ" b="1" dirty="0">
                <a:solidFill>
                  <a:srgbClr val="FF0000"/>
                </a:solidFill>
              </a:rPr>
              <a:t>studentů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F56F6-A0C0-4952-9F96-38D6E160925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iei</a:t>
            </a:r>
            <a:r>
              <a:rPr lang="en-US" dirty="0" smtClean="0"/>
              <a:t>.vsb.cz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4" y="1877816"/>
            <a:ext cx="314253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38" y="3821486"/>
            <a:ext cx="3096344" cy="203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>
            <a:off x="4579860" y="4839544"/>
            <a:ext cx="4181636" cy="12241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r>
              <a:rPr lang="cs-CZ" b="1" dirty="0" smtClean="0">
                <a:solidFill>
                  <a:srgbClr val="FF0000"/>
                </a:solidFill>
              </a:rPr>
              <a:t>Celkem na IEI546 studuje 581 studentů!!! </a:t>
            </a:r>
          </a:p>
        </p:txBody>
      </p:sp>
    </p:spTree>
    <p:extLst>
      <p:ext uri="{BB962C8B-B14F-4D97-AF65-F5344CB8AC3E}">
        <p14:creationId xmlns:p14="http://schemas.microsoft.com/office/powerpoint/2010/main" val="102909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-sablona (3)">
  <a:themeElements>
    <a:clrScheme name="VŠB-TUO New Style">
      <a:dk1>
        <a:srgbClr val="107732"/>
      </a:dk1>
      <a:lt1>
        <a:srgbClr val="FFFFFF"/>
      </a:lt1>
      <a:dk2>
        <a:srgbClr val="EB6A0A"/>
      </a:dk2>
      <a:lt2>
        <a:srgbClr val="4D4D4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B6A0A"/>
      </a:hlink>
      <a:folHlink>
        <a:srgbClr val="EB6A0A"/>
      </a:folHlink>
    </a:clrScheme>
    <a:fontScheme name="VŠB-TUO New Style">
      <a:majorFont>
        <a:latin typeface="Cillian"/>
        <a:ea typeface=""/>
        <a:cs typeface=""/>
      </a:majorFont>
      <a:minorFont>
        <a:latin typeface="Cilli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r">
          <a:defRPr sz="19900" b="1" dirty="0" smtClean="0">
            <a:solidFill>
              <a:schemeClr val="bg2">
                <a:lumMod val="20000"/>
                <a:lumOff val="80000"/>
              </a:schemeClr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prezentace-sablona (3)</Template>
  <TotalTime>125</TotalTime>
  <Words>767</Words>
  <Application>Microsoft Office PowerPoint</Application>
  <PresentationFormat>Předvádění na obrazovce (4:3)</PresentationFormat>
  <Paragraphs>132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prezentace-sablona (3)</vt:lpstr>
      <vt:lpstr>Institut environmentálního inženýrství</vt:lpstr>
      <vt:lpstr>Historie institutu</vt:lpstr>
      <vt:lpstr>Členění institutu</vt:lpstr>
      <vt:lpstr>Obory bakalářského studia</vt:lpstr>
      <vt:lpstr>Obory navazujícího magisterského studia</vt:lpstr>
      <vt:lpstr>Obory doktorského studia</vt:lpstr>
      <vt:lpstr>Počty studentů Bc.</vt:lpstr>
      <vt:lpstr>Počty studentů Mgr.</vt:lpstr>
      <vt:lpstr>Počty studentů Ph.D.</vt:lpstr>
      <vt:lpstr>Studium</vt:lpstr>
      <vt:lpstr>Vybrané řešené projekty</vt:lpstr>
      <vt:lpstr>Spolupráce s odbornými institucemi</vt:lpstr>
      <vt:lpstr>Spolupracující zahraniční vědeckovýzkumná pracoviště</vt:lpstr>
      <vt:lpstr>Spolupráce se středními školami</vt:lpstr>
      <vt:lpstr>Pořádané konference</vt:lpstr>
      <vt:lpstr>Děkuji za pozornost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 environmentálního inženýrství</dc:title>
  <dc:creator>Vojta</dc:creator>
  <cp:lastModifiedBy>Vojta</cp:lastModifiedBy>
  <cp:revision>14</cp:revision>
  <dcterms:created xsi:type="dcterms:W3CDTF">2018-03-06T13:43:07Z</dcterms:created>
  <dcterms:modified xsi:type="dcterms:W3CDTF">2018-03-07T08:13:11Z</dcterms:modified>
</cp:coreProperties>
</file>