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256" r:id="rId2"/>
    <p:sldId id="260" r:id="rId3"/>
    <p:sldId id="258" r:id="rId4"/>
    <p:sldId id="263" r:id="rId5"/>
    <p:sldId id="268" r:id="rId6"/>
    <p:sldId id="259" r:id="rId7"/>
    <p:sldId id="277" r:id="rId8"/>
    <p:sldId id="278" r:id="rId9"/>
    <p:sldId id="274" r:id="rId10"/>
    <p:sldId id="280" r:id="rId11"/>
    <p:sldId id="281" r:id="rId12"/>
    <p:sldId id="272" r:id="rId13"/>
    <p:sldId id="283" r:id="rId14"/>
    <p:sldId id="264" r:id="rId15"/>
    <p:sldId id="267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FA"/>
    <a:srgbClr val="CCE3F5"/>
    <a:srgbClr val="CD9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aruna\minimovka\v&#253;po&#269;t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aruna\minimovka\v&#253;po&#269;t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400" b="0" i="0" baseline="0">
                <a:effectLst/>
              </a:rPr>
              <a:t>Priebeh produkcie emisií oxidu dusného v sledovanom období</a:t>
            </a:r>
            <a:endParaRPr lang="sk-SK" sz="1100">
              <a:effectLst/>
            </a:endParaRPr>
          </a:p>
        </c:rich>
      </c:tx>
      <c:layout>
        <c:manualLayout>
          <c:xMode val="edge"/>
          <c:yMode val="edge"/>
          <c:x val="0.141955927384077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Hárok1!$B$2:$B$6</c:f>
              <c:numCache>
                <c:formatCode>General</c:formatCode>
                <c:ptCount val="5"/>
                <c:pt idx="0">
                  <c:v>0.106</c:v>
                </c:pt>
                <c:pt idx="1">
                  <c:v>8.6999999999999994E-2</c:v>
                </c:pt>
                <c:pt idx="2">
                  <c:v>0.10100000000000001</c:v>
                </c:pt>
                <c:pt idx="3">
                  <c:v>0.111</c:v>
                </c:pt>
                <c:pt idx="4">
                  <c:v>7.6999999999999999E-2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Rad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56536"/>
        <c:axId val="185355360"/>
      </c:barChart>
      <c:lineChart>
        <c:grouping val="standard"/>
        <c:varyColors val="0"/>
        <c:ser>
          <c:idx val="2"/>
          <c:order val="2"/>
          <c:tx>
            <c:strRef>
              <c:f>Hárok1!$D$1</c:f>
              <c:strCache>
                <c:ptCount val="1"/>
                <c:pt idx="0">
                  <c:v>Rad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Hárok1!$D$2:$D$6</c:f>
              <c:numCache>
                <c:formatCode>General</c:formatCode>
                <c:ptCount val="5"/>
                <c:pt idx="0">
                  <c:v>0.106</c:v>
                </c:pt>
                <c:pt idx="1">
                  <c:v>8.6999999999999994E-2</c:v>
                </c:pt>
                <c:pt idx="2">
                  <c:v>0.10100000000000001</c:v>
                </c:pt>
                <c:pt idx="3">
                  <c:v>0.111</c:v>
                </c:pt>
                <c:pt idx="4">
                  <c:v>7.6999999999999999E-2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356536"/>
        <c:axId val="185355360"/>
      </c:lineChart>
      <c:catAx>
        <c:axId val="185356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5355360"/>
        <c:crosses val="autoZero"/>
        <c:auto val="1"/>
        <c:lblAlgn val="ctr"/>
        <c:lblOffset val="100"/>
        <c:noMultiLvlLbl val="0"/>
      </c:catAx>
      <c:valAx>
        <c:axId val="18535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5356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600" b="1" i="0" baseline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Bodový diagram priamych emisí oxidu dusného za rok 2016</a:t>
            </a:r>
            <a:endParaRPr lang="sk-SK" sz="160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8645556293698104"/>
          <c:y val="0.191025563252246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17932400651753397"/>
          <c:y val="0.28893141945773526"/>
          <c:w val="0.74793389358440288"/>
          <c:h val="0.53627899383390476"/>
        </c:manualLayout>
      </c:layout>
      <c:scatterChart>
        <c:scatterStyle val="lineMarker"/>
        <c:varyColors val="0"/>
        <c:ser>
          <c:idx val="0"/>
          <c:order val="0"/>
          <c:tx>
            <c:v>2016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43227671299929954"/>
                  <c:y val="-4.0531131525226013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</c:trendlineLbl>
          </c:trendline>
          <c:xVal>
            <c:numRef>
              <c:f>Ntot!$AX$67:$BI$67</c:f>
              <c:numCache>
                <c:formatCode>General</c:formatCode>
                <c:ptCount val="12"/>
                <c:pt idx="0">
                  <c:v>82.77310924369749</c:v>
                </c:pt>
                <c:pt idx="1">
                  <c:v>83.080260303687638</c:v>
                </c:pt>
                <c:pt idx="2">
                  <c:v>82.79569892473117</c:v>
                </c:pt>
                <c:pt idx="3">
                  <c:v>82.35294117647058</c:v>
                </c:pt>
                <c:pt idx="4">
                  <c:v>80.75</c:v>
                </c:pt>
                <c:pt idx="5">
                  <c:v>80.760095011876487</c:v>
                </c:pt>
                <c:pt idx="6">
                  <c:v>79.064039408866989</c:v>
                </c:pt>
                <c:pt idx="7">
                  <c:v>78.40616966580977</c:v>
                </c:pt>
                <c:pt idx="8">
                  <c:v>77.86666666666666</c:v>
                </c:pt>
                <c:pt idx="9">
                  <c:v>78.195488721804509</c:v>
                </c:pt>
                <c:pt idx="10">
                  <c:v>75.141242937853107</c:v>
                </c:pt>
                <c:pt idx="11">
                  <c:v>74.309392265193381</c:v>
                </c:pt>
              </c:numCache>
            </c:numRef>
          </c:xVal>
          <c:yVal>
            <c:numRef>
              <c:f>Ntot!$AX$70:$BI$70</c:f>
              <c:numCache>
                <c:formatCode>0.00</c:formatCode>
                <c:ptCount val="12"/>
                <c:pt idx="0">
                  <c:v>1.1743600000000001</c:v>
                </c:pt>
                <c:pt idx="1">
                  <c:v>1.1373528571428571</c:v>
                </c:pt>
                <c:pt idx="2">
                  <c:v>1.1472214285714286</c:v>
                </c:pt>
                <c:pt idx="3">
                  <c:v>1.0904771428571429</c:v>
                </c:pt>
                <c:pt idx="4">
                  <c:v>0.98685714285714266</c:v>
                </c:pt>
                <c:pt idx="5">
                  <c:v>1.0386671428571428</c:v>
                </c:pt>
                <c:pt idx="6">
                  <c:v>1.00166</c:v>
                </c:pt>
                <c:pt idx="7">
                  <c:v>0.95971857142857131</c:v>
                </c:pt>
                <c:pt idx="8">
                  <c:v>0.92517857142857152</c:v>
                </c:pt>
                <c:pt idx="9">
                  <c:v>0.98438999999999999</c:v>
                </c:pt>
                <c:pt idx="10">
                  <c:v>0.87336857142857127</c:v>
                </c:pt>
                <c:pt idx="11">
                  <c:v>0.89310571428571428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410552"/>
        <c:axId val="184416720"/>
      </c:scatterChart>
      <c:valAx>
        <c:axId val="184410552"/>
        <c:scaling>
          <c:orientation val="minMax"/>
          <c:max val="100"/>
          <c:min val="7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200" b="1" i="0" baseline="0" dirty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Účinnosť odstraňovania </a:t>
                </a:r>
                <a:r>
                  <a:rPr lang="sk-SK" sz="1200" b="1" i="0" baseline="0" dirty="0" err="1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Ncelk</a:t>
                </a:r>
                <a:r>
                  <a:rPr lang="sk-SK" sz="1200" b="1" i="0" baseline="0" dirty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[%]</a:t>
                </a:r>
                <a:endParaRPr lang="sk-SK" sz="120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2302335198453889"/>
              <c:y val="0.934401502564473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416720"/>
        <c:crosses val="autoZero"/>
        <c:crossBetween val="midCat"/>
      </c:valAx>
      <c:valAx>
        <c:axId val="184416720"/>
        <c:scaling>
          <c:orientation val="minMax"/>
          <c:max val="1.2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200" b="1" i="0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sk-SK" sz="1200" b="1" i="0" baseline="-2500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k-SK" sz="1200" b="1" i="0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emisie/N</a:t>
                </a:r>
                <a:r>
                  <a:rPr lang="sk-SK" sz="1200" b="1" i="0" baseline="-2500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celk</a:t>
                </a:r>
                <a:r>
                  <a:rPr lang="sk-SK" sz="1200" b="1" i="0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prítoku [%] </a:t>
                </a:r>
                <a:endParaRPr lang="sk-SK" sz="120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1026559419701194"/>
              <c:y val="0.338670497861069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410552"/>
        <c:crosses val="autoZero"/>
        <c:crossBetween val="midCat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Priebeh produkcie</a:t>
            </a:r>
            <a:r>
              <a:rPr lang="sk-SK" baseline="0"/>
              <a:t> emisií metánu v sledovanom období</a:t>
            </a:r>
            <a:endParaRPr lang="sk-SK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Hárok1!$B$2:$B$6</c:f>
              <c:numCache>
                <c:formatCode>General</c:formatCode>
                <c:ptCount val="5"/>
                <c:pt idx="0">
                  <c:v>65.5</c:v>
                </c:pt>
                <c:pt idx="1">
                  <c:v>61.8</c:v>
                </c:pt>
                <c:pt idx="2">
                  <c:v>66.5</c:v>
                </c:pt>
                <c:pt idx="3">
                  <c:v>79.45</c:v>
                </c:pt>
                <c:pt idx="4">
                  <c:v>198.9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Rad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54968"/>
        <c:axId val="185356928"/>
      </c:barChart>
      <c:lineChart>
        <c:grouping val="standard"/>
        <c:varyColors val="0"/>
        <c:ser>
          <c:idx val="2"/>
          <c:order val="2"/>
          <c:tx>
            <c:strRef>
              <c:f>Hárok1!$D$1</c:f>
              <c:strCache>
                <c:ptCount val="1"/>
                <c:pt idx="0">
                  <c:v>Rad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Hárok1!$A$2:$A$6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Hárok1!$D$2:$D$6</c:f>
              <c:numCache>
                <c:formatCode>General</c:formatCode>
                <c:ptCount val="5"/>
                <c:pt idx="0">
                  <c:v>65.5</c:v>
                </c:pt>
                <c:pt idx="1">
                  <c:v>61.8</c:v>
                </c:pt>
                <c:pt idx="2">
                  <c:v>66.5</c:v>
                </c:pt>
                <c:pt idx="3">
                  <c:v>79.45</c:v>
                </c:pt>
                <c:pt idx="4">
                  <c:v>198.9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354968"/>
        <c:axId val="185356928"/>
      </c:lineChart>
      <c:catAx>
        <c:axId val="18535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5356928"/>
        <c:crosses val="autoZero"/>
        <c:auto val="1"/>
        <c:lblAlgn val="ctr"/>
        <c:lblOffset val="100"/>
        <c:noMultiLvlLbl val="0"/>
      </c:catAx>
      <c:valAx>
        <c:axId val="18535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5354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Bodový diagram priamych emisií</a:t>
            </a:r>
            <a:r>
              <a:rPr lang="sk-SK" sz="1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</a:t>
            </a:r>
            <a:r>
              <a:rPr lang="sk-SK" sz="1800" b="1" baseline="-2500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k-SK" sz="1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roky 2012-2016</a:t>
            </a:r>
            <a:endParaRPr lang="en-US" sz="1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833675260804728"/>
          <c:y val="2.2375278637036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9.3406900526323097E-2"/>
          <c:y val="0.12894997021077886"/>
          <c:w val="0.87690277848347464"/>
          <c:h val="0.72389317407638032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Ntot!$C$98:$BJ$98</c:f>
              <c:numCache>
                <c:formatCode>0.00</c:formatCode>
                <c:ptCount val="60"/>
                <c:pt idx="0">
                  <c:v>99.204771371769382</c:v>
                </c:pt>
                <c:pt idx="1">
                  <c:v>99.647355163727951</c:v>
                </c:pt>
                <c:pt idx="2">
                  <c:v>99.645110410094645</c:v>
                </c:pt>
                <c:pt idx="3">
                  <c:v>99.481865284974091</c:v>
                </c:pt>
                <c:pt idx="4">
                  <c:v>99.674532139951182</c:v>
                </c:pt>
                <c:pt idx="5">
                  <c:v>99.162759544541188</c:v>
                </c:pt>
                <c:pt idx="6">
                  <c:v>99.768824306472908</c:v>
                </c:pt>
                <c:pt idx="7">
                  <c:v>99.642276422764226</c:v>
                </c:pt>
                <c:pt idx="8">
                  <c:v>99.753607884547691</c:v>
                </c:pt>
                <c:pt idx="9">
                  <c:v>99.652106687282568</c:v>
                </c:pt>
                <c:pt idx="10">
                  <c:v>99.753795650389819</c:v>
                </c:pt>
                <c:pt idx="11">
                  <c:v>99.597909127462799</c:v>
                </c:pt>
                <c:pt idx="12">
                  <c:v>99.643281807372176</c:v>
                </c:pt>
                <c:pt idx="13">
                  <c:v>99.443826473859843</c:v>
                </c:pt>
                <c:pt idx="14">
                  <c:v>99.552906110283161</c:v>
                </c:pt>
                <c:pt idx="15">
                  <c:v>98.496993987975955</c:v>
                </c:pt>
                <c:pt idx="16">
                  <c:v>99.366616989567817</c:v>
                </c:pt>
                <c:pt idx="17">
                  <c:v>99.310903931901095</c:v>
                </c:pt>
                <c:pt idx="18">
                  <c:v>99.590925994793594</c:v>
                </c:pt>
                <c:pt idx="19">
                  <c:v>99.743964886613028</c:v>
                </c:pt>
                <c:pt idx="20">
                  <c:v>99.758454106280197</c:v>
                </c:pt>
                <c:pt idx="21">
                  <c:v>99.675792507204605</c:v>
                </c:pt>
                <c:pt idx="22">
                  <c:v>99.688109161793363</c:v>
                </c:pt>
                <c:pt idx="23">
                  <c:v>99.020008166598615</c:v>
                </c:pt>
                <c:pt idx="24">
                  <c:v>99.307159353348723</c:v>
                </c:pt>
                <c:pt idx="25">
                  <c:v>99.276236429433055</c:v>
                </c:pt>
                <c:pt idx="26">
                  <c:v>99.404761904761912</c:v>
                </c:pt>
                <c:pt idx="27">
                  <c:v>99.825723248518656</c:v>
                </c:pt>
                <c:pt idx="28">
                  <c:v>99.543676662320735</c:v>
                </c:pt>
                <c:pt idx="29">
                  <c:v>96.518245731503185</c:v>
                </c:pt>
                <c:pt idx="30">
                  <c:v>99.584487534626049</c:v>
                </c:pt>
                <c:pt idx="31">
                  <c:v>99.702491632577164</c:v>
                </c:pt>
                <c:pt idx="32">
                  <c:v>99.601882012305467</c:v>
                </c:pt>
                <c:pt idx="33">
                  <c:v>99.713672154617043</c:v>
                </c:pt>
                <c:pt idx="34">
                  <c:v>99.537037037037038</c:v>
                </c:pt>
                <c:pt idx="35">
                  <c:v>99.712276214833764</c:v>
                </c:pt>
                <c:pt idx="36">
                  <c:v>99.530673818303711</c:v>
                </c:pt>
                <c:pt idx="37">
                  <c:v>99.674031148134731</c:v>
                </c:pt>
                <c:pt idx="38">
                  <c:v>99.226699226699225</c:v>
                </c:pt>
                <c:pt idx="39">
                  <c:v>99.443757725587147</c:v>
                </c:pt>
                <c:pt idx="40">
                  <c:v>99.687322342239909</c:v>
                </c:pt>
                <c:pt idx="41">
                  <c:v>99.863462588749314</c:v>
                </c:pt>
                <c:pt idx="42">
                  <c:v>99.849321948769472</c:v>
                </c:pt>
                <c:pt idx="43">
                  <c:v>99.798927613941018</c:v>
                </c:pt>
                <c:pt idx="44">
                  <c:v>98.742138364779876</c:v>
                </c:pt>
                <c:pt idx="45">
                  <c:v>99.843211037942922</c:v>
                </c:pt>
                <c:pt idx="46">
                  <c:v>99.069478908188586</c:v>
                </c:pt>
                <c:pt idx="47">
                  <c:v>99.538866930171281</c:v>
                </c:pt>
                <c:pt idx="48">
                  <c:v>99.663110612015728</c:v>
                </c:pt>
                <c:pt idx="49">
                  <c:v>99.791991679667191</c:v>
                </c:pt>
                <c:pt idx="50">
                  <c:v>99.468967806173254</c:v>
                </c:pt>
                <c:pt idx="51">
                  <c:v>99.466142174768194</c:v>
                </c:pt>
                <c:pt idx="52">
                  <c:v>99.725822532402802</c:v>
                </c:pt>
                <c:pt idx="53">
                  <c:v>99.615595826468976</c:v>
                </c:pt>
                <c:pt idx="54">
                  <c:v>99.883788495061012</c:v>
                </c:pt>
                <c:pt idx="55">
                  <c:v>99.865197514945493</c:v>
                </c:pt>
                <c:pt idx="56">
                  <c:v>99.878399999999999</c:v>
                </c:pt>
                <c:pt idx="57">
                  <c:v>99.642697632871815</c:v>
                </c:pt>
                <c:pt idx="58">
                  <c:v>99.730868242452601</c:v>
                </c:pt>
                <c:pt idx="59">
                  <c:v>99.711399711399707</c:v>
                </c:pt>
              </c:numCache>
            </c:numRef>
          </c:xVal>
          <c:yVal>
            <c:numRef>
              <c:f>Ntot!$C$97:$BJ$97</c:f>
              <c:numCache>
                <c:formatCode>General</c:formatCode>
                <c:ptCount val="60"/>
                <c:pt idx="0">
                  <c:v>0.499</c:v>
                </c:pt>
                <c:pt idx="1">
                  <c:v>0.49450000000000005</c:v>
                </c:pt>
                <c:pt idx="2">
                  <c:v>0.63175000000000003</c:v>
                </c:pt>
                <c:pt idx="3">
                  <c:v>0.72</c:v>
                </c:pt>
                <c:pt idx="4">
                  <c:v>0.61250000000000004</c:v>
                </c:pt>
                <c:pt idx="5">
                  <c:v>0.74025000000000007</c:v>
                </c:pt>
                <c:pt idx="6">
                  <c:v>0.75525000000000009</c:v>
                </c:pt>
                <c:pt idx="7">
                  <c:v>0.76600000000000001</c:v>
                </c:pt>
                <c:pt idx="8">
                  <c:v>0.70850000000000013</c:v>
                </c:pt>
                <c:pt idx="9">
                  <c:v>0.64450000000000007</c:v>
                </c:pt>
                <c:pt idx="10">
                  <c:v>0.60775000000000001</c:v>
                </c:pt>
                <c:pt idx="11">
                  <c:v>0.61924999999999997</c:v>
                </c:pt>
                <c:pt idx="12">
                  <c:v>0.62850000000000006</c:v>
                </c:pt>
                <c:pt idx="13">
                  <c:v>0.44700000000000006</c:v>
                </c:pt>
                <c:pt idx="14">
                  <c:v>0.501</c:v>
                </c:pt>
                <c:pt idx="15">
                  <c:v>0.49149999999999999</c:v>
                </c:pt>
                <c:pt idx="16">
                  <c:v>0.66674999999999995</c:v>
                </c:pt>
                <c:pt idx="17">
                  <c:v>0.61250000000000004</c:v>
                </c:pt>
                <c:pt idx="18">
                  <c:v>0.66949999999999987</c:v>
                </c:pt>
                <c:pt idx="19">
                  <c:v>0.68174999999999997</c:v>
                </c:pt>
                <c:pt idx="20">
                  <c:v>0.72275000000000011</c:v>
                </c:pt>
                <c:pt idx="21">
                  <c:v>0.69175000000000009</c:v>
                </c:pt>
                <c:pt idx="22">
                  <c:v>0.63924999999999998</c:v>
                </c:pt>
                <c:pt idx="23">
                  <c:v>0.60625000000000007</c:v>
                </c:pt>
                <c:pt idx="24">
                  <c:v>0.43</c:v>
                </c:pt>
                <c:pt idx="25">
                  <c:v>0.41150000000000009</c:v>
                </c:pt>
                <c:pt idx="26">
                  <c:v>0.58450000000000002</c:v>
                </c:pt>
                <c:pt idx="27">
                  <c:v>0.71599999999999997</c:v>
                </c:pt>
                <c:pt idx="28">
                  <c:v>0.76350000000000007</c:v>
                </c:pt>
                <c:pt idx="29">
                  <c:v>0.72075</c:v>
                </c:pt>
                <c:pt idx="30">
                  <c:v>0.71900000000000008</c:v>
                </c:pt>
                <c:pt idx="31">
                  <c:v>0.6702499999999999</c:v>
                </c:pt>
                <c:pt idx="32">
                  <c:v>0.68799999999999994</c:v>
                </c:pt>
                <c:pt idx="33">
                  <c:v>0.6964999999999999</c:v>
                </c:pt>
                <c:pt idx="34">
                  <c:v>0.75250000000000006</c:v>
                </c:pt>
                <c:pt idx="35">
                  <c:v>0.77975000000000005</c:v>
                </c:pt>
                <c:pt idx="36">
                  <c:v>0.74225000000000008</c:v>
                </c:pt>
                <c:pt idx="37">
                  <c:v>0.68800000000000017</c:v>
                </c:pt>
                <c:pt idx="38">
                  <c:v>0.60949999999999993</c:v>
                </c:pt>
                <c:pt idx="39">
                  <c:v>0.80449999999999999</c:v>
                </c:pt>
                <c:pt idx="40">
                  <c:v>0.87675000000000003</c:v>
                </c:pt>
                <c:pt idx="41">
                  <c:v>0.91425000000000001</c:v>
                </c:pt>
                <c:pt idx="42">
                  <c:v>0.99399999999999988</c:v>
                </c:pt>
                <c:pt idx="43">
                  <c:v>0.74449999999999994</c:v>
                </c:pt>
                <c:pt idx="44">
                  <c:v>0.74575000000000002</c:v>
                </c:pt>
                <c:pt idx="45">
                  <c:v>0.79599999999999993</c:v>
                </c:pt>
                <c:pt idx="46">
                  <c:v>0.79849999999999999</c:v>
                </c:pt>
                <c:pt idx="47">
                  <c:v>0.75550000000000017</c:v>
                </c:pt>
                <c:pt idx="48">
                  <c:v>0.88750000000000007</c:v>
                </c:pt>
                <c:pt idx="49">
                  <c:v>0.95950000000000002</c:v>
                </c:pt>
                <c:pt idx="50">
                  <c:v>0.74924999999999997</c:v>
                </c:pt>
                <c:pt idx="51">
                  <c:v>0.88500000000000001</c:v>
                </c:pt>
                <c:pt idx="52">
                  <c:v>1.0002499999999999</c:v>
                </c:pt>
                <c:pt idx="53">
                  <c:v>0.90700000000000003</c:v>
                </c:pt>
                <c:pt idx="54">
                  <c:v>3.8677500000000005</c:v>
                </c:pt>
                <c:pt idx="55">
                  <c:v>4.2597500000000004</c:v>
                </c:pt>
                <c:pt idx="56">
                  <c:v>3.9015</c:v>
                </c:pt>
                <c:pt idx="57">
                  <c:v>2.2309999999999999</c:v>
                </c:pt>
                <c:pt idx="58">
                  <c:v>2.1307500000000004</c:v>
                </c:pt>
                <c:pt idx="59">
                  <c:v>1.9002499999999998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113592"/>
        <c:axId val="184127768"/>
      </c:scatterChart>
      <c:valAx>
        <c:axId val="184113592"/>
        <c:scaling>
          <c:orientation val="minMax"/>
          <c:max val="100"/>
          <c:min val="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Účinnosť odstraňovania BSK5 [%]</a:t>
                </a:r>
              </a:p>
            </c:rich>
          </c:tx>
          <c:layout>
            <c:manualLayout>
              <c:xMode val="edge"/>
              <c:yMode val="edge"/>
              <c:x val="0.38076993847991225"/>
              <c:y val="0.940695296523517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127768"/>
        <c:crosses val="autoZero"/>
        <c:crossBetween val="midCat"/>
      </c:valAx>
      <c:valAx>
        <c:axId val="184127768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</a:t>
                </a:r>
                <a:r>
                  <a:rPr lang="sk-SK" sz="1200" b="1" baseline="-250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sk-SK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emisie/BSK5 v OV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113592"/>
        <c:crosses val="autoZero"/>
        <c:crossBetween val="midCat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74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752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18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039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30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871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897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472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7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23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536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3930362-0529-46AE-AEDE-78FCEF5B11DD}" type="datetimeFigureOut">
              <a:rPr lang="sk-SK" smtClean="0"/>
              <a:t>13. 3. 2019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80AD06A-E640-40BF-857A-59290E7781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10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sz="6000" dirty="0" smtClean="0"/>
              <a:t>LCA analýza uhlíkovej stopy na ČOV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2246353"/>
          </a:xfrm>
        </p:spPr>
        <p:txBody>
          <a:bodyPr>
            <a:normAutofit/>
          </a:bodyPr>
          <a:lstStyle/>
          <a:p>
            <a:r>
              <a:rPr lang="sk-SK" b="1" i="1" dirty="0" smtClean="0"/>
              <a:t>Mária </a:t>
            </a:r>
            <a:r>
              <a:rPr lang="sk-SK" b="1" i="1" dirty="0" err="1" smtClean="0"/>
              <a:t>Dubcová</a:t>
            </a:r>
            <a:r>
              <a:rPr lang="sk-SK" b="1" i="1" dirty="0" smtClean="0"/>
              <a:t>, Ivona Škultétyová, Ivana Marko, </a:t>
            </a:r>
            <a:r>
              <a:rPr lang="sk-SK" b="1" i="1" dirty="0"/>
              <a:t>M</a:t>
            </a:r>
            <a:r>
              <a:rPr lang="sk-SK" b="1" i="1" dirty="0" smtClean="0"/>
              <a:t>ichal </a:t>
            </a:r>
            <a:r>
              <a:rPr lang="sk-SK" b="1" i="1" dirty="0" err="1" smtClean="0"/>
              <a:t>Holubec</a:t>
            </a:r>
            <a:endParaRPr lang="sk-SK" b="1" i="1" dirty="0" smtClean="0"/>
          </a:p>
          <a:p>
            <a:endParaRPr lang="sk-SK" b="1" i="1" dirty="0" smtClean="0"/>
          </a:p>
          <a:p>
            <a:r>
              <a:rPr lang="sk-SK" dirty="0" smtClean="0"/>
              <a:t>Slovenská </a:t>
            </a:r>
            <a:r>
              <a:rPr lang="sk-SK" dirty="0" smtClean="0"/>
              <a:t>technická univerzita v Bratislave </a:t>
            </a:r>
            <a:endParaRPr lang="sk-SK" dirty="0"/>
          </a:p>
          <a:p>
            <a:r>
              <a:rPr lang="sk-SK" dirty="0" smtClean="0"/>
              <a:t>Katedra </a:t>
            </a:r>
            <a:r>
              <a:rPr lang="sk-SK" dirty="0"/>
              <a:t>zdravotného a environmentálneho inžinierstva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071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40310" y="6054212"/>
            <a:ext cx="9872871" cy="4038600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Priemerná účinnosť ČOV 97% = 0,95% priamych emisií oxidu dusného 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323478786"/>
              </p:ext>
            </p:extLst>
          </p:nvPr>
        </p:nvGraphicFramePr>
        <p:xfrm>
          <a:off x="1430594" y="609599"/>
          <a:ext cx="9261987" cy="4994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62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Vyčíslenie emisií metánu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CH</a:t>
            </a:r>
            <a:r>
              <a:rPr lang="cs-CZ" baseline="-2500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produkcia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= (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BSK</a:t>
            </a:r>
            <a:r>
              <a:rPr lang="cs-CZ" baseline="-25000" dirty="0" err="1">
                <a:solidFill>
                  <a:schemeClr val="accent2">
                    <a:lumMod val="50000"/>
                  </a:schemeClr>
                </a:solidFill>
              </a:rPr>
              <a:t>prítok</a:t>
            </a:r>
            <a:r>
              <a:rPr lang="cs-CZ" baseline="-25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BSK</a:t>
            </a:r>
            <a:r>
              <a:rPr lang="cs-CZ" baseline="-25000" dirty="0" err="1">
                <a:solidFill>
                  <a:schemeClr val="accent2">
                    <a:lumMod val="50000"/>
                  </a:schemeClr>
                </a:solidFill>
              </a:rPr>
              <a:t>odtok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) *EF 					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Kde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BSKprítok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BSK5 v 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prichádzajúcich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odpadových vodách [kg BSK5/rok]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BSKodtok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BSK5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odchádzajúcich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odpadových vodách [kg BSK5/rok]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" indent="0">
              <a:buNone/>
            </a:pP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523437"/>
              </p:ext>
            </p:extLst>
          </p:nvPr>
        </p:nvGraphicFramePr>
        <p:xfrm>
          <a:off x="1262138" y="3851847"/>
          <a:ext cx="8943745" cy="260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0991"/>
                <a:gridCol w="3467406"/>
                <a:gridCol w="2485348"/>
              </a:tblGrid>
              <a:tr h="34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Priame </a:t>
                      </a:r>
                      <a:r>
                        <a:rPr lang="cs-CZ" sz="1600" dirty="0" err="1">
                          <a:effectLst/>
                        </a:rPr>
                        <a:t>emisie</a:t>
                      </a:r>
                      <a:r>
                        <a:rPr lang="cs-CZ" sz="1600" dirty="0">
                          <a:effectLst/>
                        </a:rPr>
                        <a:t> z ČOV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4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Emisie metánu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0,0025 CH</a:t>
                      </a:r>
                      <a:r>
                        <a:rPr lang="cs-CZ" sz="1600" baseline="-25000">
                          <a:effectLst/>
                        </a:rPr>
                        <a:t>4</a:t>
                      </a:r>
                      <a:r>
                        <a:rPr lang="cs-CZ" sz="1600">
                          <a:effectLst/>
                        </a:rPr>
                        <a:t>/kg CHSK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Gustavsson and Tumlin (2012)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Emisie v recipiente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</a:t>
                      </a:r>
                      <a:r>
                        <a:rPr lang="cs-CZ" sz="1600" baseline="-25000">
                          <a:effectLst/>
                        </a:rPr>
                        <a:t>4</a:t>
                      </a:r>
                      <a:r>
                        <a:rPr lang="cs-CZ" sz="1600">
                          <a:effectLst/>
                        </a:rPr>
                        <a:t> emisie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max. 0,025 kg CH</a:t>
                      </a:r>
                      <a:r>
                        <a:rPr lang="cs-CZ" sz="1600" baseline="-25000">
                          <a:effectLst/>
                        </a:rPr>
                        <a:t>4</a:t>
                      </a:r>
                      <a:r>
                        <a:rPr lang="cs-CZ" sz="1600">
                          <a:effectLst/>
                        </a:rPr>
                        <a:t>/BSK v prítoku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IPCC (2006)</a:t>
                      </a:r>
                      <a:endParaRPr lang="sk-SK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Emisie</a:t>
                      </a:r>
                      <a:r>
                        <a:rPr lang="cs-CZ" sz="1600" dirty="0">
                          <a:effectLst/>
                        </a:rPr>
                        <a:t> metánu </a:t>
                      </a:r>
                      <a:r>
                        <a:rPr lang="cs-CZ" sz="1600" dirty="0" err="1">
                          <a:effectLst/>
                        </a:rPr>
                        <a:t>zo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spaľovania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0,003 kg CH</a:t>
                      </a:r>
                      <a:r>
                        <a:rPr lang="cs-CZ" sz="1600" baseline="-25000" dirty="0">
                          <a:effectLst/>
                        </a:rPr>
                        <a:t>4</a:t>
                      </a:r>
                      <a:r>
                        <a:rPr lang="cs-CZ" sz="1600" dirty="0">
                          <a:effectLst/>
                        </a:rPr>
                        <a:t>/kg spáleného CH</a:t>
                      </a:r>
                      <a:r>
                        <a:rPr lang="cs-CZ" sz="1600" baseline="-25000" dirty="0">
                          <a:effectLst/>
                        </a:rPr>
                        <a:t>4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Brown et al. (2010)</a:t>
                      </a:r>
                      <a:endParaRPr lang="sk-SK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14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Ročná produkcia metánu z ČOV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477879"/>
              </p:ext>
            </p:extLst>
          </p:nvPr>
        </p:nvGraphicFramePr>
        <p:xfrm>
          <a:off x="1031366" y="2161410"/>
          <a:ext cx="4428908" cy="2811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2836"/>
                <a:gridCol w="2656072"/>
              </a:tblGrid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Rok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Emisie CH</a:t>
                      </a:r>
                      <a:r>
                        <a:rPr lang="sk-SK" sz="1600" baseline="-25000" dirty="0">
                          <a:effectLst/>
                        </a:rPr>
                        <a:t>4</a:t>
                      </a:r>
                      <a:r>
                        <a:rPr lang="sk-SK" sz="1600" dirty="0">
                          <a:effectLst/>
                        </a:rPr>
                        <a:t> [t </a:t>
                      </a:r>
                      <a:r>
                        <a:rPr lang="sk-SK" sz="1600" dirty="0" smtClean="0">
                          <a:effectLst/>
                        </a:rPr>
                        <a:t>CH4 </a:t>
                      </a:r>
                      <a:r>
                        <a:rPr lang="sk-SK" sz="1600" dirty="0">
                          <a:effectLst/>
                        </a:rPr>
                        <a:t>/rok]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2012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65,5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2013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61,8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2014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66,5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2015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79,45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2016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198,9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597474914"/>
              </p:ext>
            </p:extLst>
          </p:nvPr>
        </p:nvGraphicFramePr>
        <p:xfrm>
          <a:off x="5782492" y="196596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457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29697" y="5803490"/>
            <a:ext cx="9872871" cy="4038600"/>
          </a:xfrm>
        </p:spPr>
        <p:txBody>
          <a:bodyPr/>
          <a:lstStyle/>
          <a:p>
            <a:r>
              <a:rPr lang="sk-SK" sz="1600" dirty="0">
                <a:solidFill>
                  <a:schemeClr val="accent2">
                    <a:lumMod val="50000"/>
                  </a:schemeClr>
                </a:solidFill>
              </a:rPr>
              <a:t>Priemerná účinnosť odstraňovania BSK</a:t>
            </a:r>
            <a:r>
              <a:rPr lang="sk-SK" sz="1600" baseline="-25000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sk-SK" sz="1600" dirty="0">
                <a:solidFill>
                  <a:schemeClr val="accent2">
                    <a:lumMod val="50000"/>
                  </a:schemeClr>
                </a:solidFill>
              </a:rPr>
              <a:t> bola v rámci sledovaného obdobia ustálená v rozmedzí </a:t>
            </a:r>
            <a:br>
              <a:rPr lang="sk-SK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sz="1600" dirty="0">
                <a:solidFill>
                  <a:schemeClr val="accent2">
                    <a:lumMod val="50000"/>
                  </a:schemeClr>
                </a:solidFill>
              </a:rPr>
              <a:t>99 až 100%, pričom sa produkcia priamych CH</a:t>
            </a:r>
            <a:r>
              <a:rPr lang="sk-SK" sz="1600" baseline="-2500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sk-SK" sz="1600" dirty="0">
                <a:solidFill>
                  <a:schemeClr val="accent2">
                    <a:lumMod val="50000"/>
                  </a:schemeClr>
                </a:solidFill>
              </a:rPr>
              <a:t> emisií pohybovala v rozmedzí 0,3-1%. </a:t>
            </a:r>
          </a:p>
          <a:p>
            <a:endParaRPr lang="sk-SK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894915198"/>
              </p:ext>
            </p:extLst>
          </p:nvPr>
        </p:nvGraphicFramePr>
        <p:xfrm>
          <a:off x="1791929" y="609600"/>
          <a:ext cx="8063906" cy="5039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20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222872" y="1717185"/>
            <a:ext cx="1041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>
                <a:solidFill>
                  <a:srgbClr val="002060"/>
                </a:solidFill>
              </a:rPr>
              <a:t>Environmentálny prínos rôznych ČOV je aj napriek spĺňaniu legislatívnych limitov rôzna. Niektoré čistiarne spotrebujú pri odstraňovaní nežiadúcich látok z odpadových vôd väčšie množstvá energie a chemických látok, ktorých produkcia prestavuje záťaž pre životné prostredie.</a:t>
            </a:r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414" y="2780414"/>
            <a:ext cx="5532580" cy="376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7679" y="2594541"/>
            <a:ext cx="7207921" cy="135636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636" y="1794934"/>
            <a:ext cx="3151306" cy="251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5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LCA definícia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225" y="2246752"/>
            <a:ext cx="3567428" cy="3427223"/>
          </a:xfrm>
        </p:spPr>
      </p:pic>
      <p:sp>
        <p:nvSpPr>
          <p:cNvPr id="5" name="BlokTextu 4"/>
          <p:cNvSpPr txBox="1"/>
          <p:nvPr/>
        </p:nvSpPr>
        <p:spPr>
          <a:xfrm>
            <a:off x="5017165" y="1737024"/>
            <a:ext cx="197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Surový materiál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7284804" y="2562091"/>
            <a:ext cx="1972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Transport materiálu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7632653" y="3979533"/>
            <a:ext cx="1972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Výroba a spracovanie materiálu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2890909" y="3979533"/>
            <a:ext cx="1972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Distribúcia </a:t>
            </a:r>
            <a:b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a použitie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890909" y="2700590"/>
            <a:ext cx="197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Koniec využívania 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Fázy LCA analýzy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5649" y="2057400"/>
            <a:ext cx="9872871" cy="4038600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Cieľ a rozsah štúdie – porovnanie prístupov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Funkčná jednotka – vstupy </a:t>
            </a:r>
            <a:r>
              <a:rPr lang="sk-SK" dirty="0" err="1" smtClean="0">
                <a:solidFill>
                  <a:schemeClr val="accent2">
                    <a:lumMod val="50000"/>
                  </a:schemeClr>
                </a:solidFill>
              </a:rPr>
              <a:t>vs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. výstupy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Hranice systému 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Inventarizácia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Hodnotenie dopadov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Interpretácia 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495" y="2169978"/>
            <a:ext cx="4535850" cy="272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18309"/>
            <a:ext cx="9875520" cy="1356360"/>
          </a:xfrm>
        </p:spPr>
        <p:txBody>
          <a:bodyPr/>
          <a:lstStyle/>
          <a:p>
            <a:r>
              <a:rPr lang="sk-SK" dirty="0" smtClean="0"/>
              <a:t>Aplikácia LCA na ČOV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1143000" y="1868791"/>
            <a:ext cx="8210320" cy="184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18288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Cieľ a rozsah </a:t>
            </a:r>
            <a:endParaRPr lang="sk-SK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sk-SK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vplyv </a:t>
            </a:r>
            <a:r>
              <a:rPr lang="sk-SK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ČOV </a:t>
            </a:r>
            <a:r>
              <a:rPr lang="sk-SK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na recipient, ovzdušie, </a:t>
            </a:r>
            <a:r>
              <a:rPr lang="sk-SK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environment</a:t>
            </a:r>
            <a:r>
              <a:rPr lang="sk-SK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, GWP,.... </a:t>
            </a:r>
            <a:endParaRPr lang="sk-SK" sz="4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228600" indent="-18288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Funkčná jednotka</a:t>
            </a:r>
          </a:p>
          <a:p>
            <a:pPr marL="4572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sk-SK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OV na prítoku, OV na odtoku, </a:t>
            </a:r>
            <a:r>
              <a:rPr lang="sk-SK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množstvo/zoženie kalu, energia, PHM,... </a:t>
            </a:r>
            <a:endParaRPr lang="sk-SK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7" name="Obrázok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095" y="4460423"/>
            <a:ext cx="7752203" cy="206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Monitoring odpadových vôd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43341"/>
              </p:ext>
            </p:extLst>
          </p:nvPr>
        </p:nvGraphicFramePr>
        <p:xfrm>
          <a:off x="2228412" y="1672046"/>
          <a:ext cx="7255222" cy="4784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250"/>
                <a:gridCol w="739271"/>
                <a:gridCol w="723435"/>
                <a:gridCol w="829250"/>
                <a:gridCol w="888997"/>
                <a:gridCol w="888997"/>
                <a:gridCol w="106536"/>
                <a:gridCol w="554489"/>
                <a:gridCol w="330908"/>
                <a:gridCol w="585227"/>
                <a:gridCol w="778862"/>
              </a:tblGrid>
              <a:tr h="325957">
                <a:tc gridSpan="11">
                  <a:txBody>
                    <a:bodyPr/>
                    <a:lstStyle/>
                    <a:p>
                      <a:pPr marR="88900" algn="ctr"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Monitoring OV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426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rok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Typ odberu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odtok[o]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prítok[p] 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Koncentrácia [mg/l]</a:t>
                      </a:r>
                      <a:endParaRPr lang="sk-S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24950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BSK</a:t>
                      </a:r>
                      <a:r>
                        <a:rPr lang="sk-SK" sz="1050" baseline="-25000">
                          <a:effectLst/>
                        </a:rPr>
                        <a:t>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CHSK</a:t>
                      </a:r>
                      <a:r>
                        <a:rPr lang="sk-SK" sz="1050" baseline="-25000">
                          <a:effectLst/>
                        </a:rPr>
                        <a:t>Cr</a:t>
                      </a:r>
                      <a:r>
                        <a:rPr lang="sk-SK" sz="1050">
                          <a:effectLst/>
                        </a:rPr>
                        <a:t> 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NL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N-NH</a:t>
                      </a:r>
                      <a:r>
                        <a:rPr lang="sk-SK" sz="1050" baseline="-25000">
                          <a:effectLst/>
                        </a:rPr>
                        <a:t>4</a:t>
                      </a:r>
                      <a:r>
                        <a:rPr lang="sk-SK" sz="1050">
                          <a:effectLst/>
                        </a:rPr>
                        <a:t>+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r>
                        <a:rPr lang="sk-SK" sz="1050" baseline="-25000">
                          <a:effectLst/>
                        </a:rPr>
                        <a:t>celk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N</a:t>
                      </a:r>
                      <a:r>
                        <a:rPr lang="sk-SK" sz="1050" baseline="-25000">
                          <a:effectLst/>
                        </a:rPr>
                        <a:t>celk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„C“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o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1,1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19,0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0,13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1,4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12,20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prostý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261,0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734,7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483,9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37,5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10,8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54,6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„C“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o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1,3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22,2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0,17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4,9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prostý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246,6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637,1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446,2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31,0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9,4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46,3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2014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„C“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o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23,1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10,4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0,22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1,3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2014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prostý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266,0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670,0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478,0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36,2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11,8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53,9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„C“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o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1,7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20,9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11,8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0,12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0,27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5,17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prostý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317,0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776,0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507,0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39,5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13,0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59,1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4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„C“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o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1,8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24,1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2,0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0,19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8,3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71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2016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prostý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791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3130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4700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25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60,2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41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28521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 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>
                    <a:solidFill>
                      <a:srgbClr val="CCE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 </a:t>
                      </a:r>
                      <a:endParaRPr lang="sk-S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000" dirty="0">
                          <a:effectLst/>
                        </a:rPr>
                        <a:t>   </a:t>
                      </a:r>
                      <a:r>
                        <a:rPr lang="sk-SK" sz="1000" dirty="0" smtClean="0">
                          <a:effectLst/>
                        </a:rPr>
                        <a:t>                                                                                   Koncentrácia </a:t>
                      </a:r>
                      <a:r>
                        <a:rPr lang="sk-SK" sz="1000" dirty="0">
                          <a:effectLst/>
                        </a:rPr>
                        <a:t>[%]</a:t>
                      </a:r>
                      <a:endParaRPr lang="sk-S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42606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 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>
                    <a:solidFill>
                      <a:srgbClr val="E7F1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BSK</a:t>
                      </a:r>
                      <a:r>
                        <a:rPr lang="sk-SK" sz="1050" baseline="-25000" dirty="0">
                          <a:effectLst/>
                        </a:rPr>
                        <a:t>5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CHSK</a:t>
                      </a:r>
                      <a:r>
                        <a:rPr lang="sk-SK" sz="1050" baseline="-25000">
                          <a:effectLst/>
                        </a:rPr>
                        <a:t>Cr</a:t>
                      </a:r>
                      <a:r>
                        <a:rPr lang="sk-SK" sz="1050">
                          <a:effectLst/>
                        </a:rPr>
                        <a:t> 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NL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N-NH</a:t>
                      </a:r>
                      <a:r>
                        <a:rPr lang="sk-SK" sz="1050" baseline="-25000">
                          <a:effectLst/>
                        </a:rPr>
                        <a:t>4</a:t>
                      </a:r>
                      <a:r>
                        <a:rPr lang="sk-SK" sz="1050">
                          <a:effectLst/>
                        </a:rPr>
                        <a:t>+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</a:t>
                      </a:r>
                      <a:r>
                        <a:rPr lang="sk-SK" sz="1050" baseline="-25000">
                          <a:effectLst/>
                        </a:rPr>
                        <a:t>celk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 err="1">
                          <a:effectLst/>
                        </a:rPr>
                        <a:t>N</a:t>
                      </a:r>
                      <a:r>
                        <a:rPr lang="sk-SK" sz="1050" baseline="-25000" dirty="0" err="1">
                          <a:effectLst/>
                        </a:rPr>
                        <a:t>celk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1426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Priemerná účinnosť čistenia 2012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87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1426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Priemerná účinnosť čistenia 2013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98 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90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89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1426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Priemerná účinnosť čistenia 2014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97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89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95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1426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Priemerná účinnosť čistenia  2015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95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98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91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  <a:tr h="1426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Priemerná účinnosť čistenia 2016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72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>
                          <a:effectLst/>
                        </a:rPr>
                        <a:t>99</a:t>
                      </a:r>
                      <a:endParaRPr lang="sk-SK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050" dirty="0">
                          <a:effectLst/>
                        </a:rPr>
                        <a:t>80</a:t>
                      </a:r>
                      <a:endParaRPr lang="sk-SK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396" marR="453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86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Hranice systému</a:t>
            </a:r>
            <a:endParaRPr lang="sk-SK" sz="2400" dirty="0"/>
          </a:p>
        </p:txBody>
      </p:sp>
      <p:pic>
        <p:nvPicPr>
          <p:cNvPr id="4" name="obrázek 1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0" t="38611"/>
          <a:stretch/>
        </p:blipFill>
        <p:spPr bwMode="auto">
          <a:xfrm>
            <a:off x="1991033" y="1965960"/>
            <a:ext cx="8421327" cy="38006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40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Kalkulácia uhlíkovej stopy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572297"/>
              </p:ext>
            </p:extLst>
          </p:nvPr>
        </p:nvGraphicFramePr>
        <p:xfrm>
          <a:off x="1143000" y="2696619"/>
          <a:ext cx="9188246" cy="2214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320"/>
                <a:gridCol w="2959866"/>
                <a:gridCol w="3034060"/>
              </a:tblGrid>
              <a:tr h="7381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Oxid uhličitý – 100 </a:t>
                      </a:r>
                      <a:r>
                        <a:rPr lang="cs-CZ" sz="1800" dirty="0" err="1">
                          <a:effectLst/>
                        </a:rPr>
                        <a:t>rokov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kg CO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/kg CO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Foster (2007)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81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Metán – 100 rokov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23 kg CO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/kg CH</a:t>
                      </a:r>
                      <a:r>
                        <a:rPr lang="cs-CZ" sz="1800" baseline="-25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IPCC (2013)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81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Oxid </a:t>
                      </a:r>
                      <a:r>
                        <a:rPr lang="cs-CZ" sz="1800" dirty="0" smtClean="0">
                          <a:effectLst/>
                        </a:rPr>
                        <a:t>dusný – 100 </a:t>
                      </a:r>
                      <a:r>
                        <a:rPr lang="cs-CZ" sz="1800" dirty="0" err="1" smtClean="0">
                          <a:effectLst/>
                        </a:rPr>
                        <a:t>rokov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298 </a:t>
                      </a:r>
                      <a:r>
                        <a:rPr lang="cs-CZ" sz="1800" dirty="0" smtClean="0">
                          <a:effectLst/>
                        </a:rPr>
                        <a:t>kg </a:t>
                      </a:r>
                      <a:r>
                        <a:rPr lang="cs-CZ" sz="1800" dirty="0">
                          <a:effectLst/>
                        </a:rPr>
                        <a:t>CO</a:t>
                      </a:r>
                      <a:r>
                        <a:rPr lang="cs-CZ" sz="1800" baseline="-25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/kg N</a:t>
                      </a:r>
                      <a:r>
                        <a:rPr lang="cs-CZ" sz="1800" baseline="-25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O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Foster</a:t>
                      </a:r>
                      <a:r>
                        <a:rPr lang="cs-CZ" sz="1800" dirty="0">
                          <a:effectLst/>
                        </a:rPr>
                        <a:t> (2007)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Obdĺžnik 4"/>
          <p:cNvSpPr/>
          <p:nvPr/>
        </p:nvSpPr>
        <p:spPr>
          <a:xfrm>
            <a:off x="1143000" y="2146623"/>
            <a:ext cx="101690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Konštanty slúžiace pre určenie GWP (</a:t>
            </a:r>
            <a:r>
              <a:rPr lang="sk-SK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Global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sk-SK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Warming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sk-SK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Potential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–Globálne otepľovanie)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Vyčíslenie emisií oxidu dusného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2293374"/>
          </a:xfrm>
        </p:spPr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emisie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baseline="-25000" dirty="0" err="1">
                <a:solidFill>
                  <a:schemeClr val="accent2">
                    <a:lumMod val="50000"/>
                  </a:schemeClr>
                </a:solidFill>
              </a:rPr>
              <a:t>prítok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*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EF</a:t>
            </a:r>
            <a:r>
              <a:rPr lang="cs-CZ" baseline="-25000" dirty="0" err="1">
                <a:solidFill>
                  <a:schemeClr val="accent2">
                    <a:lumMod val="50000"/>
                  </a:schemeClr>
                </a:solidFill>
              </a:rPr>
              <a:t>odtok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*44/28						</a:t>
            </a:r>
          </a:p>
          <a:p>
            <a:pPr marL="45720" indent="0">
              <a:buNone/>
            </a:pPr>
            <a:r>
              <a:rPr lang="cs-CZ" sz="1400" dirty="0" smtClean="0">
                <a:solidFill>
                  <a:schemeClr val="accent2">
                    <a:lumMod val="50000"/>
                  </a:schemeClr>
                </a:solidFill>
              </a:rPr>
              <a:t>Kde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baseline="-25000" dirty="0" err="1">
                <a:solidFill>
                  <a:schemeClr val="accent2">
                    <a:lumMod val="50000"/>
                  </a:schemeClr>
                </a:solidFill>
              </a:rPr>
              <a:t>pritok</a:t>
            </a:r>
            <a:r>
              <a:rPr lang="cs-CZ" sz="1400" baseline="-25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– celkový dusík v 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prichádzajúcich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odpadových vodách [kg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baseline="-25000" dirty="0" err="1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/rok]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EF</a:t>
            </a:r>
            <a:r>
              <a:rPr lang="cs-CZ" sz="1400" baseline="-25000" dirty="0" err="1">
                <a:solidFill>
                  <a:schemeClr val="accent2">
                    <a:lumMod val="50000"/>
                  </a:schemeClr>
                </a:solidFill>
              </a:rPr>
              <a:t>odtok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emisný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faktor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</a:t>
            </a:r>
            <a:r>
              <a:rPr lang="cs-CZ" sz="14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emisie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z odpadových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vôd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[kg N</a:t>
            </a:r>
            <a:r>
              <a:rPr lang="cs-CZ" sz="14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 –N/kg N]</a:t>
            </a:r>
            <a:endParaRPr lang="sk-SK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k-SK" sz="1400" dirty="0">
                <a:solidFill>
                  <a:schemeClr val="accent2">
                    <a:lumMod val="50000"/>
                  </a:schemeClr>
                </a:solidFill>
              </a:rPr>
              <a:t>*44/28 korekcia molekulovej hmotnosti N</a:t>
            </a:r>
            <a:r>
              <a:rPr lang="sk-SK" sz="1400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sk-SK" sz="1400" dirty="0">
                <a:solidFill>
                  <a:schemeClr val="accent2">
                    <a:lumMod val="50000"/>
                  </a:schemeClr>
                </a:solidFill>
              </a:rPr>
              <a:t>O/molekulová hmotnosť N.</a:t>
            </a:r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6603"/>
              </p:ext>
            </p:extLst>
          </p:nvPr>
        </p:nvGraphicFramePr>
        <p:xfrm>
          <a:off x="1364537" y="4442214"/>
          <a:ext cx="9047823" cy="205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9706"/>
                <a:gridCol w="3178676"/>
                <a:gridCol w="2889441"/>
              </a:tblGrid>
              <a:tr h="359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Priame </a:t>
                      </a:r>
                      <a:r>
                        <a:rPr lang="cs-CZ" sz="1800" dirty="0" err="1">
                          <a:effectLst/>
                        </a:rPr>
                        <a:t>emisie</a:t>
                      </a:r>
                      <a:r>
                        <a:rPr lang="cs-CZ" sz="1800" dirty="0">
                          <a:effectLst/>
                        </a:rPr>
                        <a:t> z ČOV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Emisie oxidov dusíka z kalu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0,05 kg N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O/kg NH</a:t>
                      </a:r>
                      <a:r>
                        <a:rPr lang="cs-CZ" sz="1800" baseline="-25000">
                          <a:effectLst/>
                        </a:rPr>
                        <a:t>4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Björlenius (1994)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Emisie oxidov dusíka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0,0157 kg N</a:t>
                      </a:r>
                      <a:r>
                        <a:rPr lang="cs-CZ" sz="1800" baseline="-25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O/kg </a:t>
                      </a:r>
                      <a:r>
                        <a:rPr lang="cs-CZ" sz="1800" dirty="0" err="1">
                          <a:effectLst/>
                        </a:rPr>
                        <a:t>Ndenitrif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Foley et al. (2010)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Emisie v recipiente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59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r>
                        <a:rPr lang="cs-CZ" sz="1800">
                          <a:effectLst/>
                        </a:rPr>
                        <a:t>O emisie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0,0005 kg N</a:t>
                      </a:r>
                      <a:r>
                        <a:rPr lang="cs-CZ" sz="1800" baseline="-250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O/kg N v </a:t>
                      </a:r>
                      <a:r>
                        <a:rPr lang="cs-CZ" sz="1800" dirty="0" err="1">
                          <a:effectLst/>
                        </a:rPr>
                        <a:t>prítoku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Foley</a:t>
                      </a:r>
                      <a:r>
                        <a:rPr lang="cs-CZ" sz="1800" dirty="0">
                          <a:effectLst/>
                        </a:rPr>
                        <a:t> (2008)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39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Ročné produkcie emisií oxidu dusného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025720"/>
              </p:ext>
            </p:extLst>
          </p:nvPr>
        </p:nvGraphicFramePr>
        <p:xfrm>
          <a:off x="1284214" y="2212120"/>
          <a:ext cx="4297980" cy="2847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053"/>
                <a:gridCol w="3073927"/>
              </a:tblGrid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Rok 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Emisie N</a:t>
                      </a:r>
                      <a:r>
                        <a:rPr lang="sk-SK" sz="1600" baseline="-25000" dirty="0">
                          <a:effectLst/>
                        </a:rPr>
                        <a:t>2</a:t>
                      </a:r>
                      <a:r>
                        <a:rPr lang="sk-SK" sz="1600" dirty="0">
                          <a:effectLst/>
                        </a:rPr>
                        <a:t>O [t </a:t>
                      </a:r>
                      <a:r>
                        <a:rPr lang="sk-SK" sz="1600" dirty="0" smtClean="0">
                          <a:effectLst/>
                        </a:rPr>
                        <a:t>N</a:t>
                      </a:r>
                      <a:r>
                        <a:rPr lang="sk-SK" sz="1600" baseline="-25000" dirty="0" smtClean="0">
                          <a:effectLst/>
                        </a:rPr>
                        <a:t>2</a:t>
                      </a:r>
                      <a:r>
                        <a:rPr lang="sk-SK" sz="1600" dirty="0" smtClean="0">
                          <a:effectLst/>
                        </a:rPr>
                        <a:t>O/rok</a:t>
                      </a:r>
                      <a:r>
                        <a:rPr lang="sk-SK" sz="1600" dirty="0">
                          <a:effectLst/>
                        </a:rPr>
                        <a:t>]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2012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0,106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2013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0,087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2014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0,101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2015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0,111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45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2016</a:t>
                      </a:r>
                      <a:endParaRPr lang="sk-SK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0,077</a:t>
                      </a:r>
                      <a:endParaRPr lang="sk-SK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771409871"/>
              </p:ext>
            </p:extLst>
          </p:nvPr>
        </p:nvGraphicFramePr>
        <p:xfrm>
          <a:off x="5808617" y="2037806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203516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1826</TotalTime>
  <Words>582</Words>
  <Application>Microsoft Office PowerPoint</Application>
  <PresentationFormat>Širokouhlá</PresentationFormat>
  <Paragraphs>263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Corbel</vt:lpstr>
      <vt:lpstr>Times New Roman</vt:lpstr>
      <vt:lpstr>Základ</vt:lpstr>
      <vt:lpstr> LCA analýza uhlíkovej stopy na ČOV </vt:lpstr>
      <vt:lpstr>LCA definícia</vt:lpstr>
      <vt:lpstr>Fázy LCA analýzy</vt:lpstr>
      <vt:lpstr>Aplikácia LCA na ČOV</vt:lpstr>
      <vt:lpstr>Monitoring odpadových vôd</vt:lpstr>
      <vt:lpstr>Hranice systému</vt:lpstr>
      <vt:lpstr>Kalkulácia uhlíkovej stopy</vt:lpstr>
      <vt:lpstr>Vyčíslenie emisií oxidu dusného</vt:lpstr>
      <vt:lpstr>Ročné produkcie emisií oxidu dusného</vt:lpstr>
      <vt:lpstr>Prezentácia programu PowerPoint</vt:lpstr>
      <vt:lpstr>Vyčíslenie emisií metánu</vt:lpstr>
      <vt:lpstr>Ročná produkcia metánu z ČOV</vt:lpstr>
      <vt:lpstr>Prezentácia programu PowerPoint</vt:lpstr>
      <vt:lpstr>Záver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VYUŽITIE LCA ANALÝZY PRE ENVIRONMENTÁLNE ZHODNOTENIE FUNKCIE ČOV</dc:title>
  <dc:creator>dubcova</dc:creator>
  <cp:lastModifiedBy>dubcova</cp:lastModifiedBy>
  <cp:revision>53</cp:revision>
  <dcterms:created xsi:type="dcterms:W3CDTF">2016-10-14T08:22:48Z</dcterms:created>
  <dcterms:modified xsi:type="dcterms:W3CDTF">2019-03-13T12:24:14Z</dcterms:modified>
</cp:coreProperties>
</file>