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12" r:id="rId4"/>
    <p:sldId id="313" r:id="rId5"/>
    <p:sldId id="277" r:id="rId6"/>
    <p:sldId id="315" r:id="rId7"/>
    <p:sldId id="316" r:id="rId8"/>
    <p:sldId id="318" r:id="rId9"/>
    <p:sldId id="320" r:id="rId10"/>
    <p:sldId id="323" r:id="rId11"/>
    <p:sldId id="324" r:id="rId12"/>
    <p:sldId id="325" r:id="rId13"/>
    <p:sldId id="322" r:id="rId14"/>
    <p:sldId id="319" r:id="rId15"/>
    <p:sldId id="326" r:id="rId16"/>
    <p:sldId id="327" r:id="rId17"/>
    <p:sldId id="328" r:id="rId18"/>
    <p:sldId id="275" r:id="rId19"/>
    <p:sldId id="276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SimSun-ExtB" panose="02010609060101010101" pitchFamily="49" charset="-122"/>
      <p:regular r:id="rId31"/>
    </p:embeddedFont>
    <p:embeddedFont>
      <p:font typeface="Technika" panose="00000500000000000000" pitchFamily="2" charset="-18"/>
      <p:regular r:id="rId32"/>
      <p:bold r:id="rId33"/>
      <p:italic r:id="rId34"/>
      <p:boldItalic r:id="rId35"/>
    </p:embeddedFont>
    <p:embeddedFont>
      <p:font typeface="Technika Book" panose="00000400000000000000" pitchFamily="2" charset="-18"/>
      <p:regular r:id="rId36"/>
      <p:italic r:id="rId3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Kratky" initials="LK" lastIdx="11" clrIdx="0">
    <p:extLst>
      <p:ext uri="{19B8F6BF-5375-455C-9EA6-DF929625EA0E}">
        <p15:presenceInfo xmlns:p15="http://schemas.microsoft.com/office/powerpoint/2012/main" userId="Lukas Kratky" providerId="None"/>
      </p:ext>
    </p:extLst>
  </p:cmAuthor>
  <p:cmAuthor id="2" name="PS" initials="P" lastIdx="4" clrIdx="1">
    <p:extLst>
      <p:ext uri="{19B8F6BF-5375-455C-9EA6-DF929625EA0E}">
        <p15:presenceInfo xmlns:p15="http://schemas.microsoft.com/office/powerpoint/2012/main" userId="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579E"/>
    <a:srgbClr val="E91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32" autoAdjust="0"/>
  </p:normalViewPr>
  <p:slideViewPr>
    <p:cSldViewPr>
      <p:cViewPr varScale="1">
        <p:scale>
          <a:sx n="113" d="100"/>
          <a:sy n="113" d="100"/>
        </p:scale>
        <p:origin x="94" y="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6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\Skola\01%20PhD\00%20disertace\DISERTACE\DATABASE_Gasification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echnika" panose="00000500000000000000" pitchFamily="2" charset="-18"/>
                <a:ea typeface="+mn-ea"/>
                <a:cs typeface="+mn-cs"/>
              </a:defRPr>
            </a:pPr>
            <a:r>
              <a:rPr lang="cs-CZ" b="1" dirty="0" err="1">
                <a:solidFill>
                  <a:schemeClr val="tx1"/>
                </a:solidFill>
                <a:latin typeface="Technika" panose="00000500000000000000" pitchFamily="2" charset="-18"/>
              </a:rPr>
              <a:t>Distribution</a:t>
            </a:r>
            <a:r>
              <a:rPr lang="cs-CZ" b="1" dirty="0">
                <a:solidFill>
                  <a:schemeClr val="tx1"/>
                </a:solidFill>
                <a:latin typeface="Technika" panose="00000500000000000000" pitchFamily="2" charset="-18"/>
              </a:rPr>
              <a:t> ~ </a:t>
            </a:r>
            <a:r>
              <a:rPr lang="cs-CZ" b="1" dirty="0" err="1">
                <a:solidFill>
                  <a:schemeClr val="tx1"/>
                </a:solidFill>
                <a:latin typeface="Technika" panose="00000500000000000000" pitchFamily="2" charset="-18"/>
              </a:rPr>
              <a:t>feedstock</a:t>
            </a:r>
            <a:endParaRPr lang="en-GB" b="1" dirty="0">
              <a:solidFill>
                <a:schemeClr val="tx1"/>
              </a:solidFill>
              <a:latin typeface="Technika" panose="00000500000000000000" pitchFamily="2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echnika" panose="00000500000000000000" pitchFamily="2" charset="-18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339238845144354E-2"/>
          <c:y val="0.15768516249369102"/>
          <c:w val="0.943031131525226"/>
          <c:h val="0.711706680827739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Database!$A$74:$A$84</c:f>
              <c:strCache>
                <c:ptCount val="11"/>
                <c:pt idx="0">
                  <c:v>woody</c:v>
                </c:pt>
                <c:pt idx="1">
                  <c:v>wood-coal</c:v>
                </c:pt>
                <c:pt idx="2">
                  <c:v>wood-straw</c:v>
                </c:pt>
                <c:pt idx="3">
                  <c:v>sewage</c:v>
                </c:pt>
                <c:pt idx="4">
                  <c:v>lignite</c:v>
                </c:pt>
                <c:pt idx="5">
                  <c:v>MSW</c:v>
                </c:pt>
                <c:pt idx="6">
                  <c:v>generic bm.</c:v>
                </c:pt>
                <c:pt idx="7">
                  <c:v>stover</c:v>
                </c:pt>
                <c:pt idx="8">
                  <c:v>straw</c:v>
                </c:pt>
                <c:pt idx="9">
                  <c:v>cellulose</c:v>
                </c:pt>
                <c:pt idx="10">
                  <c:v>plastic w.</c:v>
                </c:pt>
              </c:strCache>
            </c:strRef>
          </c:cat>
          <c:val>
            <c:numRef>
              <c:f>Database!$B$74:$B$84</c:f>
              <c:numCache>
                <c:formatCode>General</c:formatCode>
                <c:ptCount val="11"/>
                <c:pt idx="0">
                  <c:v>39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18</c:v>
                </c:pt>
                <c:pt idx="6">
                  <c:v>6</c:v>
                </c:pt>
                <c:pt idx="7">
                  <c:v>1</c:v>
                </c:pt>
                <c:pt idx="8">
                  <c:v>2</c:v>
                </c:pt>
                <c:pt idx="9">
                  <c:v>8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6-4F90-AF33-9D61C6F1D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20475104"/>
        <c:axId val="-620476192"/>
      </c:barChart>
      <c:catAx>
        <c:axId val="-62047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0476192"/>
        <c:crosses val="autoZero"/>
        <c:auto val="1"/>
        <c:lblAlgn val="ctr"/>
        <c:lblOffset val="100"/>
        <c:noMultiLvlLbl val="0"/>
      </c:catAx>
      <c:valAx>
        <c:axId val="-6204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047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8T09:00:45.179" idx="2">
    <p:pos x="3321" y="1013"/>
    <p:text>Kde?
Sušina/přirozená vlhkost?</p:text>
    <p:extLst>
      <p:ext uri="{C676402C-5697-4E1C-873F-D02D1690AC5C}">
        <p15:threadingInfo xmlns:p15="http://schemas.microsoft.com/office/powerpoint/2012/main" timeZoneBias="-60"/>
      </p:ext>
    </p:extLst>
  </p:cm>
  <p:cm authorId="2" dt="2019-03-18T10:03:22.446" idx="3">
    <p:pos x="3321" y="1149"/>
    <p:text>autor neuvedl. Zkusím dohledat</p:text>
    <p:extLst>
      <p:ext uri="{C676402C-5697-4E1C-873F-D02D1690AC5C}">
        <p15:threadingInfo xmlns:p15="http://schemas.microsoft.com/office/powerpoint/2012/main" timeZoneBias="-6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8T09:02:18.556" idx="6">
    <p:pos x="4775" y="915"/>
    <p:text>FT syntéza je H2+CO -&gt; cokoliv...tj. metan, metanol, kyselina octová nevim, kyselina mravenčí, močovina, akryláty</p:text>
    <p:extLst mod="1">
      <p:ext uri="{C676402C-5697-4E1C-873F-D02D1690AC5C}">
        <p15:threadingInfo xmlns:p15="http://schemas.microsoft.com/office/powerpoint/2012/main" timeZoneBias="-60"/>
      </p:ext>
    </p:extLst>
  </p:cm>
  <p:cm authorId="2" dt="2019-03-18T10:00:47.779" idx="1">
    <p:pos x="4775" y="1051"/>
    <p:text>To neodpovídá tomu, co jsem našel, kde FT. je přímo přeměna SP na kapalné uhlovodíky (s C&gt;8)</p:text>
    <p:extLst>
      <p:ext uri="{C676402C-5697-4E1C-873F-D02D1690AC5C}">
        <p15:threadingInfo xmlns:p15="http://schemas.microsoft.com/office/powerpoint/2012/main" timeZoneBias="-60">
          <p15:parentCm authorId="1" idx="6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8T09:36:45.731" idx="9">
    <p:pos x="3051" y="888"/>
    <p:text>otop vsádky - cirkulace písku, atd.</p:text>
    <p:extLst mod="1">
      <p:ext uri="{C676402C-5697-4E1C-873F-D02D1690AC5C}">
        <p15:threadingInfo xmlns:p15="http://schemas.microsoft.com/office/powerpoint/2012/main" timeZoneBias="-60"/>
      </p:ext>
    </p:extLst>
  </p:cm>
  <p:cm authorId="2" dt="2019-03-18T10:01:36.552" idx="2">
    <p:pos x="3051" y="1024"/>
    <p:text>??</p:text>
    <p:extLst>
      <p:ext uri="{C676402C-5697-4E1C-873F-D02D1690AC5C}">
        <p15:threadingInfo xmlns:p15="http://schemas.microsoft.com/office/powerpoint/2012/main" timeZoneBias="-60">
          <p15:parentCm authorId="1" idx="9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A8FC4-AEAF-46E6-BC8A-83DBEEEC5BDD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8A89-00E8-4D95-A92B-33F81704A0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8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6C416-7A2C-4A89-9F26-B9B39281C1FB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441BB-FDBC-4A7B-A003-00C7F7FDC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7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441BB-FDBC-4A7B-A003-00C7F7FDCB3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45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441BB-FDBC-4A7B-A003-00C7F7FDCB3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33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0" y="1275606"/>
            <a:ext cx="9144000" cy="26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50"/>
            <a:ext cx="5544615" cy="12305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16701"/>
            <a:ext cx="1371591" cy="5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6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 userDrawn="1"/>
        </p:nvSpPr>
        <p:spPr>
          <a:xfrm>
            <a:off x="0" y="0"/>
            <a:ext cx="9144000" cy="41559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Technika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 marL="742950" indent="-285750">
              <a:buSzPct val="50000"/>
              <a:buFont typeface="Wingdings" panose="05000000000000000000" pitchFamily="2" charset="2"/>
              <a:buChar char="q"/>
              <a:defRPr sz="22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16701"/>
            <a:ext cx="1371591" cy="5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6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048819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923678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16701"/>
            <a:ext cx="1371591" cy="5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2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chnika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4038600" cy="2880319"/>
          </a:xfrm>
        </p:spPr>
        <p:txBody>
          <a:bodyPr/>
          <a:lstStyle>
            <a:lvl1pPr>
              <a:defRPr sz="2800">
                <a:latin typeface="Technika Book" panose="00000400000000000000" pitchFamily="2" charset="-18"/>
              </a:defRPr>
            </a:lvl1pPr>
            <a:lvl2pPr>
              <a:defRPr sz="2400">
                <a:latin typeface="Technika Book" panose="00000400000000000000" pitchFamily="2" charset="-18"/>
              </a:defRPr>
            </a:lvl2pPr>
            <a:lvl3pPr>
              <a:defRPr sz="2000">
                <a:latin typeface="Technika Book" panose="00000400000000000000" pitchFamily="2" charset="-18"/>
              </a:defRPr>
            </a:lvl3pPr>
            <a:lvl4pPr>
              <a:defRPr sz="1800">
                <a:latin typeface="Technika Book" panose="00000400000000000000" pitchFamily="2" charset="-18"/>
              </a:defRPr>
            </a:lvl4pPr>
            <a:lvl5pPr>
              <a:defRPr sz="1800">
                <a:latin typeface="Technika Book" panose="00000400000000000000" pitchFamily="2" charset="-1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3598"/>
            <a:ext cx="4038600" cy="2880319"/>
          </a:xfrm>
        </p:spPr>
        <p:txBody>
          <a:bodyPr/>
          <a:lstStyle>
            <a:lvl1pPr>
              <a:defRPr sz="2800">
                <a:latin typeface="Technika Book" panose="00000400000000000000" pitchFamily="2" charset="-18"/>
              </a:defRPr>
            </a:lvl1pPr>
            <a:lvl2pPr>
              <a:defRPr sz="2400">
                <a:latin typeface="Technika Book" panose="00000400000000000000" pitchFamily="2" charset="-18"/>
              </a:defRPr>
            </a:lvl2pPr>
            <a:lvl3pPr>
              <a:defRPr sz="2000">
                <a:latin typeface="Technika Book" panose="00000400000000000000" pitchFamily="2" charset="-18"/>
              </a:defRPr>
            </a:lvl3pPr>
            <a:lvl4pPr>
              <a:defRPr sz="1800">
                <a:latin typeface="Technika Book" panose="00000400000000000000" pitchFamily="2" charset="-18"/>
              </a:defRPr>
            </a:lvl4pPr>
            <a:lvl5pPr>
              <a:defRPr sz="1800">
                <a:latin typeface="Technika Book" panose="00000400000000000000" pitchFamily="2" charset="-1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16701"/>
            <a:ext cx="1371591" cy="5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sla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/>
          <p:nvPr userDrawn="1"/>
        </p:nvSpPr>
        <p:spPr>
          <a:xfrm>
            <a:off x="0" y="0"/>
            <a:ext cx="9144000" cy="41559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4038600" cy="2880319"/>
          </a:xfr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0"/>
          </p:nvPr>
        </p:nvSpPr>
        <p:spPr>
          <a:xfrm>
            <a:off x="4644008" y="1203598"/>
            <a:ext cx="4499992" cy="3939902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16701"/>
            <a:ext cx="1371591" cy="5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chnika" panose="00000500000000000000" pitchFamily="2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16701"/>
            <a:ext cx="1371591" cy="5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03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5536" y="459581"/>
            <a:ext cx="828092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3651870"/>
            <a:ext cx="5486400" cy="504056"/>
          </a:xfrm>
        </p:spPr>
        <p:txBody>
          <a:bodyPr/>
          <a:lstStyle>
            <a:lvl1pPr marL="0" indent="0">
              <a:buNone/>
              <a:defRPr sz="1400">
                <a:latin typeface="Technika Book" panose="00000400000000000000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16701"/>
            <a:ext cx="1371591" cy="5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6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proje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>
          <a:xfrm>
            <a:off x="0" y="1275606"/>
            <a:ext cx="9144000" cy="26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50"/>
            <a:ext cx="5544615" cy="1230556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395536" y="1419622"/>
            <a:ext cx="8568952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kern="4800" cap="all">
                <a:solidFill>
                  <a:schemeClr val="bg1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Centrum výzkumu nízkouhlíkových energetických technologií </a:t>
            </a:r>
            <a:endParaRPr lang="cs-CZ" sz="3600" b="1" cap="all" dirty="0">
              <a:solidFill>
                <a:schemeClr val="bg1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16701"/>
            <a:ext cx="1371591" cy="5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2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5914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4" r:id="rId6"/>
    <p:sldLayoutId id="2147483655" r:id="rId7"/>
    <p:sldLayoutId id="2147483657" r:id="rId8"/>
    <p:sldLayoutId id="214748365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echnika" panose="00000500000000000000" pitchFamily="2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Technika Book" panose="00000400000000000000" pitchFamily="2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 baseline="0">
          <a:solidFill>
            <a:schemeClr val="tx1"/>
          </a:solidFill>
          <a:latin typeface="Technika Book" panose="000004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Technika Book" panose="000004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Technika Book" panose="000004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Technika Book" panose="000004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134761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kern="4800" cap="all" dirty="0" err="1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Nástroj</a:t>
            </a:r>
            <a:r>
              <a:rPr lang="en-GB" sz="3200" b="1" kern="4800" cap="all" dirty="0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pro </a:t>
            </a:r>
            <a:r>
              <a:rPr lang="en-GB" sz="3200" b="1" kern="4800" cap="all" dirty="0" err="1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odhadování</a:t>
            </a:r>
            <a:r>
              <a:rPr lang="en-GB" sz="3200" b="1" kern="4800" cap="all" dirty="0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sz="3200" b="1" kern="4800" cap="all" dirty="0" err="1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složení</a:t>
            </a:r>
            <a:r>
              <a:rPr lang="en-GB" sz="3200" b="1" kern="4800" cap="all" dirty="0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sz="3200" b="1" kern="4800" cap="all" dirty="0" err="1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produktového</a:t>
            </a:r>
            <a:r>
              <a:rPr lang="en-GB" sz="3200" b="1" kern="4800" cap="all" dirty="0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sz="3200" b="1" kern="4800" cap="all" dirty="0" err="1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plynu</a:t>
            </a:r>
            <a:r>
              <a:rPr lang="en-GB" sz="3200" b="1" kern="4800" cap="all" dirty="0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z </a:t>
            </a:r>
            <a:r>
              <a:rPr lang="en-GB" sz="3200" b="1" kern="4800" cap="all" dirty="0" err="1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gasifikace</a:t>
            </a:r>
            <a:r>
              <a:rPr lang="en-GB" sz="3200" b="1" kern="4800" cap="all" dirty="0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sz="3200" b="1" kern="4800" cap="all" dirty="0" err="1">
                <a:solidFill>
                  <a:prstClr val="white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odpadů</a:t>
            </a:r>
            <a:endParaRPr lang="cs-CZ" sz="3200" b="1" cap="all" dirty="0">
              <a:solidFill>
                <a:prstClr val="white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7554" y="2945988"/>
            <a:ext cx="6048672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4152"/>
            <a:r>
              <a:rPr lang="cs-CZ" sz="1400" b="0" u="sng" kern="1200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SEGHMAN</a:t>
            </a:r>
            <a:r>
              <a:rPr lang="cs-CZ" sz="1400" b="0" kern="1200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TOMÁŠ JIROUT, LUKÁŠ KRÁTKÝ</a:t>
            </a:r>
            <a:endParaRPr lang="cs-CZ" sz="1400" b="0" u="sng" kern="1200" spc="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4152"/>
            <a:r>
              <a:rPr lang="cs-CZ" sz="1100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PROCESNÍ A ZPRACOVATELSKÉ TECHNIKY</a:t>
            </a:r>
            <a:br>
              <a:rPr lang="cs-CZ" sz="1100" b="0" kern="1200" spc="2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b="0" kern="1200" spc="2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 STROJNÍ</a:t>
            </a:r>
            <a:br>
              <a:rPr lang="cs-CZ" sz="1100" b="0" kern="1200" spc="2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b="0" kern="1200" spc="2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ČVUT V PRAZE</a:t>
            </a:r>
            <a:endParaRPr lang="en-US" sz="1100" b="1" kern="2800" spc="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1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SLOŽENÍ PLYNU </a:t>
            </a:r>
            <a:r>
              <a:rPr lang="cs-CZ" sz="1800" dirty="0"/>
              <a:t>V ZÁVISLOSTI NA PARAMETRECH</a:t>
            </a:r>
            <a:r>
              <a:rPr lang="cs-CZ" sz="3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9FBFB-C295-4BD7-AAEC-05065442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76" y="889426"/>
            <a:ext cx="7291448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7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SLOŽENÍ PLYNU </a:t>
            </a:r>
            <a:r>
              <a:rPr lang="cs-CZ" sz="1800" dirty="0"/>
              <a:t>V ZÁVISLOSTI NA PARAMETRECH</a:t>
            </a:r>
            <a:r>
              <a:rPr lang="cs-CZ" sz="3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AC269-86E0-431F-883A-36FE2A23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51" y="915566"/>
            <a:ext cx="7206097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SLOŽENÍ PLYNU </a:t>
            </a:r>
            <a:r>
              <a:rPr lang="cs-CZ" sz="1800" dirty="0"/>
              <a:t>V ZÁVISLOSTI NA PARAMETRECH</a:t>
            </a:r>
            <a:r>
              <a:rPr lang="cs-CZ" sz="3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5F076-E65A-4F6A-BB69-0360532B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97" y="1063229"/>
            <a:ext cx="7364606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6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SLOŽENÍ PLYNU </a:t>
            </a:r>
            <a:r>
              <a:rPr lang="cs-CZ" sz="1800" dirty="0"/>
              <a:t>V ZÁVISLOSTI NA PARAMETRECH</a:t>
            </a:r>
            <a:r>
              <a:rPr lang="cs-CZ" sz="3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AAE8C-E0A9-4311-BA57-279EB41D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17" y="915566"/>
            <a:ext cx="7437765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8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SLOŽENÍ PLYNU </a:t>
            </a:r>
            <a:r>
              <a:rPr lang="cs-CZ" sz="1800" dirty="0"/>
              <a:t>V ZÁVISLOSTI NA PARAMETRECH</a:t>
            </a:r>
            <a:r>
              <a:rPr lang="cs-CZ" sz="3600" dirty="0"/>
              <a:t>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2BCF54-0A28-4406-9880-B5674F08E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187176"/>
              </p:ext>
            </p:extLst>
          </p:nvPr>
        </p:nvGraphicFramePr>
        <p:xfrm>
          <a:off x="475670" y="987574"/>
          <a:ext cx="7632848" cy="3461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227">
                  <a:extLst>
                    <a:ext uri="{9D8B030D-6E8A-4147-A177-3AD203B41FA5}">
                      <a16:colId xmlns:a16="http://schemas.microsoft.com/office/drawing/2014/main" val="485239757"/>
                    </a:ext>
                  </a:extLst>
                </a:gridCol>
                <a:gridCol w="496839">
                  <a:extLst>
                    <a:ext uri="{9D8B030D-6E8A-4147-A177-3AD203B41FA5}">
                      <a16:colId xmlns:a16="http://schemas.microsoft.com/office/drawing/2014/main" val="1440539474"/>
                    </a:ext>
                  </a:extLst>
                </a:gridCol>
                <a:gridCol w="1780594">
                  <a:extLst>
                    <a:ext uri="{9D8B030D-6E8A-4147-A177-3AD203B41FA5}">
                      <a16:colId xmlns:a16="http://schemas.microsoft.com/office/drawing/2014/main" val="3949896532"/>
                    </a:ext>
                  </a:extLst>
                </a:gridCol>
                <a:gridCol w="1780594">
                  <a:extLst>
                    <a:ext uri="{9D8B030D-6E8A-4147-A177-3AD203B41FA5}">
                      <a16:colId xmlns:a16="http://schemas.microsoft.com/office/drawing/2014/main" val="2570690073"/>
                    </a:ext>
                  </a:extLst>
                </a:gridCol>
                <a:gridCol w="1780594">
                  <a:extLst>
                    <a:ext uri="{9D8B030D-6E8A-4147-A177-3AD203B41FA5}">
                      <a16:colId xmlns:a16="http://schemas.microsoft.com/office/drawing/2014/main" val="2557054631"/>
                    </a:ext>
                  </a:extLst>
                </a:gridCol>
              </a:tblGrid>
              <a:tr h="288448">
                <a:tc gridSpan="5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Zplynění dřeva vzduchem a kyslíkem </a:t>
                      </a:r>
                      <a:r>
                        <a:rPr lang="en-GB" sz="1600" dirty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teplota </a:t>
                      </a:r>
                      <a:r>
                        <a:rPr lang="en-GB" sz="1600" dirty="0">
                          <a:effectLst/>
                        </a:rPr>
                        <a:t>690 – 820 °C)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95271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Sloučenina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 err="1">
                          <a:solidFill>
                            <a:schemeClr val="bg1"/>
                          </a:solidFill>
                          <a:effectLst/>
                        </a:rPr>
                        <a:t>Zkr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Průměr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c</a:t>
                      </a:r>
                      <a:r>
                        <a:rPr lang="en-GB" sz="1600" b="1" baseline="-250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[%mol]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St. </a:t>
                      </a:r>
                      <a:r>
                        <a:rPr lang="cs-CZ" sz="1600" b="1" dirty="0" err="1">
                          <a:solidFill>
                            <a:schemeClr val="bg1"/>
                          </a:solidFill>
                          <a:effectLst/>
                        </a:rPr>
                        <a:t>odch</a:t>
                      </a: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[%mol]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Relativ</a:t>
                      </a: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ní </a:t>
                      </a:r>
                      <a:r>
                        <a:rPr lang="cs-CZ" sz="1600" b="1" dirty="0" err="1">
                          <a:solidFill>
                            <a:schemeClr val="bg1"/>
                          </a:solidFill>
                          <a:effectLst/>
                        </a:rPr>
                        <a:t>odch</a:t>
                      </a: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77351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Vodík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12,1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22,8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63379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Oxid uhelnatý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36,5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18,5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52827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Oxid uhličitý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44,3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17,7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61413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Methan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7,0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25,7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992720"/>
                  </a:ext>
                </a:extLst>
              </a:tr>
              <a:tr h="288448">
                <a:tc gridSpan="5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Zplynění dřeva parou </a:t>
                      </a:r>
                      <a:r>
                        <a:rPr lang="en-GB" sz="1600" b="1" dirty="0">
                          <a:effectLst/>
                        </a:rPr>
                        <a:t>(</a:t>
                      </a:r>
                      <a:r>
                        <a:rPr lang="cs-CZ" sz="1600" b="1" dirty="0">
                          <a:effectLst/>
                        </a:rPr>
                        <a:t>teplota </a:t>
                      </a:r>
                      <a:r>
                        <a:rPr lang="en-GB" sz="1600" b="1" dirty="0">
                          <a:effectLst/>
                        </a:rPr>
                        <a:t>800 – 950 °C)</a:t>
                      </a:r>
                      <a:endParaRPr lang="en-GB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643723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Sloučenina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 err="1">
                          <a:solidFill>
                            <a:schemeClr val="bg1"/>
                          </a:solidFill>
                          <a:effectLst/>
                        </a:rPr>
                        <a:t>Zkr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Průměr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c</a:t>
                      </a:r>
                      <a:r>
                        <a:rPr lang="en-GB" sz="1600" b="1" baseline="-250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[%mol]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St. </a:t>
                      </a:r>
                      <a:r>
                        <a:rPr lang="cs-CZ" sz="1600" b="1" dirty="0" err="1">
                          <a:solidFill>
                            <a:schemeClr val="bg1"/>
                          </a:solidFill>
                          <a:effectLst/>
                        </a:rPr>
                        <a:t>odch</a:t>
                      </a: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[%mol]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Relativ</a:t>
                      </a: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ní </a:t>
                      </a:r>
                      <a:r>
                        <a:rPr lang="cs-CZ" sz="1600" b="1" dirty="0" err="1">
                          <a:solidFill>
                            <a:schemeClr val="bg1"/>
                          </a:solidFill>
                          <a:effectLst/>
                        </a:rPr>
                        <a:t>odch</a:t>
                      </a: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54873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Vodík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GB" sz="160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39,8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11,5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96601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Oxid uhelnatý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24,3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19,2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16308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Oxid uhličitý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24,7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19,4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25849"/>
                  </a:ext>
                </a:extLst>
              </a:tr>
              <a:tr h="2884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Methan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GB" sz="160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11,3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17,7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9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31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SLOŽENÍ PLYNU </a:t>
            </a:r>
            <a:r>
              <a:rPr lang="cs-CZ" sz="1800" dirty="0"/>
              <a:t>V ZÁVISLOSTI NA PARAMETRECH</a:t>
            </a:r>
            <a:r>
              <a:rPr lang="cs-CZ" sz="3600" dirty="0"/>
              <a:t>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2BCF54-0A28-4406-9880-B5674F08E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595714"/>
              </p:ext>
            </p:extLst>
          </p:nvPr>
        </p:nvGraphicFramePr>
        <p:xfrm>
          <a:off x="534380" y="1047466"/>
          <a:ext cx="8075240" cy="2880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790">
                  <a:extLst>
                    <a:ext uri="{9D8B030D-6E8A-4147-A177-3AD203B41FA5}">
                      <a16:colId xmlns:a16="http://schemas.microsoft.com/office/drawing/2014/main" val="485239757"/>
                    </a:ext>
                  </a:extLst>
                </a:gridCol>
                <a:gridCol w="1838790">
                  <a:extLst>
                    <a:ext uri="{9D8B030D-6E8A-4147-A177-3AD203B41FA5}">
                      <a16:colId xmlns:a16="http://schemas.microsoft.com/office/drawing/2014/main" val="2387071557"/>
                    </a:ext>
                  </a:extLst>
                </a:gridCol>
                <a:gridCol w="1099415">
                  <a:extLst>
                    <a:ext uri="{9D8B030D-6E8A-4147-A177-3AD203B41FA5}">
                      <a16:colId xmlns:a16="http://schemas.microsoft.com/office/drawing/2014/main" val="1440539474"/>
                    </a:ext>
                  </a:extLst>
                </a:gridCol>
                <a:gridCol w="1099415">
                  <a:extLst>
                    <a:ext uri="{9D8B030D-6E8A-4147-A177-3AD203B41FA5}">
                      <a16:colId xmlns:a16="http://schemas.microsoft.com/office/drawing/2014/main" val="3949896532"/>
                    </a:ext>
                  </a:extLst>
                </a:gridCol>
                <a:gridCol w="1099415">
                  <a:extLst>
                    <a:ext uri="{9D8B030D-6E8A-4147-A177-3AD203B41FA5}">
                      <a16:colId xmlns:a16="http://schemas.microsoft.com/office/drawing/2014/main" val="2570690073"/>
                    </a:ext>
                  </a:extLst>
                </a:gridCol>
                <a:gridCol w="1099415">
                  <a:extLst>
                    <a:ext uri="{9D8B030D-6E8A-4147-A177-3AD203B41FA5}">
                      <a16:colId xmlns:a16="http://schemas.microsoft.com/office/drawing/2014/main" val="2557054631"/>
                    </a:ext>
                  </a:extLst>
                </a:gridCol>
              </a:tblGrid>
              <a:tr h="480053">
                <a:tc gridSpan="6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Technika" panose="00000500000000000000" pitchFamily="2" charset="-18"/>
                        </a:rPr>
                        <a:t>Složení výstupního plynu pro různé uspořádání</a:t>
                      </a:r>
                      <a:endParaRPr lang="en-GB" sz="1800" dirty="0"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9527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Vstupní materiál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echnika" panose="00000500000000000000" pitchFamily="2" charset="-18"/>
                          <a:ea typeface="+mn-ea"/>
                          <a:cs typeface="+mn-cs"/>
                        </a:rPr>
                        <a:t>Agent (Medium)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H</a:t>
                      </a:r>
                      <a:r>
                        <a:rPr lang="cs-CZ" sz="1400" b="0" baseline="-25000" dirty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2</a:t>
                      </a:r>
                      <a:r>
                        <a:rPr lang="cs-CZ" sz="1400" b="0" baseline="0" dirty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 [%mol]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CO [%mol]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CO</a:t>
                      </a:r>
                      <a:r>
                        <a:rPr lang="cs-CZ" sz="1400" b="0" baseline="-25000" dirty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2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echnika" panose="00000500000000000000" pitchFamily="2" charset="-18"/>
                          <a:ea typeface="+mn-ea"/>
                          <a:cs typeface="+mn-cs"/>
                        </a:rPr>
                        <a:t>[%mol]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CH</a:t>
                      </a:r>
                      <a:r>
                        <a:rPr lang="cs-CZ" sz="1400" b="0" baseline="-25000" dirty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4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echnika" panose="00000500000000000000" pitchFamily="2" charset="-18"/>
                          <a:ea typeface="+mn-ea"/>
                          <a:cs typeface="+mn-cs"/>
                        </a:rPr>
                        <a:t>[%mol]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5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7735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Dřevo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Nespecifikované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30 ± 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28 ± 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33 ± 11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9 ± 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63379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Dřevo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Vzduch / Kyslík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12 ± 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37 ± 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44 ± 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7 ± 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5282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Dřevo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Pára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41 ± 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23 ± 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25 ± 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12 ± 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6141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MSW (směsný)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Pára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45 ± 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0995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29 ± 13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03605" algn="dec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22 ± 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960755" algn="dec"/>
                        </a:tabLst>
                      </a:pPr>
                      <a:r>
                        <a:rPr lang="cs-CZ" sz="1400" b="0" dirty="0">
                          <a:solidFill>
                            <a:srgbClr val="FF3300"/>
                          </a:solidFill>
                          <a:effectLst/>
                          <a:latin typeface="Technika" panose="00000500000000000000" pitchFamily="2" charset="-18"/>
                          <a:ea typeface="Times New Roman" panose="02020603050405020304" pitchFamily="18" charset="0"/>
                        </a:rPr>
                        <a:t>3 ± 5</a:t>
                      </a:r>
                      <a:endParaRPr lang="en-GB" sz="1400" b="0" dirty="0">
                        <a:solidFill>
                          <a:srgbClr val="FF3300"/>
                        </a:solidFill>
                        <a:effectLst/>
                        <a:latin typeface="Technika" panose="00000500000000000000" pitchFamily="2" charset="-18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992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698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A47B-4A4F-47A8-BEC8-AEEF812F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BUDOUCÍ VÝZKUM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B168-EB44-4FF4-874D-75379053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295577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sběr dat ve spolupráci s pracovištěm na VUT Brno</a:t>
            </a:r>
          </a:p>
          <a:p>
            <a:pPr lvl="1"/>
            <a:r>
              <a:rPr lang="cs-CZ" dirty="0"/>
              <a:t>zaměření – nečistoty v produkovaném plynu</a:t>
            </a:r>
          </a:p>
          <a:p>
            <a:pPr lvl="1"/>
            <a:r>
              <a:rPr lang="cs-CZ" b="1" dirty="0"/>
              <a:t>dřevní štěpka</a:t>
            </a:r>
          </a:p>
          <a:p>
            <a:r>
              <a:rPr lang="cs-CZ" dirty="0"/>
              <a:t>návrh technologií pro čištění plynu na technologiemi požadované limity</a:t>
            </a:r>
          </a:p>
          <a:p>
            <a:r>
              <a:rPr lang="cs-CZ" dirty="0"/>
              <a:t>měření na membránové jednotce – ověření využití technologie</a:t>
            </a:r>
          </a:p>
          <a:p>
            <a:r>
              <a:rPr lang="cs-CZ" dirty="0"/>
              <a:t>návrh technologií pro využití syntézního plynu vzniklého zplyňováním</a:t>
            </a:r>
          </a:p>
          <a:p>
            <a:r>
              <a:rPr lang="cs-CZ" dirty="0"/>
              <a:t>hmotnostní, energetické, </a:t>
            </a:r>
            <a:r>
              <a:rPr lang="cs-CZ" b="1" dirty="0"/>
              <a:t>ekonomické</a:t>
            </a:r>
            <a:r>
              <a:rPr lang="cs-CZ" dirty="0"/>
              <a:t> a </a:t>
            </a:r>
            <a:r>
              <a:rPr lang="cs-CZ" b="1" dirty="0"/>
              <a:t>ekologické</a:t>
            </a:r>
            <a:r>
              <a:rPr lang="cs-CZ" dirty="0"/>
              <a:t> bilance a zhodnocení technologií pro konverzi odpadu na chemikálie či produkci vodíku</a:t>
            </a:r>
          </a:p>
        </p:txBody>
      </p:sp>
    </p:spTree>
    <p:extLst>
      <p:ext uri="{BB962C8B-B14F-4D97-AF65-F5344CB8AC3E}">
        <p14:creationId xmlns:p14="http://schemas.microsoft.com/office/powerpoint/2010/main" val="54501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A47B-4A4F-47A8-BEC8-AEEF812F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VÝZVA – PROSBA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B168-EB44-4FF4-874D-753790534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 případě vlastních dat do databáze, napište, prosím, na adresu: </a:t>
            </a:r>
            <a:r>
              <a:rPr lang="cs-CZ" sz="2400" b="1" dirty="0">
                <a:solidFill>
                  <a:srgbClr val="FF3300"/>
                </a:solidFill>
              </a:rPr>
              <a:t>Petr.Seghman@fs.cvut.cz .</a:t>
            </a:r>
          </a:p>
          <a:p>
            <a:pPr marL="0" indent="0">
              <a:buNone/>
            </a:pPr>
            <a:r>
              <a:rPr lang="cs-CZ" sz="2400" dirty="0"/>
              <a:t>Budou vám zaslány tabulky pro vyplnění </a:t>
            </a:r>
            <a:r>
              <a:rPr lang="cs-CZ" sz="2400" dirty="0" err="1"/>
              <a:t>složní</a:t>
            </a:r>
            <a:r>
              <a:rPr lang="cs-CZ" sz="2400" dirty="0"/>
              <a:t> plynu a podmínek zplyňování.</a:t>
            </a:r>
          </a:p>
        </p:txBody>
      </p:sp>
    </p:spTree>
    <p:extLst>
      <p:ext uri="{BB962C8B-B14F-4D97-AF65-F5344CB8AC3E}">
        <p14:creationId xmlns:p14="http://schemas.microsoft.com/office/powerpoint/2010/main" val="223452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coconut">
            <a:extLst>
              <a:ext uri="{FF2B5EF4-FFF2-40B4-BE49-F238E27FC236}">
                <a16:creationId xmlns:a16="http://schemas.microsoft.com/office/drawing/2014/main" id="{F37B5FB6-9A0B-481A-9545-253AD759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7" y="781782"/>
            <a:ext cx="1099475" cy="9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259632" y="1707654"/>
            <a:ext cx="6696744" cy="792088"/>
          </a:xfrm>
          <a:solidFill>
            <a:schemeClr val="bg1">
              <a:lumMod val="95000"/>
              <a:alpha val="66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cs-CZ" b="1" spc="500" dirty="0">
                <a:solidFill>
                  <a:srgbClr val="0070C0"/>
                </a:solidFill>
              </a:rPr>
              <a:t>Děkuji za pozornost</a:t>
            </a:r>
            <a:endParaRPr lang="cs-CZ" spc="500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145756-9638-453E-A09A-F2AC2FD9350A}"/>
              </a:ext>
            </a:extLst>
          </p:cNvPr>
          <p:cNvSpPr/>
          <p:nvPr/>
        </p:nvSpPr>
        <p:spPr>
          <a:xfrm>
            <a:off x="136173" y="664117"/>
            <a:ext cx="158417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31 L 0.22118 -0.12962 C 0.26737 -0.15802 0.33681 -0.17376 0.40903 -0.17376 C 0.49098 -0.17376 0.55747 -0.15802 0.6033 -0.12962 L 0.825 0.00031 " pathEditMode="relative" rAng="0" ptsTypes="AAAAA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-870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147814"/>
            <a:ext cx="684607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84152"/>
            <a:r>
              <a:rPr lang="cs-CZ" sz="14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</a:t>
            </a:r>
            <a:r>
              <a:rPr lang="cs-CZ" sz="14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VYSOKÉ UČENÍ TECHNICKÉ V PRAZE</a:t>
            </a:r>
            <a:br>
              <a:rPr lang="en-US" sz="14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 STROJNÍ</a:t>
            </a:r>
            <a:br>
              <a:rPr lang="en-US" sz="14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cs-CZ" sz="14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4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reg. číslo</a:t>
            </a:r>
            <a:r>
              <a:rPr lang="en-US" sz="1400" spc="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CZ.02.1.01/0.0/0.0/16_019/0000753</a:t>
            </a:r>
            <a:endParaRPr lang="en-US" sz="1400" b="1" kern="2800" spc="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681927-6749-4228-BC71-DDC799038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073" y="2715766"/>
            <a:ext cx="2895167" cy="214256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08050">
              <a:tabLst>
                <a:tab pos="6904038" algn="l"/>
              </a:tabLst>
            </a:pPr>
            <a:r>
              <a:rPr lang="cs-CZ" sz="2400" dirty="0"/>
              <a:t>roční produkce odpadů:</a:t>
            </a:r>
          </a:p>
          <a:p>
            <a:pPr lvl="1" defTabSz="908050">
              <a:tabLst>
                <a:tab pos="6904038" algn="l"/>
              </a:tabLst>
            </a:pPr>
            <a:r>
              <a:rPr lang="cs-CZ" sz="2000" dirty="0"/>
              <a:t>v roce 2016 světová produkce přibližně </a:t>
            </a:r>
            <a:r>
              <a:rPr lang="cs-CZ" sz="2000" b="1" dirty="0"/>
              <a:t>2 * 10</a:t>
            </a:r>
            <a:r>
              <a:rPr lang="cs-CZ" sz="2000" b="1" baseline="30000" dirty="0"/>
              <a:t>9</a:t>
            </a:r>
            <a:r>
              <a:rPr lang="cs-CZ" sz="2000" b="1" dirty="0"/>
              <a:t> t/rok</a:t>
            </a:r>
          </a:p>
          <a:p>
            <a:pPr lvl="1" defTabSz="908050">
              <a:tabLst>
                <a:tab pos="6904038" algn="l"/>
              </a:tabLst>
            </a:pPr>
            <a:r>
              <a:rPr lang="cs-CZ" sz="2000" dirty="0"/>
              <a:t>do roku 2050 předpokládaný nárůst k </a:t>
            </a:r>
            <a:r>
              <a:rPr lang="cs-CZ" sz="2000" b="1" dirty="0"/>
              <a:t>3,4 * 10</a:t>
            </a:r>
            <a:r>
              <a:rPr lang="cs-CZ" sz="2000" b="1" baseline="30000" dirty="0"/>
              <a:t>9</a:t>
            </a:r>
            <a:r>
              <a:rPr lang="cs-CZ" sz="2000" b="1" dirty="0"/>
              <a:t> t/rok</a:t>
            </a:r>
          </a:p>
          <a:p>
            <a:pPr defTabSz="908050">
              <a:tabLst>
                <a:tab pos="6904038" algn="l"/>
              </a:tabLst>
            </a:pPr>
            <a:r>
              <a:rPr lang="cs-CZ" sz="2400" dirty="0"/>
              <a:t>další ekologické problémy:</a:t>
            </a:r>
          </a:p>
          <a:p>
            <a:pPr lvl="1" defTabSz="908050">
              <a:tabLst>
                <a:tab pos="6904038" algn="l"/>
              </a:tabLst>
            </a:pPr>
            <a:r>
              <a:rPr lang="cs-CZ" sz="2000" dirty="0"/>
              <a:t>CO</a:t>
            </a:r>
            <a:r>
              <a:rPr lang="cs-CZ" sz="2000" baseline="-25000" dirty="0"/>
              <a:t>2</a:t>
            </a:r>
            <a:r>
              <a:rPr lang="cs-CZ" sz="2000" dirty="0"/>
              <a:t> koncentrace v atmosféře (CCS/U)</a:t>
            </a:r>
          </a:p>
          <a:p>
            <a:pPr lvl="1" defTabSz="908050">
              <a:tabLst>
                <a:tab pos="6904038" algn="l"/>
              </a:tabLst>
            </a:pPr>
            <a:r>
              <a:rPr lang="cs-CZ" sz="2000" dirty="0"/>
              <a:t>spotřeba fosilních paliv (a jejich rezervy)</a:t>
            </a:r>
          </a:p>
          <a:p>
            <a:pPr lvl="1" defTabSz="908050">
              <a:tabLst>
                <a:tab pos="6904038" algn="l"/>
              </a:tabLst>
            </a:pPr>
            <a:endParaRPr lang="cs-CZ" sz="2000" dirty="0"/>
          </a:p>
          <a:p>
            <a:pPr lvl="1" defTabSz="908050">
              <a:tabLst>
                <a:tab pos="6904038" algn="l"/>
              </a:tabLst>
            </a:pPr>
            <a:endParaRPr lang="cs-CZ" sz="2000" dirty="0"/>
          </a:p>
          <a:p>
            <a:pPr lvl="1" defTabSz="908050">
              <a:tabLst>
                <a:tab pos="6904038" algn="l"/>
              </a:tabLst>
            </a:pPr>
            <a:endParaRPr lang="cs-CZ" sz="2000" dirty="0"/>
          </a:p>
          <a:p>
            <a:pPr lvl="1" defTabSz="908050">
              <a:tabLst>
                <a:tab pos="6904038" algn="l"/>
              </a:tabLst>
            </a:pPr>
            <a:endParaRPr lang="cs-CZ" sz="2000" dirty="0"/>
          </a:p>
          <a:p>
            <a:pPr lvl="1" defTabSz="908050">
              <a:tabLst>
                <a:tab pos="6904038" algn="l"/>
              </a:tabLst>
            </a:pPr>
            <a:endParaRPr lang="cs-CZ" sz="2000" dirty="0"/>
          </a:p>
          <a:p>
            <a:pPr lvl="1" defTabSz="908050">
              <a:tabLst>
                <a:tab pos="6904038" algn="l"/>
              </a:tabLst>
            </a:pPr>
            <a:endParaRPr lang="cs-CZ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59923-AB01-4402-A479-C7F57C004E46}"/>
              </a:ext>
            </a:extLst>
          </p:cNvPr>
          <p:cNvSpPr txBox="1"/>
          <p:nvPr/>
        </p:nvSpPr>
        <p:spPr>
          <a:xfrm>
            <a:off x="7330040" y="4577561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% - HMOT.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ZPLYŇOVÁNÍ BIOMASY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28117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Termochemická přeměna materiálu na směs </a:t>
            </a:r>
            <a:r>
              <a:rPr lang="cs-CZ" b="1" dirty="0">
                <a:solidFill>
                  <a:srgbClr val="FF3300"/>
                </a:solidFill>
              </a:rPr>
              <a:t>popelu, uhle, dehtů, plynných nečistot </a:t>
            </a:r>
            <a:r>
              <a:rPr lang="cs-CZ" dirty="0">
                <a:solidFill>
                  <a:srgbClr val="FF3300"/>
                </a:solidFill>
              </a:rPr>
              <a:t>a </a:t>
            </a:r>
            <a:r>
              <a:rPr lang="cs-CZ" b="1" dirty="0">
                <a:solidFill>
                  <a:srgbClr val="FF3300"/>
                </a:solidFill>
              </a:rPr>
              <a:t>syntézního plynu</a:t>
            </a:r>
          </a:p>
          <a:p>
            <a:pPr lvl="1"/>
            <a:r>
              <a:rPr lang="cs-CZ" sz="1900" b="1" dirty="0"/>
              <a:t>popel</a:t>
            </a:r>
            <a:r>
              <a:rPr lang="cs-CZ" sz="1900" dirty="0"/>
              <a:t> – zejména minerální látky, které nelze zplyňovat</a:t>
            </a:r>
          </a:p>
          <a:p>
            <a:pPr lvl="1"/>
            <a:r>
              <a:rPr lang="cs-CZ" sz="1900" b="1" dirty="0"/>
              <a:t>uhel (</a:t>
            </a:r>
            <a:r>
              <a:rPr lang="cs-CZ" sz="1900" b="1" dirty="0" err="1"/>
              <a:t>char</a:t>
            </a:r>
            <a:r>
              <a:rPr lang="cs-CZ" sz="1900" b="1" dirty="0"/>
              <a:t>)</a:t>
            </a:r>
            <a:r>
              <a:rPr lang="cs-CZ" sz="1900" dirty="0"/>
              <a:t> – zbytek uhlíkatého materiálu, který by bylo možné za ideálních podmínek zplynit (zůstává kvůli nedokonalé konverzi)</a:t>
            </a:r>
          </a:p>
          <a:p>
            <a:pPr lvl="1"/>
            <a:r>
              <a:rPr lang="cs-CZ" sz="1900" b="1" dirty="0"/>
              <a:t>dehty</a:t>
            </a:r>
            <a:r>
              <a:rPr lang="cs-CZ" sz="1900" dirty="0"/>
              <a:t> – zejména C</a:t>
            </a:r>
            <a:r>
              <a:rPr lang="cs-CZ" sz="1900" baseline="-25000" dirty="0"/>
              <a:t>3</a:t>
            </a:r>
            <a:r>
              <a:rPr lang="cs-CZ" sz="1900" dirty="0"/>
              <a:t>-C</a:t>
            </a:r>
            <a:r>
              <a:rPr lang="cs-CZ" sz="1900" baseline="-25000" dirty="0"/>
              <a:t>11</a:t>
            </a:r>
            <a:r>
              <a:rPr lang="cs-CZ" sz="1900" dirty="0"/>
              <a:t> uhlovodíky (vč. aromátů), které jsou za normálních podmínek kapalné</a:t>
            </a:r>
          </a:p>
          <a:p>
            <a:pPr lvl="1"/>
            <a:r>
              <a:rPr lang="cs-CZ" sz="1900" b="1" dirty="0"/>
              <a:t>plynné nečistoty </a:t>
            </a:r>
            <a:r>
              <a:rPr lang="cs-CZ" sz="1900" dirty="0"/>
              <a:t>– H</a:t>
            </a:r>
            <a:r>
              <a:rPr lang="cs-CZ" sz="1900" baseline="-25000" dirty="0"/>
              <a:t>2</a:t>
            </a:r>
            <a:r>
              <a:rPr lang="cs-CZ" sz="1900" dirty="0"/>
              <a:t>S, NH</a:t>
            </a:r>
            <a:r>
              <a:rPr lang="cs-CZ" sz="1900" baseline="-25000" dirty="0"/>
              <a:t>3</a:t>
            </a:r>
          </a:p>
          <a:p>
            <a:pPr lvl="1"/>
            <a:r>
              <a:rPr lang="cs-CZ" sz="1900" b="1" dirty="0" err="1"/>
              <a:t>biosyngas</a:t>
            </a:r>
            <a:r>
              <a:rPr lang="cs-CZ" sz="1900" dirty="0"/>
              <a:t> – směs H</a:t>
            </a:r>
            <a:r>
              <a:rPr lang="cs-CZ" sz="1900" baseline="-25000" dirty="0"/>
              <a:t>2</a:t>
            </a:r>
            <a:r>
              <a:rPr lang="cs-CZ" sz="1900" dirty="0"/>
              <a:t>, CO, CO</a:t>
            </a:r>
            <a:r>
              <a:rPr lang="cs-CZ" sz="1900" baseline="-25000" dirty="0"/>
              <a:t>2</a:t>
            </a:r>
            <a:r>
              <a:rPr lang="cs-CZ" sz="1900" dirty="0"/>
              <a:t>, CH</a:t>
            </a:r>
            <a:r>
              <a:rPr lang="cs-CZ" sz="1900" baseline="-25000" dirty="0"/>
              <a:t>4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87718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ZPLYŇOVÁNÍ BIOMASY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2394"/>
            <a:ext cx="8229600" cy="2736304"/>
          </a:xfrm>
        </p:spPr>
        <p:txBody>
          <a:bodyPr>
            <a:normAutofit/>
          </a:bodyPr>
          <a:lstStyle/>
          <a:p>
            <a:r>
              <a:rPr lang="cs-CZ" sz="2300" b="1" dirty="0" err="1"/>
              <a:t>Biosyngas</a:t>
            </a:r>
            <a:r>
              <a:rPr lang="cs-CZ" sz="2300" dirty="0"/>
              <a:t> – směs </a:t>
            </a:r>
            <a:r>
              <a:rPr lang="cs-CZ" sz="1050" dirty="0"/>
              <a:t> </a:t>
            </a:r>
            <a:r>
              <a:rPr lang="cs-CZ" sz="2300" b="1" dirty="0">
                <a:solidFill>
                  <a:srgbClr val="FF3300"/>
                </a:solidFill>
              </a:rPr>
              <a:t>H</a:t>
            </a:r>
            <a:r>
              <a:rPr lang="cs-CZ" sz="2300" b="1" baseline="-25000" dirty="0">
                <a:solidFill>
                  <a:srgbClr val="FF3300"/>
                </a:solidFill>
              </a:rPr>
              <a:t>2</a:t>
            </a:r>
            <a:r>
              <a:rPr lang="cs-CZ" sz="2300" dirty="0">
                <a:solidFill>
                  <a:srgbClr val="FF3300"/>
                </a:solidFill>
              </a:rPr>
              <a:t>, </a:t>
            </a:r>
            <a:r>
              <a:rPr lang="cs-CZ" sz="2300" b="1" dirty="0">
                <a:solidFill>
                  <a:srgbClr val="FF3300"/>
                </a:solidFill>
              </a:rPr>
              <a:t>CO</a:t>
            </a:r>
            <a:r>
              <a:rPr lang="cs-CZ" sz="2300" dirty="0"/>
              <a:t>,  CO</a:t>
            </a:r>
            <a:r>
              <a:rPr lang="cs-CZ" sz="2300" baseline="-25000" dirty="0"/>
              <a:t>2</a:t>
            </a:r>
            <a:r>
              <a:rPr lang="cs-CZ" sz="2300" dirty="0"/>
              <a:t>, CH</a:t>
            </a:r>
            <a:r>
              <a:rPr lang="cs-CZ" sz="2300" baseline="-25000" dirty="0"/>
              <a:t>4</a:t>
            </a:r>
          </a:p>
          <a:p>
            <a:pPr marL="0" indent="0">
              <a:buNone/>
            </a:pPr>
            <a:endParaRPr lang="cs-CZ" sz="23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43E62A-4276-43C7-82D8-6B30123EAF0C}"/>
              </a:ext>
            </a:extLst>
          </p:cNvPr>
          <p:cNvGrpSpPr/>
          <p:nvPr/>
        </p:nvGrpSpPr>
        <p:grpSpPr>
          <a:xfrm>
            <a:off x="1736112" y="1347614"/>
            <a:ext cx="7454744" cy="2115093"/>
            <a:chOff x="2487124" y="1350826"/>
            <a:chExt cx="7454744" cy="21150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CD4316-5F3C-4647-9C9A-A18AA320DF4A}"/>
                </a:ext>
              </a:extLst>
            </p:cNvPr>
            <p:cNvSpPr/>
            <p:nvPr/>
          </p:nvSpPr>
          <p:spPr>
            <a:xfrm>
              <a:off x="4139952" y="1350826"/>
              <a:ext cx="1008112" cy="360040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698B17-E7F0-414C-A987-60E8F828332F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2657866" y="1710866"/>
              <a:ext cx="1986142" cy="1527745"/>
            </a:xfrm>
            <a:prstGeom prst="line">
              <a:avLst/>
            </a:prstGeom>
            <a:ln w="2222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F16267-A82D-4F23-9788-619A2B19B3AE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3779537" y="1710866"/>
              <a:ext cx="864471" cy="1210566"/>
            </a:xfrm>
            <a:prstGeom prst="line">
              <a:avLst/>
            </a:prstGeom>
            <a:ln w="2222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AF428F-132C-4A66-B3EC-605F9ABED372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H="1" flipV="1">
              <a:off x="4644008" y="1710866"/>
              <a:ext cx="288032" cy="904281"/>
            </a:xfrm>
            <a:prstGeom prst="line">
              <a:avLst/>
            </a:prstGeom>
            <a:ln w="2222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08C75ED-C63D-4D0B-BB6A-20265E2826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4008" y="1710867"/>
              <a:ext cx="1481336" cy="658039"/>
            </a:xfrm>
            <a:prstGeom prst="line">
              <a:avLst/>
            </a:prstGeom>
            <a:ln w="2222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CC2F46-EDA0-4252-ADFE-ABABE6220810}"/>
                </a:ext>
              </a:extLst>
            </p:cNvPr>
            <p:cNvSpPr txBox="1"/>
            <p:nvPr/>
          </p:nvSpPr>
          <p:spPr>
            <a:xfrm>
              <a:off x="6084268" y="2274426"/>
              <a:ext cx="38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FF3300"/>
                  </a:solidFill>
                  <a:latin typeface="Technika" panose="00000500000000000000" pitchFamily="2" charset="-18"/>
                </a:rPr>
                <a:t>Kapalná paliva (Fischer-Tropsch)</a:t>
              </a:r>
              <a:endParaRPr lang="en-GB" dirty="0">
                <a:solidFill>
                  <a:srgbClr val="FF3300"/>
                </a:solidFill>
                <a:latin typeface="Technika" panose="00000500000000000000" pitchFamily="2" charset="-1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2642EF-1605-4C96-9D0C-BCCBB131F30E}"/>
                </a:ext>
              </a:extLst>
            </p:cNvPr>
            <p:cNvSpPr txBox="1"/>
            <p:nvPr/>
          </p:nvSpPr>
          <p:spPr>
            <a:xfrm>
              <a:off x="4756817" y="2553602"/>
              <a:ext cx="1831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solidFill>
                    <a:srgbClr val="FF3300"/>
                  </a:solidFill>
                  <a:latin typeface="Technika" panose="00000500000000000000" pitchFamily="2" charset="-18"/>
                </a:rPr>
                <a:t>Methanol</a:t>
              </a:r>
              <a:r>
                <a:rPr lang="cs-CZ" dirty="0">
                  <a:solidFill>
                    <a:srgbClr val="FF3300"/>
                  </a:solidFill>
                  <a:latin typeface="Technika" panose="00000500000000000000" pitchFamily="2" charset="-18"/>
                </a:rPr>
                <a:t> </a:t>
              </a:r>
              <a:r>
                <a:rPr lang="cs-CZ" dirty="0" err="1">
                  <a:solidFill>
                    <a:srgbClr val="FF3300"/>
                  </a:solidFill>
                  <a:latin typeface="Technika" panose="00000500000000000000" pitchFamily="2" charset="-18"/>
                </a:rPr>
                <a:t>synt</a:t>
              </a:r>
              <a:r>
                <a:rPr lang="cs-CZ" dirty="0">
                  <a:solidFill>
                    <a:srgbClr val="FF3300"/>
                  </a:solidFill>
                  <a:latin typeface="Technika" panose="00000500000000000000" pitchFamily="2" charset="-18"/>
                </a:rPr>
                <a:t>.</a:t>
              </a:r>
              <a:endParaRPr lang="en-GB" dirty="0">
                <a:solidFill>
                  <a:srgbClr val="FF3300"/>
                </a:solidFill>
                <a:latin typeface="Technika" panose="00000500000000000000" pitchFamily="2" charset="-1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32106C-86C7-48D4-AB03-62161A32E02C}"/>
                </a:ext>
              </a:extLst>
            </p:cNvPr>
            <p:cNvSpPr txBox="1"/>
            <p:nvPr/>
          </p:nvSpPr>
          <p:spPr>
            <a:xfrm>
              <a:off x="3603653" y="2869279"/>
              <a:ext cx="2122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FF3300"/>
                  </a:solidFill>
                  <a:latin typeface="Technika" panose="00000500000000000000" pitchFamily="2" charset="-18"/>
                </a:rPr>
                <a:t>Kyselina octová</a:t>
              </a:r>
              <a:endParaRPr lang="en-GB" dirty="0">
                <a:solidFill>
                  <a:srgbClr val="FF3300"/>
                </a:solidFill>
                <a:latin typeface="Technika" panose="00000500000000000000" pitchFamily="2" charset="-1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ACEE8F-6448-4AD3-8BA8-A824C201E9D8}"/>
                </a:ext>
              </a:extLst>
            </p:cNvPr>
            <p:cNvSpPr txBox="1"/>
            <p:nvPr/>
          </p:nvSpPr>
          <p:spPr>
            <a:xfrm>
              <a:off x="2487124" y="3004254"/>
              <a:ext cx="306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solidFill>
                    <a:srgbClr val="FF3300"/>
                  </a:solidFill>
                  <a:latin typeface="Technika" panose="00000500000000000000" pitchFamily="2" charset="-18"/>
                </a:rPr>
                <a:t>…</a:t>
              </a:r>
              <a:endParaRPr lang="en-GB" dirty="0">
                <a:solidFill>
                  <a:srgbClr val="FF3300"/>
                </a:solidFill>
                <a:latin typeface="Technika" panose="00000500000000000000" pitchFamily="2" charset="-18"/>
              </a:endParaRPr>
            </a:p>
          </p:txBody>
        </p: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63C54E9-4607-483C-A527-62DDB4165DD4}"/>
              </a:ext>
            </a:extLst>
          </p:cNvPr>
          <p:cNvSpPr/>
          <p:nvPr/>
        </p:nvSpPr>
        <p:spPr>
          <a:xfrm>
            <a:off x="6324332" y="3348440"/>
            <a:ext cx="648447" cy="824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3D6142-C2EC-4B01-8E75-487AB7ECEB80}"/>
              </a:ext>
            </a:extLst>
          </p:cNvPr>
          <p:cNvSpPr txBox="1"/>
          <p:nvPr/>
        </p:nvSpPr>
        <p:spPr>
          <a:xfrm>
            <a:off x="6948068" y="3035742"/>
            <a:ext cx="227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echnika" panose="00000500000000000000" pitchFamily="2" charset="-18"/>
              </a:rPr>
              <a:t>VHODNÁ TECHNOLOGIE ?</a:t>
            </a:r>
            <a:endParaRPr lang="en-GB" sz="2000" dirty="0">
              <a:latin typeface="Technika" panose="00000500000000000000" pitchFamily="2" charset="-1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B02AD2-271D-4EBA-B7C0-B0D7AC5E2DE7}"/>
              </a:ext>
            </a:extLst>
          </p:cNvPr>
          <p:cNvSpPr txBox="1"/>
          <p:nvPr/>
        </p:nvSpPr>
        <p:spPr>
          <a:xfrm>
            <a:off x="4975014" y="3189630"/>
            <a:ext cx="1520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echnika" panose="00000500000000000000" pitchFamily="2" charset="-18"/>
              </a:rPr>
              <a:t>SLOŽENÍ ?</a:t>
            </a:r>
            <a:endParaRPr lang="en-GB" sz="2000" dirty="0">
              <a:latin typeface="Technika" panose="00000500000000000000" pitchFamily="2" charset="-18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71E1EF7D-DB37-4CC1-8686-DCBA29541C46}"/>
              </a:ext>
            </a:extLst>
          </p:cNvPr>
          <p:cNvSpPr/>
          <p:nvPr/>
        </p:nvSpPr>
        <p:spPr>
          <a:xfrm>
            <a:off x="4326567" y="3348440"/>
            <a:ext cx="648447" cy="824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421F8524-5862-43C8-AC2A-8DD2752782D8}"/>
              </a:ext>
            </a:extLst>
          </p:cNvPr>
          <p:cNvSpPr/>
          <p:nvPr/>
        </p:nvSpPr>
        <p:spPr>
          <a:xfrm>
            <a:off x="6324332" y="3348724"/>
            <a:ext cx="648447" cy="8249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F8B612-4C38-43A7-A5C5-8A97027631FE}"/>
              </a:ext>
            </a:extLst>
          </p:cNvPr>
          <p:cNvSpPr txBox="1"/>
          <p:nvPr/>
        </p:nvSpPr>
        <p:spPr>
          <a:xfrm>
            <a:off x="6948982" y="3035742"/>
            <a:ext cx="227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echnika" panose="00000500000000000000" pitchFamily="2" charset="-18"/>
              </a:rPr>
              <a:t>VHODNÁ TECHNOLOGIE ?</a:t>
            </a:r>
            <a:endParaRPr lang="en-GB" sz="2000" dirty="0">
              <a:solidFill>
                <a:schemeClr val="accent5">
                  <a:lumMod val="60000"/>
                  <a:lumOff val="40000"/>
                </a:schemeClr>
              </a:solidFill>
              <a:latin typeface="Technika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328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SLOŽENÍ SYNTÉZNÍHO PLYNU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63229"/>
            <a:ext cx="4114800" cy="2883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HLAVNÍ SLOŽKY</a:t>
            </a:r>
          </a:p>
          <a:p>
            <a:r>
              <a:rPr lang="cs-CZ" sz="2000" b="1" dirty="0"/>
              <a:t>H</a:t>
            </a:r>
            <a:r>
              <a:rPr lang="cs-CZ" sz="2000" b="1" baseline="-25000" dirty="0"/>
              <a:t>2</a:t>
            </a:r>
            <a:r>
              <a:rPr lang="cs-CZ" sz="2000" b="1" dirty="0"/>
              <a:t>, CO, CO</a:t>
            </a:r>
            <a:r>
              <a:rPr lang="cs-CZ" sz="2000" b="1" baseline="-25000" dirty="0"/>
              <a:t>2</a:t>
            </a:r>
            <a:r>
              <a:rPr lang="cs-CZ" sz="2000" b="1" dirty="0"/>
              <a:t>, CH</a:t>
            </a:r>
            <a:r>
              <a:rPr lang="cs-CZ" sz="2000" b="1" baseline="-25000" dirty="0"/>
              <a:t>4</a:t>
            </a:r>
            <a:endParaRPr lang="cs-CZ" sz="2000" b="1" dirty="0"/>
          </a:p>
          <a:p>
            <a:r>
              <a:rPr lang="cs-CZ" sz="2000" dirty="0"/>
              <a:t>případná možnost úpravy (vzájemné konverze složek)</a:t>
            </a:r>
            <a:endParaRPr lang="cs-CZ" sz="2000" baseline="-250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5F929F2-5235-4915-A978-50051F780C4A}"/>
              </a:ext>
            </a:extLst>
          </p:cNvPr>
          <p:cNvSpPr txBox="1">
            <a:spLocks/>
          </p:cNvSpPr>
          <p:nvPr/>
        </p:nvSpPr>
        <p:spPr>
          <a:xfrm>
            <a:off x="4572000" y="1063229"/>
            <a:ext cx="4114800" cy="28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Font typeface="Wingdings" panose="05000000000000000000" pitchFamily="2" charset="2"/>
              <a:buChar char="§"/>
              <a:defRPr sz="26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q"/>
              <a:defRPr sz="22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E2157A4-4437-431A-8FF4-4688932A5B73}"/>
              </a:ext>
            </a:extLst>
          </p:cNvPr>
          <p:cNvSpPr txBox="1">
            <a:spLocks/>
          </p:cNvSpPr>
          <p:nvPr/>
        </p:nvSpPr>
        <p:spPr>
          <a:xfrm>
            <a:off x="4572000" y="1063228"/>
            <a:ext cx="4114800" cy="28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Font typeface="Wingdings" panose="05000000000000000000" pitchFamily="2" charset="2"/>
              <a:buChar char="§"/>
              <a:defRPr sz="26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q"/>
              <a:defRPr sz="22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sz="2000" b="1" dirty="0"/>
              <a:t>NEČISOTY</a:t>
            </a:r>
          </a:p>
          <a:p>
            <a:r>
              <a:rPr lang="cs-CZ" sz="2000" dirty="0"/>
              <a:t>obsah sloučenin síry</a:t>
            </a:r>
          </a:p>
          <a:p>
            <a:r>
              <a:rPr lang="cs-CZ" sz="2000" dirty="0"/>
              <a:t>obsah halogenů</a:t>
            </a:r>
          </a:p>
          <a:p>
            <a:r>
              <a:rPr lang="cs-CZ" sz="2000" dirty="0"/>
              <a:t>obsah amoniaku…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793FD-F8C9-467D-AB39-660F0284AE16}"/>
              </a:ext>
            </a:extLst>
          </p:cNvPr>
          <p:cNvSpPr/>
          <p:nvPr/>
        </p:nvSpPr>
        <p:spPr>
          <a:xfrm>
            <a:off x="395536" y="1063228"/>
            <a:ext cx="2304256" cy="428402"/>
          </a:xfrm>
          <a:prstGeom prst="rect">
            <a:avLst/>
          </a:prstGeom>
          <a:noFill/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312131F1-B8F0-41FC-9E01-934F450CB1D3}"/>
              </a:ext>
            </a:extLst>
          </p:cNvPr>
          <p:cNvSpPr txBox="1">
            <a:spLocks/>
          </p:cNvSpPr>
          <p:nvPr/>
        </p:nvSpPr>
        <p:spPr>
          <a:xfrm>
            <a:off x="457200" y="3147814"/>
            <a:ext cx="8229600" cy="932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Font typeface="Wingdings" panose="05000000000000000000" pitchFamily="2" charset="2"/>
              <a:buChar char="§"/>
              <a:defRPr sz="26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q"/>
              <a:defRPr sz="22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sz="1600" dirty="0"/>
              <a:t>Složení syntézního plynu závisí na mnoha parametrech, zejména pak na vstupním materiálu. Nečistoty obsažené v produkovaném plynu jsou závislé na vstupním materiálu a jeho prvkovém složení.</a:t>
            </a:r>
          </a:p>
        </p:txBody>
      </p:sp>
    </p:spTree>
    <p:extLst>
      <p:ext uri="{BB962C8B-B14F-4D97-AF65-F5344CB8AC3E}">
        <p14:creationId xmlns:p14="http://schemas.microsoft.com/office/powerpoint/2010/main" val="7123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PARAMETRY ZPLYŇOVÁNÍ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2955775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složení výstupní směsi závisí na mnoha parametrech</a:t>
            </a:r>
          </a:p>
          <a:p>
            <a:pPr lvl="0"/>
            <a:r>
              <a:rPr lang="cs-CZ" dirty="0"/>
              <a:t>parametry zohledněné v databázi:</a:t>
            </a:r>
          </a:p>
          <a:p>
            <a:pPr lvl="1"/>
            <a:r>
              <a:rPr lang="cs-CZ" sz="1900" b="1" dirty="0"/>
              <a:t>vstupní materiál</a:t>
            </a:r>
            <a:r>
              <a:rPr lang="cs-CZ" sz="1900" dirty="0"/>
              <a:t> – souhrnně (typy) a elementární rozbor (CHNOSP)</a:t>
            </a:r>
          </a:p>
          <a:p>
            <a:pPr lvl="1"/>
            <a:r>
              <a:rPr lang="cs-CZ" sz="1900" b="1" dirty="0" err="1"/>
              <a:t>gasifikační</a:t>
            </a:r>
            <a:r>
              <a:rPr lang="cs-CZ" sz="1900" b="1" dirty="0"/>
              <a:t> medium (agent)</a:t>
            </a:r>
            <a:r>
              <a:rPr lang="cs-CZ" sz="1900" dirty="0"/>
              <a:t> – vzduch, kyslík, pára, směsi</a:t>
            </a:r>
          </a:p>
          <a:p>
            <a:pPr lvl="1"/>
            <a:r>
              <a:rPr lang="cs-CZ" sz="1900" b="1" dirty="0"/>
              <a:t>teplota</a:t>
            </a:r>
            <a:r>
              <a:rPr lang="cs-CZ" sz="1900" dirty="0"/>
              <a:t> (a tlak) – rozmezí teplot (tlak převážně ~ 1 </a:t>
            </a:r>
            <a:r>
              <a:rPr lang="cs-CZ" sz="1900" dirty="0" err="1"/>
              <a:t>atm</a:t>
            </a:r>
            <a:r>
              <a:rPr lang="cs-CZ" sz="1900" dirty="0"/>
              <a:t>)</a:t>
            </a:r>
          </a:p>
          <a:p>
            <a:pPr lvl="1"/>
            <a:r>
              <a:rPr lang="cs-CZ" sz="1900" b="1" dirty="0"/>
              <a:t>typ reaktoru </a:t>
            </a:r>
            <a:r>
              <a:rPr lang="cs-CZ" sz="1900" dirty="0"/>
              <a:t>– fixní lože, fluidní lože, cirkulační </a:t>
            </a:r>
            <a:r>
              <a:rPr lang="cs-CZ" sz="1900" dirty="0" err="1"/>
              <a:t>f.l</a:t>
            </a:r>
            <a:r>
              <a:rPr lang="cs-CZ" sz="1900" dirty="0"/>
              <a:t>., r. se </a:t>
            </a:r>
            <a:r>
              <a:rPr lang="cs-CZ" sz="1900" dirty="0" err="1"/>
              <a:t>strhávacím</a:t>
            </a:r>
            <a:r>
              <a:rPr lang="cs-CZ" sz="1900" dirty="0"/>
              <a:t> proudem (</a:t>
            </a:r>
            <a:r>
              <a:rPr lang="cs-CZ" sz="1900" dirty="0" err="1"/>
              <a:t>entraining</a:t>
            </a:r>
            <a:r>
              <a:rPr lang="cs-CZ" sz="1900" dirty="0"/>
              <a:t> </a:t>
            </a:r>
            <a:r>
              <a:rPr lang="cs-CZ" sz="1900" dirty="0" err="1"/>
              <a:t>flow</a:t>
            </a:r>
            <a:r>
              <a:rPr lang="cs-CZ" sz="1900" dirty="0"/>
              <a:t>)</a:t>
            </a:r>
            <a:endParaRPr lang="cs-CZ" sz="1900" b="1" dirty="0"/>
          </a:p>
          <a:p>
            <a:pPr lvl="1"/>
            <a:r>
              <a:rPr lang="cs-CZ" sz="1900" b="1" dirty="0"/>
              <a:t>přítomnost katalyzátoru </a:t>
            </a:r>
            <a:r>
              <a:rPr lang="cs-CZ" sz="1900" dirty="0"/>
              <a:t>– Ni-</a:t>
            </a:r>
            <a:r>
              <a:rPr lang="cs-CZ" sz="1900" dirty="0" err="1"/>
              <a:t>based</a:t>
            </a:r>
            <a:r>
              <a:rPr lang="cs-CZ" sz="1900" dirty="0"/>
              <a:t>, </a:t>
            </a:r>
            <a:r>
              <a:rPr lang="cs-CZ" sz="1900" dirty="0" err="1"/>
              <a:t>Cr-based</a:t>
            </a:r>
            <a:r>
              <a:rPr lang="cs-CZ" sz="1900" dirty="0"/>
              <a:t>, CaO</a:t>
            </a:r>
            <a:endParaRPr lang="cs-CZ" sz="1900" baseline="-25000" dirty="0"/>
          </a:p>
        </p:txBody>
      </p:sp>
    </p:spTree>
    <p:extLst>
      <p:ext uri="{BB962C8B-B14F-4D97-AF65-F5344CB8AC3E}">
        <p14:creationId xmlns:p14="http://schemas.microsoft.com/office/powerpoint/2010/main" val="18717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ROZDĚLENÍ DAT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037955"/>
              </p:ext>
            </p:extLst>
          </p:nvPr>
        </p:nvGraphicFramePr>
        <p:xfrm>
          <a:off x="313184" y="1238277"/>
          <a:ext cx="8229600" cy="281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075A7A-FA64-451E-A15B-DB04F2647383}"/>
              </a:ext>
            </a:extLst>
          </p:cNvPr>
          <p:cNvSpPr/>
          <p:nvPr/>
        </p:nvSpPr>
        <p:spPr>
          <a:xfrm>
            <a:off x="827584" y="1563637"/>
            <a:ext cx="612068" cy="2447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5C0B7-4F79-4E91-88AE-F7541F807208}"/>
              </a:ext>
            </a:extLst>
          </p:cNvPr>
          <p:cNvSpPr/>
          <p:nvPr/>
        </p:nvSpPr>
        <p:spPr>
          <a:xfrm>
            <a:off x="4319972" y="2499742"/>
            <a:ext cx="612068" cy="1511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0AAE1B6-8E96-4178-892A-04B4E7B27536}"/>
              </a:ext>
            </a:extLst>
          </p:cNvPr>
          <p:cNvSpPr txBox="1">
            <a:spLocks/>
          </p:cNvSpPr>
          <p:nvPr/>
        </p:nvSpPr>
        <p:spPr>
          <a:xfrm>
            <a:off x="5868144" y="1347614"/>
            <a:ext cx="309634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Font typeface="Wingdings" panose="05000000000000000000" pitchFamily="2" charset="2"/>
              <a:buChar char="§"/>
              <a:defRPr sz="26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q"/>
              <a:defRPr sz="22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Technika Book" panose="000004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dřevo je poměrně čistý materiál přibližně stálého složení</a:t>
            </a:r>
          </a:p>
          <a:p>
            <a:r>
              <a:rPr lang="cs-CZ" sz="1600" dirty="0"/>
              <a:t>je dostupné</a:t>
            </a:r>
          </a:p>
        </p:txBody>
      </p:sp>
    </p:spTree>
    <p:extLst>
      <p:ext uri="{BB962C8B-B14F-4D97-AF65-F5344CB8AC3E}">
        <p14:creationId xmlns:p14="http://schemas.microsoft.com/office/powerpoint/2010/main" val="20389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SLOŽENÍ PLYNU </a:t>
            </a:r>
            <a:r>
              <a:rPr lang="cs-CZ" sz="1800" dirty="0"/>
              <a:t>V ZÁVISLOSTI NA PARAMETRECH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2955775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všechna data – universální složení?</a:t>
            </a:r>
          </a:p>
          <a:p>
            <a:pPr lvl="1"/>
            <a:r>
              <a:rPr lang="cs-CZ" dirty="0"/>
              <a:t>vysoké nejistoty koncentrací složek (až k 30 %)</a:t>
            </a:r>
          </a:p>
          <a:p>
            <a:r>
              <a:rPr lang="cs-CZ" dirty="0"/>
              <a:t>nutnost fixace některých parametrů</a:t>
            </a:r>
          </a:p>
          <a:p>
            <a:pPr lvl="1"/>
            <a:r>
              <a:rPr lang="cs-CZ" dirty="0"/>
              <a:t>vstupní materiál: </a:t>
            </a:r>
            <a:r>
              <a:rPr lang="cs-CZ" b="1" dirty="0">
                <a:solidFill>
                  <a:srgbClr val="FF3300"/>
                </a:solidFill>
              </a:rPr>
              <a:t>dřevo</a:t>
            </a:r>
            <a:r>
              <a:rPr lang="cs-CZ" dirty="0"/>
              <a:t>, </a:t>
            </a:r>
            <a:r>
              <a:rPr lang="cs-CZ" b="1" dirty="0">
                <a:solidFill>
                  <a:srgbClr val="FF3300"/>
                </a:solidFill>
              </a:rPr>
              <a:t>směsný odpad </a:t>
            </a:r>
            <a:r>
              <a:rPr lang="cs-CZ" dirty="0"/>
              <a:t>(MSW)</a:t>
            </a:r>
          </a:p>
          <a:p>
            <a:pPr lvl="1"/>
            <a:r>
              <a:rPr lang="cs-CZ" dirty="0"/>
              <a:t>rozdělení podle média: </a:t>
            </a:r>
            <a:r>
              <a:rPr lang="cs-CZ" b="1" dirty="0">
                <a:solidFill>
                  <a:srgbClr val="FF3300"/>
                </a:solidFill>
              </a:rPr>
              <a:t>pára</a:t>
            </a:r>
            <a:r>
              <a:rPr lang="cs-CZ" dirty="0"/>
              <a:t>  </a:t>
            </a:r>
            <a:r>
              <a:rPr lang="cs-CZ" sz="1600" dirty="0"/>
              <a:t>x</a:t>
            </a:r>
            <a:r>
              <a:rPr lang="cs-CZ" dirty="0"/>
              <a:t>  </a:t>
            </a:r>
            <a:r>
              <a:rPr lang="cs-CZ" b="1" dirty="0">
                <a:solidFill>
                  <a:srgbClr val="FF3300"/>
                </a:solidFill>
              </a:rPr>
              <a:t>vzduch</a:t>
            </a:r>
            <a:r>
              <a:rPr lang="cs-CZ" dirty="0"/>
              <a:t> (kyslík)</a:t>
            </a:r>
          </a:p>
        </p:txBody>
      </p:sp>
    </p:spTree>
    <p:extLst>
      <p:ext uri="{BB962C8B-B14F-4D97-AF65-F5344CB8AC3E}">
        <p14:creationId xmlns:p14="http://schemas.microsoft.com/office/powerpoint/2010/main" val="162034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SLOŽENÍ PLYNU </a:t>
            </a:r>
            <a:r>
              <a:rPr lang="cs-CZ" sz="1800" dirty="0"/>
              <a:t>V ZÁVISLOSTI NA PARAMETRECH</a:t>
            </a:r>
            <a:r>
              <a:rPr lang="cs-CZ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6224F-C5B1-4F59-BBC6-BBCB2AB26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62" y="876488"/>
            <a:ext cx="7419475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988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</TotalTime>
  <Words>745</Words>
  <Application>Microsoft Office PowerPoint</Application>
  <PresentationFormat>On-screen Show (16:9)</PresentationFormat>
  <Paragraphs>163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Technika</vt:lpstr>
      <vt:lpstr>Arial</vt:lpstr>
      <vt:lpstr>Wingdings</vt:lpstr>
      <vt:lpstr>Technika Book</vt:lpstr>
      <vt:lpstr>SimSun-ExtB</vt:lpstr>
      <vt:lpstr>Courier New</vt:lpstr>
      <vt:lpstr>Cambria</vt:lpstr>
      <vt:lpstr>Times New Roman</vt:lpstr>
      <vt:lpstr>Calibri</vt:lpstr>
      <vt:lpstr>Motiv systému Office</vt:lpstr>
      <vt:lpstr>PowerPoint Presentation</vt:lpstr>
      <vt:lpstr>ÚVOD</vt:lpstr>
      <vt:lpstr>ZPLYŇOVÁNÍ BIOMASY</vt:lpstr>
      <vt:lpstr>ZPLYŇOVÁNÍ BIOMASY</vt:lpstr>
      <vt:lpstr>SLOŽENÍ SYNTÉZNÍHO PLYNU</vt:lpstr>
      <vt:lpstr>PARAMETRY ZPLYŇOVÁNÍ</vt:lpstr>
      <vt:lpstr>ROZDĚLENÍ DAT </vt:lpstr>
      <vt:lpstr>SLOŽENÍ PLYNU V ZÁVISLOSTI NA PARAMETRECH </vt:lpstr>
      <vt:lpstr>SLOŽENÍ PLYNU V ZÁVISLOSTI NA PARAMETRECH </vt:lpstr>
      <vt:lpstr>SLOŽENÍ PLYNU V ZÁVISLOSTI NA PARAMETRECH </vt:lpstr>
      <vt:lpstr>SLOŽENÍ PLYNU V ZÁVISLOSTI NA PARAMETRECH </vt:lpstr>
      <vt:lpstr>SLOŽENÍ PLYNU V ZÁVISLOSTI NA PARAMETRECH </vt:lpstr>
      <vt:lpstr>SLOŽENÍ PLYNU V ZÁVISLOSTI NA PARAMETRECH </vt:lpstr>
      <vt:lpstr>SLOŽENÍ PLYNU V ZÁVISLOSTI NA PARAMETRECH </vt:lpstr>
      <vt:lpstr>SLOŽENÍ PLYNU V ZÁVISLOSTI NA PARAMETRECH </vt:lpstr>
      <vt:lpstr>BUDOUCÍ VÝZKUM</vt:lpstr>
      <vt:lpstr>VÝZVA – PROSBA</vt:lpstr>
      <vt:lpstr>Děkuji za pozornost</vt:lpstr>
      <vt:lpstr>PowerPoint Presentation</vt:lpstr>
    </vt:vector>
  </TitlesOfParts>
  <Company>FS ČVUT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TP</dc:creator>
  <cp:lastModifiedBy>PS</cp:lastModifiedBy>
  <cp:revision>149</cp:revision>
  <dcterms:created xsi:type="dcterms:W3CDTF">2017-12-04T14:25:46Z</dcterms:created>
  <dcterms:modified xsi:type="dcterms:W3CDTF">2019-03-21T11:42:38Z</dcterms:modified>
</cp:coreProperties>
</file>