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90" r:id="rId2"/>
    <p:sldId id="439" r:id="rId3"/>
    <p:sldId id="435" r:id="rId4"/>
    <p:sldId id="436" r:id="rId5"/>
    <p:sldId id="442" r:id="rId6"/>
    <p:sldId id="445" r:id="rId7"/>
    <p:sldId id="441" r:id="rId8"/>
    <p:sldId id="447" r:id="rId9"/>
    <p:sldId id="438" r:id="rId10"/>
    <p:sldId id="444" r:id="rId11"/>
    <p:sldId id="443" r:id="rId12"/>
    <p:sldId id="446" r:id="rId13"/>
    <p:sldId id="440" r:id="rId1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6B5"/>
    <a:srgbClr val="E84013"/>
    <a:srgbClr val="A42604"/>
    <a:srgbClr val="DC5E3C"/>
    <a:srgbClr val="D07A54"/>
    <a:srgbClr val="D58865"/>
    <a:srgbClr val="DF8D73"/>
    <a:srgbClr val="D28880"/>
    <a:srgbClr val="DD785D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6114" autoAdjust="0"/>
  </p:normalViewPr>
  <p:slideViewPr>
    <p:cSldViewPr snapToGrid="0">
      <p:cViewPr varScale="1">
        <p:scale>
          <a:sx n="80" d="100"/>
          <a:sy n="80" d="100"/>
        </p:scale>
        <p:origin x="144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6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673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9D2E1D-E865-4AB2-9E4C-F6EE8414D67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84483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69727A9B-30AF-4B1F-9646-C6D3D7F1194E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C56209D1-B8A6-4676-9AD7-8C022F0A8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34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B80DCE-26CD-4DAD-B346-338CBE580B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638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31D0C-8B5D-4247-BD6B-9C5ADC8355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816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F2D30-A104-42D1-9502-6A9EF71466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0288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34A2-3D6C-4BEA-A2DA-0464288CDD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142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87A89-85BE-46AB-9510-58494A1FFF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102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1B8B-673A-47CB-8585-D04F1EC0D3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511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6C01-FF46-42C6-A460-E6A53F5836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931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6CB88-7DDD-48A9-A165-7B28792908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735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109F6-8B14-493B-A141-2D39594A47B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2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8DF-9009-4CC4-BB1F-7C4B860ABC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43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47BE8-CF97-4D1F-AF5C-9398CF3453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057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4C9DD-3543-47CD-B274-101079E5EE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360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cs-CZ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04B8746-5491-4A14-8FCC-55E7097F7C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14340" name="Picture 4" descr="pozadi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1547813" y="1989138"/>
            <a:ext cx="77724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1" hangingPunct="1"/>
            <a:endParaRPr lang="cs-CZ" altLang="cs-CZ" sz="3200" b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4344" name="Skupina 5"/>
          <p:cNvGrpSpPr>
            <a:grpSpLocks/>
          </p:cNvGrpSpPr>
          <p:nvPr/>
        </p:nvGrpSpPr>
        <p:grpSpPr bwMode="auto">
          <a:xfrm>
            <a:off x="0" y="0"/>
            <a:ext cx="1619250" cy="6858000"/>
            <a:chOff x="0" y="0"/>
            <a:chExt cx="1619250" cy="6858000"/>
          </a:xfrm>
        </p:grpSpPr>
        <p:sp>
          <p:nvSpPr>
            <p:cNvPr id="1435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619250" cy="6858000"/>
            </a:xfrm>
            <a:prstGeom prst="rect">
              <a:avLst/>
            </a:prstGeom>
            <a:solidFill>
              <a:srgbClr val="E8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  <p:sp>
          <p:nvSpPr>
            <p:cNvPr id="16393" name="Text Box 10"/>
            <p:cNvSpPr txBox="1">
              <a:spLocks noChangeArrowheads="1"/>
            </p:cNvSpPr>
            <p:nvPr/>
          </p:nvSpPr>
          <p:spPr bwMode="auto">
            <a:xfrm rot="16200000">
              <a:off x="-2722806" y="2759345"/>
              <a:ext cx="6842125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cs-CZ" altLang="cs-CZ" sz="8000" b="1" dirty="0" smtClean="0">
                  <a:ln>
                    <a:solidFill>
                      <a:srgbClr val="A42604"/>
                    </a:solidFill>
                  </a:ln>
                  <a:solidFill>
                    <a:srgbClr val="E84013"/>
                  </a:solidFill>
                  <a:latin typeface="Arial" charset="0"/>
                </a:rPr>
                <a:t>www.vscht.cz</a:t>
              </a:r>
            </a:p>
          </p:txBody>
        </p:sp>
      </p:grpSp>
      <p:sp>
        <p:nvSpPr>
          <p:cNvPr id="24" name="Obdélník 23"/>
          <p:cNvSpPr/>
          <p:nvPr/>
        </p:nvSpPr>
        <p:spPr>
          <a:xfrm>
            <a:off x="1706065" y="2409642"/>
            <a:ext cx="73535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Modifikace </a:t>
            </a:r>
            <a:r>
              <a:rPr lang="cs-CZ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popílků </a:t>
            </a: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na</a:t>
            </a: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 </a:t>
            </a: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adsorbenty </a:t>
            </a:r>
            <a:r>
              <a:rPr lang="cs-CZ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pro záchyt </a:t>
            </a: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CO</a:t>
            </a:r>
            <a:r>
              <a:rPr lang="cs-CZ" sz="40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</a:t>
            </a:r>
            <a:endParaRPr lang="cs-CZ" sz="40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cs-CZ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Arial Black" pitchFamily="34" charset="0"/>
              </a:rPr>
              <a:t>Prezentuje: Ing. Marek Staf, Ph.D.</a:t>
            </a:r>
          </a:p>
          <a:p>
            <a:pPr algn="ctr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2000" dirty="0" smtClean="0">
                <a:latin typeface="Arial Black" pitchFamily="34" charset="0"/>
              </a:rPr>
              <a:t>(marek.staf@vscht.cz, tel. +420 220 444 458)</a:t>
            </a:r>
            <a:endParaRPr lang="cs-CZ" sz="2000" dirty="0">
              <a:latin typeface="Arial Black" pitchFamily="34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650756" y="82152"/>
            <a:ext cx="5455006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2400" b="1" dirty="0" smtClean="0">
                <a:latin typeface="Source Sans Pro" panose="020B0503030403020204" pitchFamily="34" charset="-18"/>
              </a:rPr>
              <a:t>Fakulta </a:t>
            </a:r>
            <a:r>
              <a:rPr lang="cs-CZ" sz="2400" b="1" dirty="0">
                <a:latin typeface="Source Sans Pro" panose="020B0503030403020204" pitchFamily="34" charset="-18"/>
              </a:rPr>
              <a:t>technologie ochrany </a:t>
            </a:r>
            <a:r>
              <a:rPr lang="cs-CZ" sz="2400" b="1" dirty="0" smtClean="0">
                <a:latin typeface="Source Sans Pro" panose="020B0503030403020204" pitchFamily="34" charset="-18"/>
              </a:rPr>
              <a:t>prostředí</a:t>
            </a:r>
            <a:endParaRPr lang="cs-CZ" sz="2400" b="1" dirty="0">
              <a:latin typeface="Source Sans Pro" panose="020B0503030403020204" pitchFamily="34" charset="-1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0"/>
            <a:ext cx="1809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Skupina 6"/>
          <p:cNvGrpSpPr>
            <a:grpSpLocks noChangeAspect="1"/>
          </p:cNvGrpSpPr>
          <p:nvPr/>
        </p:nvGrpSpPr>
        <p:grpSpPr bwMode="auto">
          <a:xfrm>
            <a:off x="8094118" y="5837129"/>
            <a:ext cx="920098" cy="917496"/>
            <a:chOff x="6296208" y="3806947"/>
            <a:chExt cx="1685120" cy="1679452"/>
          </a:xfrm>
        </p:grpSpPr>
        <p:grpSp>
          <p:nvGrpSpPr>
            <p:cNvPr id="26" name="Skupina 4"/>
            <p:cNvGrpSpPr>
              <a:grpSpLocks/>
            </p:cNvGrpSpPr>
            <p:nvPr/>
          </p:nvGrpSpPr>
          <p:grpSpPr bwMode="auto">
            <a:xfrm>
              <a:off x="6400800" y="3877406"/>
              <a:ext cx="1512066" cy="1497601"/>
              <a:chOff x="4633546" y="5205045"/>
              <a:chExt cx="1512066" cy="1497601"/>
            </a:xfrm>
          </p:grpSpPr>
          <p:grpSp>
            <p:nvGrpSpPr>
              <p:cNvPr id="31" name="Skupina 2"/>
              <p:cNvGrpSpPr>
                <a:grpSpLocks/>
              </p:cNvGrpSpPr>
              <p:nvPr/>
            </p:nvGrpSpPr>
            <p:grpSpPr bwMode="auto">
              <a:xfrm>
                <a:off x="4633546" y="5205045"/>
                <a:ext cx="1453642" cy="650632"/>
                <a:chOff x="4633546" y="5205045"/>
                <a:chExt cx="1453642" cy="650632"/>
              </a:xfrm>
            </p:grpSpPr>
            <p:sp>
              <p:nvSpPr>
                <p:cNvPr id="35" name="Obdélník 20"/>
                <p:cNvSpPr>
                  <a:spLocks noChangeArrowheads="1"/>
                </p:cNvSpPr>
                <p:nvPr/>
              </p:nvSpPr>
              <p:spPr bwMode="auto">
                <a:xfrm>
                  <a:off x="5471726" y="5205045"/>
                  <a:ext cx="615462" cy="650631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36" name="Obdélník 1"/>
                <p:cNvSpPr>
                  <a:spLocks noChangeArrowheads="1"/>
                </p:cNvSpPr>
                <p:nvPr/>
              </p:nvSpPr>
              <p:spPr bwMode="auto">
                <a:xfrm>
                  <a:off x="4633546" y="5205046"/>
                  <a:ext cx="615462" cy="650631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</p:grpSp>
          <p:grpSp>
            <p:nvGrpSpPr>
              <p:cNvPr id="32" name="Skupina 22"/>
              <p:cNvGrpSpPr>
                <a:grpSpLocks/>
              </p:cNvGrpSpPr>
              <p:nvPr/>
            </p:nvGrpSpPr>
            <p:grpSpPr bwMode="auto">
              <a:xfrm>
                <a:off x="4633546" y="6052014"/>
                <a:ext cx="1512066" cy="650632"/>
                <a:chOff x="4633546" y="5205045"/>
                <a:chExt cx="1512066" cy="650632"/>
              </a:xfrm>
            </p:grpSpPr>
            <p:sp>
              <p:nvSpPr>
                <p:cNvPr id="33" name="Obdélník 23"/>
                <p:cNvSpPr>
                  <a:spLocks noChangeArrowheads="1"/>
                </p:cNvSpPr>
                <p:nvPr/>
              </p:nvSpPr>
              <p:spPr bwMode="auto">
                <a:xfrm>
                  <a:off x="4633546" y="5205046"/>
                  <a:ext cx="615462" cy="650631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34" name="Obdélník 24"/>
                <p:cNvSpPr>
                  <a:spLocks noChangeArrowheads="1"/>
                </p:cNvSpPr>
                <p:nvPr/>
              </p:nvSpPr>
              <p:spPr bwMode="auto">
                <a:xfrm>
                  <a:off x="5427765" y="5205045"/>
                  <a:ext cx="717847" cy="650631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</p:grpSp>
        </p:grpSp>
        <p:pic>
          <p:nvPicPr>
            <p:cNvPr id="29" name="Picture 2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208" y="3806947"/>
              <a:ext cx="1685120" cy="1679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0" y="741362"/>
            <a:ext cx="9144000" cy="44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60000" indent="-360000" defTabSz="180000" eaLnBrk="1" hangingPunct="1">
              <a:spcBef>
                <a:spcPts val="0"/>
              </a:spcBef>
              <a:spcAft>
                <a:spcPts val="600"/>
              </a:spcAft>
              <a:buClr>
                <a:srgbClr val="E84013"/>
              </a:buClr>
              <a:defRPr/>
            </a:pPr>
            <a:r>
              <a:rPr lang="cs-CZ" sz="2400" b="1" kern="0" dirty="0" smtClean="0">
                <a:effectLst/>
                <a:latin typeface="Arial" charset="0"/>
                <a:cs typeface="Times New Roman" pitchFamily="18" charset="0"/>
              </a:rPr>
              <a:t>Změny ads. povrchu v závislosti na množství činidla</a:t>
            </a:r>
            <a:endParaRPr lang="cs-CZ" sz="2400" b="1" kern="0" dirty="0">
              <a:effectLst/>
              <a:latin typeface="Arial" charset="0"/>
              <a:cs typeface="Times New Roman" pitchFamily="18" charset="0"/>
            </a:endParaRPr>
          </a:p>
        </p:txBody>
      </p:sp>
      <p:grpSp>
        <p:nvGrpSpPr>
          <p:cNvPr id="15366" name="Skupina 13"/>
          <p:cNvGrpSpPr>
            <a:grpSpLocks/>
          </p:cNvGrpSpPr>
          <p:nvPr/>
        </p:nvGrpSpPr>
        <p:grpSpPr bwMode="auto">
          <a:xfrm>
            <a:off x="0" y="0"/>
            <a:ext cx="9144000" cy="723899"/>
            <a:chOff x="0" y="0"/>
            <a:chExt cx="9144000" cy="723899"/>
          </a:xfrm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723899"/>
            </a:xfrm>
            <a:prstGeom prst="rect">
              <a:avLst/>
            </a:prstGeom>
            <a:solidFill>
              <a:srgbClr val="E8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de-DE" altLang="cs-CZ" sz="4000">
                <a:solidFill>
                  <a:srgbClr val="DC5E3C"/>
                </a:solidFill>
              </a:endParaRPr>
            </a:p>
          </p:txBody>
        </p:sp>
        <p:sp>
          <p:nvSpPr>
            <p:cNvPr id="15368" name="TextovéPole 12"/>
            <p:cNvSpPr txBox="1">
              <a:spLocks noChangeArrowheads="1"/>
            </p:cNvSpPr>
            <p:nvPr/>
          </p:nvSpPr>
          <p:spPr bwMode="auto">
            <a:xfrm>
              <a:off x="0" y="88047"/>
              <a:ext cx="914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cs-CZ" altLang="cs-CZ" sz="3000" b="1" dirty="0" smtClean="0">
                  <a:solidFill>
                    <a:srgbClr val="F9E6B5"/>
                  </a:solidFill>
                  <a:latin typeface="Tahoma" pitchFamily="34" charset="0"/>
                  <a:cs typeface="Tahoma" pitchFamily="34" charset="0"/>
                </a:rPr>
                <a:t>Vlastnosti produktů</a:t>
              </a:r>
              <a:endParaRPr lang="cs-CZ" altLang="cs-CZ" sz="3000" b="1" dirty="0">
                <a:solidFill>
                  <a:srgbClr val="F9E6B5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-9526" y="6391275"/>
            <a:ext cx="9153527" cy="474345"/>
            <a:chOff x="-9526" y="6391275"/>
            <a:chExt cx="9153527" cy="474345"/>
          </a:xfrm>
        </p:grpSpPr>
        <p:grpSp>
          <p:nvGrpSpPr>
            <p:cNvPr id="4" name="Skupina 3"/>
            <p:cNvGrpSpPr/>
            <p:nvPr/>
          </p:nvGrpSpPr>
          <p:grpSpPr>
            <a:xfrm>
              <a:off x="0" y="6391275"/>
              <a:ext cx="9144001" cy="468425"/>
              <a:chOff x="0" y="6391275"/>
              <a:chExt cx="9144001" cy="468425"/>
            </a:xfrm>
          </p:grpSpPr>
          <p:grpSp>
            <p:nvGrpSpPr>
              <p:cNvPr id="15" name="Skupina 14"/>
              <p:cNvGrpSpPr>
                <a:grpSpLocks noChangeAspect="1"/>
              </p:cNvGrpSpPr>
              <p:nvPr/>
            </p:nvGrpSpPr>
            <p:grpSpPr>
              <a:xfrm>
                <a:off x="70713" y="6447368"/>
                <a:ext cx="9073288" cy="412332"/>
                <a:chOff x="4205566" y="58164"/>
                <a:chExt cx="15122148" cy="687220"/>
              </a:xfrm>
            </p:grpSpPr>
            <p:grpSp>
              <p:nvGrpSpPr>
                <p:cNvPr id="16" name="Skupina 15"/>
                <p:cNvGrpSpPr/>
                <p:nvPr/>
              </p:nvGrpSpPr>
              <p:grpSpPr>
                <a:xfrm>
                  <a:off x="4205566" y="58164"/>
                  <a:ext cx="613964" cy="611117"/>
                  <a:chOff x="4410353" y="-368080"/>
                  <a:chExt cx="613964" cy="611117"/>
                </a:xfrm>
              </p:grpSpPr>
              <p:sp>
                <p:nvSpPr>
                  <p:cNvPr id="21" name="Obdélník 20"/>
                  <p:cNvSpPr/>
                  <p:nvPr/>
                </p:nvSpPr>
                <p:spPr bwMode="auto">
                  <a:xfrm>
                    <a:off x="4412434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" name="Obdélník 21"/>
                  <p:cNvSpPr/>
                  <p:nvPr/>
                </p:nvSpPr>
                <p:spPr bwMode="auto">
                  <a:xfrm>
                    <a:off x="4757918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" name="Obdélník 22"/>
                  <p:cNvSpPr/>
                  <p:nvPr/>
                </p:nvSpPr>
                <p:spPr bwMode="auto">
                  <a:xfrm>
                    <a:off x="4757917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" name="Obdélník 23"/>
                  <p:cNvSpPr/>
                  <p:nvPr/>
                </p:nvSpPr>
                <p:spPr bwMode="auto">
                  <a:xfrm>
                    <a:off x="4410353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5" name="Obdélník 24"/>
                <p:cNvSpPr/>
                <p:nvPr/>
              </p:nvSpPr>
              <p:spPr>
                <a:xfrm>
                  <a:off x="11247337" y="365792"/>
                  <a:ext cx="8080377" cy="3795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eaLnBrk="1" hangingPunct="1">
                    <a:lnSpc>
                      <a:spcPct val="80000"/>
                    </a:lnSpc>
                    <a:spcBef>
                      <a:spcPts val="1200"/>
                    </a:spcBef>
                    <a:spcAft>
                      <a:spcPts val="1200"/>
                    </a:spcAft>
                    <a:defRPr/>
                  </a:pPr>
                  <a:r>
                    <a:rPr lang="cs-CZ" sz="1100" b="1" dirty="0" smtClean="0">
                      <a:latin typeface="Arial" pitchFamily="34" charset="0"/>
                      <a:cs typeface="Arial" pitchFamily="34" charset="0"/>
                    </a:rPr>
                    <a:t>Ing. Marek Staf, Ph.D.			Snímek </a:t>
                  </a:r>
                  <a:fld id="{F359A7FE-5137-4519-AA84-6CA6B407F115}" type="slidenum">
                    <a:rPr lang="cs-CZ" sz="1100" b="1" smtClean="0">
                      <a:latin typeface="Arial" pitchFamily="34" charset="0"/>
                      <a:cs typeface="Arial" pitchFamily="34" charset="0"/>
                    </a:rPr>
                    <a:pPr algn="r" eaLnBrk="1" hangingPunct="1">
                      <a:lnSpc>
                        <a:spcPct val="80000"/>
                      </a:lnSpc>
                      <a:spcBef>
                        <a:spcPts val="1200"/>
                      </a:spcBef>
                      <a:spcAft>
                        <a:spcPts val="1200"/>
                      </a:spcAft>
                      <a:defRPr/>
                    </a:pPr>
                    <a:t>10</a:t>
                  </a:fld>
                  <a:endParaRPr lang="cs-CZ" sz="11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" name="Přímá spojnice 2"/>
              <p:cNvCxnSpPr/>
              <p:nvPr/>
            </p:nvCxnSpPr>
            <p:spPr bwMode="auto">
              <a:xfrm>
                <a:off x="0" y="6391275"/>
                <a:ext cx="914400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E8401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6" y="6391275"/>
              <a:ext cx="1609385" cy="4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242503"/>
            <a:ext cx="7134225" cy="51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875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0" y="741362"/>
            <a:ext cx="9144000" cy="44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60000" indent="-360000" defTabSz="180000" eaLnBrk="1" hangingPunct="1">
              <a:spcBef>
                <a:spcPts val="0"/>
              </a:spcBef>
              <a:spcAft>
                <a:spcPts val="600"/>
              </a:spcAft>
              <a:buClr>
                <a:srgbClr val="E84013"/>
              </a:buClr>
              <a:defRPr/>
            </a:pPr>
            <a:r>
              <a:rPr lang="cs-CZ" sz="2400" b="1" kern="0" dirty="0" smtClean="0">
                <a:effectLst/>
                <a:latin typeface="Arial" charset="0"/>
                <a:cs typeface="Times New Roman" pitchFamily="18" charset="0"/>
              </a:rPr>
              <a:t>Distribuce </a:t>
            </a:r>
            <a:r>
              <a:rPr lang="cs-CZ" sz="2400" b="1" kern="0" smtClean="0">
                <a:effectLst/>
                <a:latin typeface="Arial" charset="0"/>
                <a:cs typeface="Times New Roman" pitchFamily="18" charset="0"/>
              </a:rPr>
              <a:t>velikosti pórů</a:t>
            </a:r>
            <a:endParaRPr lang="cs-CZ" sz="2400" kern="0" dirty="0">
              <a:effectLst/>
              <a:latin typeface="Arial" charset="0"/>
              <a:cs typeface="Times New Roman" pitchFamily="18" charset="0"/>
            </a:endParaRPr>
          </a:p>
        </p:txBody>
      </p:sp>
      <p:grpSp>
        <p:nvGrpSpPr>
          <p:cNvPr id="15366" name="Skupina 13"/>
          <p:cNvGrpSpPr>
            <a:grpSpLocks/>
          </p:cNvGrpSpPr>
          <p:nvPr/>
        </p:nvGrpSpPr>
        <p:grpSpPr bwMode="auto">
          <a:xfrm>
            <a:off x="0" y="0"/>
            <a:ext cx="9144000" cy="723899"/>
            <a:chOff x="0" y="0"/>
            <a:chExt cx="9144000" cy="723899"/>
          </a:xfrm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723899"/>
            </a:xfrm>
            <a:prstGeom prst="rect">
              <a:avLst/>
            </a:prstGeom>
            <a:solidFill>
              <a:srgbClr val="E8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de-DE" altLang="cs-CZ" sz="4000">
                <a:solidFill>
                  <a:srgbClr val="DC5E3C"/>
                </a:solidFill>
              </a:endParaRPr>
            </a:p>
          </p:txBody>
        </p:sp>
        <p:sp>
          <p:nvSpPr>
            <p:cNvPr id="15368" name="TextovéPole 12"/>
            <p:cNvSpPr txBox="1">
              <a:spLocks noChangeArrowheads="1"/>
            </p:cNvSpPr>
            <p:nvPr/>
          </p:nvSpPr>
          <p:spPr bwMode="auto">
            <a:xfrm>
              <a:off x="0" y="88047"/>
              <a:ext cx="914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cs-CZ" altLang="cs-CZ" sz="3000" b="1" dirty="0" smtClean="0">
                  <a:solidFill>
                    <a:srgbClr val="F9E6B5"/>
                  </a:solidFill>
                  <a:latin typeface="Tahoma" pitchFamily="34" charset="0"/>
                  <a:cs typeface="Tahoma" pitchFamily="34" charset="0"/>
                </a:rPr>
                <a:t>Vlastnosti produktů</a:t>
              </a:r>
              <a:endParaRPr lang="cs-CZ" altLang="cs-CZ" sz="3000" b="1" dirty="0">
                <a:solidFill>
                  <a:srgbClr val="F9E6B5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-9526" y="6391275"/>
            <a:ext cx="9153527" cy="474345"/>
            <a:chOff x="-9526" y="6391275"/>
            <a:chExt cx="9153527" cy="474345"/>
          </a:xfrm>
        </p:grpSpPr>
        <p:grpSp>
          <p:nvGrpSpPr>
            <p:cNvPr id="4" name="Skupina 3"/>
            <p:cNvGrpSpPr/>
            <p:nvPr/>
          </p:nvGrpSpPr>
          <p:grpSpPr>
            <a:xfrm>
              <a:off x="0" y="6391275"/>
              <a:ext cx="9144001" cy="468425"/>
              <a:chOff x="0" y="6391275"/>
              <a:chExt cx="9144001" cy="468425"/>
            </a:xfrm>
          </p:grpSpPr>
          <p:grpSp>
            <p:nvGrpSpPr>
              <p:cNvPr id="15" name="Skupina 14"/>
              <p:cNvGrpSpPr>
                <a:grpSpLocks noChangeAspect="1"/>
              </p:cNvGrpSpPr>
              <p:nvPr/>
            </p:nvGrpSpPr>
            <p:grpSpPr>
              <a:xfrm>
                <a:off x="70713" y="6447368"/>
                <a:ext cx="9073288" cy="412332"/>
                <a:chOff x="4205566" y="58164"/>
                <a:chExt cx="15122148" cy="687220"/>
              </a:xfrm>
            </p:grpSpPr>
            <p:grpSp>
              <p:nvGrpSpPr>
                <p:cNvPr id="16" name="Skupina 15"/>
                <p:cNvGrpSpPr/>
                <p:nvPr/>
              </p:nvGrpSpPr>
              <p:grpSpPr>
                <a:xfrm>
                  <a:off x="4205566" y="58164"/>
                  <a:ext cx="613964" cy="611117"/>
                  <a:chOff x="4410353" y="-368080"/>
                  <a:chExt cx="613964" cy="611117"/>
                </a:xfrm>
              </p:grpSpPr>
              <p:sp>
                <p:nvSpPr>
                  <p:cNvPr id="21" name="Obdélník 20"/>
                  <p:cNvSpPr/>
                  <p:nvPr/>
                </p:nvSpPr>
                <p:spPr bwMode="auto">
                  <a:xfrm>
                    <a:off x="4412434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" name="Obdélník 21"/>
                  <p:cNvSpPr/>
                  <p:nvPr/>
                </p:nvSpPr>
                <p:spPr bwMode="auto">
                  <a:xfrm>
                    <a:off x="4757918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" name="Obdélník 22"/>
                  <p:cNvSpPr/>
                  <p:nvPr/>
                </p:nvSpPr>
                <p:spPr bwMode="auto">
                  <a:xfrm>
                    <a:off x="4757917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" name="Obdélník 23"/>
                  <p:cNvSpPr/>
                  <p:nvPr/>
                </p:nvSpPr>
                <p:spPr bwMode="auto">
                  <a:xfrm>
                    <a:off x="4410353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5" name="Obdélník 24"/>
                <p:cNvSpPr/>
                <p:nvPr/>
              </p:nvSpPr>
              <p:spPr>
                <a:xfrm>
                  <a:off x="11247337" y="365792"/>
                  <a:ext cx="8080377" cy="3795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eaLnBrk="1" hangingPunct="1">
                    <a:lnSpc>
                      <a:spcPct val="80000"/>
                    </a:lnSpc>
                    <a:spcBef>
                      <a:spcPts val="1200"/>
                    </a:spcBef>
                    <a:spcAft>
                      <a:spcPts val="1200"/>
                    </a:spcAft>
                    <a:defRPr/>
                  </a:pPr>
                  <a:r>
                    <a:rPr lang="cs-CZ" sz="1100" b="1" dirty="0" smtClean="0">
                      <a:latin typeface="Arial" pitchFamily="34" charset="0"/>
                      <a:cs typeface="Arial" pitchFamily="34" charset="0"/>
                    </a:rPr>
                    <a:t>Ing. Marek Staf, Ph.D.			Snímek </a:t>
                  </a:r>
                  <a:fld id="{F359A7FE-5137-4519-AA84-6CA6B407F115}" type="slidenum">
                    <a:rPr lang="cs-CZ" sz="1100" b="1" smtClean="0">
                      <a:latin typeface="Arial" pitchFamily="34" charset="0"/>
                      <a:cs typeface="Arial" pitchFamily="34" charset="0"/>
                    </a:rPr>
                    <a:pPr algn="r" eaLnBrk="1" hangingPunct="1">
                      <a:lnSpc>
                        <a:spcPct val="80000"/>
                      </a:lnSpc>
                      <a:spcBef>
                        <a:spcPts val="1200"/>
                      </a:spcBef>
                      <a:spcAft>
                        <a:spcPts val="1200"/>
                      </a:spcAft>
                      <a:defRPr/>
                    </a:pPr>
                    <a:t>11</a:t>
                  </a:fld>
                  <a:endParaRPr lang="cs-CZ" sz="11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" name="Přímá spojnice 2"/>
              <p:cNvCxnSpPr/>
              <p:nvPr/>
            </p:nvCxnSpPr>
            <p:spPr bwMode="auto">
              <a:xfrm>
                <a:off x="0" y="6391275"/>
                <a:ext cx="914400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E8401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6" y="6391275"/>
              <a:ext cx="1609385" cy="4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51" y="1183397"/>
            <a:ext cx="6655596" cy="510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233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0" y="1570037"/>
            <a:ext cx="9144000" cy="388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60000" indent="-360000" defTabSz="180000" eaLnBrk="1" hangingPunct="1">
              <a:spcBef>
                <a:spcPts val="0"/>
              </a:spcBef>
              <a:spcAft>
                <a:spcPts val="2400"/>
              </a:spcAft>
              <a:buClr>
                <a:srgbClr val="E84013"/>
              </a:buClr>
              <a:defRPr/>
            </a:pP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Transformace popílku na adsorbent technicky nekomplikovaná</a:t>
            </a:r>
          </a:p>
          <a:p>
            <a:pPr marL="360000" indent="-360000" defTabSz="180000" eaLnBrk="1" hangingPunct="1">
              <a:spcBef>
                <a:spcPts val="0"/>
              </a:spcBef>
              <a:spcAft>
                <a:spcPts val="2400"/>
              </a:spcAft>
              <a:buClr>
                <a:srgbClr val="E84013"/>
              </a:buClr>
              <a:defRPr/>
            </a:pP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Vhodným nastavením podmínek ovlivňována distribuce pórů</a:t>
            </a:r>
          </a:p>
          <a:p>
            <a:pPr marL="360000" indent="-360000" defTabSz="180000" eaLnBrk="1" hangingPunct="1">
              <a:spcBef>
                <a:spcPts val="0"/>
              </a:spcBef>
              <a:spcAft>
                <a:spcPts val="2400"/>
              </a:spcAft>
              <a:buClr>
                <a:srgbClr val="E84013"/>
              </a:buClr>
              <a:defRPr/>
            </a:pP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Aktuálně zkoumán vliv ultrazvuku na porézní strukturu (v hydrotermální fázi přípravy)</a:t>
            </a:r>
          </a:p>
          <a:p>
            <a:pPr marL="360000" indent="-360000" defTabSz="180000" eaLnBrk="1" hangingPunct="1">
              <a:spcBef>
                <a:spcPts val="0"/>
              </a:spcBef>
              <a:spcAft>
                <a:spcPts val="2400"/>
              </a:spcAft>
              <a:buClr>
                <a:srgbClr val="E84013"/>
              </a:buClr>
              <a:defRPr/>
            </a:pP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Kritický je poměr SiO</a:t>
            </a:r>
            <a:r>
              <a:rPr lang="cs-CZ" sz="2400" kern="0" baseline="-25000" dirty="0" smtClean="0">
                <a:effectLst/>
                <a:latin typeface="Arial" charset="0"/>
                <a:cs typeface="Times New Roman" pitchFamily="18" charset="0"/>
              </a:rPr>
              <a:t>2</a:t>
            </a: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 vůči Ca</a:t>
            </a:r>
            <a:r>
              <a:rPr lang="cs-CZ" sz="2400" kern="0" baseline="30000" dirty="0" smtClean="0">
                <a:effectLst/>
                <a:latin typeface="Arial" charset="0"/>
                <a:cs typeface="Times New Roman" pitchFamily="18" charset="0"/>
              </a:rPr>
              <a:t>2+</a:t>
            </a: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 solím: obsah SiO</a:t>
            </a:r>
            <a:r>
              <a:rPr lang="cs-CZ" sz="2400" kern="0" baseline="-25000" dirty="0" smtClean="0">
                <a:effectLst/>
                <a:latin typeface="Arial" charset="0"/>
                <a:cs typeface="Times New Roman" pitchFamily="18" charset="0"/>
              </a:rPr>
              <a:t>2</a:t>
            </a: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 větší o 10 – 30 % negativně ovlivňuje vlastnosti produktu a ztráty </a:t>
            </a:r>
            <a:r>
              <a:rPr lang="cs-CZ" sz="2400" kern="0" dirty="0">
                <a:effectLst/>
                <a:latin typeface="Arial" charset="0"/>
                <a:cs typeface="Times New Roman" pitchFamily="18" charset="0"/>
              </a:rPr>
              <a:t>suroviny.</a:t>
            </a:r>
            <a:endParaRPr lang="cs-CZ" sz="2400" kern="0" dirty="0" smtClean="0">
              <a:effectLst/>
              <a:latin typeface="Arial" charset="0"/>
              <a:cs typeface="Times New Roman" pitchFamily="18" charset="0"/>
            </a:endParaRPr>
          </a:p>
          <a:p>
            <a:pPr marL="360000" indent="-360000" defTabSz="180000" eaLnBrk="1" hangingPunct="1">
              <a:spcBef>
                <a:spcPts val="0"/>
              </a:spcBef>
              <a:spcAft>
                <a:spcPts val="2400"/>
              </a:spcAft>
              <a:buClr>
                <a:srgbClr val="E84013"/>
              </a:buClr>
              <a:defRPr/>
            </a:pP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Produkty budou v r. 2019 ověřeny na reálných spalinách</a:t>
            </a:r>
            <a:endParaRPr lang="cs-CZ" sz="2400" kern="0" dirty="0">
              <a:effectLst/>
              <a:latin typeface="Arial" charset="0"/>
              <a:cs typeface="Times New Roman" pitchFamily="18" charset="0"/>
            </a:endParaRPr>
          </a:p>
        </p:txBody>
      </p:sp>
      <p:grpSp>
        <p:nvGrpSpPr>
          <p:cNvPr id="15366" name="Skupina 13"/>
          <p:cNvGrpSpPr>
            <a:grpSpLocks/>
          </p:cNvGrpSpPr>
          <p:nvPr/>
        </p:nvGrpSpPr>
        <p:grpSpPr bwMode="auto">
          <a:xfrm>
            <a:off x="0" y="0"/>
            <a:ext cx="9144000" cy="723899"/>
            <a:chOff x="0" y="0"/>
            <a:chExt cx="9144000" cy="723899"/>
          </a:xfrm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723899"/>
            </a:xfrm>
            <a:prstGeom prst="rect">
              <a:avLst/>
            </a:prstGeom>
            <a:solidFill>
              <a:srgbClr val="E8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de-DE" altLang="cs-CZ" sz="4000">
                <a:solidFill>
                  <a:srgbClr val="DC5E3C"/>
                </a:solidFill>
              </a:endParaRPr>
            </a:p>
          </p:txBody>
        </p:sp>
        <p:sp>
          <p:nvSpPr>
            <p:cNvPr id="15368" name="TextovéPole 12"/>
            <p:cNvSpPr txBox="1">
              <a:spLocks noChangeArrowheads="1"/>
            </p:cNvSpPr>
            <p:nvPr/>
          </p:nvSpPr>
          <p:spPr bwMode="auto">
            <a:xfrm>
              <a:off x="0" y="88047"/>
              <a:ext cx="914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cs-CZ" altLang="cs-CZ" sz="3000" b="1" dirty="0" smtClean="0">
                  <a:solidFill>
                    <a:srgbClr val="F9E6B5"/>
                  </a:solidFill>
                  <a:latin typeface="Tahoma" pitchFamily="34" charset="0"/>
                  <a:cs typeface="Tahoma" pitchFamily="34" charset="0"/>
                </a:rPr>
                <a:t>Závěr</a:t>
              </a:r>
              <a:endParaRPr lang="cs-CZ" altLang="cs-CZ" sz="3000" b="1" dirty="0">
                <a:solidFill>
                  <a:srgbClr val="F9E6B5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-9526" y="6391275"/>
            <a:ext cx="9153527" cy="474345"/>
            <a:chOff x="-9526" y="6391275"/>
            <a:chExt cx="9153527" cy="474345"/>
          </a:xfrm>
        </p:grpSpPr>
        <p:grpSp>
          <p:nvGrpSpPr>
            <p:cNvPr id="4" name="Skupina 3"/>
            <p:cNvGrpSpPr/>
            <p:nvPr/>
          </p:nvGrpSpPr>
          <p:grpSpPr>
            <a:xfrm>
              <a:off x="0" y="6391275"/>
              <a:ext cx="9144001" cy="468425"/>
              <a:chOff x="0" y="6391275"/>
              <a:chExt cx="9144001" cy="468425"/>
            </a:xfrm>
          </p:grpSpPr>
          <p:grpSp>
            <p:nvGrpSpPr>
              <p:cNvPr id="15" name="Skupina 14"/>
              <p:cNvGrpSpPr>
                <a:grpSpLocks noChangeAspect="1"/>
              </p:cNvGrpSpPr>
              <p:nvPr/>
            </p:nvGrpSpPr>
            <p:grpSpPr>
              <a:xfrm>
                <a:off x="70713" y="6447368"/>
                <a:ext cx="9073288" cy="412332"/>
                <a:chOff x="4205566" y="58164"/>
                <a:chExt cx="15122148" cy="687220"/>
              </a:xfrm>
            </p:grpSpPr>
            <p:grpSp>
              <p:nvGrpSpPr>
                <p:cNvPr id="16" name="Skupina 15"/>
                <p:cNvGrpSpPr/>
                <p:nvPr/>
              </p:nvGrpSpPr>
              <p:grpSpPr>
                <a:xfrm>
                  <a:off x="4205566" y="58164"/>
                  <a:ext cx="613964" cy="611117"/>
                  <a:chOff x="4410353" y="-368080"/>
                  <a:chExt cx="613964" cy="611117"/>
                </a:xfrm>
              </p:grpSpPr>
              <p:sp>
                <p:nvSpPr>
                  <p:cNvPr id="21" name="Obdélník 20"/>
                  <p:cNvSpPr/>
                  <p:nvPr/>
                </p:nvSpPr>
                <p:spPr bwMode="auto">
                  <a:xfrm>
                    <a:off x="4412434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" name="Obdélník 21"/>
                  <p:cNvSpPr/>
                  <p:nvPr/>
                </p:nvSpPr>
                <p:spPr bwMode="auto">
                  <a:xfrm>
                    <a:off x="4757918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" name="Obdélník 22"/>
                  <p:cNvSpPr/>
                  <p:nvPr/>
                </p:nvSpPr>
                <p:spPr bwMode="auto">
                  <a:xfrm>
                    <a:off x="4757917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" name="Obdélník 23"/>
                  <p:cNvSpPr/>
                  <p:nvPr/>
                </p:nvSpPr>
                <p:spPr bwMode="auto">
                  <a:xfrm>
                    <a:off x="4410353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5" name="Obdélník 24"/>
                <p:cNvSpPr/>
                <p:nvPr/>
              </p:nvSpPr>
              <p:spPr>
                <a:xfrm>
                  <a:off x="11247337" y="365792"/>
                  <a:ext cx="8080377" cy="3795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eaLnBrk="1" hangingPunct="1">
                    <a:lnSpc>
                      <a:spcPct val="80000"/>
                    </a:lnSpc>
                    <a:spcBef>
                      <a:spcPts val="1200"/>
                    </a:spcBef>
                    <a:spcAft>
                      <a:spcPts val="1200"/>
                    </a:spcAft>
                    <a:defRPr/>
                  </a:pPr>
                  <a:r>
                    <a:rPr lang="cs-CZ" sz="1100" b="1" dirty="0" smtClean="0">
                      <a:latin typeface="Arial" pitchFamily="34" charset="0"/>
                      <a:cs typeface="Arial" pitchFamily="34" charset="0"/>
                    </a:rPr>
                    <a:t>Ing. Marek Staf, Ph.D.			Snímek </a:t>
                  </a:r>
                  <a:fld id="{F359A7FE-5137-4519-AA84-6CA6B407F115}" type="slidenum">
                    <a:rPr lang="cs-CZ" sz="1100" b="1" smtClean="0">
                      <a:latin typeface="Arial" pitchFamily="34" charset="0"/>
                      <a:cs typeface="Arial" pitchFamily="34" charset="0"/>
                    </a:rPr>
                    <a:pPr algn="r" eaLnBrk="1" hangingPunct="1">
                      <a:lnSpc>
                        <a:spcPct val="80000"/>
                      </a:lnSpc>
                      <a:spcBef>
                        <a:spcPts val="1200"/>
                      </a:spcBef>
                      <a:spcAft>
                        <a:spcPts val="1200"/>
                      </a:spcAft>
                      <a:defRPr/>
                    </a:pPr>
                    <a:t>12</a:t>
                  </a:fld>
                  <a:endParaRPr lang="cs-CZ" sz="11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" name="Přímá spojnice 2"/>
              <p:cNvCxnSpPr/>
              <p:nvPr/>
            </p:nvCxnSpPr>
            <p:spPr bwMode="auto">
              <a:xfrm>
                <a:off x="0" y="6391275"/>
                <a:ext cx="914400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E8401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6" y="6391275"/>
              <a:ext cx="1609385" cy="4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45725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14340" name="Picture 4" descr="pozadi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1547813" y="1989138"/>
            <a:ext cx="77724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1" hangingPunct="1"/>
            <a:endParaRPr lang="cs-CZ" altLang="cs-CZ" sz="3200" b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4344" name="Skupina 5"/>
          <p:cNvGrpSpPr>
            <a:grpSpLocks/>
          </p:cNvGrpSpPr>
          <p:nvPr/>
        </p:nvGrpSpPr>
        <p:grpSpPr bwMode="auto">
          <a:xfrm>
            <a:off x="0" y="0"/>
            <a:ext cx="1619250" cy="6858000"/>
            <a:chOff x="0" y="0"/>
            <a:chExt cx="1619250" cy="6858000"/>
          </a:xfrm>
        </p:grpSpPr>
        <p:sp>
          <p:nvSpPr>
            <p:cNvPr id="1435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619250" cy="6858000"/>
            </a:xfrm>
            <a:prstGeom prst="rect">
              <a:avLst/>
            </a:prstGeom>
            <a:solidFill>
              <a:srgbClr val="E8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  <p:sp>
          <p:nvSpPr>
            <p:cNvPr id="16393" name="Text Box 10"/>
            <p:cNvSpPr txBox="1">
              <a:spLocks noChangeArrowheads="1"/>
            </p:cNvSpPr>
            <p:nvPr/>
          </p:nvSpPr>
          <p:spPr bwMode="auto">
            <a:xfrm rot="16200000">
              <a:off x="-2675181" y="2759345"/>
              <a:ext cx="6842125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cs-CZ" altLang="cs-CZ" sz="8000" b="1" dirty="0" smtClean="0">
                  <a:ln>
                    <a:solidFill>
                      <a:srgbClr val="A42604"/>
                    </a:solidFill>
                  </a:ln>
                  <a:solidFill>
                    <a:srgbClr val="E84013"/>
                  </a:solidFill>
                  <a:latin typeface="Arial" charset="0"/>
                </a:rPr>
                <a:t>www.vscht.cz</a:t>
              </a:r>
            </a:p>
          </p:txBody>
        </p:sp>
      </p:grpSp>
      <p:sp>
        <p:nvSpPr>
          <p:cNvPr id="24" name="Obdélník 23"/>
          <p:cNvSpPr/>
          <p:nvPr/>
        </p:nvSpPr>
        <p:spPr>
          <a:xfrm>
            <a:off x="1706065" y="2504892"/>
            <a:ext cx="7353538" cy="596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Děkuji za pozornost.</a:t>
            </a:r>
            <a:endParaRPr lang="cs-CZ" sz="40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0"/>
            <a:ext cx="1809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t="25128" r="-601" b="14037"/>
          <a:stretch/>
        </p:blipFill>
        <p:spPr>
          <a:xfrm>
            <a:off x="1629864" y="3711723"/>
            <a:ext cx="7504611" cy="306983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46822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0" y="741362"/>
            <a:ext cx="9144000" cy="35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60000" indent="-360000" defTabSz="180000" eaLnBrk="1" hangingPunct="1">
              <a:spcBef>
                <a:spcPts val="0"/>
              </a:spcBef>
              <a:spcAft>
                <a:spcPts val="2400"/>
              </a:spcAft>
              <a:buClr>
                <a:srgbClr val="E84013"/>
              </a:buClr>
              <a:defRPr/>
            </a:pPr>
            <a:r>
              <a:rPr lang="cs-CZ" sz="2400" b="1" kern="0" dirty="0" smtClean="0">
                <a:effectLst/>
                <a:latin typeface="Arial" charset="0"/>
                <a:cs typeface="Times New Roman" pitchFamily="18" charset="0"/>
              </a:rPr>
              <a:t>Projekt „Coalbypro“</a:t>
            </a:r>
            <a:endParaRPr lang="cs-CZ" sz="2400" kern="0" dirty="0" smtClean="0">
              <a:effectLst/>
              <a:latin typeface="Arial" charset="0"/>
              <a:cs typeface="Times New Roman" pitchFamily="18" charset="0"/>
            </a:endParaRPr>
          </a:p>
          <a:p>
            <a:pPr marL="720000" lvl="2" indent="-360000" defTabSz="180000" eaLnBrk="1" hangingPunct="1">
              <a:spcBef>
                <a:spcPts val="0"/>
              </a:spcBef>
              <a:spcAft>
                <a:spcPts val="240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en-US" sz="2400" kern="0" dirty="0">
                <a:effectLst/>
                <a:latin typeface="Arial" charset="0"/>
                <a:cs typeface="Times New Roman" pitchFamily="18" charset="0"/>
              </a:rPr>
              <a:t>Innovative management of COAL BY-PROducts leading also to CO</a:t>
            </a:r>
            <a:r>
              <a:rPr lang="en-US" sz="2400" kern="0" baseline="-25000" dirty="0">
                <a:effectLst/>
                <a:latin typeface="Arial" charset="0"/>
                <a:cs typeface="Times New Roman" pitchFamily="18" charset="0"/>
              </a:rPr>
              <a:t>2</a:t>
            </a:r>
            <a:r>
              <a:rPr lang="en-US" sz="2400" kern="0" dirty="0">
                <a:effectLst/>
                <a:latin typeface="Arial" charset="0"/>
                <a:cs typeface="Times New Roman" pitchFamily="18" charset="0"/>
              </a:rPr>
              <a:t> emissions </a:t>
            </a:r>
            <a:r>
              <a:rPr lang="en-US" sz="2400" kern="0" dirty="0" smtClean="0">
                <a:effectLst/>
                <a:latin typeface="Arial" charset="0"/>
                <a:cs typeface="Times New Roman" pitchFamily="18" charset="0"/>
              </a:rPr>
              <a:t>reduction</a:t>
            </a:r>
            <a:endParaRPr lang="cs-CZ" sz="2400" kern="0" dirty="0" smtClean="0">
              <a:effectLst/>
              <a:latin typeface="Arial" charset="0"/>
              <a:cs typeface="Times New Roman" pitchFamily="18" charset="0"/>
            </a:endParaRPr>
          </a:p>
          <a:p>
            <a:pPr marL="720000" lvl="2" indent="-360000" defTabSz="180000" eaLnBrk="1" hangingPunct="1">
              <a:spcBef>
                <a:spcPts val="0"/>
              </a:spcBef>
              <a:spcAft>
                <a:spcPts val="240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cs-CZ" sz="2400" kern="0" dirty="0">
                <a:effectLst/>
                <a:latin typeface="Arial" charset="0"/>
                <a:cs typeface="Times New Roman" pitchFamily="18" charset="0"/>
              </a:rPr>
              <a:t>Partneři:						CERTH</a:t>
            </a: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, </a:t>
            </a:r>
            <a:r>
              <a:rPr lang="cs-CZ" sz="2400" kern="0" dirty="0">
                <a:effectLst/>
                <a:latin typeface="Arial" charset="0"/>
                <a:cs typeface="Times New Roman" pitchFamily="18" charset="0"/>
              </a:rPr>
              <a:t>ÚJV Řež, </a:t>
            </a: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VÚHU, TU </a:t>
            </a:r>
            <a:r>
              <a:rPr lang="cs-CZ" sz="2400" kern="0" dirty="0">
                <a:effectLst/>
                <a:latin typeface="Arial" charset="0"/>
                <a:cs typeface="Times New Roman" pitchFamily="18" charset="0"/>
              </a:rPr>
              <a:t>BAF, </a:t>
            </a: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GIG</a:t>
            </a:r>
          </a:p>
          <a:p>
            <a:pPr marL="720000" lvl="2" indent="-360000" defTabSz="180000" eaLnBrk="1" hangingPunct="1">
              <a:spcBef>
                <a:spcPts val="0"/>
              </a:spcBef>
              <a:spcAft>
                <a:spcPts val="240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Financování:			</a:t>
            </a:r>
          </a:p>
          <a:p>
            <a:pPr marL="720000" lvl="2" indent="-360000" defTabSz="180000" eaLnBrk="1" hangingPunct="1">
              <a:spcBef>
                <a:spcPts val="0"/>
              </a:spcBef>
              <a:spcAft>
                <a:spcPts val="240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Užité materiály:	elektrárenské popílky a z nich získané zeolity</a:t>
            </a:r>
          </a:p>
        </p:txBody>
      </p:sp>
      <p:grpSp>
        <p:nvGrpSpPr>
          <p:cNvPr id="15366" name="Skupina 13"/>
          <p:cNvGrpSpPr>
            <a:grpSpLocks/>
          </p:cNvGrpSpPr>
          <p:nvPr/>
        </p:nvGrpSpPr>
        <p:grpSpPr bwMode="auto">
          <a:xfrm>
            <a:off x="0" y="0"/>
            <a:ext cx="9144000" cy="723899"/>
            <a:chOff x="0" y="0"/>
            <a:chExt cx="9144000" cy="723899"/>
          </a:xfrm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723899"/>
            </a:xfrm>
            <a:prstGeom prst="rect">
              <a:avLst/>
            </a:prstGeom>
            <a:solidFill>
              <a:srgbClr val="E8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de-DE" altLang="cs-CZ" sz="4000">
                <a:solidFill>
                  <a:srgbClr val="DC5E3C"/>
                </a:solidFill>
              </a:endParaRPr>
            </a:p>
          </p:txBody>
        </p:sp>
        <p:sp>
          <p:nvSpPr>
            <p:cNvPr id="15368" name="TextovéPole 12"/>
            <p:cNvSpPr txBox="1">
              <a:spLocks noChangeArrowheads="1"/>
            </p:cNvSpPr>
            <p:nvPr/>
          </p:nvSpPr>
          <p:spPr bwMode="auto">
            <a:xfrm>
              <a:off x="0" y="88047"/>
              <a:ext cx="914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cs-CZ" altLang="cs-CZ" sz="3000" b="1" dirty="0" smtClean="0">
                  <a:solidFill>
                    <a:srgbClr val="F9E6B5"/>
                  </a:solidFill>
                  <a:latin typeface="Tahoma" pitchFamily="34" charset="0"/>
                  <a:cs typeface="Tahoma" pitchFamily="34" charset="0"/>
                </a:rPr>
                <a:t>Úvod</a:t>
              </a:r>
              <a:endParaRPr lang="cs-CZ" altLang="cs-CZ" sz="3000" b="1" dirty="0">
                <a:solidFill>
                  <a:srgbClr val="F9E6B5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-9526" y="6391275"/>
            <a:ext cx="9153527" cy="474345"/>
            <a:chOff x="-9526" y="6391275"/>
            <a:chExt cx="9153527" cy="474345"/>
          </a:xfrm>
        </p:grpSpPr>
        <p:grpSp>
          <p:nvGrpSpPr>
            <p:cNvPr id="4" name="Skupina 3"/>
            <p:cNvGrpSpPr/>
            <p:nvPr/>
          </p:nvGrpSpPr>
          <p:grpSpPr>
            <a:xfrm>
              <a:off x="0" y="6391275"/>
              <a:ext cx="9144001" cy="468425"/>
              <a:chOff x="0" y="6391275"/>
              <a:chExt cx="9144001" cy="468425"/>
            </a:xfrm>
          </p:grpSpPr>
          <p:grpSp>
            <p:nvGrpSpPr>
              <p:cNvPr id="15" name="Skupina 14"/>
              <p:cNvGrpSpPr>
                <a:grpSpLocks noChangeAspect="1"/>
              </p:cNvGrpSpPr>
              <p:nvPr/>
            </p:nvGrpSpPr>
            <p:grpSpPr>
              <a:xfrm>
                <a:off x="70713" y="6447368"/>
                <a:ext cx="9073288" cy="412332"/>
                <a:chOff x="4205566" y="58164"/>
                <a:chExt cx="15122148" cy="687220"/>
              </a:xfrm>
            </p:grpSpPr>
            <p:grpSp>
              <p:nvGrpSpPr>
                <p:cNvPr id="16" name="Skupina 15"/>
                <p:cNvGrpSpPr/>
                <p:nvPr/>
              </p:nvGrpSpPr>
              <p:grpSpPr>
                <a:xfrm>
                  <a:off x="4205566" y="58164"/>
                  <a:ext cx="613964" cy="611117"/>
                  <a:chOff x="4410353" y="-368080"/>
                  <a:chExt cx="613964" cy="611117"/>
                </a:xfrm>
              </p:grpSpPr>
              <p:sp>
                <p:nvSpPr>
                  <p:cNvPr id="21" name="Obdélník 20"/>
                  <p:cNvSpPr/>
                  <p:nvPr/>
                </p:nvSpPr>
                <p:spPr bwMode="auto">
                  <a:xfrm>
                    <a:off x="4412434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" name="Obdélník 21"/>
                  <p:cNvSpPr/>
                  <p:nvPr/>
                </p:nvSpPr>
                <p:spPr bwMode="auto">
                  <a:xfrm>
                    <a:off x="4757918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" name="Obdélník 22"/>
                  <p:cNvSpPr/>
                  <p:nvPr/>
                </p:nvSpPr>
                <p:spPr bwMode="auto">
                  <a:xfrm>
                    <a:off x="4757917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" name="Obdélník 23"/>
                  <p:cNvSpPr/>
                  <p:nvPr/>
                </p:nvSpPr>
                <p:spPr bwMode="auto">
                  <a:xfrm>
                    <a:off x="4410353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5" name="Obdélník 24"/>
                <p:cNvSpPr/>
                <p:nvPr/>
              </p:nvSpPr>
              <p:spPr>
                <a:xfrm>
                  <a:off x="11247337" y="365792"/>
                  <a:ext cx="8080377" cy="3795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eaLnBrk="1" hangingPunct="1">
                    <a:lnSpc>
                      <a:spcPct val="80000"/>
                    </a:lnSpc>
                    <a:spcBef>
                      <a:spcPts val="1200"/>
                    </a:spcBef>
                    <a:spcAft>
                      <a:spcPts val="1200"/>
                    </a:spcAft>
                    <a:defRPr/>
                  </a:pPr>
                  <a:r>
                    <a:rPr lang="cs-CZ" sz="1100" b="1" dirty="0" smtClean="0">
                      <a:latin typeface="Arial" pitchFamily="34" charset="0"/>
                      <a:cs typeface="Arial" pitchFamily="34" charset="0"/>
                    </a:rPr>
                    <a:t>Ing. Marek Staf, Ph.D.			Snímek </a:t>
                  </a:r>
                  <a:fld id="{F359A7FE-5137-4519-AA84-6CA6B407F115}" type="slidenum">
                    <a:rPr lang="cs-CZ" sz="1100" b="1" smtClean="0">
                      <a:latin typeface="Arial" pitchFamily="34" charset="0"/>
                      <a:cs typeface="Arial" pitchFamily="34" charset="0"/>
                    </a:rPr>
                    <a:pPr algn="r" eaLnBrk="1" hangingPunct="1">
                      <a:lnSpc>
                        <a:spcPct val="80000"/>
                      </a:lnSpc>
                      <a:spcBef>
                        <a:spcPts val="1200"/>
                      </a:spcBef>
                      <a:spcAft>
                        <a:spcPts val="1200"/>
                      </a:spcAft>
                      <a:defRPr/>
                    </a:pPr>
                    <a:t>2</a:t>
                  </a:fld>
                  <a:endParaRPr lang="cs-CZ" sz="11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" name="Přímá spojnice 2"/>
              <p:cNvCxnSpPr/>
              <p:nvPr/>
            </p:nvCxnSpPr>
            <p:spPr bwMode="auto">
              <a:xfrm>
                <a:off x="0" y="6391275"/>
                <a:ext cx="914400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E8401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6" y="6391275"/>
              <a:ext cx="1609385" cy="4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Skupina 4"/>
          <p:cNvGrpSpPr/>
          <p:nvPr/>
        </p:nvGrpSpPr>
        <p:grpSpPr>
          <a:xfrm>
            <a:off x="2983387" y="3041783"/>
            <a:ext cx="4110985" cy="660422"/>
            <a:chOff x="2983387" y="2622683"/>
            <a:chExt cx="4110985" cy="660422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387" y="2747964"/>
              <a:ext cx="2853657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9979" y="2622683"/>
              <a:ext cx="954393" cy="660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63" y="4280212"/>
            <a:ext cx="6522149" cy="204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503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0" y="741362"/>
            <a:ext cx="9144000" cy="552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60000" indent="-360000" defTabSz="180000" eaLnBrk="1" hangingPunct="1">
              <a:spcBef>
                <a:spcPts val="0"/>
              </a:spcBef>
              <a:spcAft>
                <a:spcPts val="600"/>
              </a:spcAft>
              <a:buClr>
                <a:srgbClr val="E84013"/>
              </a:buClr>
              <a:defRPr/>
            </a:pPr>
            <a:r>
              <a:rPr lang="cs-CZ" sz="2400" b="1" kern="0" dirty="0" smtClean="0">
                <a:effectLst/>
                <a:latin typeface="Arial" charset="0"/>
                <a:cs typeface="Times New Roman" pitchFamily="18" charset="0"/>
              </a:rPr>
              <a:t>Vysokoteplotní chemisorpce CO</a:t>
            </a:r>
            <a:r>
              <a:rPr lang="cs-CZ" sz="2400" b="1" kern="0" baseline="-25000" dirty="0" smtClean="0">
                <a:effectLst/>
                <a:latin typeface="Arial" charset="0"/>
                <a:cs typeface="Times New Roman" pitchFamily="18" charset="0"/>
              </a:rPr>
              <a:t>2</a:t>
            </a:r>
            <a:endParaRPr lang="cs-CZ" sz="2400" b="1" kern="0" baseline="-25000" dirty="0">
              <a:effectLst/>
              <a:latin typeface="Arial" charset="0"/>
              <a:cs typeface="Times New Roman" pitchFamily="18" charset="0"/>
            </a:endParaRPr>
          </a:p>
          <a:p>
            <a:pPr marL="720000" lvl="2" indent="-360000" defTabSz="180000" eaLnBrk="1" hangingPunct="1">
              <a:spcBef>
                <a:spcPts val="0"/>
              </a:spcBef>
              <a:spcAft>
                <a:spcPts val="60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Neupravené suroviny</a:t>
            </a:r>
          </a:p>
          <a:p>
            <a:pPr marL="720000" lvl="2" indent="-360000" defTabSz="180000" eaLnBrk="1" hangingPunct="1">
              <a:spcBef>
                <a:spcPts val="0"/>
              </a:spcBef>
              <a:spcAft>
                <a:spcPts val="60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Pouze materiály s vysokým obsahem volného CaO + MgO</a:t>
            </a:r>
          </a:p>
          <a:p>
            <a:pPr marL="720000" lvl="2" indent="-360000" defTabSz="180000" eaLnBrk="1" hangingPunct="1">
              <a:spcBef>
                <a:spcPts val="0"/>
              </a:spcBef>
              <a:spcAft>
                <a:spcPts val="60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Maximální sorpční kapacita cca 6 % hm.</a:t>
            </a:r>
          </a:p>
          <a:p>
            <a:pPr marL="720000" lvl="2" indent="-360000" defTabSz="180000" eaLnBrk="1" hangingPunct="1">
              <a:spcBef>
                <a:spcPts val="0"/>
              </a:spcBef>
              <a:spcAft>
                <a:spcPts val="300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Možnost navýšení kapacity parní regenerací</a:t>
            </a:r>
            <a:endParaRPr lang="cs-CZ" sz="2400" kern="0" dirty="0" smtClean="0">
              <a:effectLst/>
              <a:latin typeface="Arial" charset="0"/>
              <a:cs typeface="Times New Roman" pitchFamily="18" charset="0"/>
            </a:endParaRPr>
          </a:p>
          <a:p>
            <a:pPr marL="360000" indent="-360000" defTabSz="180000" eaLnBrk="1" hangingPunct="1">
              <a:spcBef>
                <a:spcPts val="0"/>
              </a:spcBef>
              <a:spcAft>
                <a:spcPts val="600"/>
              </a:spcAft>
              <a:buClr>
                <a:srgbClr val="E84013"/>
              </a:buClr>
              <a:defRPr/>
            </a:pPr>
            <a:r>
              <a:rPr lang="cs-CZ" sz="2400" b="1" kern="0" dirty="0" smtClean="0">
                <a:effectLst/>
                <a:latin typeface="Arial" charset="0"/>
                <a:cs typeface="Times New Roman" pitchFamily="18" charset="0"/>
              </a:rPr>
              <a:t>Nízkoteplotní adsorpce CO</a:t>
            </a:r>
            <a:r>
              <a:rPr lang="cs-CZ" sz="2400" b="1" kern="0" baseline="-25000" dirty="0" smtClean="0">
                <a:effectLst/>
                <a:latin typeface="Arial" charset="0"/>
                <a:cs typeface="Times New Roman" pitchFamily="18" charset="0"/>
              </a:rPr>
              <a:t>2</a:t>
            </a:r>
            <a:endParaRPr lang="cs-CZ" sz="2400" kern="0" dirty="0" smtClean="0">
              <a:effectLst/>
              <a:latin typeface="Arial" charset="0"/>
              <a:cs typeface="Times New Roman" pitchFamily="18" charset="0"/>
            </a:endParaRPr>
          </a:p>
          <a:p>
            <a:pPr marL="720000" lvl="2" indent="-360000" eaLnBrk="1" hangingPunct="1">
              <a:spcBef>
                <a:spcPts val="0"/>
              </a:spcBef>
              <a:spcAft>
                <a:spcPts val="60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Neupravené suroviny</a:t>
            </a:r>
          </a:p>
          <a:p>
            <a:pPr marL="720000" lvl="2" indent="-360000" eaLnBrk="1" hangingPunct="1">
              <a:spcBef>
                <a:spcPts val="0"/>
              </a:spcBef>
              <a:spcAft>
                <a:spcPts val="300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Zanedbatelné kapacity</a:t>
            </a:r>
          </a:p>
          <a:p>
            <a:pPr marL="360000" indent="-360000" defTabSz="180000" eaLnBrk="1" hangingPunct="1">
              <a:spcBef>
                <a:spcPts val="0"/>
              </a:spcBef>
              <a:spcAft>
                <a:spcPts val="600"/>
              </a:spcAft>
              <a:buClr>
                <a:srgbClr val="E84013"/>
              </a:buClr>
              <a:defRPr/>
            </a:pPr>
            <a:r>
              <a:rPr lang="cs-CZ" sz="2400" b="1" kern="0" dirty="0">
                <a:effectLst/>
                <a:latin typeface="Arial" charset="0"/>
                <a:cs typeface="Times New Roman" pitchFamily="18" charset="0"/>
              </a:rPr>
              <a:t>Nízkoteplotní adsorpce CO</a:t>
            </a:r>
            <a:r>
              <a:rPr lang="cs-CZ" sz="2400" b="1" kern="0" baseline="-25000" dirty="0">
                <a:effectLst/>
                <a:latin typeface="Arial" charset="0"/>
                <a:cs typeface="Times New Roman" pitchFamily="18" charset="0"/>
              </a:rPr>
              <a:t>2</a:t>
            </a:r>
            <a:endParaRPr lang="cs-CZ" sz="2400" kern="0" dirty="0">
              <a:effectLst/>
              <a:latin typeface="Arial" charset="0"/>
              <a:cs typeface="Times New Roman" pitchFamily="18" charset="0"/>
            </a:endParaRPr>
          </a:p>
          <a:p>
            <a:pPr marL="720000" lvl="2" indent="-360000" eaLnBrk="1" hangingPunct="1">
              <a:spcBef>
                <a:spcPts val="0"/>
              </a:spcBef>
              <a:spcAft>
                <a:spcPts val="60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Transformace popílku do struktury analogické zeolitům</a:t>
            </a:r>
            <a:endParaRPr lang="cs-CZ" sz="2400" kern="0" dirty="0">
              <a:effectLst/>
              <a:latin typeface="Arial" charset="0"/>
              <a:cs typeface="Times New Roman" pitchFamily="18" charset="0"/>
            </a:endParaRPr>
          </a:p>
          <a:p>
            <a:pPr marL="720000" lvl="2" indent="-360000" eaLnBrk="1" hangingPunct="1">
              <a:spcBef>
                <a:spcPts val="0"/>
              </a:spcBef>
              <a:spcAft>
                <a:spcPts val="60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Kapacity v současné době až 7 % hm.</a:t>
            </a:r>
            <a:endParaRPr lang="cs-CZ" sz="2400" kern="0" dirty="0" smtClean="0">
              <a:effectLst/>
              <a:latin typeface="Arial" charset="0"/>
              <a:cs typeface="Times New Roman" pitchFamily="18" charset="0"/>
            </a:endParaRPr>
          </a:p>
        </p:txBody>
      </p:sp>
      <p:grpSp>
        <p:nvGrpSpPr>
          <p:cNvPr id="15366" name="Skupina 13"/>
          <p:cNvGrpSpPr>
            <a:grpSpLocks/>
          </p:cNvGrpSpPr>
          <p:nvPr/>
        </p:nvGrpSpPr>
        <p:grpSpPr bwMode="auto">
          <a:xfrm>
            <a:off x="0" y="0"/>
            <a:ext cx="9144000" cy="723899"/>
            <a:chOff x="0" y="0"/>
            <a:chExt cx="9144000" cy="723899"/>
          </a:xfrm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723899"/>
            </a:xfrm>
            <a:prstGeom prst="rect">
              <a:avLst/>
            </a:prstGeom>
            <a:solidFill>
              <a:srgbClr val="E8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de-DE" altLang="cs-CZ" sz="4000">
                <a:solidFill>
                  <a:srgbClr val="DC5E3C"/>
                </a:solidFill>
              </a:endParaRPr>
            </a:p>
          </p:txBody>
        </p:sp>
        <p:sp>
          <p:nvSpPr>
            <p:cNvPr id="15368" name="TextovéPole 12"/>
            <p:cNvSpPr txBox="1">
              <a:spLocks noChangeArrowheads="1"/>
            </p:cNvSpPr>
            <p:nvPr/>
          </p:nvSpPr>
          <p:spPr bwMode="auto">
            <a:xfrm>
              <a:off x="0" y="88047"/>
              <a:ext cx="914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cs-CZ" altLang="cs-CZ" sz="3000" b="1" dirty="0" smtClean="0">
                  <a:solidFill>
                    <a:srgbClr val="F9E6B5"/>
                  </a:solidFill>
                  <a:latin typeface="Tahoma" pitchFamily="34" charset="0"/>
                  <a:cs typeface="Tahoma" pitchFamily="34" charset="0"/>
                </a:rPr>
                <a:t>Zkoumané </a:t>
              </a:r>
              <a:r>
                <a:rPr lang="cs-CZ" altLang="cs-CZ" sz="3000" b="1" dirty="0" smtClean="0">
                  <a:solidFill>
                    <a:srgbClr val="F9E6B5"/>
                  </a:solidFill>
                  <a:latin typeface="Tahoma" pitchFamily="34" charset="0"/>
                  <a:cs typeface="Tahoma" pitchFamily="34" charset="0"/>
                </a:rPr>
                <a:t>možnosti aplikace</a:t>
              </a:r>
              <a:endParaRPr lang="cs-CZ" altLang="cs-CZ" sz="3000" b="1" dirty="0">
                <a:solidFill>
                  <a:srgbClr val="F9E6B5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-9526" y="6391275"/>
            <a:ext cx="9153527" cy="474345"/>
            <a:chOff x="-9526" y="6391275"/>
            <a:chExt cx="9153527" cy="474345"/>
          </a:xfrm>
        </p:grpSpPr>
        <p:grpSp>
          <p:nvGrpSpPr>
            <p:cNvPr id="4" name="Skupina 3"/>
            <p:cNvGrpSpPr/>
            <p:nvPr/>
          </p:nvGrpSpPr>
          <p:grpSpPr>
            <a:xfrm>
              <a:off x="0" y="6391275"/>
              <a:ext cx="9144001" cy="468425"/>
              <a:chOff x="0" y="6391275"/>
              <a:chExt cx="9144001" cy="468425"/>
            </a:xfrm>
          </p:grpSpPr>
          <p:grpSp>
            <p:nvGrpSpPr>
              <p:cNvPr id="15" name="Skupina 14"/>
              <p:cNvGrpSpPr>
                <a:grpSpLocks noChangeAspect="1"/>
              </p:cNvGrpSpPr>
              <p:nvPr/>
            </p:nvGrpSpPr>
            <p:grpSpPr>
              <a:xfrm>
                <a:off x="70713" y="6447368"/>
                <a:ext cx="9073288" cy="412332"/>
                <a:chOff x="4205566" y="58164"/>
                <a:chExt cx="15122148" cy="687220"/>
              </a:xfrm>
            </p:grpSpPr>
            <p:grpSp>
              <p:nvGrpSpPr>
                <p:cNvPr id="16" name="Skupina 15"/>
                <p:cNvGrpSpPr/>
                <p:nvPr/>
              </p:nvGrpSpPr>
              <p:grpSpPr>
                <a:xfrm>
                  <a:off x="4205566" y="58164"/>
                  <a:ext cx="613964" cy="611117"/>
                  <a:chOff x="4410353" y="-368080"/>
                  <a:chExt cx="613964" cy="611117"/>
                </a:xfrm>
              </p:grpSpPr>
              <p:sp>
                <p:nvSpPr>
                  <p:cNvPr id="21" name="Obdélník 20"/>
                  <p:cNvSpPr/>
                  <p:nvPr/>
                </p:nvSpPr>
                <p:spPr bwMode="auto">
                  <a:xfrm>
                    <a:off x="4412434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" name="Obdélník 21"/>
                  <p:cNvSpPr/>
                  <p:nvPr/>
                </p:nvSpPr>
                <p:spPr bwMode="auto">
                  <a:xfrm>
                    <a:off x="4757918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" name="Obdélník 22"/>
                  <p:cNvSpPr/>
                  <p:nvPr/>
                </p:nvSpPr>
                <p:spPr bwMode="auto">
                  <a:xfrm>
                    <a:off x="4757917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" name="Obdélník 23"/>
                  <p:cNvSpPr/>
                  <p:nvPr/>
                </p:nvSpPr>
                <p:spPr bwMode="auto">
                  <a:xfrm>
                    <a:off x="4410353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5" name="Obdélník 24"/>
                <p:cNvSpPr/>
                <p:nvPr/>
              </p:nvSpPr>
              <p:spPr>
                <a:xfrm>
                  <a:off x="11247337" y="365792"/>
                  <a:ext cx="8080377" cy="3795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eaLnBrk="1" hangingPunct="1">
                    <a:lnSpc>
                      <a:spcPct val="80000"/>
                    </a:lnSpc>
                    <a:spcBef>
                      <a:spcPts val="1200"/>
                    </a:spcBef>
                    <a:spcAft>
                      <a:spcPts val="1200"/>
                    </a:spcAft>
                    <a:defRPr/>
                  </a:pPr>
                  <a:r>
                    <a:rPr lang="cs-CZ" sz="1100" b="1" dirty="0" smtClean="0">
                      <a:latin typeface="Arial" pitchFamily="34" charset="0"/>
                      <a:cs typeface="Arial" pitchFamily="34" charset="0"/>
                    </a:rPr>
                    <a:t>Ing. Marek Staf, Ph.D.			Snímek </a:t>
                  </a:r>
                  <a:fld id="{F359A7FE-5137-4519-AA84-6CA6B407F115}" type="slidenum">
                    <a:rPr lang="cs-CZ" sz="1100" b="1" smtClean="0">
                      <a:latin typeface="Arial" pitchFamily="34" charset="0"/>
                      <a:cs typeface="Arial" pitchFamily="34" charset="0"/>
                    </a:rPr>
                    <a:pPr algn="r" eaLnBrk="1" hangingPunct="1">
                      <a:lnSpc>
                        <a:spcPct val="80000"/>
                      </a:lnSpc>
                      <a:spcBef>
                        <a:spcPts val="1200"/>
                      </a:spcBef>
                      <a:spcAft>
                        <a:spcPts val="1200"/>
                      </a:spcAft>
                      <a:defRPr/>
                    </a:pPr>
                    <a:t>3</a:t>
                  </a:fld>
                  <a:endParaRPr lang="cs-CZ" sz="11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" name="Přímá spojnice 2"/>
              <p:cNvCxnSpPr/>
              <p:nvPr/>
            </p:nvCxnSpPr>
            <p:spPr bwMode="auto">
              <a:xfrm>
                <a:off x="0" y="6391275"/>
                <a:ext cx="914400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E8401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6" y="6391275"/>
              <a:ext cx="1609385" cy="4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Šipka doprava 17"/>
          <p:cNvSpPr/>
          <p:nvPr/>
        </p:nvSpPr>
        <p:spPr bwMode="auto">
          <a:xfrm rot="5400000">
            <a:off x="2969180" y="4607439"/>
            <a:ext cx="404252" cy="371475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E840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58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0" y="741362"/>
            <a:ext cx="9144000" cy="555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60000" indent="-360000" defTabSz="180000" eaLnBrk="1" hangingPunct="1">
              <a:spcBef>
                <a:spcPts val="0"/>
              </a:spcBef>
              <a:spcAft>
                <a:spcPts val="0"/>
              </a:spcAft>
              <a:buClr>
                <a:srgbClr val="E84013"/>
              </a:buClr>
              <a:defRPr/>
            </a:pPr>
            <a:r>
              <a:rPr lang="cs-CZ" sz="2400" b="1" kern="0" dirty="0" smtClean="0">
                <a:effectLst/>
                <a:latin typeface="Arial" charset="0"/>
                <a:cs typeface="Times New Roman" pitchFamily="18" charset="0"/>
              </a:rPr>
              <a:t>Celkem zařazeno v projektu				21 </a:t>
            </a:r>
            <a:r>
              <a:rPr lang="cs-CZ" sz="2400" b="1" kern="0" dirty="0">
                <a:effectLst/>
                <a:latin typeface="Arial" charset="0"/>
                <a:cs typeface="Times New Roman" pitchFamily="18" charset="0"/>
              </a:rPr>
              <a:t>vzorků </a:t>
            </a:r>
            <a:r>
              <a:rPr lang="cs-CZ" sz="2400" b="1" kern="0" dirty="0" smtClean="0">
                <a:effectLst/>
                <a:latin typeface="Arial" charset="0"/>
                <a:cs typeface="Times New Roman" pitchFamily="18" charset="0"/>
              </a:rPr>
              <a:t>z ČR</a:t>
            </a:r>
          </a:p>
          <a:p>
            <a:pPr marL="720000" lvl="2" indent="-360000" defTabSz="180000" eaLnBrk="1" hangingPunct="1">
              <a:spcBef>
                <a:spcPts val="0"/>
              </a:spcBef>
              <a:spcAft>
                <a:spcPts val="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cs-CZ" sz="2400" kern="0" dirty="0" smtClean="0">
                <a:solidFill>
                  <a:srgbClr val="000000"/>
                </a:solidFill>
                <a:effectLst/>
                <a:latin typeface="Arial" charset="0"/>
                <a:cs typeface="Times New Roman" pitchFamily="18" charset="0"/>
              </a:rPr>
              <a:t>Z hnědého </a:t>
            </a:r>
            <a:r>
              <a:rPr lang="cs-CZ" sz="2400" kern="0" dirty="0">
                <a:solidFill>
                  <a:srgbClr val="000000"/>
                </a:solidFill>
                <a:effectLst/>
                <a:latin typeface="Arial" charset="0"/>
                <a:cs typeface="Times New Roman" pitchFamily="18" charset="0"/>
              </a:rPr>
              <a:t>uhlí </a:t>
            </a:r>
            <a:r>
              <a:rPr lang="cs-CZ" sz="2400" kern="0" dirty="0" smtClean="0">
                <a:solidFill>
                  <a:srgbClr val="000000"/>
                </a:solidFill>
                <a:effectLst/>
                <a:latin typeface="Arial" charset="0"/>
                <a:cs typeface="Times New Roman" pitchFamily="18" charset="0"/>
              </a:rPr>
              <a:t>energetického		16 vzorků</a:t>
            </a:r>
          </a:p>
          <a:p>
            <a:pPr marL="720000" lvl="2" indent="-360000" defTabSz="180000" eaLnBrk="1" hangingPunct="1">
              <a:spcBef>
                <a:spcPts val="0"/>
              </a:spcBef>
              <a:spcAft>
                <a:spcPts val="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cs-CZ" sz="2400" kern="0" dirty="0" smtClean="0">
                <a:solidFill>
                  <a:srgbClr val="000000"/>
                </a:solidFill>
                <a:effectLst/>
                <a:latin typeface="Arial" charset="0"/>
                <a:cs typeface="Times New Roman" pitchFamily="18" charset="0"/>
              </a:rPr>
              <a:t>Z čisté biomasy													2 vzorky</a:t>
            </a:r>
          </a:p>
          <a:p>
            <a:pPr marL="720000" lvl="2" indent="-360000" defTabSz="180000" eaLnBrk="1" hangingPunct="1">
              <a:spcBef>
                <a:spcPts val="0"/>
              </a:spcBef>
              <a:spcAft>
                <a:spcPts val="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cs-CZ" sz="2400" kern="0" dirty="0" smtClean="0">
                <a:solidFill>
                  <a:srgbClr val="000000"/>
                </a:solidFill>
                <a:effectLst/>
                <a:latin typeface="Arial" charset="0"/>
                <a:cs typeface="Times New Roman" pitchFamily="18" charset="0"/>
              </a:rPr>
              <a:t>Z biomasy a HU energetického	2 vzorky</a:t>
            </a:r>
          </a:p>
          <a:p>
            <a:pPr marL="720000" lvl="2" indent="-360000" defTabSz="180000" eaLnBrk="1" hangingPunct="1">
              <a:spcBef>
                <a:spcPts val="0"/>
              </a:spcBef>
              <a:spcAft>
                <a:spcPts val="120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cs-CZ" sz="2400" kern="0" dirty="0" smtClean="0">
                <a:solidFill>
                  <a:srgbClr val="000000"/>
                </a:solidFill>
                <a:effectLst/>
                <a:latin typeface="Arial" charset="0"/>
                <a:cs typeface="Times New Roman" pitchFamily="18" charset="0"/>
              </a:rPr>
              <a:t>Z černého uhlí														1 vzorek</a:t>
            </a:r>
          </a:p>
          <a:p>
            <a:pPr marL="360000" indent="-360000" defTabSz="180000" eaLnBrk="1" hangingPunct="1">
              <a:spcBef>
                <a:spcPts val="0"/>
              </a:spcBef>
              <a:spcAft>
                <a:spcPts val="0"/>
              </a:spcAft>
              <a:buClr>
                <a:srgbClr val="E84013"/>
              </a:buClr>
              <a:defRPr/>
            </a:pPr>
            <a:r>
              <a:rPr lang="cs-CZ" sz="2400" b="1" kern="0" dirty="0" smtClean="0">
                <a:effectLst/>
                <a:latin typeface="Arial" charset="0"/>
                <a:cs typeface="Times New Roman" pitchFamily="18" charset="0"/>
              </a:rPr>
              <a:t>8 závodů </a:t>
            </a:r>
          </a:p>
          <a:p>
            <a:pPr marL="720000" lvl="2" indent="-360000" defTabSz="180000" eaLnBrk="1" hangingPunct="1">
              <a:spcBef>
                <a:spcPts val="0"/>
              </a:spcBef>
              <a:spcAft>
                <a:spcPts val="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cs-CZ" sz="2400" kern="0" dirty="0" smtClean="0">
                <a:solidFill>
                  <a:srgbClr val="000000"/>
                </a:solidFill>
                <a:effectLst/>
                <a:latin typeface="Arial" charset="0"/>
                <a:cs typeface="Times New Roman" pitchFamily="18" charset="0"/>
              </a:rPr>
              <a:t>6 elektráren</a:t>
            </a:r>
          </a:p>
          <a:p>
            <a:pPr marL="720000" lvl="2" indent="-360000" defTabSz="180000" eaLnBrk="1" hangingPunct="1">
              <a:spcBef>
                <a:spcPts val="0"/>
              </a:spcBef>
              <a:spcAft>
                <a:spcPts val="60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cs-CZ" sz="2400" kern="0" dirty="0" smtClean="0">
                <a:solidFill>
                  <a:srgbClr val="000000"/>
                </a:solidFill>
                <a:effectLst/>
                <a:latin typeface="Arial" charset="0"/>
                <a:cs typeface="Times New Roman" pitchFamily="18" charset="0"/>
              </a:rPr>
              <a:t>2 teplárny</a:t>
            </a:r>
          </a:p>
          <a:p>
            <a:pPr marL="360000" indent="-360000" defTabSz="180000" eaLnBrk="1" hangingPunct="1">
              <a:spcBef>
                <a:spcPts val="0"/>
              </a:spcBef>
              <a:spcAft>
                <a:spcPts val="0"/>
              </a:spcAft>
              <a:buClr>
                <a:srgbClr val="E84013"/>
              </a:buClr>
              <a:defRPr/>
            </a:pPr>
            <a:r>
              <a:rPr lang="cs-CZ" sz="2400" b="1" kern="0" dirty="0">
                <a:effectLst/>
                <a:latin typeface="Arial" charset="0"/>
                <a:cs typeface="Times New Roman" pitchFamily="18" charset="0"/>
              </a:rPr>
              <a:t>P</a:t>
            </a:r>
            <a:r>
              <a:rPr lang="cs-CZ" sz="2400" b="1" kern="0" dirty="0" smtClean="0">
                <a:effectLst/>
                <a:latin typeface="Arial" charset="0"/>
                <a:cs typeface="Times New Roman" pitchFamily="18" charset="0"/>
              </a:rPr>
              <a:t>opílky ze zahraničí</a:t>
            </a:r>
          </a:p>
          <a:p>
            <a:pPr marL="720000" lvl="2" indent="-360000" defTabSz="180000" eaLnBrk="1" hangingPunct="1">
              <a:spcBef>
                <a:spcPts val="0"/>
              </a:spcBef>
              <a:spcAft>
                <a:spcPts val="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cs-CZ" sz="2400" kern="0" dirty="0" smtClean="0">
                <a:solidFill>
                  <a:srgbClr val="000000"/>
                </a:solidFill>
                <a:effectLst/>
                <a:latin typeface="Arial" charset="0"/>
                <a:cs typeface="Times New Roman" pitchFamily="18" charset="0"/>
              </a:rPr>
              <a:t>Polsko																			4 vzorky</a:t>
            </a:r>
            <a:endParaRPr lang="cs-CZ" sz="2400" kern="0" dirty="0">
              <a:solidFill>
                <a:srgbClr val="000000"/>
              </a:solidFill>
              <a:effectLst/>
              <a:latin typeface="Arial" charset="0"/>
              <a:cs typeface="Times New Roman" pitchFamily="18" charset="0"/>
            </a:endParaRPr>
          </a:p>
          <a:p>
            <a:pPr marL="720000" lvl="2" indent="-360000" defTabSz="180000" eaLnBrk="1" hangingPunct="1">
              <a:spcBef>
                <a:spcPts val="0"/>
              </a:spcBef>
              <a:spcAft>
                <a:spcPts val="60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cs-CZ" sz="2400" kern="0" dirty="0" smtClean="0">
                <a:solidFill>
                  <a:srgbClr val="000000"/>
                </a:solidFill>
                <a:effectLst/>
                <a:latin typeface="Arial" charset="0"/>
                <a:cs typeface="Times New Roman" pitchFamily="18" charset="0"/>
              </a:rPr>
              <a:t>Řecko																				10 vzorků</a:t>
            </a:r>
            <a:endParaRPr lang="cs-CZ" sz="2400" kern="0" dirty="0">
              <a:solidFill>
                <a:srgbClr val="000000"/>
              </a:solidFill>
              <a:effectLst/>
              <a:latin typeface="Arial" charset="0"/>
              <a:cs typeface="Times New Roman" pitchFamily="18" charset="0"/>
            </a:endParaRPr>
          </a:p>
          <a:p>
            <a:pPr marL="360000" indent="-360000" defTabSz="180000" eaLnBrk="1" hangingPunct="1">
              <a:spcBef>
                <a:spcPts val="0"/>
              </a:spcBef>
              <a:spcAft>
                <a:spcPts val="0"/>
              </a:spcAft>
              <a:buClr>
                <a:srgbClr val="E84013"/>
              </a:buClr>
              <a:defRPr/>
            </a:pPr>
            <a:r>
              <a:rPr lang="cs-CZ" sz="2400" b="1" kern="0" dirty="0" smtClean="0">
                <a:effectLst/>
                <a:latin typeface="Arial" charset="0"/>
                <a:cs typeface="Times New Roman" pitchFamily="18" charset="0"/>
              </a:rPr>
              <a:t>Zde zahrnuté popílky										3 vzorky</a:t>
            </a:r>
          </a:p>
          <a:p>
            <a:pPr marL="720000" lvl="2" indent="-360000" defTabSz="180000" eaLnBrk="1" hangingPunct="1">
              <a:spcBef>
                <a:spcPts val="0"/>
              </a:spcBef>
              <a:spcAft>
                <a:spcPts val="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cs-CZ" sz="2400" kern="0" dirty="0" smtClean="0">
                <a:solidFill>
                  <a:srgbClr val="000000"/>
                </a:solidFill>
                <a:effectLst/>
                <a:latin typeface="Arial" charset="0"/>
                <a:cs typeface="Times New Roman" pitchFamily="18" charset="0"/>
              </a:rPr>
              <a:t>Označení																	</a:t>
            </a: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Z35, Z36 a Z42</a:t>
            </a:r>
          </a:p>
          <a:p>
            <a:pPr marL="720000" lvl="2" indent="-360000" defTabSz="180000" eaLnBrk="1" hangingPunct="1">
              <a:spcBef>
                <a:spcPts val="0"/>
              </a:spcBef>
              <a:spcAft>
                <a:spcPts val="0"/>
              </a:spcAft>
              <a:buClr>
                <a:srgbClr val="E84013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Dle experimentů nevhodné pro vysokoteplotní sorpci</a:t>
            </a:r>
            <a:endParaRPr lang="cs-CZ" sz="2400" kern="0" dirty="0">
              <a:effectLst/>
              <a:latin typeface="Arial" charset="0"/>
              <a:cs typeface="Times New Roman" pitchFamily="18" charset="0"/>
            </a:endParaRPr>
          </a:p>
        </p:txBody>
      </p:sp>
      <p:grpSp>
        <p:nvGrpSpPr>
          <p:cNvPr id="15366" name="Skupina 13"/>
          <p:cNvGrpSpPr>
            <a:grpSpLocks/>
          </p:cNvGrpSpPr>
          <p:nvPr/>
        </p:nvGrpSpPr>
        <p:grpSpPr bwMode="auto">
          <a:xfrm>
            <a:off x="0" y="0"/>
            <a:ext cx="9144000" cy="723899"/>
            <a:chOff x="0" y="0"/>
            <a:chExt cx="9144000" cy="723899"/>
          </a:xfrm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723899"/>
            </a:xfrm>
            <a:prstGeom prst="rect">
              <a:avLst/>
            </a:prstGeom>
            <a:solidFill>
              <a:srgbClr val="E8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de-DE" altLang="cs-CZ" sz="4000">
                <a:solidFill>
                  <a:srgbClr val="DC5E3C"/>
                </a:solidFill>
              </a:endParaRPr>
            </a:p>
          </p:txBody>
        </p:sp>
        <p:sp>
          <p:nvSpPr>
            <p:cNvPr id="15368" name="TextovéPole 12"/>
            <p:cNvSpPr txBox="1">
              <a:spLocks noChangeArrowheads="1"/>
            </p:cNvSpPr>
            <p:nvPr/>
          </p:nvSpPr>
          <p:spPr bwMode="auto">
            <a:xfrm>
              <a:off x="0" y="88047"/>
              <a:ext cx="914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cs-CZ" altLang="cs-CZ" sz="3000" b="1" dirty="0" smtClean="0">
                  <a:solidFill>
                    <a:srgbClr val="F9E6B5"/>
                  </a:solidFill>
                  <a:latin typeface="Tahoma" pitchFamily="34" charset="0"/>
                  <a:cs typeface="Tahoma" pitchFamily="34" charset="0"/>
                </a:rPr>
                <a:t>Testované vzorky</a:t>
              </a:r>
              <a:endParaRPr lang="cs-CZ" altLang="cs-CZ" sz="3000" b="1" dirty="0">
                <a:solidFill>
                  <a:srgbClr val="F9E6B5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-9526" y="6391275"/>
            <a:ext cx="9153527" cy="474345"/>
            <a:chOff x="-9526" y="6391275"/>
            <a:chExt cx="9153527" cy="474345"/>
          </a:xfrm>
        </p:grpSpPr>
        <p:grpSp>
          <p:nvGrpSpPr>
            <p:cNvPr id="4" name="Skupina 3"/>
            <p:cNvGrpSpPr/>
            <p:nvPr/>
          </p:nvGrpSpPr>
          <p:grpSpPr>
            <a:xfrm>
              <a:off x="0" y="6391275"/>
              <a:ext cx="9144001" cy="468425"/>
              <a:chOff x="0" y="6391275"/>
              <a:chExt cx="9144001" cy="468425"/>
            </a:xfrm>
          </p:grpSpPr>
          <p:grpSp>
            <p:nvGrpSpPr>
              <p:cNvPr id="15" name="Skupina 14"/>
              <p:cNvGrpSpPr>
                <a:grpSpLocks noChangeAspect="1"/>
              </p:cNvGrpSpPr>
              <p:nvPr/>
            </p:nvGrpSpPr>
            <p:grpSpPr>
              <a:xfrm>
                <a:off x="70713" y="6447368"/>
                <a:ext cx="9073288" cy="412332"/>
                <a:chOff x="4205566" y="58164"/>
                <a:chExt cx="15122148" cy="687220"/>
              </a:xfrm>
            </p:grpSpPr>
            <p:grpSp>
              <p:nvGrpSpPr>
                <p:cNvPr id="16" name="Skupina 15"/>
                <p:cNvGrpSpPr/>
                <p:nvPr/>
              </p:nvGrpSpPr>
              <p:grpSpPr>
                <a:xfrm>
                  <a:off x="4205566" y="58164"/>
                  <a:ext cx="613964" cy="611117"/>
                  <a:chOff x="4410353" y="-368080"/>
                  <a:chExt cx="613964" cy="611117"/>
                </a:xfrm>
              </p:grpSpPr>
              <p:sp>
                <p:nvSpPr>
                  <p:cNvPr id="21" name="Obdélník 20"/>
                  <p:cNvSpPr/>
                  <p:nvPr/>
                </p:nvSpPr>
                <p:spPr bwMode="auto">
                  <a:xfrm>
                    <a:off x="4412434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" name="Obdélník 21"/>
                  <p:cNvSpPr/>
                  <p:nvPr/>
                </p:nvSpPr>
                <p:spPr bwMode="auto">
                  <a:xfrm>
                    <a:off x="4757918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" name="Obdélník 22"/>
                  <p:cNvSpPr/>
                  <p:nvPr/>
                </p:nvSpPr>
                <p:spPr bwMode="auto">
                  <a:xfrm>
                    <a:off x="4757917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" name="Obdélník 23"/>
                  <p:cNvSpPr/>
                  <p:nvPr/>
                </p:nvSpPr>
                <p:spPr bwMode="auto">
                  <a:xfrm>
                    <a:off x="4410353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5" name="Obdélník 24"/>
                <p:cNvSpPr/>
                <p:nvPr/>
              </p:nvSpPr>
              <p:spPr>
                <a:xfrm>
                  <a:off x="11247337" y="365792"/>
                  <a:ext cx="8080377" cy="3795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eaLnBrk="1" hangingPunct="1">
                    <a:lnSpc>
                      <a:spcPct val="80000"/>
                    </a:lnSpc>
                    <a:spcBef>
                      <a:spcPts val="1200"/>
                    </a:spcBef>
                    <a:spcAft>
                      <a:spcPts val="1200"/>
                    </a:spcAft>
                    <a:defRPr/>
                  </a:pPr>
                  <a:r>
                    <a:rPr lang="cs-CZ" sz="1100" b="1" dirty="0" smtClean="0">
                      <a:latin typeface="Arial" pitchFamily="34" charset="0"/>
                      <a:cs typeface="Arial" pitchFamily="34" charset="0"/>
                    </a:rPr>
                    <a:t>Ing. Marek Staf, Ph.D.			Snímek </a:t>
                  </a:r>
                  <a:fld id="{F359A7FE-5137-4519-AA84-6CA6B407F115}" type="slidenum">
                    <a:rPr lang="cs-CZ" sz="1100" b="1" smtClean="0">
                      <a:latin typeface="Arial" pitchFamily="34" charset="0"/>
                      <a:cs typeface="Arial" pitchFamily="34" charset="0"/>
                    </a:rPr>
                    <a:pPr algn="r" eaLnBrk="1" hangingPunct="1">
                      <a:lnSpc>
                        <a:spcPct val="80000"/>
                      </a:lnSpc>
                      <a:spcBef>
                        <a:spcPts val="1200"/>
                      </a:spcBef>
                      <a:spcAft>
                        <a:spcPts val="1200"/>
                      </a:spcAft>
                      <a:defRPr/>
                    </a:pPr>
                    <a:t>4</a:t>
                  </a:fld>
                  <a:endParaRPr lang="cs-CZ" sz="11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" name="Přímá spojnice 2"/>
              <p:cNvCxnSpPr/>
              <p:nvPr/>
            </p:nvCxnSpPr>
            <p:spPr bwMode="auto">
              <a:xfrm>
                <a:off x="0" y="6391275"/>
                <a:ext cx="914400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E8401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6" y="6391275"/>
              <a:ext cx="1609385" cy="4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74557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0" y="741362"/>
            <a:ext cx="9144000" cy="44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60000" indent="-360000" defTabSz="180000" eaLnBrk="1" hangingPunct="1">
              <a:spcBef>
                <a:spcPts val="0"/>
              </a:spcBef>
              <a:spcAft>
                <a:spcPts val="2400"/>
              </a:spcAft>
              <a:buClr>
                <a:srgbClr val="E84013"/>
              </a:buClr>
              <a:defRPr/>
            </a:pPr>
            <a:r>
              <a:rPr lang="cs-CZ" sz="2400" b="1" kern="0" dirty="0">
                <a:effectLst/>
                <a:latin typeface="Arial" charset="0"/>
                <a:cs typeface="Times New Roman" pitchFamily="18" charset="0"/>
              </a:rPr>
              <a:t>Vlastnosti vzorků před chemickou modifikací</a:t>
            </a:r>
            <a:endParaRPr lang="cs-CZ" sz="2400" b="1" kern="0" dirty="0" smtClean="0">
              <a:effectLst/>
              <a:latin typeface="Arial" charset="0"/>
              <a:cs typeface="Times New Roman" pitchFamily="18" charset="0"/>
            </a:endParaRPr>
          </a:p>
        </p:txBody>
      </p:sp>
      <p:grpSp>
        <p:nvGrpSpPr>
          <p:cNvPr id="15366" name="Skupina 13"/>
          <p:cNvGrpSpPr>
            <a:grpSpLocks/>
          </p:cNvGrpSpPr>
          <p:nvPr/>
        </p:nvGrpSpPr>
        <p:grpSpPr bwMode="auto">
          <a:xfrm>
            <a:off x="0" y="0"/>
            <a:ext cx="9144000" cy="723899"/>
            <a:chOff x="0" y="0"/>
            <a:chExt cx="9144000" cy="723899"/>
          </a:xfrm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723899"/>
            </a:xfrm>
            <a:prstGeom prst="rect">
              <a:avLst/>
            </a:prstGeom>
            <a:solidFill>
              <a:srgbClr val="E8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de-DE" altLang="cs-CZ" sz="4000">
                <a:solidFill>
                  <a:srgbClr val="DC5E3C"/>
                </a:solidFill>
              </a:endParaRPr>
            </a:p>
          </p:txBody>
        </p:sp>
        <p:sp>
          <p:nvSpPr>
            <p:cNvPr id="15368" name="TextovéPole 12"/>
            <p:cNvSpPr txBox="1">
              <a:spLocks noChangeArrowheads="1"/>
            </p:cNvSpPr>
            <p:nvPr/>
          </p:nvSpPr>
          <p:spPr bwMode="auto">
            <a:xfrm>
              <a:off x="0" y="88047"/>
              <a:ext cx="914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cs-CZ" altLang="cs-CZ" sz="3000" b="1" dirty="0" smtClean="0">
                  <a:solidFill>
                    <a:srgbClr val="F9E6B5"/>
                  </a:solidFill>
                  <a:latin typeface="Tahoma" pitchFamily="34" charset="0"/>
                  <a:cs typeface="Tahoma" pitchFamily="34" charset="0"/>
                </a:rPr>
                <a:t>Testované vzorky</a:t>
              </a:r>
              <a:endParaRPr lang="cs-CZ" altLang="cs-CZ" sz="3000" b="1" dirty="0">
                <a:solidFill>
                  <a:srgbClr val="F9E6B5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-9526" y="6391275"/>
            <a:ext cx="9153527" cy="474345"/>
            <a:chOff x="-9526" y="6391275"/>
            <a:chExt cx="9153527" cy="474345"/>
          </a:xfrm>
        </p:grpSpPr>
        <p:grpSp>
          <p:nvGrpSpPr>
            <p:cNvPr id="4" name="Skupina 3"/>
            <p:cNvGrpSpPr/>
            <p:nvPr/>
          </p:nvGrpSpPr>
          <p:grpSpPr>
            <a:xfrm>
              <a:off x="0" y="6391275"/>
              <a:ext cx="9144001" cy="468425"/>
              <a:chOff x="0" y="6391275"/>
              <a:chExt cx="9144001" cy="468425"/>
            </a:xfrm>
          </p:grpSpPr>
          <p:grpSp>
            <p:nvGrpSpPr>
              <p:cNvPr id="15" name="Skupina 14"/>
              <p:cNvGrpSpPr>
                <a:grpSpLocks noChangeAspect="1"/>
              </p:cNvGrpSpPr>
              <p:nvPr/>
            </p:nvGrpSpPr>
            <p:grpSpPr>
              <a:xfrm>
                <a:off x="70713" y="6447368"/>
                <a:ext cx="9073288" cy="412332"/>
                <a:chOff x="4205566" y="58164"/>
                <a:chExt cx="15122148" cy="687220"/>
              </a:xfrm>
            </p:grpSpPr>
            <p:grpSp>
              <p:nvGrpSpPr>
                <p:cNvPr id="16" name="Skupina 15"/>
                <p:cNvGrpSpPr/>
                <p:nvPr/>
              </p:nvGrpSpPr>
              <p:grpSpPr>
                <a:xfrm>
                  <a:off x="4205566" y="58164"/>
                  <a:ext cx="613964" cy="611117"/>
                  <a:chOff x="4410353" y="-368080"/>
                  <a:chExt cx="613964" cy="611117"/>
                </a:xfrm>
              </p:grpSpPr>
              <p:sp>
                <p:nvSpPr>
                  <p:cNvPr id="21" name="Obdélník 20"/>
                  <p:cNvSpPr/>
                  <p:nvPr/>
                </p:nvSpPr>
                <p:spPr bwMode="auto">
                  <a:xfrm>
                    <a:off x="4412434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" name="Obdélník 21"/>
                  <p:cNvSpPr/>
                  <p:nvPr/>
                </p:nvSpPr>
                <p:spPr bwMode="auto">
                  <a:xfrm>
                    <a:off x="4757918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" name="Obdélník 22"/>
                  <p:cNvSpPr/>
                  <p:nvPr/>
                </p:nvSpPr>
                <p:spPr bwMode="auto">
                  <a:xfrm>
                    <a:off x="4757917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" name="Obdélník 23"/>
                  <p:cNvSpPr/>
                  <p:nvPr/>
                </p:nvSpPr>
                <p:spPr bwMode="auto">
                  <a:xfrm>
                    <a:off x="4410353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5" name="Obdélník 24"/>
                <p:cNvSpPr/>
                <p:nvPr/>
              </p:nvSpPr>
              <p:spPr>
                <a:xfrm>
                  <a:off x="11247337" y="365792"/>
                  <a:ext cx="8080377" cy="3795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eaLnBrk="1" hangingPunct="1">
                    <a:lnSpc>
                      <a:spcPct val="80000"/>
                    </a:lnSpc>
                    <a:spcBef>
                      <a:spcPts val="1200"/>
                    </a:spcBef>
                    <a:spcAft>
                      <a:spcPts val="1200"/>
                    </a:spcAft>
                    <a:defRPr/>
                  </a:pPr>
                  <a:r>
                    <a:rPr lang="cs-CZ" sz="1100" b="1" dirty="0" smtClean="0">
                      <a:latin typeface="Arial" pitchFamily="34" charset="0"/>
                      <a:cs typeface="Arial" pitchFamily="34" charset="0"/>
                    </a:rPr>
                    <a:t>Ing. Marek Staf, Ph.D.			Snímek </a:t>
                  </a:r>
                  <a:fld id="{F359A7FE-5137-4519-AA84-6CA6B407F115}" type="slidenum">
                    <a:rPr lang="cs-CZ" sz="1100" b="1" smtClean="0">
                      <a:latin typeface="Arial" pitchFamily="34" charset="0"/>
                      <a:cs typeface="Arial" pitchFamily="34" charset="0"/>
                    </a:rPr>
                    <a:pPr algn="r" eaLnBrk="1" hangingPunct="1">
                      <a:lnSpc>
                        <a:spcPct val="80000"/>
                      </a:lnSpc>
                      <a:spcBef>
                        <a:spcPts val="1200"/>
                      </a:spcBef>
                      <a:spcAft>
                        <a:spcPts val="1200"/>
                      </a:spcAft>
                      <a:defRPr/>
                    </a:pPr>
                    <a:t>5</a:t>
                  </a:fld>
                  <a:endParaRPr lang="cs-CZ" sz="11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" name="Přímá spojnice 2"/>
              <p:cNvCxnSpPr/>
              <p:nvPr/>
            </p:nvCxnSpPr>
            <p:spPr bwMode="auto">
              <a:xfrm>
                <a:off x="0" y="6391275"/>
                <a:ext cx="914400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E8401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6" y="6391275"/>
              <a:ext cx="1609385" cy="4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351328"/>
              </p:ext>
            </p:extLst>
          </p:nvPr>
        </p:nvGraphicFramePr>
        <p:xfrm>
          <a:off x="230946" y="1590937"/>
          <a:ext cx="8682107" cy="46800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13464">
                  <a:extLst>
                    <a:ext uri="{9D8B030D-6E8A-4147-A177-3AD203B41FA5}">
                      <a16:colId xmlns:a16="http://schemas.microsoft.com/office/drawing/2014/main" val="2160002524"/>
                    </a:ext>
                  </a:extLst>
                </a:gridCol>
                <a:gridCol w="959003">
                  <a:extLst>
                    <a:ext uri="{9D8B030D-6E8A-4147-A177-3AD203B41FA5}">
                      <a16:colId xmlns:a16="http://schemas.microsoft.com/office/drawing/2014/main" val="1575208044"/>
                    </a:ext>
                  </a:extLst>
                </a:gridCol>
                <a:gridCol w="1224337">
                  <a:extLst>
                    <a:ext uri="{9D8B030D-6E8A-4147-A177-3AD203B41FA5}">
                      <a16:colId xmlns:a16="http://schemas.microsoft.com/office/drawing/2014/main" val="2009088375"/>
                    </a:ext>
                  </a:extLst>
                </a:gridCol>
                <a:gridCol w="1080071">
                  <a:extLst>
                    <a:ext uri="{9D8B030D-6E8A-4147-A177-3AD203B41FA5}">
                      <a16:colId xmlns:a16="http://schemas.microsoft.com/office/drawing/2014/main" val="3898707159"/>
                    </a:ext>
                  </a:extLst>
                </a:gridCol>
                <a:gridCol w="1152616">
                  <a:extLst>
                    <a:ext uri="{9D8B030D-6E8A-4147-A177-3AD203B41FA5}">
                      <a16:colId xmlns:a16="http://schemas.microsoft.com/office/drawing/2014/main" val="1946657720"/>
                    </a:ext>
                  </a:extLst>
                </a:gridCol>
                <a:gridCol w="1152616">
                  <a:extLst>
                    <a:ext uri="{9D8B030D-6E8A-4147-A177-3AD203B41FA5}">
                      <a16:colId xmlns:a16="http://schemas.microsoft.com/office/drawing/2014/main" val="3792795527"/>
                    </a:ext>
                  </a:extLst>
                </a:gridCol>
              </a:tblGrid>
              <a:tr h="33428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Parametr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40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Jednotka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4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Z35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4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Z36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4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Z42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40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707668"/>
                  </a:ext>
                </a:extLst>
              </a:tr>
              <a:tr h="33428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Zdánlivá hustota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(g.cm</a:t>
                      </a:r>
                      <a:r>
                        <a:rPr lang="cs-CZ" sz="20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2,20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2,49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2,26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399631"/>
                  </a:ext>
                </a:extLst>
              </a:tr>
              <a:tr h="33428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 vodného výluhu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13,19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13,28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12,58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463243"/>
                  </a:ext>
                </a:extLst>
              </a:tr>
              <a:tr h="33428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(TGA, 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cs-CZ" sz="2000" b="0" baseline="-25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cs-CZ" sz="2000" b="0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900 °C)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-2,48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-0,70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-0,21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119522"/>
                  </a:ext>
                </a:extLst>
              </a:tr>
              <a:tr h="33428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 povrch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</a:t>
                      </a:r>
                      <a:r>
                        <a:rPr lang="cs-CZ" sz="20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.g</a:t>
                      </a:r>
                      <a:r>
                        <a:rPr lang="cs-CZ" sz="20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1,73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0,58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563851"/>
                  </a:ext>
                </a:extLst>
              </a:tr>
              <a:tr h="33428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Celkový objem pórů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</a:t>
                      </a:r>
                      <a:r>
                        <a:rPr lang="cs-CZ" sz="20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.g</a:t>
                      </a:r>
                      <a:r>
                        <a:rPr lang="cs-CZ" sz="20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20,50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16,70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90960"/>
                  </a:ext>
                </a:extLst>
              </a:tr>
              <a:tr h="334286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XRF vyj. jako oxidy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cs-CZ" sz="20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hm.)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1,18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0,91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0,76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79607"/>
                  </a:ext>
                </a:extLst>
              </a:tr>
              <a:tr h="3342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MgO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hm.)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3,97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2,06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1,48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745899"/>
                  </a:ext>
                </a:extLst>
              </a:tr>
              <a:tr h="3342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cs-CZ" sz="20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cs-CZ" sz="20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hm.)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13,20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12,21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9,22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734071"/>
                  </a:ext>
                </a:extLst>
              </a:tr>
              <a:tr h="3342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cs-CZ" sz="20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hm.)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42,56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59,86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72,83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689987"/>
                  </a:ext>
                </a:extLst>
              </a:tr>
              <a:tr h="3342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cs-CZ" sz="20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hm.)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5,35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1,94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1,13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696993"/>
                  </a:ext>
                </a:extLst>
              </a:tr>
              <a:tr h="3342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cs-CZ" sz="20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hm.)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4,28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3,25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3,20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449516"/>
                  </a:ext>
                </a:extLst>
              </a:tr>
              <a:tr h="3342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hm.)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19,66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14,90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7,58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866723"/>
                  </a:ext>
                </a:extLst>
              </a:tr>
              <a:tr h="3342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r>
                        <a:rPr lang="cs-CZ" sz="2000" b="0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cs-CZ" sz="2000" b="0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hm.)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4,86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2,68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1,88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E6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373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663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0" y="741362"/>
            <a:ext cx="9144000" cy="10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60000" indent="-360000" defTabSz="180000" eaLnBrk="1" hangingPunct="1">
              <a:spcBef>
                <a:spcPts val="0"/>
              </a:spcBef>
              <a:spcAft>
                <a:spcPts val="2400"/>
              </a:spcAft>
              <a:buClr>
                <a:srgbClr val="E84013"/>
              </a:buClr>
              <a:defRPr/>
            </a:pP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Příprava</a:t>
            </a:r>
          </a:p>
          <a:p>
            <a:pPr marL="0" indent="0" defTabSz="180000" eaLnBrk="1" hangingPunct="1">
              <a:spcBef>
                <a:spcPts val="0"/>
              </a:spcBef>
              <a:spcAft>
                <a:spcPts val="2400"/>
              </a:spcAft>
              <a:buClr>
                <a:srgbClr val="E84013"/>
              </a:buClr>
              <a:buNone/>
              <a:defRPr/>
            </a:pPr>
            <a:r>
              <a:rPr lang="cs-CZ" sz="2000" kern="0" dirty="0" smtClean="0">
                <a:effectLst/>
                <a:latin typeface="Arial" charset="0"/>
                <a:cs typeface="Times New Roman" pitchFamily="18" charset="0"/>
              </a:rPr>
              <a:t>bez ultrazvuku</a:t>
            </a:r>
          </a:p>
        </p:txBody>
      </p:sp>
      <p:grpSp>
        <p:nvGrpSpPr>
          <p:cNvPr id="15366" name="Skupina 13"/>
          <p:cNvGrpSpPr>
            <a:grpSpLocks/>
          </p:cNvGrpSpPr>
          <p:nvPr/>
        </p:nvGrpSpPr>
        <p:grpSpPr bwMode="auto">
          <a:xfrm>
            <a:off x="0" y="0"/>
            <a:ext cx="9144000" cy="723899"/>
            <a:chOff x="0" y="0"/>
            <a:chExt cx="9144000" cy="723899"/>
          </a:xfrm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723899"/>
            </a:xfrm>
            <a:prstGeom prst="rect">
              <a:avLst/>
            </a:prstGeom>
            <a:solidFill>
              <a:srgbClr val="E8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de-DE" altLang="cs-CZ" sz="4000">
                <a:solidFill>
                  <a:srgbClr val="DC5E3C"/>
                </a:solidFill>
              </a:endParaRPr>
            </a:p>
          </p:txBody>
        </p:sp>
        <p:sp>
          <p:nvSpPr>
            <p:cNvPr id="15368" name="TextovéPole 12"/>
            <p:cNvSpPr txBox="1">
              <a:spLocks noChangeArrowheads="1"/>
            </p:cNvSpPr>
            <p:nvPr/>
          </p:nvSpPr>
          <p:spPr bwMode="auto">
            <a:xfrm>
              <a:off x="0" y="88047"/>
              <a:ext cx="914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cs-CZ" altLang="cs-CZ" sz="3000" b="1" dirty="0" smtClean="0">
                  <a:solidFill>
                    <a:srgbClr val="F9E6B5"/>
                  </a:solidFill>
                  <a:latin typeface="Tahoma" pitchFamily="34" charset="0"/>
                  <a:cs typeface="Tahoma" pitchFamily="34" charset="0"/>
                </a:rPr>
                <a:t>Schéma kompletního workflow</a:t>
              </a:r>
              <a:endParaRPr lang="cs-CZ" altLang="cs-CZ" sz="3000" b="1" dirty="0">
                <a:solidFill>
                  <a:srgbClr val="F9E6B5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-9526" y="6391275"/>
            <a:ext cx="9153527" cy="474345"/>
            <a:chOff x="-9526" y="6391275"/>
            <a:chExt cx="9153527" cy="474345"/>
          </a:xfrm>
        </p:grpSpPr>
        <p:grpSp>
          <p:nvGrpSpPr>
            <p:cNvPr id="4" name="Skupina 3"/>
            <p:cNvGrpSpPr/>
            <p:nvPr/>
          </p:nvGrpSpPr>
          <p:grpSpPr>
            <a:xfrm>
              <a:off x="0" y="6391275"/>
              <a:ext cx="9144001" cy="468425"/>
              <a:chOff x="0" y="6391275"/>
              <a:chExt cx="9144001" cy="468425"/>
            </a:xfrm>
          </p:grpSpPr>
          <p:grpSp>
            <p:nvGrpSpPr>
              <p:cNvPr id="15" name="Skupina 14"/>
              <p:cNvGrpSpPr>
                <a:grpSpLocks noChangeAspect="1"/>
              </p:cNvGrpSpPr>
              <p:nvPr/>
            </p:nvGrpSpPr>
            <p:grpSpPr>
              <a:xfrm>
                <a:off x="70713" y="6447368"/>
                <a:ext cx="9073288" cy="412332"/>
                <a:chOff x="4205566" y="58164"/>
                <a:chExt cx="15122148" cy="687220"/>
              </a:xfrm>
            </p:grpSpPr>
            <p:grpSp>
              <p:nvGrpSpPr>
                <p:cNvPr id="16" name="Skupina 15"/>
                <p:cNvGrpSpPr/>
                <p:nvPr/>
              </p:nvGrpSpPr>
              <p:grpSpPr>
                <a:xfrm>
                  <a:off x="4205566" y="58164"/>
                  <a:ext cx="613964" cy="611117"/>
                  <a:chOff x="4410353" y="-368080"/>
                  <a:chExt cx="613964" cy="611117"/>
                </a:xfrm>
              </p:grpSpPr>
              <p:sp>
                <p:nvSpPr>
                  <p:cNvPr id="21" name="Obdélník 20"/>
                  <p:cNvSpPr/>
                  <p:nvPr/>
                </p:nvSpPr>
                <p:spPr bwMode="auto">
                  <a:xfrm>
                    <a:off x="4412434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" name="Obdélník 21"/>
                  <p:cNvSpPr/>
                  <p:nvPr/>
                </p:nvSpPr>
                <p:spPr bwMode="auto">
                  <a:xfrm>
                    <a:off x="4757918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" name="Obdélník 22"/>
                  <p:cNvSpPr/>
                  <p:nvPr/>
                </p:nvSpPr>
                <p:spPr bwMode="auto">
                  <a:xfrm>
                    <a:off x="4757917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" name="Obdélník 23"/>
                  <p:cNvSpPr/>
                  <p:nvPr/>
                </p:nvSpPr>
                <p:spPr bwMode="auto">
                  <a:xfrm>
                    <a:off x="4410353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5" name="Obdélník 24"/>
                <p:cNvSpPr/>
                <p:nvPr/>
              </p:nvSpPr>
              <p:spPr>
                <a:xfrm>
                  <a:off x="11247337" y="365792"/>
                  <a:ext cx="8080377" cy="3795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eaLnBrk="1" hangingPunct="1">
                    <a:lnSpc>
                      <a:spcPct val="80000"/>
                    </a:lnSpc>
                    <a:spcBef>
                      <a:spcPts val="1200"/>
                    </a:spcBef>
                    <a:spcAft>
                      <a:spcPts val="1200"/>
                    </a:spcAft>
                    <a:defRPr/>
                  </a:pPr>
                  <a:r>
                    <a:rPr lang="cs-CZ" sz="1100" b="1" dirty="0" smtClean="0">
                      <a:latin typeface="Arial" pitchFamily="34" charset="0"/>
                      <a:cs typeface="Arial" pitchFamily="34" charset="0"/>
                    </a:rPr>
                    <a:t>Ing. Marek Staf, Ph.D.			Snímek </a:t>
                  </a:r>
                  <a:fld id="{F359A7FE-5137-4519-AA84-6CA6B407F115}" type="slidenum">
                    <a:rPr lang="cs-CZ" sz="1100" b="1" smtClean="0">
                      <a:latin typeface="Arial" pitchFamily="34" charset="0"/>
                      <a:cs typeface="Arial" pitchFamily="34" charset="0"/>
                    </a:rPr>
                    <a:pPr algn="r" eaLnBrk="1" hangingPunct="1">
                      <a:lnSpc>
                        <a:spcPct val="80000"/>
                      </a:lnSpc>
                      <a:spcBef>
                        <a:spcPts val="1200"/>
                      </a:spcBef>
                      <a:spcAft>
                        <a:spcPts val="1200"/>
                      </a:spcAft>
                      <a:defRPr/>
                    </a:pPr>
                    <a:t>6</a:t>
                  </a:fld>
                  <a:endParaRPr lang="cs-CZ" sz="11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" name="Přímá spojnice 2"/>
              <p:cNvCxnSpPr/>
              <p:nvPr/>
            </p:nvCxnSpPr>
            <p:spPr bwMode="auto">
              <a:xfrm>
                <a:off x="0" y="6391275"/>
                <a:ext cx="914400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E8401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6" y="6391275"/>
              <a:ext cx="1609385" cy="4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394" y="760029"/>
            <a:ext cx="7109031" cy="557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6521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0" y="741362"/>
            <a:ext cx="9144000" cy="118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60000" indent="-360000" defTabSz="180000" eaLnBrk="1" hangingPunct="1">
              <a:spcBef>
                <a:spcPts val="0"/>
              </a:spcBef>
              <a:spcAft>
                <a:spcPts val="0"/>
              </a:spcAft>
              <a:buClr>
                <a:srgbClr val="E84013"/>
              </a:buClr>
              <a:defRPr/>
            </a:pPr>
            <a:r>
              <a:rPr lang="cs-CZ" sz="2400" b="1" kern="0" dirty="0" smtClean="0">
                <a:effectLst/>
                <a:latin typeface="Arial" charset="0"/>
                <a:cs typeface="Times New Roman" pitchFamily="18" charset="0"/>
              </a:rPr>
              <a:t>Používané zařízení:</a:t>
            </a:r>
          </a:p>
          <a:p>
            <a:pPr marL="0" indent="0" defTabSz="180000" eaLnBrk="1" hangingPunct="1">
              <a:spcBef>
                <a:spcPts val="0"/>
              </a:spcBef>
              <a:spcAft>
                <a:spcPts val="0"/>
              </a:spcAft>
              <a:buClr>
                <a:srgbClr val="E84013"/>
              </a:buClr>
              <a:buNone/>
              <a:defRPr/>
            </a:pP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Analyzátor povrchu DVS Advantage</a:t>
            </a:r>
          </a:p>
          <a:p>
            <a:pPr marL="0" indent="0" defTabSz="180000" eaLnBrk="1" hangingPunct="1">
              <a:spcBef>
                <a:spcPts val="0"/>
              </a:spcBef>
              <a:spcAft>
                <a:spcPts val="0"/>
              </a:spcAft>
              <a:buClr>
                <a:srgbClr val="E84013"/>
              </a:buClr>
              <a:buNone/>
              <a:defRPr/>
            </a:pPr>
            <a:r>
              <a:rPr lang="cs-CZ" sz="2400" kern="0" dirty="0" smtClean="0">
                <a:effectLst/>
                <a:latin typeface="Arial" charset="0"/>
                <a:cs typeface="Times New Roman" pitchFamily="18" charset="0"/>
              </a:rPr>
              <a:t>Analyzátor povrchu Autosorb</a:t>
            </a:r>
          </a:p>
        </p:txBody>
      </p:sp>
      <p:grpSp>
        <p:nvGrpSpPr>
          <p:cNvPr id="15366" name="Skupina 13"/>
          <p:cNvGrpSpPr>
            <a:grpSpLocks/>
          </p:cNvGrpSpPr>
          <p:nvPr/>
        </p:nvGrpSpPr>
        <p:grpSpPr bwMode="auto">
          <a:xfrm>
            <a:off x="0" y="0"/>
            <a:ext cx="9144000" cy="723899"/>
            <a:chOff x="0" y="0"/>
            <a:chExt cx="9144000" cy="723899"/>
          </a:xfrm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723899"/>
            </a:xfrm>
            <a:prstGeom prst="rect">
              <a:avLst/>
            </a:prstGeom>
            <a:solidFill>
              <a:srgbClr val="E8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de-DE" altLang="cs-CZ" sz="4000">
                <a:solidFill>
                  <a:srgbClr val="DC5E3C"/>
                </a:solidFill>
              </a:endParaRPr>
            </a:p>
          </p:txBody>
        </p:sp>
        <p:sp>
          <p:nvSpPr>
            <p:cNvPr id="15368" name="TextovéPole 12"/>
            <p:cNvSpPr txBox="1">
              <a:spLocks noChangeArrowheads="1"/>
            </p:cNvSpPr>
            <p:nvPr/>
          </p:nvSpPr>
          <p:spPr bwMode="auto">
            <a:xfrm>
              <a:off x="0" y="88047"/>
              <a:ext cx="914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cs-CZ" altLang="cs-CZ" sz="3000" b="1" dirty="0" smtClean="0">
                  <a:solidFill>
                    <a:srgbClr val="F9E6B5"/>
                  </a:solidFill>
                  <a:latin typeface="Tahoma" pitchFamily="34" charset="0"/>
                  <a:cs typeface="Tahoma" pitchFamily="34" charset="0"/>
                </a:rPr>
                <a:t>Charakterizace materiálu</a:t>
              </a:r>
              <a:endParaRPr lang="cs-CZ" altLang="cs-CZ" sz="3000" b="1" dirty="0">
                <a:solidFill>
                  <a:srgbClr val="F9E6B5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-9526" y="6391275"/>
            <a:ext cx="9153527" cy="474345"/>
            <a:chOff x="-9526" y="6391275"/>
            <a:chExt cx="9153527" cy="474345"/>
          </a:xfrm>
        </p:grpSpPr>
        <p:grpSp>
          <p:nvGrpSpPr>
            <p:cNvPr id="4" name="Skupina 3"/>
            <p:cNvGrpSpPr/>
            <p:nvPr/>
          </p:nvGrpSpPr>
          <p:grpSpPr>
            <a:xfrm>
              <a:off x="0" y="6391275"/>
              <a:ext cx="9144001" cy="468425"/>
              <a:chOff x="0" y="6391275"/>
              <a:chExt cx="9144001" cy="468425"/>
            </a:xfrm>
          </p:grpSpPr>
          <p:grpSp>
            <p:nvGrpSpPr>
              <p:cNvPr id="15" name="Skupina 14"/>
              <p:cNvGrpSpPr>
                <a:grpSpLocks noChangeAspect="1"/>
              </p:cNvGrpSpPr>
              <p:nvPr/>
            </p:nvGrpSpPr>
            <p:grpSpPr>
              <a:xfrm>
                <a:off x="70713" y="6447368"/>
                <a:ext cx="9073288" cy="412332"/>
                <a:chOff x="4205566" y="58164"/>
                <a:chExt cx="15122148" cy="687220"/>
              </a:xfrm>
            </p:grpSpPr>
            <p:grpSp>
              <p:nvGrpSpPr>
                <p:cNvPr id="16" name="Skupina 15"/>
                <p:cNvGrpSpPr/>
                <p:nvPr/>
              </p:nvGrpSpPr>
              <p:grpSpPr>
                <a:xfrm>
                  <a:off x="4205566" y="58164"/>
                  <a:ext cx="613964" cy="611117"/>
                  <a:chOff x="4410353" y="-368080"/>
                  <a:chExt cx="613964" cy="611117"/>
                </a:xfrm>
              </p:grpSpPr>
              <p:sp>
                <p:nvSpPr>
                  <p:cNvPr id="21" name="Obdélník 20"/>
                  <p:cNvSpPr/>
                  <p:nvPr/>
                </p:nvSpPr>
                <p:spPr bwMode="auto">
                  <a:xfrm>
                    <a:off x="4412434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" name="Obdélník 21"/>
                  <p:cNvSpPr/>
                  <p:nvPr/>
                </p:nvSpPr>
                <p:spPr bwMode="auto">
                  <a:xfrm>
                    <a:off x="4757918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" name="Obdélník 22"/>
                  <p:cNvSpPr/>
                  <p:nvPr/>
                </p:nvSpPr>
                <p:spPr bwMode="auto">
                  <a:xfrm>
                    <a:off x="4757917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" name="Obdélník 23"/>
                  <p:cNvSpPr/>
                  <p:nvPr/>
                </p:nvSpPr>
                <p:spPr bwMode="auto">
                  <a:xfrm>
                    <a:off x="4410353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5" name="Obdélník 24"/>
                <p:cNvSpPr/>
                <p:nvPr/>
              </p:nvSpPr>
              <p:spPr>
                <a:xfrm>
                  <a:off x="11247337" y="365792"/>
                  <a:ext cx="8080377" cy="3795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eaLnBrk="1" hangingPunct="1">
                    <a:lnSpc>
                      <a:spcPct val="80000"/>
                    </a:lnSpc>
                    <a:spcBef>
                      <a:spcPts val="1200"/>
                    </a:spcBef>
                    <a:spcAft>
                      <a:spcPts val="1200"/>
                    </a:spcAft>
                    <a:defRPr/>
                  </a:pPr>
                  <a:r>
                    <a:rPr lang="cs-CZ" sz="1100" b="1" dirty="0" smtClean="0">
                      <a:latin typeface="Arial" pitchFamily="34" charset="0"/>
                      <a:cs typeface="Arial" pitchFamily="34" charset="0"/>
                    </a:rPr>
                    <a:t>Ing. Marek Staf, Ph.D.			Snímek </a:t>
                  </a:r>
                  <a:fld id="{F359A7FE-5137-4519-AA84-6CA6B407F115}" type="slidenum">
                    <a:rPr lang="cs-CZ" sz="1100" b="1" smtClean="0">
                      <a:latin typeface="Arial" pitchFamily="34" charset="0"/>
                      <a:cs typeface="Arial" pitchFamily="34" charset="0"/>
                    </a:rPr>
                    <a:pPr algn="r" eaLnBrk="1" hangingPunct="1">
                      <a:lnSpc>
                        <a:spcPct val="80000"/>
                      </a:lnSpc>
                      <a:spcBef>
                        <a:spcPts val="1200"/>
                      </a:spcBef>
                      <a:spcAft>
                        <a:spcPts val="1200"/>
                      </a:spcAft>
                      <a:defRPr/>
                    </a:pPr>
                    <a:t>7</a:t>
                  </a:fld>
                  <a:endParaRPr lang="cs-CZ" sz="11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" name="Přímá spojnice 2"/>
              <p:cNvCxnSpPr/>
              <p:nvPr/>
            </p:nvCxnSpPr>
            <p:spPr bwMode="auto">
              <a:xfrm>
                <a:off x="0" y="6391275"/>
                <a:ext cx="914400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E8401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6" y="6391275"/>
              <a:ext cx="1609385" cy="4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Skupina 9"/>
          <p:cNvGrpSpPr/>
          <p:nvPr/>
        </p:nvGrpSpPr>
        <p:grpSpPr>
          <a:xfrm>
            <a:off x="454628" y="800100"/>
            <a:ext cx="8611596" cy="5566328"/>
            <a:chOff x="454628" y="800100"/>
            <a:chExt cx="8611596" cy="5566328"/>
          </a:xfrm>
        </p:grpSpPr>
        <p:sp>
          <p:nvSpPr>
            <p:cNvPr id="5" name="Šipka doprava 4"/>
            <p:cNvSpPr/>
            <p:nvPr/>
          </p:nvSpPr>
          <p:spPr bwMode="auto">
            <a:xfrm>
              <a:off x="5029200" y="1181100"/>
              <a:ext cx="647700" cy="371475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E8401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454628" y="800100"/>
              <a:ext cx="8611596" cy="5566328"/>
              <a:chOff x="454628" y="800100"/>
              <a:chExt cx="8611596" cy="5566328"/>
            </a:xfrm>
          </p:grpSpPr>
          <p:pic>
            <p:nvPicPr>
              <p:cNvPr id="28" name="Obrázek 27"/>
              <p:cNvPicPr>
                <a:picLocks noChangeAspect="1"/>
              </p:cNvPicPr>
              <p:nvPr/>
            </p:nvPicPr>
            <p:blipFill rotWithShape="1">
              <a:blip r:embed="rId3"/>
              <a:srcRect t="-5" b="-1"/>
              <a:stretch/>
            </p:blipFill>
            <p:spPr>
              <a:xfrm>
                <a:off x="5717450" y="800100"/>
                <a:ext cx="3348774" cy="3495676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628" y="2436968"/>
                <a:ext cx="4593621" cy="392946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sp>
          <p:nvSpPr>
            <p:cNvPr id="29" name="Šipka doprava 28"/>
            <p:cNvSpPr/>
            <p:nvPr/>
          </p:nvSpPr>
          <p:spPr bwMode="auto">
            <a:xfrm rot="5400000">
              <a:off x="3049863" y="1973496"/>
              <a:ext cx="547687" cy="371475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E8401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7820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0" y="5456237"/>
            <a:ext cx="9144000" cy="9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defTabSz="180000" eaLnBrk="1" hangingPunct="1">
              <a:spcBef>
                <a:spcPts val="0"/>
              </a:spcBef>
              <a:spcAft>
                <a:spcPts val="0"/>
              </a:spcAft>
              <a:buClr>
                <a:srgbClr val="E84013"/>
              </a:buClr>
              <a:buNone/>
              <a:defRPr/>
            </a:pPr>
            <a:r>
              <a:rPr lang="cs-CZ" sz="1800" kern="0" dirty="0" smtClean="0">
                <a:effectLst/>
                <a:latin typeface="Arial" charset="0"/>
                <a:cs typeface="Times New Roman" pitchFamily="18" charset="0"/>
              </a:rPr>
              <a:t>1,2 – pracovní plyny, 3 – sběr dat, 4 – IR spektrometr, 5 – třícestný kohout, 6 – box, 7 – průtokoměr/regulátor, 8 – adsorbéry, 9,10 – temperování, 11 – distributor toku, 12,13,14 – regulace teploty, 15 – výstup plynu</a:t>
            </a:r>
            <a:endParaRPr lang="cs-CZ" sz="1800" kern="0" dirty="0" smtClean="0">
              <a:effectLst/>
              <a:latin typeface="Arial" charset="0"/>
              <a:cs typeface="Times New Roman" pitchFamily="18" charset="0"/>
            </a:endParaRPr>
          </a:p>
        </p:txBody>
      </p:sp>
      <p:grpSp>
        <p:nvGrpSpPr>
          <p:cNvPr id="15366" name="Skupina 13"/>
          <p:cNvGrpSpPr>
            <a:grpSpLocks/>
          </p:cNvGrpSpPr>
          <p:nvPr/>
        </p:nvGrpSpPr>
        <p:grpSpPr bwMode="auto">
          <a:xfrm>
            <a:off x="0" y="0"/>
            <a:ext cx="9144000" cy="723899"/>
            <a:chOff x="0" y="0"/>
            <a:chExt cx="9144000" cy="723899"/>
          </a:xfrm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723899"/>
            </a:xfrm>
            <a:prstGeom prst="rect">
              <a:avLst/>
            </a:prstGeom>
            <a:solidFill>
              <a:srgbClr val="E8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de-DE" altLang="cs-CZ" sz="4000">
                <a:solidFill>
                  <a:srgbClr val="DC5E3C"/>
                </a:solidFill>
              </a:endParaRPr>
            </a:p>
          </p:txBody>
        </p:sp>
        <p:sp>
          <p:nvSpPr>
            <p:cNvPr id="15368" name="TextovéPole 12"/>
            <p:cNvSpPr txBox="1">
              <a:spLocks noChangeArrowheads="1"/>
            </p:cNvSpPr>
            <p:nvPr/>
          </p:nvSpPr>
          <p:spPr bwMode="auto">
            <a:xfrm>
              <a:off x="0" y="88047"/>
              <a:ext cx="914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cs-CZ" altLang="cs-CZ" sz="3000" b="1" dirty="0" smtClean="0">
                  <a:solidFill>
                    <a:srgbClr val="F9E6B5"/>
                  </a:solidFill>
                  <a:latin typeface="Tahoma" pitchFamily="34" charset="0"/>
                  <a:cs typeface="Tahoma" pitchFamily="34" charset="0"/>
                </a:rPr>
                <a:t>Stanovení adsorpčních kapacit</a:t>
              </a:r>
              <a:endParaRPr lang="cs-CZ" altLang="cs-CZ" sz="3000" b="1" dirty="0">
                <a:solidFill>
                  <a:srgbClr val="F9E6B5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-9526" y="6391275"/>
            <a:ext cx="9153527" cy="474345"/>
            <a:chOff x="-9526" y="6391275"/>
            <a:chExt cx="9153527" cy="474345"/>
          </a:xfrm>
        </p:grpSpPr>
        <p:grpSp>
          <p:nvGrpSpPr>
            <p:cNvPr id="4" name="Skupina 3"/>
            <p:cNvGrpSpPr/>
            <p:nvPr/>
          </p:nvGrpSpPr>
          <p:grpSpPr>
            <a:xfrm>
              <a:off x="0" y="6391275"/>
              <a:ext cx="9144001" cy="468425"/>
              <a:chOff x="0" y="6391275"/>
              <a:chExt cx="9144001" cy="468425"/>
            </a:xfrm>
          </p:grpSpPr>
          <p:grpSp>
            <p:nvGrpSpPr>
              <p:cNvPr id="15" name="Skupina 14"/>
              <p:cNvGrpSpPr>
                <a:grpSpLocks noChangeAspect="1"/>
              </p:cNvGrpSpPr>
              <p:nvPr/>
            </p:nvGrpSpPr>
            <p:grpSpPr>
              <a:xfrm>
                <a:off x="70713" y="6447368"/>
                <a:ext cx="9073288" cy="412332"/>
                <a:chOff x="4205566" y="58164"/>
                <a:chExt cx="15122148" cy="687220"/>
              </a:xfrm>
            </p:grpSpPr>
            <p:grpSp>
              <p:nvGrpSpPr>
                <p:cNvPr id="16" name="Skupina 15"/>
                <p:cNvGrpSpPr/>
                <p:nvPr/>
              </p:nvGrpSpPr>
              <p:grpSpPr>
                <a:xfrm>
                  <a:off x="4205566" y="58164"/>
                  <a:ext cx="613964" cy="611117"/>
                  <a:chOff x="4410353" y="-368080"/>
                  <a:chExt cx="613964" cy="611117"/>
                </a:xfrm>
              </p:grpSpPr>
              <p:sp>
                <p:nvSpPr>
                  <p:cNvPr id="21" name="Obdélník 20"/>
                  <p:cNvSpPr/>
                  <p:nvPr/>
                </p:nvSpPr>
                <p:spPr bwMode="auto">
                  <a:xfrm>
                    <a:off x="4412434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" name="Obdélník 21"/>
                  <p:cNvSpPr/>
                  <p:nvPr/>
                </p:nvSpPr>
                <p:spPr bwMode="auto">
                  <a:xfrm>
                    <a:off x="4757918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" name="Obdélník 22"/>
                  <p:cNvSpPr/>
                  <p:nvPr/>
                </p:nvSpPr>
                <p:spPr bwMode="auto">
                  <a:xfrm>
                    <a:off x="4757917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" name="Obdélník 23"/>
                  <p:cNvSpPr/>
                  <p:nvPr/>
                </p:nvSpPr>
                <p:spPr bwMode="auto">
                  <a:xfrm>
                    <a:off x="4410353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5" name="Obdélník 24"/>
                <p:cNvSpPr/>
                <p:nvPr/>
              </p:nvSpPr>
              <p:spPr>
                <a:xfrm>
                  <a:off x="11247337" y="365792"/>
                  <a:ext cx="8080377" cy="3795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eaLnBrk="1" hangingPunct="1">
                    <a:lnSpc>
                      <a:spcPct val="80000"/>
                    </a:lnSpc>
                    <a:spcBef>
                      <a:spcPts val="1200"/>
                    </a:spcBef>
                    <a:spcAft>
                      <a:spcPts val="1200"/>
                    </a:spcAft>
                    <a:defRPr/>
                  </a:pPr>
                  <a:r>
                    <a:rPr lang="cs-CZ" sz="1100" b="1" dirty="0" smtClean="0">
                      <a:latin typeface="Arial" pitchFamily="34" charset="0"/>
                      <a:cs typeface="Arial" pitchFamily="34" charset="0"/>
                    </a:rPr>
                    <a:t>Ing. Marek Staf, Ph.D.			Snímek </a:t>
                  </a:r>
                  <a:fld id="{F359A7FE-5137-4519-AA84-6CA6B407F115}" type="slidenum">
                    <a:rPr lang="cs-CZ" sz="1100" b="1" smtClean="0">
                      <a:latin typeface="Arial" pitchFamily="34" charset="0"/>
                      <a:cs typeface="Arial" pitchFamily="34" charset="0"/>
                    </a:rPr>
                    <a:pPr algn="r" eaLnBrk="1" hangingPunct="1">
                      <a:lnSpc>
                        <a:spcPct val="80000"/>
                      </a:lnSpc>
                      <a:spcBef>
                        <a:spcPts val="1200"/>
                      </a:spcBef>
                      <a:spcAft>
                        <a:spcPts val="1200"/>
                      </a:spcAft>
                      <a:defRPr/>
                    </a:pPr>
                    <a:t>8</a:t>
                  </a:fld>
                  <a:endParaRPr lang="cs-CZ" sz="11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" name="Přímá spojnice 2"/>
              <p:cNvCxnSpPr/>
              <p:nvPr/>
            </p:nvCxnSpPr>
            <p:spPr bwMode="auto">
              <a:xfrm>
                <a:off x="0" y="6391275"/>
                <a:ext cx="914400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E8401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6" y="6391275"/>
              <a:ext cx="1609385" cy="4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Obráze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28" y="743925"/>
            <a:ext cx="6927247" cy="47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79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0" y="741362"/>
            <a:ext cx="9144000" cy="44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36000" bIns="36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60000" indent="-360000" defTabSz="180000" eaLnBrk="1" hangingPunct="1">
              <a:spcBef>
                <a:spcPts val="0"/>
              </a:spcBef>
              <a:spcAft>
                <a:spcPts val="600"/>
              </a:spcAft>
              <a:buClr>
                <a:srgbClr val="E84013"/>
              </a:buClr>
              <a:defRPr/>
            </a:pPr>
            <a:r>
              <a:rPr lang="cs-CZ" sz="2400" b="1" kern="0" dirty="0" smtClean="0">
                <a:effectLst/>
                <a:latin typeface="Arial" charset="0"/>
                <a:cs typeface="Times New Roman" pitchFamily="18" charset="0"/>
              </a:rPr>
              <a:t>Změny adsorpčního povrchu v závislosti na teplotě tavení </a:t>
            </a:r>
            <a:endParaRPr lang="cs-CZ" sz="2400" kern="0" dirty="0">
              <a:effectLst/>
              <a:latin typeface="Arial" charset="0"/>
              <a:cs typeface="Times New Roman" pitchFamily="18" charset="0"/>
            </a:endParaRPr>
          </a:p>
        </p:txBody>
      </p:sp>
      <p:grpSp>
        <p:nvGrpSpPr>
          <p:cNvPr id="15366" name="Skupina 13"/>
          <p:cNvGrpSpPr>
            <a:grpSpLocks/>
          </p:cNvGrpSpPr>
          <p:nvPr/>
        </p:nvGrpSpPr>
        <p:grpSpPr bwMode="auto">
          <a:xfrm>
            <a:off x="0" y="0"/>
            <a:ext cx="9144000" cy="723899"/>
            <a:chOff x="0" y="0"/>
            <a:chExt cx="9144000" cy="723899"/>
          </a:xfrm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723899"/>
            </a:xfrm>
            <a:prstGeom prst="rect">
              <a:avLst/>
            </a:prstGeom>
            <a:solidFill>
              <a:srgbClr val="E8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de-DE" altLang="cs-CZ" sz="4000">
                <a:solidFill>
                  <a:srgbClr val="DC5E3C"/>
                </a:solidFill>
              </a:endParaRPr>
            </a:p>
          </p:txBody>
        </p:sp>
        <p:sp>
          <p:nvSpPr>
            <p:cNvPr id="15368" name="TextovéPole 12"/>
            <p:cNvSpPr txBox="1">
              <a:spLocks noChangeArrowheads="1"/>
            </p:cNvSpPr>
            <p:nvPr/>
          </p:nvSpPr>
          <p:spPr bwMode="auto">
            <a:xfrm>
              <a:off x="0" y="88047"/>
              <a:ext cx="914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cs-CZ" altLang="cs-CZ" sz="3000" b="1" dirty="0" smtClean="0">
                  <a:solidFill>
                    <a:srgbClr val="F9E6B5"/>
                  </a:solidFill>
                  <a:latin typeface="Tahoma" pitchFamily="34" charset="0"/>
                  <a:cs typeface="Tahoma" pitchFamily="34" charset="0"/>
                </a:rPr>
                <a:t>Vlastnosti produktů</a:t>
              </a:r>
              <a:endParaRPr lang="cs-CZ" altLang="cs-CZ" sz="3000" b="1" dirty="0">
                <a:solidFill>
                  <a:srgbClr val="F9E6B5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-9526" y="6391275"/>
            <a:ext cx="9153527" cy="474345"/>
            <a:chOff x="-9526" y="6391275"/>
            <a:chExt cx="9153527" cy="474345"/>
          </a:xfrm>
        </p:grpSpPr>
        <p:grpSp>
          <p:nvGrpSpPr>
            <p:cNvPr id="4" name="Skupina 3"/>
            <p:cNvGrpSpPr/>
            <p:nvPr/>
          </p:nvGrpSpPr>
          <p:grpSpPr>
            <a:xfrm>
              <a:off x="0" y="6391275"/>
              <a:ext cx="9144001" cy="468425"/>
              <a:chOff x="0" y="6391275"/>
              <a:chExt cx="9144001" cy="468425"/>
            </a:xfrm>
          </p:grpSpPr>
          <p:grpSp>
            <p:nvGrpSpPr>
              <p:cNvPr id="15" name="Skupina 14"/>
              <p:cNvGrpSpPr>
                <a:grpSpLocks noChangeAspect="1"/>
              </p:cNvGrpSpPr>
              <p:nvPr/>
            </p:nvGrpSpPr>
            <p:grpSpPr>
              <a:xfrm>
                <a:off x="70713" y="6447368"/>
                <a:ext cx="9073288" cy="412332"/>
                <a:chOff x="4205566" y="58164"/>
                <a:chExt cx="15122148" cy="687220"/>
              </a:xfrm>
            </p:grpSpPr>
            <p:grpSp>
              <p:nvGrpSpPr>
                <p:cNvPr id="16" name="Skupina 15"/>
                <p:cNvGrpSpPr/>
                <p:nvPr/>
              </p:nvGrpSpPr>
              <p:grpSpPr>
                <a:xfrm>
                  <a:off x="4205566" y="58164"/>
                  <a:ext cx="613964" cy="611117"/>
                  <a:chOff x="4410353" y="-368080"/>
                  <a:chExt cx="613964" cy="611117"/>
                </a:xfrm>
              </p:grpSpPr>
              <p:sp>
                <p:nvSpPr>
                  <p:cNvPr id="21" name="Obdélník 20"/>
                  <p:cNvSpPr/>
                  <p:nvPr/>
                </p:nvSpPr>
                <p:spPr bwMode="auto">
                  <a:xfrm>
                    <a:off x="4412434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" name="Obdélník 21"/>
                  <p:cNvSpPr/>
                  <p:nvPr/>
                </p:nvSpPr>
                <p:spPr bwMode="auto">
                  <a:xfrm>
                    <a:off x="4757918" y="-368080"/>
                    <a:ext cx="259557" cy="2871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" name="Obdélník 22"/>
                  <p:cNvSpPr/>
                  <p:nvPr/>
                </p:nvSpPr>
                <p:spPr bwMode="auto">
                  <a:xfrm>
                    <a:off x="4757917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" name="Obdélník 23"/>
                  <p:cNvSpPr/>
                  <p:nvPr/>
                </p:nvSpPr>
                <p:spPr bwMode="auto">
                  <a:xfrm>
                    <a:off x="4410353" y="-29268"/>
                    <a:ext cx="266400" cy="27230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5" name="Obdélník 24"/>
                <p:cNvSpPr/>
                <p:nvPr/>
              </p:nvSpPr>
              <p:spPr>
                <a:xfrm>
                  <a:off x="11247337" y="365792"/>
                  <a:ext cx="8080377" cy="3795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eaLnBrk="1" hangingPunct="1">
                    <a:lnSpc>
                      <a:spcPct val="80000"/>
                    </a:lnSpc>
                    <a:spcBef>
                      <a:spcPts val="1200"/>
                    </a:spcBef>
                    <a:spcAft>
                      <a:spcPts val="1200"/>
                    </a:spcAft>
                    <a:defRPr/>
                  </a:pPr>
                  <a:r>
                    <a:rPr lang="cs-CZ" sz="1100" b="1" dirty="0" smtClean="0">
                      <a:latin typeface="Arial" pitchFamily="34" charset="0"/>
                      <a:cs typeface="Arial" pitchFamily="34" charset="0"/>
                    </a:rPr>
                    <a:t>Ing. Marek Staf, Ph.D.			Snímek </a:t>
                  </a:r>
                  <a:fld id="{F359A7FE-5137-4519-AA84-6CA6B407F115}" type="slidenum">
                    <a:rPr lang="cs-CZ" sz="1100" b="1" smtClean="0">
                      <a:latin typeface="Arial" pitchFamily="34" charset="0"/>
                      <a:cs typeface="Arial" pitchFamily="34" charset="0"/>
                    </a:rPr>
                    <a:pPr algn="r" eaLnBrk="1" hangingPunct="1">
                      <a:lnSpc>
                        <a:spcPct val="80000"/>
                      </a:lnSpc>
                      <a:spcBef>
                        <a:spcPts val="1200"/>
                      </a:spcBef>
                      <a:spcAft>
                        <a:spcPts val="1200"/>
                      </a:spcAft>
                      <a:defRPr/>
                    </a:pPr>
                    <a:t>9</a:t>
                  </a:fld>
                  <a:endParaRPr lang="cs-CZ" sz="11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" name="Přímá spojnice 2"/>
              <p:cNvCxnSpPr/>
              <p:nvPr/>
            </p:nvCxnSpPr>
            <p:spPr bwMode="auto">
              <a:xfrm>
                <a:off x="0" y="6391275"/>
                <a:ext cx="914400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E8401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6" y="6391275"/>
              <a:ext cx="1609385" cy="4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192921"/>
            <a:ext cx="7134225" cy="511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850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">
  <a:themeElements>
    <a:clrScheme name="Azur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C:\Microsoft Office\Templates\Presentation Designs\Azur.pot</Template>
  <TotalTime>6176</TotalTime>
  <Words>414</Words>
  <Application>Microsoft Office PowerPoint</Application>
  <PresentationFormat>Předvádění na obrazovce (4:3)</PresentationFormat>
  <Paragraphs>146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Source Sans Pro</vt:lpstr>
      <vt:lpstr>Symbol</vt:lpstr>
      <vt:lpstr>Tahoma</vt:lpstr>
      <vt:lpstr>Times New Roman</vt:lpstr>
      <vt:lpstr>Wingdings</vt:lpstr>
      <vt:lpstr>Azur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VŠCHT v Praze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Setkání zástupců VŠCHT a CHEMOPETROL k problematice spolupráce v oblasti výzkumu</dc:title>
  <dc:creator>ciahotnk</dc:creator>
  <cp:lastModifiedBy>Staf Marek</cp:lastModifiedBy>
  <cp:revision>758</cp:revision>
  <cp:lastPrinted>2019-03-04T16:34:53Z</cp:lastPrinted>
  <dcterms:created xsi:type="dcterms:W3CDTF">2003-04-10T10:33:37Z</dcterms:created>
  <dcterms:modified xsi:type="dcterms:W3CDTF">2019-03-19T06:39:01Z</dcterms:modified>
</cp:coreProperties>
</file>