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78" r:id="rId2"/>
  </p:sldMasterIdLst>
  <p:sldIdLst>
    <p:sldId id="256" r:id="rId3"/>
    <p:sldId id="258" r:id="rId4"/>
    <p:sldId id="259" r:id="rId5"/>
    <p:sldId id="281" r:id="rId6"/>
    <p:sldId id="280" r:id="rId7"/>
    <p:sldId id="265" r:id="rId8"/>
    <p:sldId id="261" r:id="rId9"/>
    <p:sldId id="283" r:id="rId10"/>
    <p:sldId id="290" r:id="rId11"/>
    <p:sldId id="291" r:id="rId12"/>
    <p:sldId id="262" r:id="rId13"/>
    <p:sldId id="292" r:id="rId14"/>
    <p:sldId id="293" r:id="rId15"/>
    <p:sldId id="282" r:id="rId16"/>
    <p:sldId id="284" r:id="rId17"/>
    <p:sldId id="263" r:id="rId18"/>
    <p:sldId id="26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6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9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70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50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7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8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541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32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3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1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542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75BC-5DFA-4E57-B3FE-727D70756DA6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1F86-821A-4DF4-9541-F446C53ED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2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2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6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63" indent="0">
              <a:buNone/>
              <a:defRPr sz="1800" b="1"/>
            </a:lvl3pPr>
            <a:lvl4pPr marL="1370641" indent="0">
              <a:buNone/>
              <a:defRPr sz="1600" b="1"/>
            </a:lvl4pPr>
            <a:lvl5pPr marL="1827519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81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38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63" indent="0">
              <a:buNone/>
              <a:defRPr sz="1800" b="1"/>
            </a:lvl3pPr>
            <a:lvl4pPr marL="1370641" indent="0">
              <a:buNone/>
              <a:defRPr sz="1600" b="1"/>
            </a:lvl4pPr>
            <a:lvl5pPr marL="1827519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81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38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8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8" indent="0">
              <a:buNone/>
              <a:defRPr sz="1200"/>
            </a:lvl2pPr>
            <a:lvl3pPr marL="913763" indent="0">
              <a:buNone/>
              <a:defRPr sz="1000"/>
            </a:lvl3pPr>
            <a:lvl4pPr marL="1370641" indent="0">
              <a:buNone/>
              <a:defRPr sz="900"/>
            </a:lvl4pPr>
            <a:lvl5pPr marL="1827519" indent="0">
              <a:buNone/>
              <a:defRPr sz="900"/>
            </a:lvl5pPr>
            <a:lvl6pPr marL="2284398" indent="0">
              <a:buNone/>
              <a:defRPr sz="900"/>
            </a:lvl6pPr>
            <a:lvl7pPr marL="2741281" indent="0">
              <a:buNone/>
              <a:defRPr sz="900"/>
            </a:lvl7pPr>
            <a:lvl8pPr marL="3198160" indent="0">
              <a:buNone/>
              <a:defRPr sz="900"/>
            </a:lvl8pPr>
            <a:lvl9pPr marL="3655038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8" indent="0">
              <a:buNone/>
              <a:defRPr sz="2800"/>
            </a:lvl2pPr>
            <a:lvl3pPr marL="913763" indent="0">
              <a:buNone/>
              <a:defRPr sz="2400"/>
            </a:lvl3pPr>
            <a:lvl4pPr marL="1370641" indent="0">
              <a:buNone/>
              <a:defRPr sz="2000"/>
            </a:lvl4pPr>
            <a:lvl5pPr marL="1827519" indent="0">
              <a:buNone/>
              <a:defRPr sz="2000"/>
            </a:lvl5pPr>
            <a:lvl6pPr marL="2284398" indent="0">
              <a:buNone/>
              <a:defRPr sz="2000"/>
            </a:lvl6pPr>
            <a:lvl7pPr marL="2741281" indent="0">
              <a:buNone/>
              <a:defRPr sz="2000"/>
            </a:lvl7pPr>
            <a:lvl8pPr marL="3198160" indent="0">
              <a:buNone/>
              <a:defRPr sz="2000"/>
            </a:lvl8pPr>
            <a:lvl9pPr marL="3655038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8" indent="0">
              <a:buNone/>
              <a:defRPr sz="1200"/>
            </a:lvl2pPr>
            <a:lvl3pPr marL="913763" indent="0">
              <a:buNone/>
              <a:defRPr sz="1000"/>
            </a:lvl3pPr>
            <a:lvl4pPr marL="1370641" indent="0">
              <a:buNone/>
              <a:defRPr sz="900"/>
            </a:lvl4pPr>
            <a:lvl5pPr marL="1827519" indent="0">
              <a:buNone/>
              <a:defRPr sz="900"/>
            </a:lvl5pPr>
            <a:lvl6pPr marL="2284398" indent="0">
              <a:buNone/>
              <a:defRPr sz="900"/>
            </a:lvl6pPr>
            <a:lvl7pPr marL="2741281" indent="0">
              <a:buNone/>
              <a:defRPr sz="900"/>
            </a:lvl7pPr>
            <a:lvl8pPr marL="3198160" indent="0">
              <a:buNone/>
              <a:defRPr sz="900"/>
            </a:lvl8pPr>
            <a:lvl9pPr marL="3655038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7" tIns="45685" rIns="91377" bIns="45685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377" tIns="45685" rIns="91377" bIns="45685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7" tIns="45685" rIns="91377" bIns="456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3"/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3763"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7" tIns="45685" rIns="91377" bIns="456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3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7" tIns="45685" rIns="91377" bIns="456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3"/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3763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37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2" indent="-342662" algn="l" defTabSz="913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32" indent="-285547" algn="l" defTabSz="9137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01" indent="-228439" algn="l" defTabSz="913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80" indent="-228439" algn="l" defTabSz="9137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8" indent="-228439" algn="l" defTabSz="9137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43" indent="-228439" algn="l" defTabSz="913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21" indent="-228439" algn="l" defTabSz="913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9" indent="-228439" algn="l" defTabSz="913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9" indent="-228439" algn="l" defTabSz="913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3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1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9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81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0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8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3763"/>
            <a:fld id="{23140913-8213-40D4-833E-1DFBFFBBF3F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3763"/>
              <a:t>21.03.2019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3763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3"/>
            <a:fld id="{34599123-DD7A-4694-A136-B0A3E7BB602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3763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DBA4D2-E498-4D6B-88EA-100D55198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2" y="2041209"/>
            <a:ext cx="8054235" cy="1984486"/>
          </a:xfrm>
        </p:spPr>
        <p:txBody>
          <a:bodyPr>
            <a:noAutofit/>
          </a:bodyPr>
          <a:lstStyle/>
          <a:p>
            <a:r>
              <a:rPr lang="cs-CZ" b="1" dirty="0"/>
              <a:t>Příprava </a:t>
            </a:r>
            <a:r>
              <a:rPr lang="cs-CZ" b="1" dirty="0" err="1"/>
              <a:t>biocharu</a:t>
            </a:r>
            <a:r>
              <a:rPr lang="cs-CZ" b="1" dirty="0"/>
              <a:t> v kvalitě aktivního uhlí pyrolýzou odpadu </a:t>
            </a:r>
            <a:br>
              <a:rPr lang="cs-CZ" b="1" dirty="0"/>
            </a:br>
            <a:r>
              <a:rPr lang="cs-CZ" b="1" dirty="0"/>
              <a:t>z technického konopí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96924E1-203B-46E6-956D-C2F7DD177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8" y="4406383"/>
            <a:ext cx="6858000" cy="121519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dirty="0"/>
              <a:t>Bc. Vít Šrámek</a:t>
            </a:r>
          </a:p>
          <a:p>
            <a:pPr algn="l"/>
            <a:r>
              <a:rPr lang="cs-CZ" sz="2400" dirty="0"/>
              <a:t>Ing. Marek </a:t>
            </a:r>
            <a:r>
              <a:rPr lang="cs-CZ" sz="2400" dirty="0" err="1"/>
              <a:t>Staf</a:t>
            </a:r>
            <a:r>
              <a:rPr lang="cs-CZ" sz="2400" dirty="0"/>
              <a:t>, Ph.D.</a:t>
            </a:r>
          </a:p>
          <a:p>
            <a:pPr algn="l"/>
            <a:r>
              <a:rPr lang="cs-CZ" sz="2400" dirty="0"/>
              <a:t>doc. Ing Michael Pohořelý, Ph.D.</a:t>
            </a:r>
          </a:p>
        </p:txBody>
      </p:sp>
      <p:pic>
        <p:nvPicPr>
          <p:cNvPr id="17" name="Picture 2" descr="C:\Users\Servis\Downloads\logoVSCHT_zakl.jpg">
            <a:extLst>
              <a:ext uri="{FF2B5EF4-FFF2-40B4-BE49-F238E27FC236}">
                <a16:creationId xmlns:a16="http://schemas.microsoft.com/office/drawing/2014/main" id="{3168D1D4-1C76-458D-A20B-72C98781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5724128" cy="15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ECBAAB5-FD33-4E33-B496-5785CBC9F7BD}"/>
              </a:ext>
            </a:extLst>
          </p:cNvPr>
          <p:cNvSpPr txBox="1"/>
          <p:nvPr/>
        </p:nvSpPr>
        <p:spPr>
          <a:xfrm>
            <a:off x="1142998" y="6002265"/>
            <a:ext cx="696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Konference TVIP 2019, 19. – 21. 3. 2019, Hustopeče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0F9435E-F338-4845-97A6-5A0E8079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713" y="163885"/>
            <a:ext cx="1383912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894E7-C7B7-4721-93D5-F354624D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57665"/>
            <a:ext cx="7886700" cy="737288"/>
          </a:xfrm>
        </p:spPr>
        <p:txBody>
          <a:bodyPr/>
          <a:lstStyle/>
          <a:p>
            <a:pPr algn="ctr"/>
            <a:r>
              <a:rPr lang="cs-CZ" u="sng" dirty="0"/>
              <a:t>Výsledky průběhu aktivace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7880" y="6400798"/>
            <a:ext cx="804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*Pára pro aktivaci byla připravena ze 150 ml H</a:t>
            </a:r>
            <a:r>
              <a:rPr lang="cs-CZ" baseline="-25000" dirty="0"/>
              <a:t>2</a:t>
            </a:r>
            <a:r>
              <a:rPr lang="cs-CZ" dirty="0"/>
              <a:t>O (ostatní vzorky 100 ml)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3CB7DF-DF0F-4423-BFF7-7A885C02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7" y="652020"/>
            <a:ext cx="8351142" cy="57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9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894E7-C7B7-4721-93D5-F354624D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57665"/>
            <a:ext cx="7886700" cy="737288"/>
          </a:xfrm>
        </p:spPr>
        <p:txBody>
          <a:bodyPr/>
          <a:lstStyle/>
          <a:p>
            <a:pPr algn="ctr"/>
            <a:r>
              <a:rPr lang="cs-CZ" u="sng" dirty="0"/>
              <a:t>Výsledky průběhu aktivace a pyrolýzy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7880" y="6400798"/>
            <a:ext cx="804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*Pára pro aktivaci byla připravena ze 150 ml H</a:t>
            </a:r>
            <a:r>
              <a:rPr lang="cs-CZ" baseline="-25000" dirty="0"/>
              <a:t>2</a:t>
            </a:r>
            <a:r>
              <a:rPr lang="cs-CZ" dirty="0"/>
              <a:t>O (ostatní vzorky 100 ml)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67D399-CB7D-4BEA-B199-9E148F6A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3" y="626730"/>
            <a:ext cx="8511924" cy="57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4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303AE-65D0-47F6-AC96-AD5EC2D2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4960"/>
            <a:ext cx="7886700" cy="675640"/>
          </a:xfrm>
        </p:spPr>
        <p:txBody>
          <a:bodyPr/>
          <a:lstStyle/>
          <a:p>
            <a:pPr algn="ctr"/>
            <a:r>
              <a:rPr lang="cs-CZ" u="sng" dirty="0"/>
              <a:t>Výsledky průběhu pyrolýzy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5E698BD-CD87-40E7-9DAA-0EAFFD69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1" y="919479"/>
            <a:ext cx="8927217" cy="55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303AE-65D0-47F6-AC96-AD5EC2D2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4960"/>
            <a:ext cx="7886700" cy="675640"/>
          </a:xfrm>
        </p:spPr>
        <p:txBody>
          <a:bodyPr/>
          <a:lstStyle/>
          <a:p>
            <a:pPr algn="ctr"/>
            <a:r>
              <a:rPr lang="cs-CZ" u="sng" dirty="0"/>
              <a:t>Výsledky průběhu aktivace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DE768B-3F63-4EF2-854A-BE2785BBDBC0}"/>
              </a:ext>
            </a:extLst>
          </p:cNvPr>
          <p:cNvSpPr txBox="1"/>
          <p:nvPr/>
        </p:nvSpPr>
        <p:spPr>
          <a:xfrm>
            <a:off x="757880" y="6400798"/>
            <a:ext cx="804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*Pára pro aktivaci byla připravena ze 150 ml H</a:t>
            </a:r>
            <a:r>
              <a:rPr lang="cs-CZ" baseline="-25000" dirty="0"/>
              <a:t>2</a:t>
            </a:r>
            <a:r>
              <a:rPr lang="cs-CZ" dirty="0"/>
              <a:t>O (ostatní vzorky 100 ml)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CE314B-1B5A-455A-830E-75C5A5F5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88" y="946958"/>
            <a:ext cx="8638424" cy="53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303AE-65D0-47F6-AC96-AD5EC2D2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4960"/>
            <a:ext cx="7886700" cy="675640"/>
          </a:xfrm>
        </p:spPr>
        <p:txBody>
          <a:bodyPr/>
          <a:lstStyle/>
          <a:p>
            <a:pPr algn="ctr"/>
            <a:r>
              <a:rPr lang="cs-CZ" u="sng" dirty="0"/>
              <a:t>Výsledky průběhu aktivace a pyrolýzy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947E14-FD7D-4183-86D7-83EF99981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0" y="1087882"/>
            <a:ext cx="8476119" cy="52156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CDE768B-3F63-4EF2-854A-BE2785BBDBC0}"/>
              </a:ext>
            </a:extLst>
          </p:cNvPr>
          <p:cNvSpPr txBox="1"/>
          <p:nvPr/>
        </p:nvSpPr>
        <p:spPr>
          <a:xfrm>
            <a:off x="757880" y="6400798"/>
            <a:ext cx="804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*Pára pro aktivaci byla připravena ze 150 ml H</a:t>
            </a:r>
            <a:r>
              <a:rPr lang="cs-CZ" baseline="-25000" dirty="0"/>
              <a:t>2</a:t>
            </a:r>
            <a:r>
              <a:rPr lang="cs-CZ" dirty="0"/>
              <a:t>O (ostatní vzorky 100 ml)</a:t>
            </a:r>
          </a:p>
        </p:txBody>
      </p:sp>
    </p:spTree>
    <p:extLst>
      <p:ext uri="{BB962C8B-B14F-4D97-AF65-F5344CB8AC3E}">
        <p14:creationId xmlns:p14="http://schemas.microsoft.com/office/powerpoint/2010/main" val="277701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6406D-5BC9-43CE-A055-EF98299B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72" y="359092"/>
            <a:ext cx="7252855" cy="637540"/>
          </a:xfrm>
        </p:spPr>
        <p:txBody>
          <a:bodyPr/>
          <a:lstStyle/>
          <a:p>
            <a:pPr algn="ctr"/>
            <a:r>
              <a:rPr lang="cs-CZ" u="sng" dirty="0"/>
              <a:t>Distribuce velikosti pórů vzorku 450N740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A7B086-426D-44DD-A95B-1285FD4F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171239"/>
            <a:ext cx="8356600" cy="55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5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2A9E0-D311-4E19-905A-015CF48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/>
              <a:t>Závěr a nastínění dalších experimentů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91314E-E344-454E-BF4C-707C2CE3C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Nejlepší výsledek – vzorek 450N740 </a:t>
            </a:r>
          </a:p>
          <a:p>
            <a:pPr lvl="1"/>
            <a:r>
              <a:rPr lang="cs-CZ" sz="2500" dirty="0"/>
              <a:t>Pyrolýza při 450 </a:t>
            </a:r>
            <a:r>
              <a:rPr lang="cs-CZ" sz="2500" dirty="0">
                <a:cs typeface="Arial" panose="020B0604020202020204" pitchFamily="34" charset="0"/>
              </a:rPr>
              <a:t>°C a aktivace vodní parou a dusíkem </a:t>
            </a:r>
            <a:br>
              <a:rPr lang="cs-CZ" sz="2500" dirty="0">
                <a:cs typeface="Arial" panose="020B0604020202020204" pitchFamily="34" charset="0"/>
              </a:rPr>
            </a:br>
            <a:r>
              <a:rPr lang="cs-CZ" sz="2500" dirty="0">
                <a:cs typeface="Arial" panose="020B0604020202020204" pitchFamily="34" charset="0"/>
              </a:rPr>
              <a:t>při 740 °C.</a:t>
            </a:r>
          </a:p>
          <a:p>
            <a:r>
              <a:rPr lang="cs-CZ" sz="2800" dirty="0">
                <a:cs typeface="Arial" panose="020B0604020202020204" pitchFamily="34" charset="0"/>
              </a:rPr>
              <a:t>Rozšíření podmínek aktivace o další teploty.</a:t>
            </a:r>
          </a:p>
          <a:p>
            <a:r>
              <a:rPr lang="cs-CZ" sz="2800" dirty="0">
                <a:cs typeface="Arial" panose="020B0604020202020204" pitchFamily="34" charset="0"/>
              </a:rPr>
              <a:t>Detailní charakterizace primárních produktů pyrolýzy (</a:t>
            </a:r>
            <a:r>
              <a:rPr lang="cs-CZ" sz="2800" dirty="0" err="1">
                <a:cs typeface="Arial" panose="020B0604020202020204" pitchFamily="34" charset="0"/>
              </a:rPr>
              <a:t>biocharu</a:t>
            </a:r>
            <a:r>
              <a:rPr lang="cs-CZ" sz="2800" dirty="0">
                <a:cs typeface="Arial" panose="020B0604020202020204" pitchFamily="34" charset="0"/>
              </a:rPr>
              <a:t>) a aktivního uhlí (aktivovaného </a:t>
            </a:r>
            <a:r>
              <a:rPr lang="cs-CZ" sz="2800" dirty="0" err="1">
                <a:cs typeface="Arial" panose="020B0604020202020204" pitchFamily="34" charset="0"/>
              </a:rPr>
              <a:t>biocharu</a:t>
            </a:r>
            <a:r>
              <a:rPr lang="cs-CZ" sz="2800" dirty="0">
                <a:cs typeface="Arial" panose="020B0604020202020204" pitchFamily="34" charset="0"/>
              </a:rPr>
              <a:t>):</a:t>
            </a:r>
            <a:endParaRPr lang="cs-CZ" sz="2500" dirty="0">
              <a:cs typeface="Arial" panose="020B0604020202020204" pitchFamily="34" charset="0"/>
            </a:endParaRPr>
          </a:p>
          <a:p>
            <a:pPr lvl="1"/>
            <a:r>
              <a:rPr lang="cs-CZ" sz="2500" dirty="0">
                <a:cs typeface="Arial" panose="020B0604020202020204" pitchFamily="34" charset="0"/>
              </a:rPr>
              <a:t>Komplexní texturní vlastnosti včetně distribuce </a:t>
            </a:r>
            <a:r>
              <a:rPr lang="cs-CZ" sz="2500" dirty="0" err="1">
                <a:cs typeface="Arial" panose="020B0604020202020204" pitchFamily="34" charset="0"/>
              </a:rPr>
              <a:t>mikorpórů</a:t>
            </a:r>
            <a:r>
              <a:rPr lang="cs-CZ" sz="2500" dirty="0">
                <a:cs typeface="Arial" panose="020B0604020202020204" pitchFamily="34" charset="0"/>
              </a:rPr>
              <a:t> a </a:t>
            </a:r>
            <a:r>
              <a:rPr lang="cs-CZ" sz="2500" dirty="0" err="1">
                <a:cs typeface="Arial" panose="020B0604020202020204" pitchFamily="34" charset="0"/>
              </a:rPr>
              <a:t>mezopórů</a:t>
            </a:r>
            <a:r>
              <a:rPr lang="cs-CZ" sz="2500" dirty="0"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2500" dirty="0">
                <a:cs typeface="Arial" panose="020B0604020202020204" pitchFamily="34" charset="0"/>
              </a:rPr>
              <a:t>Stanovení obsahu PAH.</a:t>
            </a:r>
          </a:p>
          <a:p>
            <a:pPr lvl="1"/>
            <a:endParaRPr lang="cs-CZ" sz="2500" dirty="0">
              <a:cs typeface="Arial" panose="020B0604020202020204" pitchFamily="34" charset="0"/>
            </a:endParaRPr>
          </a:p>
          <a:p>
            <a:endParaRPr lang="cs-CZ" sz="2800" dirty="0">
              <a:cs typeface="Arial" panose="020B0604020202020204" pitchFamily="34" charset="0"/>
            </a:endParaRPr>
          </a:p>
          <a:p>
            <a:endParaRPr lang="cs-CZ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1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968E4A-2298-4A7C-AE82-E659D149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3840"/>
            <a:ext cx="7886700" cy="962736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Děkuji za pozornost</a:t>
            </a:r>
            <a:endParaRPr lang="cs-CZ" sz="5400" dirty="0"/>
          </a:p>
        </p:txBody>
      </p:sp>
      <p:pic>
        <p:nvPicPr>
          <p:cNvPr id="6" name="Picture 2" descr="C:\Users\Servis\Downloads\logoVSCHT_zakl.jpg">
            <a:extLst>
              <a:ext uri="{FF2B5EF4-FFF2-40B4-BE49-F238E27FC236}">
                <a16:creationId xmlns:a16="http://schemas.microsoft.com/office/drawing/2014/main" id="{D5364299-8DFE-4496-9A0B-685B6E15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2729"/>
            <a:ext cx="5724128" cy="15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510A28-8613-4B65-8950-89CDE6AF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823" y="4717008"/>
            <a:ext cx="1859127" cy="18591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8B6BE50-1F67-44B5-92E0-E5424180F81E}"/>
              </a:ext>
            </a:extLst>
          </p:cNvPr>
          <p:cNvSpPr txBox="1"/>
          <p:nvPr/>
        </p:nvSpPr>
        <p:spPr>
          <a:xfrm>
            <a:off x="628650" y="2521627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Práce vznikla díky finanční podpoře projektu QK1820175 a projektu QK1910056 Ministerstva zemědělství ČR a z účelové podpory na specifický vysokoškolský výzkum MŠMT 20-21-SVV/2018-2019. Autoři dále děkují Ing. Tomáši </a:t>
            </a:r>
            <a:r>
              <a:rPr lang="cs-CZ" dirty="0" err="1"/>
              <a:t>Růžovičovi</a:t>
            </a:r>
            <a:r>
              <a:rPr lang="cs-CZ" dirty="0"/>
              <a:t> ze spolku TRAWA </a:t>
            </a:r>
            <a:r>
              <a:rPr lang="cs-CZ" dirty="0" err="1"/>
              <a:t>z.s</a:t>
            </a:r>
            <a:r>
              <a:rPr lang="cs-CZ" dirty="0"/>
              <a:t>. za zprostředkování vzorku pazdeří a uvedení do problematiky. </a:t>
            </a:r>
          </a:p>
        </p:txBody>
      </p:sp>
    </p:spTree>
    <p:extLst>
      <p:ext uri="{BB962C8B-B14F-4D97-AF65-F5344CB8AC3E}">
        <p14:creationId xmlns:p14="http://schemas.microsoft.com/office/powerpoint/2010/main" val="300589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D1BD9-BF6F-4A46-AAD5-A837159B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7"/>
            <a:ext cx="7886700" cy="930274"/>
          </a:xfrm>
        </p:spPr>
        <p:txBody>
          <a:bodyPr>
            <a:normAutofit/>
          </a:bodyPr>
          <a:lstStyle/>
          <a:p>
            <a:pPr algn="ctr"/>
            <a:r>
              <a:rPr lang="cs-CZ" u="sng" dirty="0"/>
              <a:t>Aktivní uhlí, </a:t>
            </a:r>
            <a:r>
              <a:rPr lang="cs-CZ" u="sng" dirty="0" err="1"/>
              <a:t>Biochar</a:t>
            </a:r>
            <a:r>
              <a:rPr lang="cs-CZ" u="sng" dirty="0"/>
              <a:t> a vzorková základna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135606-8764-43EF-A242-BF45B451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295401"/>
            <a:ext cx="8864600" cy="4765675"/>
          </a:xfrm>
        </p:spPr>
        <p:txBody>
          <a:bodyPr>
            <a:noAutofit/>
          </a:bodyPr>
          <a:lstStyle/>
          <a:p>
            <a:r>
              <a:rPr lang="cs-CZ" sz="2400" dirty="0"/>
              <a:t>Aktivní uhlí – výroba pyrolýzou a aktivací</a:t>
            </a:r>
          </a:p>
          <a:p>
            <a:pPr lvl="1"/>
            <a:r>
              <a:rPr lang="cs-CZ" sz="2100" dirty="0"/>
              <a:t>Široké spektrum aplikací – čištění odpadních plynů a vod</a:t>
            </a:r>
          </a:p>
          <a:p>
            <a:pPr lvl="1"/>
            <a:r>
              <a:rPr lang="cs-CZ" sz="2100" dirty="0"/>
              <a:t>Hlavní parametry adsorpčních materiálů – specifický povrch, objem pórů, … </a:t>
            </a:r>
          </a:p>
          <a:p>
            <a:r>
              <a:rPr lang="cs-CZ" sz="2400" dirty="0" err="1"/>
              <a:t>Biochar</a:t>
            </a:r>
            <a:r>
              <a:rPr lang="cs-CZ" sz="2400" dirty="0"/>
              <a:t> – tuhý zbytek z pyrolýzy a zplyňování biomasy se specifickými vlastnostmi</a:t>
            </a:r>
          </a:p>
          <a:p>
            <a:r>
              <a:rPr lang="cs-CZ" sz="2400" dirty="0" err="1"/>
              <a:t>Biochar</a:t>
            </a:r>
            <a:r>
              <a:rPr lang="cs-CZ" sz="2400" dirty="0"/>
              <a:t> lze přímo využít nebo dále aktivovat</a:t>
            </a:r>
          </a:p>
          <a:p>
            <a:pPr lvl="1"/>
            <a:r>
              <a:rPr lang="cs-CZ" sz="2000" dirty="0"/>
              <a:t>Využití – zúrodňování půd, rezervoár uhlíku</a:t>
            </a:r>
          </a:p>
          <a:p>
            <a:pPr lvl="1"/>
            <a:r>
              <a:rPr lang="cs-CZ" sz="2000" dirty="0"/>
              <a:t>Aktivace – příprava adsorbentu s vyšším specifickým povrchem</a:t>
            </a:r>
          </a:p>
          <a:p>
            <a:r>
              <a:rPr lang="cs-CZ" sz="2400" dirty="0"/>
              <a:t>Vhodné suroviny – odpadní biomasa</a:t>
            </a:r>
          </a:p>
          <a:p>
            <a:pPr lvl="1"/>
            <a:r>
              <a:rPr lang="cs-CZ" sz="2000" dirty="0"/>
              <a:t>Možnost vyššího zhodnocení než energetického</a:t>
            </a:r>
          </a:p>
          <a:p>
            <a:pPr lvl="1"/>
            <a:r>
              <a:rPr lang="cs-CZ" sz="2000" dirty="0"/>
              <a:t>Štěpka a piliny z výroby dřeva</a:t>
            </a:r>
          </a:p>
          <a:p>
            <a:pPr lvl="1"/>
            <a:r>
              <a:rPr lang="cs-CZ" sz="2000" dirty="0"/>
              <a:t>Stonky z konopí setého – pazdeří</a:t>
            </a:r>
          </a:p>
          <a:p>
            <a:pPr lvl="2"/>
            <a:r>
              <a:rPr lang="cs-CZ" sz="1800" dirty="0"/>
              <a:t>Použitá frakce: 2 – 4 mm</a:t>
            </a:r>
          </a:p>
          <a:p>
            <a:pPr lvl="2"/>
            <a:r>
              <a:rPr lang="cs-CZ" sz="1800" dirty="0"/>
              <a:t>Odpadní materiál</a:t>
            </a:r>
          </a:p>
          <a:p>
            <a:pPr lvl="2"/>
            <a:r>
              <a:rPr lang="cs-CZ" sz="1800" dirty="0"/>
              <a:t>Konopí seté má široké možnosti využití</a:t>
            </a:r>
          </a:p>
          <a:p>
            <a:pPr lvl="3"/>
            <a:r>
              <a:rPr lang="cs-CZ" sz="1800" dirty="0"/>
              <a:t>Výroba provazů a textilií, kompozity</a:t>
            </a:r>
          </a:p>
          <a:p>
            <a:pPr lvl="1"/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6DF892-A11B-46AC-AF65-9D7C1ED8D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13220"/>
          <a:stretch/>
        </p:blipFill>
        <p:spPr>
          <a:xfrm>
            <a:off x="4914900" y="4940300"/>
            <a:ext cx="4229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B9627-A698-42FD-81A6-AA779167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7668"/>
          </a:xfrm>
        </p:spPr>
        <p:txBody>
          <a:bodyPr/>
          <a:lstStyle/>
          <a:p>
            <a:pPr algn="ctr"/>
            <a:r>
              <a:rPr lang="cs-CZ" u="sng" dirty="0" err="1"/>
              <a:t>Pyrolýzní</a:t>
            </a:r>
            <a:r>
              <a:rPr lang="cs-CZ" u="sng" dirty="0"/>
              <a:t> aparatura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C4943610-6D4B-47D3-AD1F-255DE484B294}"/>
              </a:ext>
            </a:extLst>
          </p:cNvPr>
          <p:cNvSpPr/>
          <p:nvPr/>
        </p:nvSpPr>
        <p:spPr>
          <a:xfrm>
            <a:off x="2524125" y="1466025"/>
            <a:ext cx="3213100" cy="1739900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DC43105-11FB-4BB7-A125-F645E15BB103}"/>
              </a:ext>
            </a:extLst>
          </p:cNvPr>
          <p:cNvSpPr/>
          <p:nvPr/>
        </p:nvSpPr>
        <p:spPr>
          <a:xfrm>
            <a:off x="2182811" y="2010538"/>
            <a:ext cx="3886201" cy="6524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DDF07BE0-CC9F-42E3-B7FE-2A3007D61451}"/>
              </a:ext>
            </a:extLst>
          </p:cNvPr>
          <p:cNvCxnSpPr>
            <a:cxnSpLocks/>
            <a:stCxn id="55" idx="3"/>
            <a:endCxn id="5" idx="1"/>
          </p:cNvCxnSpPr>
          <p:nvPr/>
        </p:nvCxnSpPr>
        <p:spPr>
          <a:xfrm rot="5400000" flipH="1" flipV="1">
            <a:off x="1579412" y="2217160"/>
            <a:ext cx="483788" cy="72300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BF1157D8-9FC1-4090-ACD4-9F24FC37E0D2}"/>
              </a:ext>
            </a:extLst>
          </p:cNvPr>
          <p:cNvSpPr/>
          <p:nvPr/>
        </p:nvSpPr>
        <p:spPr>
          <a:xfrm>
            <a:off x="2520948" y="3205925"/>
            <a:ext cx="3219451" cy="741457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4F0B09B6-98F5-4CA7-88AB-71708B6DF8FE}"/>
              </a:ext>
            </a:extLst>
          </p:cNvPr>
          <p:cNvSpPr/>
          <p:nvPr/>
        </p:nvSpPr>
        <p:spPr>
          <a:xfrm>
            <a:off x="6813152" y="2820556"/>
            <a:ext cx="285751" cy="1822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Spojnice: pravoúhlá 23">
            <a:extLst>
              <a:ext uri="{FF2B5EF4-FFF2-40B4-BE49-F238E27FC236}">
                <a16:creationId xmlns:a16="http://schemas.microsoft.com/office/drawing/2014/main" id="{45F67493-B7EE-4901-9F1C-AF5F32942F0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069012" y="2336770"/>
            <a:ext cx="912813" cy="48378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21CD5CE5-F3DD-4F9F-A740-4398AC9392F3}"/>
              </a:ext>
            </a:extLst>
          </p:cNvPr>
          <p:cNvCxnSpPr>
            <a:cxnSpLocks/>
          </p:cNvCxnSpPr>
          <p:nvPr/>
        </p:nvCxnSpPr>
        <p:spPr>
          <a:xfrm flipH="1">
            <a:off x="7095323" y="4488625"/>
            <a:ext cx="6699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6373412D-49BF-4664-A121-8AD342B20750}"/>
              </a:ext>
            </a:extLst>
          </p:cNvPr>
          <p:cNvCxnSpPr>
            <a:cxnSpLocks/>
          </p:cNvCxnSpPr>
          <p:nvPr/>
        </p:nvCxnSpPr>
        <p:spPr>
          <a:xfrm flipH="1">
            <a:off x="6265068" y="3002725"/>
            <a:ext cx="59689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418FBA91-F217-40FB-B6D6-AE57BDB84777}"/>
              </a:ext>
            </a:extLst>
          </p:cNvPr>
          <p:cNvCxnSpPr>
            <a:cxnSpLocks/>
          </p:cNvCxnSpPr>
          <p:nvPr/>
        </p:nvCxnSpPr>
        <p:spPr>
          <a:xfrm>
            <a:off x="6069012" y="2144085"/>
            <a:ext cx="1473201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 38">
            <a:extLst>
              <a:ext uri="{FF2B5EF4-FFF2-40B4-BE49-F238E27FC236}">
                <a16:creationId xmlns:a16="http://schemas.microsoft.com/office/drawing/2014/main" id="{F7DAEAAB-04F5-4E23-94D6-010D2B7FCC2C}"/>
              </a:ext>
            </a:extLst>
          </p:cNvPr>
          <p:cNvSpPr/>
          <p:nvPr/>
        </p:nvSpPr>
        <p:spPr>
          <a:xfrm>
            <a:off x="7900983" y="3485325"/>
            <a:ext cx="504827" cy="495300"/>
          </a:xfrm>
          <a:prstGeom prst="ellipse">
            <a:avLst/>
          </a:prstGeom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34134644-0A27-430E-9625-1873E58370B1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8405810" y="3732975"/>
            <a:ext cx="50482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8470CCA8-F899-4F66-BA57-9D52FB78928D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7124700" y="3731775"/>
            <a:ext cx="776283" cy="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délník s odříznutým rohem na stejné straně 3">
            <a:extLst>
              <a:ext uri="{FF2B5EF4-FFF2-40B4-BE49-F238E27FC236}">
                <a16:creationId xmlns:a16="http://schemas.microsoft.com/office/drawing/2014/main" id="{E1D20445-8B27-46FB-A715-8CD9AAC8E5C8}"/>
              </a:ext>
            </a:extLst>
          </p:cNvPr>
          <p:cNvSpPr/>
          <p:nvPr/>
        </p:nvSpPr>
        <p:spPr>
          <a:xfrm>
            <a:off x="1171770" y="2820558"/>
            <a:ext cx="576064" cy="2548515"/>
          </a:xfrm>
          <a:prstGeom prst="round2Same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91368" tIns="45680" rIns="91368" bIns="45680" rtlCol="0" anchor="ctr"/>
          <a:lstStyle/>
          <a:p>
            <a:pPr marL="0" marR="0" lvl="0" indent="0" algn="ctr" defTabSz="9136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cs-CZ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0936EF4-996A-4CBD-927D-6DA823C9D824}"/>
              </a:ext>
            </a:extLst>
          </p:cNvPr>
          <p:cNvSpPr txBox="1"/>
          <p:nvPr/>
        </p:nvSpPr>
        <p:spPr>
          <a:xfrm>
            <a:off x="1288351" y="492654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2414F03-3DCC-434C-88D8-C4ACC26BF758}"/>
              </a:ext>
            </a:extLst>
          </p:cNvPr>
          <p:cNvSpPr txBox="1"/>
          <p:nvPr/>
        </p:nvSpPr>
        <p:spPr>
          <a:xfrm>
            <a:off x="3706811" y="2144085"/>
            <a:ext cx="72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FE3F70E5-02B7-4592-A018-6156C5814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78" y="4536852"/>
            <a:ext cx="3771900" cy="886334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DFBF8841-2023-421E-8064-98CF489779D5}"/>
              </a:ext>
            </a:extLst>
          </p:cNvPr>
          <p:cNvSpPr txBox="1"/>
          <p:nvPr/>
        </p:nvSpPr>
        <p:spPr>
          <a:xfrm>
            <a:off x="7523154" y="1927353"/>
            <a:ext cx="513557" cy="40862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572B90A-5D60-4D70-B58F-6BDBB19F8AFA}"/>
              </a:ext>
            </a:extLst>
          </p:cNvPr>
          <p:cNvSpPr txBox="1"/>
          <p:nvPr/>
        </p:nvSpPr>
        <p:spPr>
          <a:xfrm>
            <a:off x="6861963" y="3497026"/>
            <a:ext cx="23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CFA3A9E-23BC-4EA2-8F57-018778CB7767}"/>
              </a:ext>
            </a:extLst>
          </p:cNvPr>
          <p:cNvSpPr txBox="1"/>
          <p:nvPr/>
        </p:nvSpPr>
        <p:spPr>
          <a:xfrm>
            <a:off x="8036712" y="3534301"/>
            <a:ext cx="23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7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3FBA4BED-8FC9-496F-94B3-5FE58DBB7133}"/>
              </a:ext>
            </a:extLst>
          </p:cNvPr>
          <p:cNvSpPr/>
          <p:nvPr/>
        </p:nvSpPr>
        <p:spPr>
          <a:xfrm>
            <a:off x="6839735" y="4666651"/>
            <a:ext cx="225438" cy="62922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AA55C11F-5982-4450-A55F-4B2F7A4A6861}"/>
              </a:ext>
            </a:extLst>
          </p:cNvPr>
          <p:cNvCxnSpPr>
            <a:cxnSpLocks/>
          </p:cNvCxnSpPr>
          <p:nvPr/>
        </p:nvCxnSpPr>
        <p:spPr>
          <a:xfrm flipH="1">
            <a:off x="6978643" y="5295873"/>
            <a:ext cx="3961" cy="4373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A335A8A-9177-42D8-91AB-5BFAEACB034E}"/>
              </a:ext>
            </a:extLst>
          </p:cNvPr>
          <p:cNvSpPr txBox="1"/>
          <p:nvPr/>
        </p:nvSpPr>
        <p:spPr>
          <a:xfrm>
            <a:off x="6809977" y="4786224"/>
            <a:ext cx="22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6</a:t>
            </a:r>
          </a:p>
          <a:p>
            <a:endParaRPr lang="cs-CZ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8B4084AC-719C-4798-B0B9-44A28CF5C79B}"/>
              </a:ext>
            </a:extLst>
          </p:cNvPr>
          <p:cNvSpPr txBox="1"/>
          <p:nvPr/>
        </p:nvSpPr>
        <p:spPr>
          <a:xfrm>
            <a:off x="178093" y="6012656"/>
            <a:ext cx="8784976" cy="646250"/>
          </a:xfrm>
          <a:prstGeom prst="rect">
            <a:avLst/>
          </a:prstGeom>
          <a:noFill/>
        </p:spPr>
        <p:txBody>
          <a:bodyPr wrap="square" lIns="91368" tIns="45680" rIns="91368" bIns="45680" rtlCol="0">
            <a:spAutoFit/>
          </a:bodyPr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 – Dusík; 2 – </a:t>
            </a:r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Skleněný reaktor umístěný v peci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; 3 – regulace pece a vývěvy; </a:t>
            </a:r>
            <a:r>
              <a:rPr lang="cs-CZ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– teploměr;  </a:t>
            </a:r>
          </a:p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 – vodní chladič; 6 – výpusť kondenzátu; 7 – plynoměr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38F02224-ED07-4FD1-B769-FDB68BA8955A}"/>
              </a:ext>
            </a:extLst>
          </p:cNvPr>
          <p:cNvSpPr txBox="1"/>
          <p:nvPr/>
        </p:nvSpPr>
        <p:spPr>
          <a:xfrm>
            <a:off x="3618705" y="3362442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8340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7E6F6-061D-4843-9049-568A1E44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506000-24F5-40C0-895E-961E5495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17E32B-41E8-4A13-BF77-2EEC1B97F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" y="249262"/>
            <a:ext cx="8729706" cy="64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s odříznutým rohem na stejné straně 3"/>
          <p:cNvSpPr/>
          <p:nvPr/>
        </p:nvSpPr>
        <p:spPr>
          <a:xfrm>
            <a:off x="1320800" y="2573512"/>
            <a:ext cx="715552" cy="2548515"/>
          </a:xfrm>
          <a:prstGeom prst="round2Same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68" tIns="45680" rIns="91368" bIns="45680" rtlCol="0" anchor="ctr"/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élník s odříznutým rohem na stejné straně 4"/>
          <p:cNvSpPr/>
          <p:nvPr/>
        </p:nvSpPr>
        <p:spPr>
          <a:xfrm>
            <a:off x="2373476" y="2573512"/>
            <a:ext cx="679969" cy="2548353"/>
          </a:xfrm>
          <a:prstGeom prst="round2Same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368" tIns="45680" rIns="91368" bIns="45680" rtlCol="0" anchor="ctr"/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délník: se zakulacenými rohy 6"/>
          <p:cNvSpPr/>
          <p:nvPr/>
        </p:nvSpPr>
        <p:spPr>
          <a:xfrm>
            <a:off x="4905644" y="2822842"/>
            <a:ext cx="1512168" cy="2880320"/>
          </a:xfrm>
          <a:prstGeom prst="roundRect">
            <a:avLst/>
          </a:prstGeom>
          <a:solidFill>
            <a:srgbClr val="CC0000"/>
          </a:solidFill>
          <a:ln w="254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68" tIns="45680" rIns="91368" bIns="45680" rtlCol="0" anchor="ctr"/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: se zakulacenými rohy 8"/>
          <p:cNvSpPr/>
          <p:nvPr/>
        </p:nvSpPr>
        <p:spPr>
          <a:xfrm>
            <a:off x="3607160" y="2177467"/>
            <a:ext cx="1082457" cy="645376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0" rIns="91368" bIns="45680" rtlCol="0" anchor="ctr"/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r>
              <a:rPr kumimoji="0" lang="cs-CZ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 (g)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9" name="Zaoblený obdélník 108"/>
          <p:cNvSpPr/>
          <p:nvPr/>
        </p:nvSpPr>
        <p:spPr>
          <a:xfrm>
            <a:off x="5537387" y="2485175"/>
            <a:ext cx="290770" cy="2736303"/>
          </a:xfrm>
          <a:prstGeom prst="roundRect">
            <a:avLst/>
          </a:prstGeom>
          <a:ln w="254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68" tIns="45680" rIns="91368" bIns="45680" rtlCol="0" anchor="ctr"/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0" name="Obdélník: se zakulacenými rohy 109"/>
          <p:cNvSpPr/>
          <p:nvPr/>
        </p:nvSpPr>
        <p:spPr>
          <a:xfrm>
            <a:off x="5537386" y="1347502"/>
            <a:ext cx="290770" cy="432048"/>
          </a:xfrm>
          <a:prstGeom prst="round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68" tIns="45680" rIns="91368" bIns="45680" rtlCol="0" anchor="ctr"/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1" name="Obdélník: se zakulacenými rohy 110"/>
          <p:cNvSpPr/>
          <p:nvPr/>
        </p:nvSpPr>
        <p:spPr>
          <a:xfrm>
            <a:off x="3255469" y="1576144"/>
            <a:ext cx="612068" cy="288032"/>
          </a:xfrm>
          <a:prstGeom prst="round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68" tIns="45680" rIns="91368" bIns="45680" rtlCol="0" anchor="ctr"/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6" name="Obdélník s odříznutým rohem na stejné straně 135"/>
          <p:cNvSpPr/>
          <p:nvPr/>
        </p:nvSpPr>
        <p:spPr>
          <a:xfrm>
            <a:off x="7059850" y="5021784"/>
            <a:ext cx="432048" cy="681378"/>
          </a:xfrm>
          <a:prstGeom prst="round2Same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0" rIns="91368" bIns="45680" rtlCol="0" anchor="ctr"/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6" name="TextovéPole 205"/>
          <p:cNvSpPr txBox="1"/>
          <p:nvPr/>
        </p:nvSpPr>
        <p:spPr>
          <a:xfrm>
            <a:off x="1536278" y="4652452"/>
            <a:ext cx="288032" cy="369332"/>
          </a:xfrm>
          <a:prstGeom prst="rect">
            <a:avLst/>
          </a:prstGeom>
          <a:noFill/>
        </p:spPr>
        <p:txBody>
          <a:bodyPr wrap="square" lIns="91368" tIns="45680" rIns="91368" bIns="45680" rtlCol="0">
            <a:spAutoFit/>
          </a:bodyPr>
          <a:lstStyle/>
          <a:p>
            <a:pPr marL="0" marR="0" lvl="0" indent="0" algn="l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8" name="TextovéPole 207"/>
          <p:cNvSpPr txBox="1"/>
          <p:nvPr/>
        </p:nvSpPr>
        <p:spPr>
          <a:xfrm>
            <a:off x="2517493" y="4652452"/>
            <a:ext cx="288032" cy="369332"/>
          </a:xfrm>
          <a:prstGeom prst="rect">
            <a:avLst/>
          </a:prstGeom>
          <a:noFill/>
        </p:spPr>
        <p:txBody>
          <a:bodyPr wrap="square" lIns="91368" tIns="45680" rIns="91368" bIns="45680" rtlCol="0">
            <a:spAutoFit/>
          </a:bodyPr>
          <a:lstStyle/>
          <a:p>
            <a:pPr marL="0" marR="0" lvl="0" indent="0" algn="l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6" name="TextovéPole 215"/>
          <p:cNvSpPr txBox="1"/>
          <p:nvPr/>
        </p:nvSpPr>
        <p:spPr>
          <a:xfrm>
            <a:off x="139993" y="5927770"/>
            <a:ext cx="8784976" cy="646250"/>
          </a:xfrm>
          <a:prstGeom prst="rect">
            <a:avLst/>
          </a:prstGeom>
          <a:noFill/>
        </p:spPr>
        <p:txBody>
          <a:bodyPr wrap="square" lIns="91368" tIns="45680" rIns="91368" bIns="45680" rtlCol="0">
            <a:spAutoFit/>
          </a:bodyPr>
          <a:lstStyle/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 – Dusík; 2 – Oxid uhličitý; 3 – průtokoměr; 4 – generátor páry; </a:t>
            </a:r>
          </a:p>
          <a:p>
            <a:pPr marL="0" marR="0" lvl="0" indent="0" algn="ctr" defTabSz="913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 – reaktor umístěný v peci; 6 – teploměr; 7 – jímač kondenzátu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3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Aparatura pro aktivaci </a:t>
            </a:r>
            <a:r>
              <a:rPr lang="cs-CZ" sz="3300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biocharu</a:t>
            </a:r>
            <a:endParaRPr lang="cs-CZ" sz="33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" name="Spojnice: pravoúhlá 15">
            <a:extLst>
              <a:ext uri="{FF2B5EF4-FFF2-40B4-BE49-F238E27FC236}">
                <a16:creationId xmlns:a16="http://schemas.microsoft.com/office/drawing/2014/main" id="{3613986D-59C8-4D2D-926D-D46AA4AB0DD6}"/>
              </a:ext>
            </a:extLst>
          </p:cNvPr>
          <p:cNvCxnSpPr>
            <a:cxnSpLocks/>
            <a:stCxn id="5" idx="3"/>
          </p:cNvCxnSpPr>
          <p:nvPr/>
        </p:nvCxnSpPr>
        <p:spPr>
          <a:xfrm rot="16200000" flipV="1">
            <a:off x="2228491" y="2088542"/>
            <a:ext cx="396044" cy="57389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pojnice: pravoúhlá 5">
            <a:extLst>
              <a:ext uri="{FF2B5EF4-FFF2-40B4-BE49-F238E27FC236}">
                <a16:creationId xmlns:a16="http://schemas.microsoft.com/office/drawing/2014/main" id="{95AE4C32-7EC6-41F3-9A6F-2BAC4B356B68}"/>
              </a:ext>
            </a:extLst>
          </p:cNvPr>
          <p:cNvCxnSpPr>
            <a:cxnSpLocks/>
            <a:stCxn id="4" idx="3"/>
          </p:cNvCxnSpPr>
          <p:nvPr/>
        </p:nvCxnSpPr>
        <p:spPr>
          <a:xfrm rot="5400000" flipH="1" flipV="1">
            <a:off x="1711050" y="2145000"/>
            <a:ext cx="396039" cy="460987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95A3548-5664-4BA0-95E9-5C0C55C9695C}"/>
              </a:ext>
            </a:extLst>
          </p:cNvPr>
          <p:cNvCxnSpPr>
            <a:cxnSpLocks/>
            <a:endCxn id="111" idx="1"/>
          </p:cNvCxnSpPr>
          <p:nvPr/>
        </p:nvCxnSpPr>
        <p:spPr>
          <a:xfrm>
            <a:off x="2139562" y="1720160"/>
            <a:ext cx="111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021BF00-B6A1-4400-971A-2E02F24EF063}"/>
              </a:ext>
            </a:extLst>
          </p:cNvPr>
          <p:cNvCxnSpPr/>
          <p:nvPr/>
        </p:nvCxnSpPr>
        <p:spPr>
          <a:xfrm>
            <a:off x="2145525" y="1720159"/>
            <a:ext cx="0" cy="4573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pojnice: pravoúhlá 29">
            <a:extLst>
              <a:ext uri="{FF2B5EF4-FFF2-40B4-BE49-F238E27FC236}">
                <a16:creationId xmlns:a16="http://schemas.microsoft.com/office/drawing/2014/main" id="{90C62ED1-DB65-4843-A768-626458654B70}"/>
              </a:ext>
            </a:extLst>
          </p:cNvPr>
          <p:cNvCxnSpPr>
            <a:cxnSpLocks/>
            <a:endCxn id="109" idx="2"/>
          </p:cNvCxnSpPr>
          <p:nvPr/>
        </p:nvCxnSpPr>
        <p:spPr>
          <a:xfrm rot="16200000" flipH="1">
            <a:off x="3690858" y="3229564"/>
            <a:ext cx="3501318" cy="482510"/>
          </a:xfrm>
          <a:prstGeom prst="bentConnector3">
            <a:avLst>
              <a:gd name="adj1" fmla="val 10652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FB0A10BA-9B75-4198-80C9-3C822F647617}"/>
              </a:ext>
            </a:extLst>
          </p:cNvPr>
          <p:cNvCxnSpPr>
            <a:stCxn id="111" idx="3"/>
          </p:cNvCxnSpPr>
          <p:nvPr/>
        </p:nvCxnSpPr>
        <p:spPr>
          <a:xfrm>
            <a:off x="3867537" y="1720160"/>
            <a:ext cx="1332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pojnice: pravoúhlá 39">
            <a:extLst>
              <a:ext uri="{FF2B5EF4-FFF2-40B4-BE49-F238E27FC236}">
                <a16:creationId xmlns:a16="http://schemas.microsoft.com/office/drawing/2014/main" id="{27F2AFEB-F074-45BA-A80C-B91FD19B8FA3}"/>
              </a:ext>
            </a:extLst>
          </p:cNvPr>
          <p:cNvCxnSpPr>
            <a:stCxn id="109" idx="0"/>
            <a:endCxn id="136" idx="3"/>
          </p:cNvCxnSpPr>
          <p:nvPr/>
        </p:nvCxnSpPr>
        <p:spPr>
          <a:xfrm rot="16200000" flipH="1">
            <a:off x="5211018" y="2956928"/>
            <a:ext cx="2536609" cy="1593102"/>
          </a:xfrm>
          <a:prstGeom prst="bentConnector3">
            <a:avLst>
              <a:gd name="adj1" fmla="val -901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FAA54F88-FDC7-404C-8DBE-EDD5A116CD88}"/>
              </a:ext>
            </a:extLst>
          </p:cNvPr>
          <p:cNvCxnSpPr>
            <a:cxnSpLocks/>
            <a:stCxn id="110" idx="2"/>
          </p:cNvCxnSpPr>
          <p:nvPr/>
        </p:nvCxnSpPr>
        <p:spPr>
          <a:xfrm>
            <a:off x="5682771" y="1779550"/>
            <a:ext cx="0" cy="705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94D420D6-B782-4CDF-8787-E72FC1B6907E}"/>
              </a:ext>
            </a:extLst>
          </p:cNvPr>
          <p:cNvCxnSpPr>
            <a:cxnSpLocks/>
          </p:cNvCxnSpPr>
          <p:nvPr/>
        </p:nvCxnSpPr>
        <p:spPr>
          <a:xfrm>
            <a:off x="4148388" y="1720159"/>
            <a:ext cx="1" cy="4573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74BA8A32-5617-4239-89EB-4DB5247781A3}"/>
              </a:ext>
            </a:extLst>
          </p:cNvPr>
          <p:cNvCxnSpPr>
            <a:cxnSpLocks/>
          </p:cNvCxnSpPr>
          <p:nvPr/>
        </p:nvCxnSpPr>
        <p:spPr>
          <a:xfrm>
            <a:off x="4689617" y="2531506"/>
            <a:ext cx="5106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3B809-ABDD-460C-8893-0AD35B79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6" y="299224"/>
            <a:ext cx="7886700" cy="862312"/>
          </a:xfrm>
        </p:spPr>
        <p:txBody>
          <a:bodyPr>
            <a:normAutofit/>
          </a:bodyPr>
          <a:lstStyle/>
          <a:p>
            <a:pPr algn="ctr"/>
            <a:r>
              <a:rPr lang="cs-CZ" u="sng" dirty="0"/>
              <a:t>Fotografie aktivační a </a:t>
            </a:r>
            <a:r>
              <a:rPr lang="cs-CZ" u="sng" dirty="0" err="1"/>
              <a:t>pyrolýzní</a:t>
            </a:r>
            <a:r>
              <a:rPr lang="cs-CZ" u="sng" dirty="0"/>
              <a:t> aparatury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461D0F7F-282B-4351-95E4-C1FF1BCDF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45" y="1427689"/>
            <a:ext cx="5636369" cy="477785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459EB33-8CC7-4C30-AF2E-2FC9368A7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" y="1432052"/>
            <a:ext cx="3189416" cy="47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DBF62-A51A-48EF-BDDA-79E95279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82" y="105962"/>
            <a:ext cx="7886700" cy="1039684"/>
          </a:xfrm>
        </p:spPr>
        <p:txBody>
          <a:bodyPr/>
          <a:lstStyle/>
          <a:p>
            <a:pPr algn="ctr"/>
            <a:r>
              <a:rPr lang="cs-CZ" u="sng" dirty="0"/>
              <a:t>Výsledky průběhu pyrolýzy konopí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2A3C59-2465-44D3-9641-7CE1473F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072092"/>
            <a:ext cx="8902700" cy="57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9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5F11E-623A-44CB-B03B-7EEFB02F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802640"/>
          </a:xfrm>
        </p:spPr>
        <p:txBody>
          <a:bodyPr/>
          <a:lstStyle/>
          <a:p>
            <a:pPr algn="ctr"/>
            <a:r>
              <a:rPr lang="cs-CZ" u="sng" dirty="0"/>
              <a:t>Výsledky průběhu pyrolýzy tvrdého dřeva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006C89-A7C8-4CC0-8653-011D85273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250"/>
            <a:ext cx="8877300" cy="57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894E7-C7B7-4721-93D5-F354624D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57665"/>
            <a:ext cx="7886700" cy="737288"/>
          </a:xfrm>
        </p:spPr>
        <p:txBody>
          <a:bodyPr/>
          <a:lstStyle/>
          <a:p>
            <a:pPr algn="ctr"/>
            <a:r>
              <a:rPr lang="cs-CZ" u="sng" dirty="0"/>
              <a:t>Výsledky průběhu pyrolýzy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519BB8-4242-4FA7-8158-7EB798F4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3" y="694665"/>
            <a:ext cx="8461119" cy="58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8353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427</Words>
  <Application>Microsoft Office PowerPoint</Application>
  <PresentationFormat>Předvádění na obrazovce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 2</vt:lpstr>
      <vt:lpstr>1_Motiv systému Office</vt:lpstr>
      <vt:lpstr>HDOfficeLightV0</vt:lpstr>
      <vt:lpstr>Příprava biocharu v kvalitě aktivního uhlí pyrolýzou odpadu  z technického konopí</vt:lpstr>
      <vt:lpstr>Aktivní uhlí, Biochar a vzorková základna</vt:lpstr>
      <vt:lpstr>Pyrolýzní aparatura</vt:lpstr>
      <vt:lpstr>Prezentace aplikace PowerPoint</vt:lpstr>
      <vt:lpstr>Aparatura pro aktivaci biocharu</vt:lpstr>
      <vt:lpstr>Fotografie aktivační a pyrolýzní aparatury</vt:lpstr>
      <vt:lpstr>Výsledky průběhu pyrolýzy konopí</vt:lpstr>
      <vt:lpstr>Výsledky průběhu pyrolýzy tvrdého dřeva</vt:lpstr>
      <vt:lpstr>Výsledky průběhu pyrolýzy</vt:lpstr>
      <vt:lpstr>Výsledky průběhu aktivace</vt:lpstr>
      <vt:lpstr>Výsledky průběhu aktivace a pyrolýzy</vt:lpstr>
      <vt:lpstr>Výsledky průběhu pyrolýzy</vt:lpstr>
      <vt:lpstr>Výsledky průběhu aktivace</vt:lpstr>
      <vt:lpstr>Výsledky průběhu aktivace a pyrolýzy</vt:lpstr>
      <vt:lpstr>Distribuce velikosti pórů vzorku 450N740</vt:lpstr>
      <vt:lpstr>Závěr a nastínění dalších experimentů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biocharu pyrolýzou odpadní biomasy a jeho aktivace</dc:title>
  <dc:creator>Servis</dc:creator>
  <cp:lastModifiedBy>Servis</cp:lastModifiedBy>
  <cp:revision>69</cp:revision>
  <dcterms:created xsi:type="dcterms:W3CDTF">2018-11-13T10:43:59Z</dcterms:created>
  <dcterms:modified xsi:type="dcterms:W3CDTF">2019-03-21T10:16:02Z</dcterms:modified>
</cp:coreProperties>
</file>