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67" r:id="rId3"/>
    <p:sldId id="265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62" r:id="rId13"/>
    <p:sldId id="293" r:id="rId14"/>
    <p:sldId id="266" r:id="rId15"/>
    <p:sldId id="294" r:id="rId16"/>
    <p:sldId id="295" r:id="rId17"/>
    <p:sldId id="279" r:id="rId18"/>
  </p:sldIdLst>
  <p:sldSz cx="9144000" cy="6858000" type="screen4x3"/>
  <p:notesSz cx="6858000" cy="9144000"/>
  <p:embeddedFontLst>
    <p:embeddedFont>
      <p:font typeface="Lato" panose="020B0604020202020204" charset="-18"/>
      <p:regular r:id="rId20"/>
      <p:bold r:id="rId21"/>
      <p:italic r:id="rId22"/>
      <p:boldItalic r:id="rId23"/>
    </p:embeddedFont>
    <p:embeddedFont>
      <p:font typeface="Raleway" panose="020B0604020202020204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9EA6AE"/>
    <a:srgbClr val="F20253"/>
    <a:srgbClr val="595959"/>
    <a:srgbClr val="2185C5"/>
    <a:srgbClr val="97ABBC"/>
    <a:srgbClr val="84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38A29F-8215-4693-AB61-D041337C65EF}">
  <a:tblStyle styleId="{5E38A29F-8215-4693-AB61-D041337C65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926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763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6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756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411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520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03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45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47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94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02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7" Type="http://schemas.openxmlformats.org/officeDocument/2006/relationships/image" Target="../media/image3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721424" y="1569096"/>
            <a:ext cx="7108125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4660" dirty="0"/>
              <a:t>Moderní postupy využití škváry ze ZEVO</a:t>
            </a:r>
          </a:p>
        </p:txBody>
      </p:sp>
      <p:pic>
        <p:nvPicPr>
          <p:cNvPr id="1026" name="Picture 2" descr="ÐÐ°ÑÑÐ¸Ð½ÐºÐ¸ Ð¿Ð¾ Ð·Ð°Ð¿ÑÐ¾ÑÑ prazske sluzby png">
            <a:extLst>
              <a:ext uri="{FF2B5EF4-FFF2-40B4-BE49-F238E27FC236}">
                <a16:creationId xmlns:a16="http://schemas.microsoft.com/office/drawing/2014/main" id="{0BC92E02-F507-4CF6-926B-0D5412569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78" y="5746749"/>
            <a:ext cx="1023582" cy="7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uchp png">
            <a:extLst>
              <a:ext uri="{FF2B5EF4-FFF2-40B4-BE49-F238E27FC236}">
                <a16:creationId xmlns:a16="http://schemas.microsoft.com/office/drawing/2014/main" id="{A439CD42-F712-4D4A-AEAA-E35FBB26A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8"/>
          <a:stretch/>
        </p:blipFill>
        <p:spPr bwMode="auto">
          <a:xfrm>
            <a:off x="721423" y="5696288"/>
            <a:ext cx="808102" cy="9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88;p12">
            <a:extLst>
              <a:ext uri="{FF2B5EF4-FFF2-40B4-BE49-F238E27FC236}">
                <a16:creationId xmlns:a16="http://schemas.microsoft.com/office/drawing/2014/main" id="{27F9A093-C7E4-4475-AD4C-B2747D93DAB2}"/>
              </a:ext>
            </a:extLst>
          </p:cNvPr>
          <p:cNvSpPr txBox="1">
            <a:spLocks/>
          </p:cNvSpPr>
          <p:nvPr/>
        </p:nvSpPr>
        <p:spPr>
          <a:xfrm>
            <a:off x="721423" y="3677296"/>
            <a:ext cx="7108125" cy="53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1950" dirty="0">
                <a:solidFill>
                  <a:srgbClr val="595959"/>
                </a:solidFill>
              </a:rPr>
              <a:t>Michal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9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Šyc</a:t>
            </a:r>
            <a:r>
              <a:rPr lang="cs-CZ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9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Tomáš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Baloch</a:t>
            </a:r>
            <a:r>
              <a:rPr lang="cs-CZ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Václav Veselý</a:t>
            </a:r>
            <a:r>
              <a:rPr lang="cs-CZ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Martin Zuda</a:t>
            </a:r>
            <a:r>
              <a:rPr lang="cs-CZ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en-GB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Google Shape;88;p12">
            <a:extLst>
              <a:ext uri="{FF2B5EF4-FFF2-40B4-BE49-F238E27FC236}">
                <a16:creationId xmlns:a16="http://schemas.microsoft.com/office/drawing/2014/main" id="{148C97E3-7338-4FE5-9CE4-AE9E717BEE7A}"/>
              </a:ext>
            </a:extLst>
          </p:cNvPr>
          <p:cNvSpPr txBox="1">
            <a:spLocks/>
          </p:cNvSpPr>
          <p:nvPr/>
        </p:nvSpPr>
        <p:spPr>
          <a:xfrm>
            <a:off x="721422" y="4396038"/>
            <a:ext cx="7108125" cy="90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1365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cs-CZ" sz="13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Ústav chemických procesů AV ČR, v.v.i., Rozvojová 135, Prague 6, Czech Republic</a:t>
            </a:r>
          </a:p>
          <a:p>
            <a:pPr>
              <a:lnSpc>
                <a:spcPct val="120000"/>
              </a:lnSpc>
            </a:pPr>
            <a:r>
              <a:rPr lang="cs-CZ" sz="1365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cs-CZ" sz="13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Pražské Služby, a.s., </a:t>
            </a:r>
            <a:r>
              <a:rPr lang="pl-PL" sz="13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 Šancemi 444/1, Prague 9, </a:t>
            </a:r>
            <a:r>
              <a:rPr lang="cs-CZ" sz="13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Czech Republic</a:t>
            </a:r>
          </a:p>
          <a:p>
            <a:pPr>
              <a:lnSpc>
                <a:spcPct val="120000"/>
              </a:lnSpc>
            </a:pPr>
            <a:r>
              <a:rPr lang="cs-CZ" sz="1365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cs-CZ" sz="13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VVV Most, s.r.o., Topolová 1234, Most, Česká Republika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82477" y="287350"/>
            <a:ext cx="82678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100" dirty="0"/>
              <a:t>Potenciál škváry v odpadovém hospodářství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2" name="Google Shape;162;p21">
            <a:extLst>
              <a:ext uri="{FF2B5EF4-FFF2-40B4-BE49-F238E27FC236}">
                <a16:creationId xmlns:a16="http://schemas.microsoft.com/office/drawing/2014/main" id="{DDF87E70-D0E5-44AD-BD2F-8709654087B6}"/>
              </a:ext>
            </a:extLst>
          </p:cNvPr>
          <p:cNvSpPr txBox="1">
            <a:spLocks/>
          </p:cNvSpPr>
          <p:nvPr/>
        </p:nvSpPr>
        <p:spPr>
          <a:xfrm>
            <a:off x="482477" y="5207000"/>
            <a:ext cx="8331323" cy="1035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6850" indent="-196850">
              <a:lnSpc>
                <a:spcPct val="12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  <a:cs typeface="Arial" panose="020B0604020202020204" pitchFamily="34" charset="0"/>
              </a:rPr>
              <a:t>Využití zbytkové frakce ze ZEVO Malešice - náhrada primárních materiálů ve stavebním průmyslu – ca 50-60 tis. tun ročně</a:t>
            </a:r>
            <a:endParaRPr lang="en-US" sz="1800" dirty="0">
              <a:solidFill>
                <a:srgbClr val="595959"/>
              </a:solidFill>
              <a:latin typeface="Raleway" panose="020B0604020202020204" charset="-5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595959"/>
              </a:buClr>
            </a:pPr>
            <a:endParaRPr lang="cs-CZ" sz="1600" b="1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  <p:graphicFrame>
        <p:nvGraphicFramePr>
          <p:cNvPr id="12" name="Tabulka 5">
            <a:extLst>
              <a:ext uri="{FF2B5EF4-FFF2-40B4-BE49-F238E27FC236}">
                <a16:creationId xmlns:a16="http://schemas.microsoft.com/office/drawing/2014/main" id="{FF0D3F64-47F7-40AC-8BE2-5A6060942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45529"/>
              </p:ext>
            </p:extLst>
          </p:nvPr>
        </p:nvGraphicFramePr>
        <p:xfrm>
          <a:off x="606526" y="1261320"/>
          <a:ext cx="8035824" cy="1911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{5E38A29F-8215-4693-AB61-D041337C65EF}</a:tableStyleId>
              </a:tblPr>
              <a:tblGrid>
                <a:gridCol w="6099074">
                  <a:extLst>
                    <a:ext uri="{9D8B030D-6E8A-4147-A177-3AD203B41FA5}">
                      <a16:colId xmlns:a16="http://schemas.microsoft.com/office/drawing/2014/main" val="4142731191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4027242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Raleway" panose="020B0604020202020204" charset="-52"/>
                        </a:rPr>
                        <a:t> </a:t>
                      </a:r>
                      <a:endParaRPr lang="cs-CZ" sz="1800" dirty="0"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72000" marR="72000" marT="54000" marB="54000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Tun/rok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72000" marR="72000" marT="54000" marB="54000">
                    <a:solidFill>
                      <a:srgbClr val="9EA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235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Kapacita ZEVO</a:t>
                      </a:r>
                      <a:endParaRPr lang="cs-CZ" sz="1800" b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330 000</a:t>
                      </a:r>
                      <a:endParaRPr lang="cs-CZ" sz="1800" b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72000" marR="72000" marT="54000" marB="54000"/>
                </a:tc>
                <a:extLst>
                  <a:ext uri="{0D108BD9-81ED-4DB2-BD59-A6C34878D82A}">
                    <a16:rowId xmlns:a16="http://schemas.microsoft.com/office/drawing/2014/main" val="605881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Produkce surové</a:t>
                      </a:r>
                      <a:r>
                        <a:rPr lang="cs-CZ" sz="1800" baseline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 škváry</a:t>
                      </a:r>
                      <a:endParaRPr lang="cs-CZ" sz="1800" b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77 500</a:t>
                      </a:r>
                      <a:endParaRPr lang="cs-CZ" sz="1800" b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72000" marR="72000" marT="54000" marB="54000"/>
                </a:tc>
                <a:extLst>
                  <a:ext uri="{0D108BD9-81ED-4DB2-BD59-A6C34878D82A}">
                    <a16:rowId xmlns:a16="http://schemas.microsoft.com/office/drawing/2014/main" val="3365927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Železný šrot (9,2</a:t>
                      </a:r>
                      <a:r>
                        <a:rPr lang="cs-CZ" sz="1800" baseline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 % v suché škváře)</a:t>
                      </a:r>
                      <a:endParaRPr lang="cs-CZ" sz="1800" b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5 704</a:t>
                      </a:r>
                      <a:endParaRPr lang="cs-CZ" sz="1800" b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72000" marR="72000" marT="54000" marB="54000"/>
                </a:tc>
                <a:extLst>
                  <a:ext uri="{0D108BD9-81ED-4DB2-BD59-A6C34878D82A}">
                    <a16:rowId xmlns:a16="http://schemas.microsoft.com/office/drawing/2014/main" val="413084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Neželezné</a:t>
                      </a:r>
                      <a:r>
                        <a:rPr lang="cs-CZ" sz="1800" baseline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 kovy </a:t>
                      </a:r>
                      <a:r>
                        <a:rPr lang="cs-CZ" sz="180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(1,9 % v suché škváře)</a:t>
                      </a:r>
                      <a:endParaRPr lang="cs-CZ" sz="1800" b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72000" marR="72000" marT="54000" marB="54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1 178</a:t>
                      </a:r>
                      <a:endParaRPr lang="cs-CZ" sz="1800" b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72000" marR="72000" marT="54000" marB="54000"/>
                </a:tc>
                <a:extLst>
                  <a:ext uri="{0D108BD9-81ED-4DB2-BD59-A6C34878D82A}">
                    <a16:rowId xmlns:a16="http://schemas.microsoft.com/office/drawing/2014/main" val="3603063503"/>
                  </a:ext>
                </a:extLst>
              </a:tr>
            </a:tbl>
          </a:graphicData>
        </a:graphic>
      </p:graphicFrame>
      <p:graphicFrame>
        <p:nvGraphicFramePr>
          <p:cNvPr id="13" name="Tabulka 2">
            <a:extLst>
              <a:ext uri="{FF2B5EF4-FFF2-40B4-BE49-F238E27FC236}">
                <a16:creationId xmlns:a16="http://schemas.microsoft.com/office/drawing/2014/main" id="{27344F64-13AE-446F-993C-EED167811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44758"/>
              </p:ext>
            </p:extLst>
          </p:nvPr>
        </p:nvGraphicFramePr>
        <p:xfrm>
          <a:off x="606526" y="3510702"/>
          <a:ext cx="8035823" cy="11882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{5E38A29F-8215-4693-AB61-D041337C65EF}</a:tableStyleId>
              </a:tblPr>
              <a:tblGrid>
                <a:gridCol w="4177205">
                  <a:extLst>
                    <a:ext uri="{9D8B030D-6E8A-4147-A177-3AD203B41FA5}">
                      <a16:colId xmlns:a16="http://schemas.microsoft.com/office/drawing/2014/main" val="1178851295"/>
                    </a:ext>
                  </a:extLst>
                </a:gridCol>
                <a:gridCol w="1929309">
                  <a:extLst>
                    <a:ext uri="{9D8B030D-6E8A-4147-A177-3AD203B41FA5}">
                      <a16:colId xmlns:a16="http://schemas.microsoft.com/office/drawing/2014/main" val="1910962758"/>
                    </a:ext>
                  </a:extLst>
                </a:gridCol>
                <a:gridCol w="1929309">
                  <a:extLst>
                    <a:ext uri="{9D8B030D-6E8A-4147-A177-3AD203B41FA5}">
                      <a16:colId xmlns:a16="http://schemas.microsoft.com/office/drawing/2014/main" val="2449854903"/>
                    </a:ext>
                  </a:extLst>
                </a:gridCol>
              </a:tblGrid>
              <a:tr h="396099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 </a:t>
                      </a:r>
                      <a:r>
                        <a:rPr lang="cs-CZ" sz="1800" b="1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Množství (tun/rok)</a:t>
                      </a:r>
                      <a:endParaRPr lang="en-US" sz="1800" b="1" noProof="0" dirty="0">
                        <a:solidFill>
                          <a:schemeClr val="bg1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&gt; 10 mm</a:t>
                      </a:r>
                      <a:endParaRPr lang="en-US" sz="1800" b="1" noProof="0" dirty="0">
                        <a:solidFill>
                          <a:schemeClr val="bg1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b="1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&gt; 4 mm</a:t>
                      </a:r>
                      <a:endParaRPr lang="en-US" sz="1800" b="1" noProof="0" dirty="0">
                        <a:solidFill>
                          <a:schemeClr val="bg1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18258"/>
                  </a:ext>
                </a:extLst>
              </a:tr>
              <a:tr h="396099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cs-CZ" sz="1800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Železný šrot</a:t>
                      </a:r>
                      <a:endParaRPr lang="en-US" sz="1800" b="0" noProof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5 248</a:t>
                      </a:r>
                      <a:endParaRPr lang="en-US" sz="1800" b="0" noProof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5 590</a:t>
                      </a:r>
                      <a:endParaRPr lang="en-US" sz="1800" b="0" noProof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/>
                </a:tc>
                <a:extLst>
                  <a:ext uri="{0D108BD9-81ED-4DB2-BD59-A6C34878D82A}">
                    <a16:rowId xmlns:a16="http://schemas.microsoft.com/office/drawing/2014/main" val="1691719923"/>
                  </a:ext>
                </a:extLst>
              </a:tr>
              <a:tr h="396099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cs-CZ" sz="1800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Neželezné kovy</a:t>
                      </a:r>
                      <a:endParaRPr lang="en-US" sz="1800" b="0" noProof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495</a:t>
                      </a:r>
                      <a:endParaRPr lang="en-US" sz="1800" b="0" noProof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990</a:t>
                      </a:r>
                      <a:endParaRPr lang="en-US" sz="1800" b="0" noProof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/>
                </a:tc>
                <a:extLst>
                  <a:ext uri="{0D108BD9-81ED-4DB2-BD59-A6C34878D82A}">
                    <a16:rowId xmlns:a16="http://schemas.microsoft.com/office/drawing/2014/main" val="4274472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66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82477" y="287350"/>
            <a:ext cx="84075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 dirty="0"/>
              <a:t>Zvýšení účinnost magnetické separace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9" name="Google Shape;162;p21">
            <a:extLst>
              <a:ext uri="{FF2B5EF4-FFF2-40B4-BE49-F238E27FC236}">
                <a16:creationId xmlns:a16="http://schemas.microsoft.com/office/drawing/2014/main" id="{659715BE-A280-45A8-821E-039F2EC67CAB}"/>
              </a:ext>
            </a:extLst>
          </p:cNvPr>
          <p:cNvSpPr txBox="1">
            <a:spLocks/>
          </p:cNvSpPr>
          <p:nvPr/>
        </p:nvSpPr>
        <p:spPr>
          <a:xfrm>
            <a:off x="482477" y="1184654"/>
            <a:ext cx="8331323" cy="1035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6850" indent="-196850">
              <a:lnSpc>
                <a:spcPct val="12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  <a:cs typeface="Arial" panose="020B0604020202020204" pitchFamily="34" charset="0"/>
              </a:rPr>
              <a:t>Úprava výsypky, instalace rozhrnovací lišty, úprava magnetických separátorů a jejich nastavení, atd.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AC168A2-236E-4FCA-B1D1-8532E4260902}"/>
              </a:ext>
            </a:extLst>
          </p:cNvPr>
          <p:cNvGrpSpPr/>
          <p:nvPr/>
        </p:nvGrpSpPr>
        <p:grpSpPr>
          <a:xfrm>
            <a:off x="0" y="2279780"/>
            <a:ext cx="9144000" cy="4102802"/>
            <a:chOff x="-5377" y="2767003"/>
            <a:chExt cx="9143027" cy="3983873"/>
          </a:xfrm>
        </p:grpSpPr>
        <p:pic>
          <p:nvPicPr>
            <p:cNvPr id="13" name="Obrázek 5">
              <a:extLst>
                <a:ext uri="{FF2B5EF4-FFF2-40B4-BE49-F238E27FC236}">
                  <a16:creationId xmlns:a16="http://schemas.microsoft.com/office/drawing/2014/main" id="{7FF4ED6F-3536-4706-906C-B9051DE8C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641"/>
            <a:stretch/>
          </p:blipFill>
          <p:spPr bwMode="auto">
            <a:xfrm rot="16200000">
              <a:off x="1656764" y="4533829"/>
              <a:ext cx="2137613" cy="229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>
              <a:extLst>
                <a:ext uri="{FF2B5EF4-FFF2-40B4-BE49-F238E27FC236}">
                  <a16:creationId xmlns:a16="http://schemas.microsoft.com/office/drawing/2014/main" id="{37969BB2-E99D-47CD-9700-ED02CC17F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3811" y="4603750"/>
              <a:ext cx="3810177" cy="2143941"/>
            </a:xfrm>
            <a:prstGeom prst="rect">
              <a:avLst/>
            </a:prstGeom>
          </p:spPr>
        </p:pic>
        <p:pic>
          <p:nvPicPr>
            <p:cNvPr id="10" name="Obrázek 13">
              <a:extLst>
                <a:ext uri="{FF2B5EF4-FFF2-40B4-BE49-F238E27FC236}">
                  <a16:creationId xmlns:a16="http://schemas.microsoft.com/office/drawing/2014/main" id="{D818390C-13DA-4458-88FF-AC8EA9977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777" y="2769671"/>
              <a:ext cx="3281014" cy="184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ázek 4">
              <a:extLst>
                <a:ext uri="{FF2B5EF4-FFF2-40B4-BE49-F238E27FC236}">
                  <a16:creationId xmlns:a16="http://schemas.microsoft.com/office/drawing/2014/main" id="{86F16F51-451D-4AF4-B386-596BC9C14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700"/>
            <a:stretch/>
          </p:blipFill>
          <p:spPr>
            <a:xfrm>
              <a:off x="-5377" y="2767003"/>
              <a:ext cx="2941928" cy="1847851"/>
            </a:xfrm>
            <a:prstGeom prst="rect">
              <a:avLst/>
            </a:prstGeom>
          </p:spPr>
        </p:pic>
        <p:pic>
          <p:nvPicPr>
            <p:cNvPr id="12" name="Obrázek 5">
              <a:extLst>
                <a:ext uri="{FF2B5EF4-FFF2-40B4-BE49-F238E27FC236}">
                  <a16:creationId xmlns:a16="http://schemas.microsoft.com/office/drawing/2014/main" id="{78F41123-1C05-477B-A585-C77B4A5BA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469"/>
            <a:stretch/>
          </p:blipFill>
          <p:spPr>
            <a:xfrm>
              <a:off x="6043422" y="2767004"/>
              <a:ext cx="3094228" cy="1847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558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778225" y="120373"/>
            <a:ext cx="7506261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4000" b="1" dirty="0">
                <a:solidFill>
                  <a:schemeClr val="bg1"/>
                </a:solidFill>
              </a:rPr>
              <a:t>Zvýšení účinnost</a:t>
            </a:r>
            <a:r>
              <a:rPr lang="en-US" sz="4000" b="1" dirty="0" err="1">
                <a:solidFill>
                  <a:schemeClr val="bg1"/>
                </a:solidFill>
              </a:rPr>
              <a:t>i</a:t>
            </a:r>
            <a:r>
              <a:rPr lang="cs-CZ" sz="4000" b="1" dirty="0">
                <a:solidFill>
                  <a:schemeClr val="bg1"/>
                </a:solidFill>
              </a:rPr>
              <a:t> magnetické separace </a:t>
            </a:r>
            <a:r>
              <a:rPr lang="ru-RU" sz="4000" b="1" dirty="0">
                <a:solidFill>
                  <a:schemeClr val="bg1"/>
                </a:solidFill>
              </a:rPr>
              <a:t>–</a:t>
            </a:r>
            <a:r>
              <a:rPr lang="cs-CZ" sz="4000" b="1" dirty="0">
                <a:solidFill>
                  <a:schemeClr val="bg1"/>
                </a:solidFill>
              </a:rPr>
              <a:t> výsledky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4B7D95DE-973B-4D45-96A5-B841C8B372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r="20124"/>
          <a:stretch/>
        </p:blipFill>
        <p:spPr bwMode="auto">
          <a:xfrm>
            <a:off x="859514" y="2067123"/>
            <a:ext cx="2837073" cy="2746177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9">
            <a:extLst>
              <a:ext uri="{FF2B5EF4-FFF2-40B4-BE49-F238E27FC236}">
                <a16:creationId xmlns:a16="http://schemas.microsoft.com/office/drawing/2014/main" id="{12B0E882-A1AC-4721-BCE7-E766BF930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38"/>
          <a:stretch/>
        </p:blipFill>
        <p:spPr bwMode="auto">
          <a:xfrm>
            <a:off x="3956050" y="2067123"/>
            <a:ext cx="4328436" cy="2746191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</p:pic>
      <p:sp>
        <p:nvSpPr>
          <p:cNvPr id="13" name="Google Shape;162;p21">
            <a:extLst>
              <a:ext uri="{FF2B5EF4-FFF2-40B4-BE49-F238E27FC236}">
                <a16:creationId xmlns:a16="http://schemas.microsoft.com/office/drawing/2014/main" id="{9D569D19-B25A-4705-9482-AE240C733949}"/>
              </a:ext>
            </a:extLst>
          </p:cNvPr>
          <p:cNvSpPr txBox="1">
            <a:spLocks/>
          </p:cNvSpPr>
          <p:nvPr/>
        </p:nvSpPr>
        <p:spPr>
          <a:xfrm>
            <a:off x="778225" y="5278624"/>
            <a:ext cx="7781575" cy="1035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6850" indent="-196850">
              <a:lnSpc>
                <a:spcPct val="114000"/>
              </a:lnSpc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Raleway" panose="020B0604020202020204" charset="-52"/>
                <a:cs typeface="Arial" panose="020B0604020202020204" pitchFamily="34" charset="0"/>
              </a:rPr>
              <a:t>V roce </a:t>
            </a:r>
            <a:r>
              <a:rPr lang="en-US" sz="1600" dirty="0">
                <a:solidFill>
                  <a:schemeClr val="bg1"/>
                </a:solidFill>
                <a:latin typeface="Raleway" panose="020B0604020202020204" charset="-52"/>
                <a:cs typeface="Arial" panose="020B0604020202020204" pitchFamily="34" charset="0"/>
              </a:rPr>
              <a:t>201</a:t>
            </a:r>
            <a:r>
              <a:rPr lang="cs-CZ" sz="1600" dirty="0">
                <a:solidFill>
                  <a:schemeClr val="bg1"/>
                </a:solidFill>
                <a:latin typeface="Raleway" panose="020B0604020202020204" charset="-52"/>
                <a:cs typeface="Arial" panose="020B0604020202020204" pitchFamily="34" charset="0"/>
              </a:rPr>
              <a:t>6 získáno 3 950 tun železa (6,7 % ze suché škváry)  </a:t>
            </a:r>
            <a:endParaRPr lang="en-US" sz="1600" dirty="0">
              <a:solidFill>
                <a:schemeClr val="bg1"/>
              </a:solidFill>
              <a:latin typeface="Raleway" panose="020B0604020202020204" charset="-52"/>
              <a:cs typeface="Arial" panose="020B0604020202020204" pitchFamily="34" charset="0"/>
            </a:endParaRPr>
          </a:p>
          <a:p>
            <a:pPr marL="196850" indent="-196850">
              <a:lnSpc>
                <a:spcPct val="114000"/>
              </a:lnSpc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Raleway" panose="020B0604020202020204" charset="-52"/>
                <a:cs typeface="Arial" panose="020B0604020202020204" pitchFamily="34" charset="0"/>
              </a:rPr>
              <a:t>V roce 2018 získáno 4 130 tun železa (8,2 % ze suché škváry) – při nominálním výkonu ZEVO nárůst separovaného železa o 800 tun.</a:t>
            </a:r>
            <a:endParaRPr lang="en-US" sz="1600" dirty="0">
              <a:solidFill>
                <a:schemeClr val="bg1"/>
              </a:solidFill>
              <a:latin typeface="Raleway" panose="020B0604020202020204" charset="-5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82477" y="287350"/>
            <a:ext cx="84075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2800" dirty="0"/>
              <a:t>Separace neželezných kovů – vývoj poloprovozu 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9" name="Google Shape;162;p21">
            <a:extLst>
              <a:ext uri="{FF2B5EF4-FFF2-40B4-BE49-F238E27FC236}">
                <a16:creationId xmlns:a16="http://schemas.microsoft.com/office/drawing/2014/main" id="{659715BE-A280-45A8-821E-039F2EC67CAB}"/>
              </a:ext>
            </a:extLst>
          </p:cNvPr>
          <p:cNvSpPr txBox="1">
            <a:spLocks/>
          </p:cNvSpPr>
          <p:nvPr/>
        </p:nvSpPr>
        <p:spPr>
          <a:xfrm>
            <a:off x="482477" y="1184654"/>
            <a:ext cx="5365873" cy="1035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14000"/>
              </a:lnSpc>
              <a:buClr>
                <a:srgbClr val="595959"/>
              </a:buClr>
              <a:buSzPct val="11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  <a:cs typeface="Arial" panose="020B0604020202020204" pitchFamily="34" charset="0"/>
              </a:rPr>
              <a:t>Cíl – účinná separace kovů z částic nad 4 mm</a:t>
            </a:r>
          </a:p>
          <a:p>
            <a:pPr marL="285750" indent="-285750">
              <a:lnSpc>
                <a:spcPct val="114000"/>
              </a:lnSpc>
              <a:buClr>
                <a:srgbClr val="595959"/>
              </a:buClr>
              <a:buSzPct val="11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  <a:cs typeface="Arial" panose="020B0604020202020204" pitchFamily="34" charset="0"/>
              </a:rPr>
              <a:t>Provedena série testů dílčích aparátů, v současnosti již realizace testů na poloprovozu</a:t>
            </a:r>
            <a:endParaRPr lang="en-US" sz="1800" dirty="0">
              <a:solidFill>
                <a:srgbClr val="595959"/>
              </a:solidFill>
              <a:latin typeface="Raleway" panose="020B0604020202020204" charset="-52"/>
              <a:cs typeface="Arial" panose="020B0604020202020204" pitchFamily="34" charset="0"/>
            </a:endParaRPr>
          </a:p>
        </p:txBody>
      </p:sp>
      <p:pic>
        <p:nvPicPr>
          <p:cNvPr id="15" name="Obrázek 8">
            <a:extLst>
              <a:ext uri="{FF2B5EF4-FFF2-40B4-BE49-F238E27FC236}">
                <a16:creationId xmlns:a16="http://schemas.microsoft.com/office/drawing/2014/main" id="{5D074F3D-3E62-4E7A-B015-7C9D00477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7" y="2410204"/>
            <a:ext cx="3260021" cy="4122052"/>
          </a:xfrm>
          <a:prstGeom prst="rect">
            <a:avLst/>
          </a:prstGeom>
          <a:noFill/>
        </p:spPr>
      </p:pic>
      <p:pic>
        <p:nvPicPr>
          <p:cNvPr id="16" name="Obrázek 4">
            <a:extLst>
              <a:ext uri="{FF2B5EF4-FFF2-40B4-BE49-F238E27FC236}">
                <a16:creationId xmlns:a16="http://schemas.microsoft.com/office/drawing/2014/main" id="{15167CC4-09DC-49E8-ABAE-B9608C277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365344"/>
            <a:ext cx="2159123" cy="1619342"/>
          </a:xfrm>
          <a:prstGeom prst="rect">
            <a:avLst/>
          </a:prstGeom>
        </p:spPr>
      </p:pic>
      <p:pic>
        <p:nvPicPr>
          <p:cNvPr id="17" name="Obrázek 5">
            <a:extLst>
              <a:ext uri="{FF2B5EF4-FFF2-40B4-BE49-F238E27FC236}">
                <a16:creationId xmlns:a16="http://schemas.microsoft.com/office/drawing/2014/main" id="{9FD476EE-A040-4058-8FF3-167534FA1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92" y="3066291"/>
            <a:ext cx="2158991" cy="1619243"/>
          </a:xfrm>
          <a:prstGeom prst="rect">
            <a:avLst/>
          </a:prstGeom>
        </p:spPr>
      </p:pic>
      <p:pic>
        <p:nvPicPr>
          <p:cNvPr id="18" name="Obrázek 9">
            <a:extLst>
              <a:ext uri="{FF2B5EF4-FFF2-40B4-BE49-F238E27FC236}">
                <a16:creationId xmlns:a16="http://schemas.microsoft.com/office/drawing/2014/main" id="{D72A18E7-62BA-4152-9D1F-16C865DB91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45" y="4767139"/>
            <a:ext cx="2159038" cy="1619279"/>
          </a:xfrm>
          <a:prstGeom prst="rect">
            <a:avLst/>
          </a:prstGeom>
        </p:spPr>
      </p:pic>
      <p:sp>
        <p:nvSpPr>
          <p:cNvPr id="19" name="Obdélník 11">
            <a:extLst>
              <a:ext uri="{FF2B5EF4-FFF2-40B4-BE49-F238E27FC236}">
                <a16:creationId xmlns:a16="http://schemas.microsoft.com/office/drawing/2014/main" id="{0FBD96B4-127D-48F7-B1BD-835E12E61038}"/>
              </a:ext>
            </a:extLst>
          </p:cNvPr>
          <p:cNvSpPr/>
          <p:nvPr/>
        </p:nvSpPr>
        <p:spPr>
          <a:xfrm>
            <a:off x="3742498" y="3604004"/>
            <a:ext cx="1945581" cy="133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1300">
              <a:lnSpc>
                <a:spcPct val="114000"/>
              </a:lnSpc>
              <a:buSzPct val="110000"/>
            </a:pPr>
            <a:r>
              <a:rPr lang="cs-CZ" sz="1200" dirty="0">
                <a:solidFill>
                  <a:srgbClr val="4A4A4A"/>
                </a:solidFill>
                <a:latin typeface="Raleway" panose="020B0604020202020204" charset="-52"/>
                <a:cs typeface="Arial" panose="020B0604020202020204" pitchFamily="34" charset="0"/>
              </a:rPr>
              <a:t>1 – násypka</a:t>
            </a:r>
          </a:p>
          <a:p>
            <a:pPr defTabSz="241300">
              <a:lnSpc>
                <a:spcPct val="114000"/>
              </a:lnSpc>
              <a:buSzPct val="110000"/>
            </a:pPr>
            <a:r>
              <a:rPr lang="cs-CZ" sz="1200" dirty="0">
                <a:solidFill>
                  <a:srgbClr val="4A4A4A"/>
                </a:solidFill>
                <a:latin typeface="Raleway" panose="020B0604020202020204" charset="-52"/>
                <a:cs typeface="Arial" panose="020B0604020202020204" pitchFamily="34" charset="0"/>
              </a:rPr>
              <a:t>2 – vibrační třídič</a:t>
            </a:r>
          </a:p>
          <a:p>
            <a:pPr defTabSz="241300">
              <a:lnSpc>
                <a:spcPct val="114000"/>
              </a:lnSpc>
              <a:buSzPct val="110000"/>
            </a:pPr>
            <a:r>
              <a:rPr lang="cs-CZ" sz="1200" dirty="0">
                <a:solidFill>
                  <a:srgbClr val="4A4A4A"/>
                </a:solidFill>
                <a:latin typeface="Raleway" panose="020B0604020202020204" charset="-52"/>
                <a:cs typeface="Arial" panose="020B0604020202020204" pitchFamily="34" charset="0"/>
              </a:rPr>
              <a:t>3 – bubnový</a:t>
            </a:r>
            <a:r>
              <a:rPr lang="en-US" sz="1200" dirty="0">
                <a:solidFill>
                  <a:srgbClr val="4A4A4A"/>
                </a:solidFill>
                <a:latin typeface="Raleway" panose="020B0604020202020204" charset="-52"/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srgbClr val="4A4A4A"/>
                </a:solidFill>
                <a:latin typeface="Raleway" panose="020B0604020202020204" charset="-52"/>
                <a:cs typeface="Arial" panose="020B0604020202020204" pitchFamily="34" charset="0"/>
              </a:rPr>
              <a:t>magnetický </a:t>
            </a:r>
            <a:r>
              <a:rPr lang="en-US" sz="1200" dirty="0">
                <a:solidFill>
                  <a:srgbClr val="4A4A4A"/>
                </a:solidFill>
                <a:latin typeface="Raleway" panose="020B0604020202020204" charset="-52"/>
                <a:cs typeface="Arial" panose="020B0604020202020204" pitchFamily="34" charset="0"/>
              </a:rPr>
              <a:t>	</a:t>
            </a:r>
            <a:r>
              <a:rPr lang="cs-CZ" sz="1200" dirty="0">
                <a:solidFill>
                  <a:srgbClr val="4A4A4A"/>
                </a:solidFill>
                <a:latin typeface="Raleway" panose="020B0604020202020204" charset="-52"/>
                <a:cs typeface="Arial" panose="020B0604020202020204" pitchFamily="34" charset="0"/>
              </a:rPr>
              <a:t>separátor</a:t>
            </a:r>
          </a:p>
          <a:p>
            <a:pPr defTabSz="241300">
              <a:lnSpc>
                <a:spcPct val="114000"/>
              </a:lnSpc>
              <a:buSzPct val="110000"/>
            </a:pPr>
            <a:r>
              <a:rPr lang="cs-CZ" sz="1200" dirty="0">
                <a:solidFill>
                  <a:srgbClr val="4A4A4A"/>
                </a:solidFill>
                <a:latin typeface="Raleway" panose="020B0604020202020204" charset="-52"/>
                <a:cs typeface="Arial" panose="020B0604020202020204" pitchFamily="34" charset="0"/>
              </a:rPr>
              <a:t>4,5 – separatory</a:t>
            </a:r>
            <a:r>
              <a:rPr lang="en-US" sz="1200" dirty="0">
                <a:solidFill>
                  <a:srgbClr val="4A4A4A"/>
                </a:solidFill>
                <a:latin typeface="Raleway" panose="020B0604020202020204" charset="-52"/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srgbClr val="4A4A4A"/>
                </a:solidFill>
                <a:latin typeface="Raleway" panose="020B0604020202020204" charset="-52"/>
                <a:cs typeface="Arial" panose="020B0604020202020204" pitchFamily="34" charset="0"/>
              </a:rPr>
              <a:t>vířivých </a:t>
            </a:r>
            <a:r>
              <a:rPr lang="en-US" sz="1200" dirty="0">
                <a:solidFill>
                  <a:srgbClr val="4A4A4A"/>
                </a:solidFill>
                <a:latin typeface="Raleway" panose="020B0604020202020204" charset="-52"/>
                <a:cs typeface="Arial" panose="020B0604020202020204" pitchFamily="34" charset="0"/>
              </a:rPr>
              <a:t>	</a:t>
            </a:r>
            <a:r>
              <a:rPr lang="cs-CZ" sz="1200" dirty="0">
                <a:solidFill>
                  <a:srgbClr val="4A4A4A"/>
                </a:solidFill>
                <a:latin typeface="Raleway" panose="020B0604020202020204" charset="-52"/>
                <a:cs typeface="Arial" panose="020B0604020202020204" pitchFamily="34" charset="0"/>
              </a:rPr>
              <a:t>proudů </a:t>
            </a:r>
          </a:p>
        </p:txBody>
      </p:sp>
    </p:spTree>
    <p:extLst>
      <p:ext uri="{BB962C8B-B14F-4D97-AF65-F5344CB8AC3E}">
        <p14:creationId xmlns:p14="http://schemas.microsoft.com/office/powerpoint/2010/main" val="84142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AD2718E-4203-48D5-ADBE-DEEC5B13F870}"/>
              </a:ext>
            </a:extLst>
          </p:cNvPr>
          <p:cNvGrpSpPr/>
          <p:nvPr/>
        </p:nvGrpSpPr>
        <p:grpSpPr>
          <a:xfrm>
            <a:off x="0" y="4446585"/>
            <a:ext cx="6673850" cy="1582139"/>
            <a:chOff x="0" y="4285725"/>
            <a:chExt cx="7352400" cy="1743000"/>
          </a:xfrm>
        </p:grpSpPr>
        <p:sp>
          <p:nvSpPr>
            <p:cNvPr id="170" name="Google Shape;170;p22"/>
            <p:cNvSpPr/>
            <p:nvPr/>
          </p:nvSpPr>
          <p:spPr>
            <a:xfrm>
              <a:off x="0" y="4285725"/>
              <a:ext cx="7352400" cy="164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3675952" y="5925825"/>
              <a:ext cx="1837800" cy="102900"/>
            </a:xfrm>
            <a:prstGeom prst="rect">
              <a:avLst/>
            </a:pr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514495" y="5925825"/>
              <a:ext cx="1837800" cy="102900"/>
            </a:xfrm>
            <a:prstGeom prst="rect">
              <a:avLst/>
            </a:prstGeom>
            <a:solidFill>
              <a:srgbClr val="F20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0" y="5925825"/>
              <a:ext cx="1837800" cy="102900"/>
            </a:xfrm>
            <a:prstGeom prst="rect">
              <a:avLst/>
            </a:prstGeom>
            <a:solidFill>
              <a:srgbClr val="7E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1838038" y="5925825"/>
              <a:ext cx="1837800" cy="102900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517725" y="4558775"/>
            <a:ext cx="5622726" cy="7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200" dirty="0"/>
              <a:t>Separace neželezných kovů</a:t>
            </a:r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517725" y="5085700"/>
            <a:ext cx="5406825" cy="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/>
              <a:t>P</a:t>
            </a:r>
            <a:r>
              <a:rPr lang="cs-CZ" sz="2400" dirty="0"/>
              <a:t>oloprovoz</a:t>
            </a:r>
            <a:endParaRPr sz="2400" dirty="0"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/>
          <p:nvPr/>
        </p:nvPicPr>
        <p:blipFill rotWithShape="1">
          <a:blip r:embed="rId3"/>
          <a:srcRect l="4703" r="1905" b="3106"/>
          <a:stretch/>
        </p:blipFill>
        <p:spPr>
          <a:xfrm>
            <a:off x="1490599" y="2053901"/>
            <a:ext cx="3176535" cy="456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1">
            <a:extLst>
              <a:ext uri="{FF2B5EF4-FFF2-40B4-BE49-F238E27FC236}">
                <a16:creationId xmlns:a16="http://schemas.microsoft.com/office/drawing/2014/main" id="{1AFC56CA-0673-49B5-B8C6-A94E3E3E98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301" r="21619"/>
          <a:stretch/>
        </p:blipFill>
        <p:spPr>
          <a:xfrm>
            <a:off x="5746799" y="-21205"/>
            <a:ext cx="3397202" cy="3787657"/>
          </a:xfrm>
          <a:prstGeom prst="rect">
            <a:avLst/>
          </a:prstGeom>
        </p:spPr>
      </p:pic>
      <p:pic>
        <p:nvPicPr>
          <p:cNvPr id="7" name="Obrázek 9">
            <a:extLst>
              <a:ext uri="{FF2B5EF4-FFF2-40B4-BE49-F238E27FC236}">
                <a16:creationId xmlns:a16="http://schemas.microsoft.com/office/drawing/2014/main" id="{4608162B-ED5C-4212-95BC-35064EEDF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9" r="18001"/>
          <a:stretch/>
        </p:blipFill>
        <p:spPr>
          <a:xfrm rot="16200000">
            <a:off x="5905335" y="3511661"/>
            <a:ext cx="3080129" cy="3397202"/>
          </a:xfrm>
          <a:prstGeom prst="rect">
            <a:avLst/>
          </a:prstGeom>
        </p:spPr>
      </p:pic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525399" y="-2976"/>
            <a:ext cx="4986401" cy="12475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200" dirty="0"/>
              <a:t>Separace neželezných kovů – prvotní výsledky</a:t>
            </a: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241300" y="1155699"/>
            <a:ext cx="5270500" cy="958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latin typeface="Raleway" panose="020B0604020202020204" charset="-52"/>
              </a:rPr>
              <a:t>Výtěžnost NFe kovů 2,65 % z frakce 4-10 mm (0,9 % celkově)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58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82477" y="287350"/>
            <a:ext cx="84075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 dirty="0"/>
              <a:t>Využití škváry – koncepce a cíle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9" name="Google Shape;162;p21">
            <a:extLst>
              <a:ext uri="{FF2B5EF4-FFF2-40B4-BE49-F238E27FC236}">
                <a16:creationId xmlns:a16="http://schemas.microsoft.com/office/drawing/2014/main" id="{659715BE-A280-45A8-821E-039F2EC67CAB}"/>
              </a:ext>
            </a:extLst>
          </p:cNvPr>
          <p:cNvSpPr txBox="1">
            <a:spLocks/>
          </p:cNvSpPr>
          <p:nvPr/>
        </p:nvSpPr>
        <p:spPr>
          <a:xfrm>
            <a:off x="482477" y="1100860"/>
            <a:ext cx="8159873" cy="981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6850" indent="-196850">
              <a:lnSpc>
                <a:spcPct val="12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595959"/>
                </a:solidFill>
                <a:latin typeface="Raleway" panose="020B0604020202020204" charset="-52"/>
                <a:cs typeface="Arial" panose="020B0604020202020204" pitchFamily="34" charset="0"/>
              </a:rPr>
              <a:t>Implementace správného systému nakládání se škvárou – účinná separace Fe a NFe kovů, použití zbytkové frakce v režimu odpadu v definovaných aplikacích stavebního průmyslu → úspora primárních surovin, emisí CO2, soulad s cíli cirkulární ekonomiky </a:t>
            </a:r>
          </a:p>
        </p:txBody>
      </p:sp>
      <p:pic>
        <p:nvPicPr>
          <p:cNvPr id="3" name="Obrázek 2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7118AA95-5B0B-4EC2-BF7F-86ED4FE49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03" y="2971826"/>
            <a:ext cx="6704888" cy="3124174"/>
          </a:xfrm>
          <a:prstGeom prst="rect">
            <a:avLst/>
          </a:prstGeom>
        </p:spPr>
      </p:pic>
      <p:pic>
        <p:nvPicPr>
          <p:cNvPr id="8" name="Billede 113">
            <a:extLst>
              <a:ext uri="{FF2B5EF4-FFF2-40B4-BE49-F238E27FC236}">
                <a16:creationId xmlns:a16="http://schemas.microsoft.com/office/drawing/2014/main" id="{02843739-FAC9-4007-A5D8-C368EE8E4CE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t="16558" r="17101" b="33390"/>
          <a:stretch/>
        </p:blipFill>
        <p:spPr bwMode="auto">
          <a:xfrm>
            <a:off x="2667611" y="4388988"/>
            <a:ext cx="1904389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 descr="C:\Users\Startuser\Documents\10_DanWS\01_Projects\2015\2015-024 AFATEK CO2-IBA\04_Working documents\WP1 - maturation model\Fe sorting AFATEK 23-6-2016\Pictures\DSCN0235_large - Copy_crop.jpg">
            <a:extLst>
              <a:ext uri="{FF2B5EF4-FFF2-40B4-BE49-F238E27FC236}">
                <a16:creationId xmlns:a16="http://schemas.microsoft.com/office/drawing/2014/main" id="{20C6DCC1-AAC6-4C2C-973C-EF10C2C3EE4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05" y="2131810"/>
            <a:ext cx="115212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E2A81CFF-57BB-40EA-9ECF-24057499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58" y="2337664"/>
            <a:ext cx="1859677" cy="11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Obsah obrázku scéna, směr, obloha, silnice&#10;&#10;Popis vygenerován s velmi vysokou mírou spolehlivosti">
            <a:extLst>
              <a:ext uri="{FF2B5EF4-FFF2-40B4-BE49-F238E27FC236}">
                <a16:creationId xmlns:a16="http://schemas.microsoft.com/office/drawing/2014/main" id="{9356FF38-F300-4D2B-9E9C-D275B071A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735" y="5196002"/>
            <a:ext cx="1402021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4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>
            <a:spLocks noGrp="1"/>
          </p:cNvSpPr>
          <p:nvPr>
            <p:ph type="ctrTitle" idx="4294967295"/>
          </p:nvPr>
        </p:nvSpPr>
        <p:spPr>
          <a:xfrm>
            <a:off x="916024" y="1523999"/>
            <a:ext cx="7827925" cy="10477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6000" dirty="0">
                <a:solidFill>
                  <a:srgbClr val="7ECEFD"/>
                </a:solidFill>
              </a:rPr>
              <a:t>Děkuji za pozornost</a:t>
            </a:r>
          </a:p>
        </p:txBody>
      </p:sp>
      <p:sp>
        <p:nvSpPr>
          <p:cNvPr id="339" name="Google Shape;339;p35"/>
          <p:cNvSpPr txBox="1">
            <a:spLocks noGrp="1"/>
          </p:cNvSpPr>
          <p:nvPr>
            <p:ph type="body" idx="4294967295"/>
          </p:nvPr>
        </p:nvSpPr>
        <p:spPr>
          <a:xfrm>
            <a:off x="916024" y="3785399"/>
            <a:ext cx="7370725" cy="1164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cs-CZ" sz="1600" dirty="0">
                <a:solidFill>
                  <a:srgbClr val="FFFFFF"/>
                </a:solidFill>
                <a:latin typeface="Raleway" panose="020B0604020202020204" charset="-52"/>
              </a:rPr>
              <a:t>Podpořeno Ministerstvem průmyslu a obchodu – Projekt FV10226 Vývoj technologie pro recyklaci kovů ze strusky s vysokou účinností.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Raleway" panose="020B0604020202020204" charset="-52"/>
            </a:endParaRPr>
          </a:p>
        </p:txBody>
      </p:sp>
      <p:sp>
        <p:nvSpPr>
          <p:cNvPr id="340" name="Google Shape;340;p3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6" name="Picture 2" descr="ÐÐ°ÑÑÐ¸Ð½ÐºÐ¸ Ð¿Ð¾ Ð·Ð°Ð¿ÑÐ¾ÑÑ prazske sluzby png">
            <a:extLst>
              <a:ext uri="{FF2B5EF4-FFF2-40B4-BE49-F238E27FC236}">
                <a16:creationId xmlns:a16="http://schemas.microsoft.com/office/drawing/2014/main" id="{9775E5B8-6392-4F3F-9140-EA1CB7DF4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38" y="5614538"/>
            <a:ext cx="1100138" cy="7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05587F-65B4-4E24-9D1D-13C3E51B1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6024" y="5532789"/>
            <a:ext cx="887013" cy="9617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893700" y="287350"/>
            <a:ext cx="7780400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 dirty="0"/>
              <a:t>Využití komunálních odpadů v Evropě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7" name="Obrázek 7">
            <a:extLst>
              <a:ext uri="{FF2B5EF4-FFF2-40B4-BE49-F238E27FC236}">
                <a16:creationId xmlns:a16="http://schemas.microsoft.com/office/drawing/2014/main" id="{71A21BA5-D96F-4393-AA8B-E31BF51A4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00" y="1210054"/>
            <a:ext cx="7780400" cy="4045178"/>
          </a:xfrm>
          <a:prstGeom prst="rect">
            <a:avLst/>
          </a:prstGeom>
        </p:spPr>
      </p:pic>
      <p:sp>
        <p:nvSpPr>
          <p:cNvPr id="21" name="Google Shape;182;p23">
            <a:extLst>
              <a:ext uri="{FF2B5EF4-FFF2-40B4-BE49-F238E27FC236}">
                <a16:creationId xmlns:a16="http://schemas.microsoft.com/office/drawing/2014/main" id="{1A1955A3-961A-491D-A198-8265266A8793}"/>
              </a:ext>
            </a:extLst>
          </p:cNvPr>
          <p:cNvSpPr txBox="1">
            <a:spLocks/>
          </p:cNvSpPr>
          <p:nvPr/>
        </p:nvSpPr>
        <p:spPr>
          <a:xfrm>
            <a:off x="798450" y="5592406"/>
            <a:ext cx="7729600" cy="70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SzPct val="150000"/>
            </a:pPr>
            <a:r>
              <a:rPr lang="cs-CZ" sz="2200" dirty="0">
                <a:solidFill>
                  <a:srgbClr val="595959"/>
                </a:solidFill>
                <a:cs typeface="Arial" panose="020B0604020202020204" pitchFamily="34" charset="0"/>
              </a:rPr>
              <a:t>V ČR vysoký podíl skládkování. Země s </a:t>
            </a:r>
            <a:r>
              <a:rPr lang="cs-CZ" sz="2200" b="1" u="sng" dirty="0">
                <a:solidFill>
                  <a:srgbClr val="595959"/>
                </a:solidFill>
                <a:cs typeface="Arial" panose="020B0604020202020204" pitchFamily="34" charset="0"/>
              </a:rPr>
              <a:t>vysokým podílem recyklace</a:t>
            </a:r>
            <a:r>
              <a:rPr lang="cs-CZ" sz="2200" u="sng" dirty="0">
                <a:solidFill>
                  <a:srgbClr val="595959"/>
                </a:solidFill>
                <a:cs typeface="Arial" panose="020B0604020202020204" pitchFamily="34" charset="0"/>
              </a:rPr>
              <a:t> i </a:t>
            </a:r>
            <a:r>
              <a:rPr lang="cs-CZ" sz="2200" b="1" u="sng" dirty="0">
                <a:solidFill>
                  <a:srgbClr val="595959"/>
                </a:solidFill>
                <a:cs typeface="Arial" panose="020B0604020202020204" pitchFamily="34" charset="0"/>
              </a:rPr>
              <a:t>vysoký podíl energetického využití</a:t>
            </a:r>
            <a:r>
              <a:rPr lang="cs-CZ" sz="2200" u="sng" dirty="0">
                <a:solidFill>
                  <a:srgbClr val="595959"/>
                </a:solidFill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525399" y="-2976"/>
            <a:ext cx="4888679" cy="9618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200" dirty="0"/>
              <a:t>Škvára a její vlastnosti</a:t>
            </a: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241300" y="1174749"/>
            <a:ext cx="4986388" cy="5189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latin typeface="Raleway" panose="020B0604020202020204" charset="-52"/>
              </a:rPr>
              <a:t>Hlavní pevný zbytek ze ZEVO </a:t>
            </a:r>
          </a:p>
          <a:p>
            <a:pPr marL="285750" indent="-28575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604020202020204" charset="-52"/>
              </a:rPr>
              <a:t>H</a:t>
            </a:r>
            <a:r>
              <a:rPr lang="cs-CZ" sz="1600" dirty="0">
                <a:latin typeface="Raleway" panose="020B0604020202020204" charset="-52"/>
              </a:rPr>
              <a:t>eterogenní materiál jehož složení odpovídá složení spalovaného odpadu</a:t>
            </a:r>
          </a:p>
          <a:p>
            <a:pPr marL="285750" indent="-28575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latin typeface="Raleway" panose="020B0604020202020204" charset="-52"/>
              </a:rPr>
              <a:t>Tvoří 20-25 % hmotnostní odpadu</a:t>
            </a:r>
          </a:p>
          <a:p>
            <a:pPr marL="285750" indent="-28575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latin typeface="Raleway" panose="020B0604020202020204" charset="-52"/>
              </a:rPr>
              <a:t>Materiál kategorizován jako odpad 19 01 11 (N) nebo </a:t>
            </a:r>
            <a:r>
              <a:rPr lang="cs-CZ" sz="1600" b="1" dirty="0">
                <a:latin typeface="Raleway" panose="020B0604020202020204" charset="-52"/>
              </a:rPr>
              <a:t>19 01 12 (O)</a:t>
            </a:r>
          </a:p>
          <a:p>
            <a:pPr marL="285750" indent="-28575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latin typeface="Raleway" panose="020B0604020202020204" charset="-52"/>
              </a:rPr>
              <a:t>Materiálové složení škváry obvykle – 5-12 % železného šrotu, 1-3 % neželezných kovů, 10-25 % skla a keramiky, do 3 % nedopalu, 50-70 % minerální frakce</a:t>
            </a:r>
          </a:p>
          <a:p>
            <a:pPr marL="285750" indent="-28575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latin typeface="Raleway" panose="020B0604020202020204" charset="-52"/>
              </a:rPr>
              <a:t>Prvkové složení – Si 17-27 %, Ca 5-10 %, Fe 2-12 %, Mg 0,2-1,2 %, K 0,7-1,2 %, Al 3-7 %, Na 2-5 %</a:t>
            </a:r>
          </a:p>
          <a:p>
            <a:pPr marL="285750" indent="-28575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latin typeface="Raleway" panose="020B0604020202020204" charset="-52"/>
              </a:rPr>
              <a:t>Použití v ČR jako materiál pro TZS</a:t>
            </a:r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45756" y="0"/>
            <a:ext cx="3801587" cy="67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82477" y="287350"/>
            <a:ext cx="81916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 dirty="0"/>
              <a:t>Produkce škváry v ČR a Evropě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3" name="Skupina 5">
            <a:extLst>
              <a:ext uri="{FF2B5EF4-FFF2-40B4-BE49-F238E27FC236}">
                <a16:creationId xmlns:a16="http://schemas.microsoft.com/office/drawing/2014/main" id="{DC24B830-8D73-4A3F-8506-793CFCF48256}"/>
              </a:ext>
            </a:extLst>
          </p:cNvPr>
          <p:cNvGrpSpPr/>
          <p:nvPr/>
        </p:nvGrpSpPr>
        <p:grpSpPr>
          <a:xfrm>
            <a:off x="952623" y="949703"/>
            <a:ext cx="6881492" cy="3859551"/>
            <a:chOff x="825298" y="1215993"/>
            <a:chExt cx="7183512" cy="4028942"/>
          </a:xfrm>
        </p:grpSpPr>
        <p:grpSp>
          <p:nvGrpSpPr>
            <p:cNvPr id="14" name="Skupina 2">
              <a:extLst>
                <a:ext uri="{FF2B5EF4-FFF2-40B4-BE49-F238E27FC236}">
                  <a16:creationId xmlns:a16="http://schemas.microsoft.com/office/drawing/2014/main" id="{31021872-F0CB-4280-AE4B-D2EDC363C71E}"/>
                </a:ext>
              </a:extLst>
            </p:cNvPr>
            <p:cNvGrpSpPr/>
            <p:nvPr/>
          </p:nvGrpSpPr>
          <p:grpSpPr>
            <a:xfrm>
              <a:off x="825298" y="1215993"/>
              <a:ext cx="7183512" cy="4028942"/>
              <a:chOff x="825295" y="1196328"/>
              <a:chExt cx="7183512" cy="4028942"/>
            </a:xfrm>
          </p:grpSpPr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01F0B86F-ECDC-4919-840F-533EBF3EBC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295" y="1196328"/>
                <a:ext cx="7183512" cy="4028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ovéPole 1">
                <a:extLst>
                  <a:ext uri="{FF2B5EF4-FFF2-40B4-BE49-F238E27FC236}">
                    <a16:creationId xmlns:a16="http://schemas.microsoft.com/office/drawing/2014/main" id="{21A54F82-7741-4EBB-BBA7-C23F3B8AFE2F}"/>
                  </a:ext>
                </a:extLst>
              </p:cNvPr>
              <p:cNvSpPr txBox="1"/>
              <p:nvPr/>
            </p:nvSpPr>
            <p:spPr>
              <a:xfrm>
                <a:off x="1379054" y="1742008"/>
                <a:ext cx="1178157" cy="1208738"/>
              </a:xfrm>
              <a:prstGeom prst="rect">
                <a:avLst/>
              </a:prstGeom>
              <a:solidFill>
                <a:srgbClr val="840014"/>
              </a:solidFill>
            </p:spPr>
            <p:txBody>
              <a:bodyPr wrap="square" tIns="180000" bIns="540000" rtlCol="0" anchor="ctr" anchorCtr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chemeClr val="bg1"/>
                    </a:solidFill>
                    <a:latin typeface="Raleway" panose="020B0604020202020204" charset="-52"/>
                  </a:rPr>
                  <a:t>MSW</a:t>
                </a:r>
                <a:endParaRPr lang="en-US" b="1" dirty="0">
                  <a:solidFill>
                    <a:schemeClr val="bg1"/>
                  </a:solidFill>
                  <a:latin typeface="Raleway" panose="020B0604020202020204" charset="-52"/>
                </a:endParaRP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Raleway" panose="020B0604020202020204" charset="-52"/>
                  </a:rPr>
                  <a:t>1000 kg</a:t>
                </a:r>
                <a:endParaRPr lang="cs-CZ" b="1" dirty="0">
                  <a:solidFill>
                    <a:schemeClr val="bg1"/>
                  </a:solidFill>
                  <a:latin typeface="Raleway" panose="020B0604020202020204" charset="-52"/>
                </a:endParaRPr>
              </a:p>
            </p:txBody>
          </p:sp>
        </p:grpSp>
        <p:sp>
          <p:nvSpPr>
            <p:cNvPr id="15" name="TextovéPole 4">
              <a:extLst>
                <a:ext uri="{FF2B5EF4-FFF2-40B4-BE49-F238E27FC236}">
                  <a16:creationId xmlns:a16="http://schemas.microsoft.com/office/drawing/2014/main" id="{7F4E8710-1A78-4F7D-B0CD-4B4A52EA7651}"/>
                </a:ext>
              </a:extLst>
            </p:cNvPr>
            <p:cNvSpPr txBox="1"/>
            <p:nvPr/>
          </p:nvSpPr>
          <p:spPr>
            <a:xfrm>
              <a:off x="3937235" y="4497344"/>
              <a:ext cx="1200132" cy="5461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latin typeface="Raleway" panose="020B0604020202020204" charset="-52"/>
                </a:rPr>
                <a:t>Škvára</a:t>
              </a:r>
            </a:p>
            <a:p>
              <a:r>
                <a:rPr lang="cs-CZ" b="1" dirty="0">
                  <a:latin typeface="Raleway" panose="020B0604020202020204" charset="-52"/>
                </a:rPr>
                <a:t>200-250 kg</a:t>
              </a:r>
            </a:p>
          </p:txBody>
        </p:sp>
        <p:sp>
          <p:nvSpPr>
            <p:cNvPr id="16" name="TextovéPole 12">
              <a:extLst>
                <a:ext uri="{FF2B5EF4-FFF2-40B4-BE49-F238E27FC236}">
                  <a16:creationId xmlns:a16="http://schemas.microsoft.com/office/drawing/2014/main" id="{46FB7DF6-E4BE-406A-AE5E-36030D56BE35}"/>
                </a:ext>
              </a:extLst>
            </p:cNvPr>
            <p:cNvSpPr txBox="1"/>
            <p:nvPr/>
          </p:nvSpPr>
          <p:spPr>
            <a:xfrm>
              <a:off x="5790940" y="3970419"/>
              <a:ext cx="1184626" cy="5461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latin typeface="Raleway" panose="020B0604020202020204" charset="-52"/>
                </a:rPr>
                <a:t>Popílek</a:t>
              </a:r>
            </a:p>
            <a:p>
              <a:r>
                <a:rPr lang="cs-CZ" b="1" dirty="0">
                  <a:latin typeface="Raleway" panose="020B0604020202020204" charset="-52"/>
                </a:rPr>
                <a:t>25-75 kg</a:t>
              </a:r>
            </a:p>
          </p:txBody>
        </p:sp>
      </p:grpSp>
      <p:sp>
        <p:nvSpPr>
          <p:cNvPr id="22" name="Google Shape;162;p21">
            <a:extLst>
              <a:ext uri="{FF2B5EF4-FFF2-40B4-BE49-F238E27FC236}">
                <a16:creationId xmlns:a16="http://schemas.microsoft.com/office/drawing/2014/main" id="{DDF87E70-D0E5-44AD-BD2F-8709654087B6}"/>
              </a:ext>
            </a:extLst>
          </p:cNvPr>
          <p:cNvSpPr txBox="1">
            <a:spLocks/>
          </p:cNvSpPr>
          <p:nvPr/>
        </p:nvSpPr>
        <p:spPr>
          <a:xfrm>
            <a:off x="482477" y="4857829"/>
            <a:ext cx="8029725" cy="15112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6850" indent="-196850">
              <a:lnSpc>
                <a:spcPct val="12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595959"/>
                </a:solidFill>
                <a:latin typeface="Raleway" panose="020B0604020202020204" charset="-52"/>
              </a:rPr>
              <a:t>Energetické využití odpadů v Evropě – ročně cca 80 mil. tun odpadů</a:t>
            </a:r>
            <a:endParaRPr lang="en-US" dirty="0">
              <a:solidFill>
                <a:srgbClr val="595959"/>
              </a:solidFill>
              <a:latin typeface="Raleway" panose="020B0604020202020204" charset="-52"/>
            </a:endParaRPr>
          </a:p>
          <a:p>
            <a:pPr marL="196850" indent="-196850" defTabSz="266700">
              <a:lnSpc>
                <a:spcPct val="120000"/>
              </a:lnSpc>
            </a:pPr>
            <a:r>
              <a:rPr lang="en-US" dirty="0">
                <a:solidFill>
                  <a:srgbClr val="595959"/>
                </a:solidFill>
                <a:latin typeface="Raleway" panose="020B0604020202020204" charset="-52"/>
              </a:rPr>
              <a:t>	→ </a:t>
            </a:r>
            <a:r>
              <a:rPr lang="cs-CZ" u="sng" dirty="0">
                <a:solidFill>
                  <a:srgbClr val="595959"/>
                </a:solidFill>
                <a:latin typeface="Raleway" panose="020B0604020202020204" charset="-52"/>
              </a:rPr>
              <a:t>produkce škváry až 20 mil. tun</a:t>
            </a:r>
          </a:p>
          <a:p>
            <a:pPr marL="196850" indent="-196850">
              <a:lnSpc>
                <a:spcPct val="12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595959"/>
                </a:solidFill>
                <a:latin typeface="Raleway" panose="020B0604020202020204" charset="-52"/>
              </a:rPr>
              <a:t>Energetické využití odpadů v ČR – ročně 0,75 mil. tun </a:t>
            </a:r>
            <a:endParaRPr lang="en-US" dirty="0">
              <a:solidFill>
                <a:srgbClr val="595959"/>
              </a:solidFill>
              <a:latin typeface="Raleway" panose="020B0604020202020204" charset="-52"/>
            </a:endParaRPr>
          </a:p>
          <a:p>
            <a:pPr marL="196850" indent="-196850" defTabSz="266700">
              <a:lnSpc>
                <a:spcPct val="120000"/>
              </a:lnSpc>
            </a:pPr>
            <a:r>
              <a:rPr lang="en-US" dirty="0">
                <a:solidFill>
                  <a:srgbClr val="595959"/>
                </a:solidFill>
                <a:latin typeface="Raleway" panose="020B0604020202020204" charset="-52"/>
              </a:rPr>
              <a:t>	→ </a:t>
            </a:r>
            <a:r>
              <a:rPr lang="cs-CZ" dirty="0">
                <a:solidFill>
                  <a:srgbClr val="595959"/>
                </a:solidFill>
                <a:latin typeface="Raleway" panose="020B0604020202020204" charset="-52"/>
              </a:rPr>
              <a:t>produkce škváry cca </a:t>
            </a:r>
            <a:r>
              <a:rPr lang="cs-CZ" u="sng" dirty="0">
                <a:solidFill>
                  <a:srgbClr val="595959"/>
                </a:solidFill>
                <a:latin typeface="Raleway" panose="020B0604020202020204" charset="-52"/>
              </a:rPr>
              <a:t>0.2</a:t>
            </a:r>
            <a:r>
              <a:rPr lang="en-US" u="sng" dirty="0">
                <a:solidFill>
                  <a:srgbClr val="595959"/>
                </a:solidFill>
                <a:latin typeface="Raleway" panose="020B0604020202020204" charset="-52"/>
              </a:rPr>
              <a:t> mil. t</a:t>
            </a:r>
            <a:r>
              <a:rPr lang="cs-CZ" u="sng" dirty="0">
                <a:solidFill>
                  <a:srgbClr val="595959"/>
                </a:solidFill>
                <a:latin typeface="Raleway" panose="020B0604020202020204" charset="-52"/>
              </a:rPr>
              <a:t>un</a:t>
            </a:r>
          </a:p>
          <a:p>
            <a:pPr marL="196850" indent="-196850">
              <a:lnSpc>
                <a:spcPct val="12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595959"/>
                </a:solidFill>
                <a:latin typeface="Raleway" panose="020B0604020202020204" charset="-52"/>
              </a:rPr>
              <a:t>Při naplnění cílů POH – kapacita ZEVO 1,47 Mt SKO/rok </a:t>
            </a:r>
            <a:r>
              <a:rPr lang="en-US" dirty="0">
                <a:solidFill>
                  <a:srgbClr val="595959"/>
                </a:solidFill>
                <a:latin typeface="Raleway" panose="020B0604020202020204" charset="-52"/>
              </a:rPr>
              <a:t>→</a:t>
            </a:r>
            <a:r>
              <a:rPr lang="cs-CZ" dirty="0">
                <a:solidFill>
                  <a:srgbClr val="595959"/>
                </a:solidFill>
                <a:latin typeface="Raleway" panose="020B0604020202020204" charset="-52"/>
              </a:rPr>
              <a:t> 360-400 kt škváry/rok</a:t>
            </a:r>
            <a:endParaRPr lang="en-US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2434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3">
            <a:extLst>
              <a:ext uri="{FF2B5EF4-FFF2-40B4-BE49-F238E27FC236}">
                <a16:creationId xmlns:a16="http://schemas.microsoft.com/office/drawing/2014/main" id="{E28F305D-FDCD-4510-B84A-F3B1B2AEA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3302813"/>
            <a:ext cx="4222874" cy="2722158"/>
          </a:xfrm>
          <a:prstGeom prst="rect">
            <a:avLst/>
          </a:prstGeom>
        </p:spPr>
      </p:pic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82477" y="287350"/>
            <a:ext cx="81916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 dirty="0"/>
              <a:t>Možnosti využití škváry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" name="Google Shape;162;p21">
            <a:extLst>
              <a:ext uri="{FF2B5EF4-FFF2-40B4-BE49-F238E27FC236}">
                <a16:creationId xmlns:a16="http://schemas.microsoft.com/office/drawing/2014/main" id="{DDF87E70-D0E5-44AD-BD2F-8709654087B6}"/>
              </a:ext>
            </a:extLst>
          </p:cNvPr>
          <p:cNvSpPr txBox="1">
            <a:spLocks/>
          </p:cNvSpPr>
          <p:nvPr/>
        </p:nvSpPr>
        <p:spPr>
          <a:xfrm>
            <a:off x="482477" y="1219279"/>
            <a:ext cx="8029725" cy="1949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6850" indent="-196850">
              <a:lnSpc>
                <a:spcPct val="12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Získávání cenných složek ze škváry</a:t>
            </a:r>
            <a:endParaRPr lang="en-US" sz="1800" dirty="0">
              <a:solidFill>
                <a:srgbClr val="595959"/>
              </a:solidFill>
              <a:latin typeface="Raleway" panose="020B0604020202020204" charset="-52"/>
            </a:endParaRPr>
          </a:p>
          <a:p>
            <a:pPr marL="558800" indent="-285750">
              <a:lnSpc>
                <a:spcPct val="120000"/>
              </a:lnSpc>
              <a:buClr>
                <a:srgbClr val="9EA6AE"/>
              </a:buCl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Železný</a:t>
            </a:r>
            <a:r>
              <a:rPr lang="en-US" sz="18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šrot</a:t>
            </a:r>
            <a:endParaRPr lang="en-US" sz="1800" dirty="0">
              <a:solidFill>
                <a:srgbClr val="595959"/>
              </a:solidFill>
              <a:latin typeface="Raleway" panose="020B0604020202020204" charset="-52"/>
            </a:endParaRPr>
          </a:p>
          <a:p>
            <a:pPr marL="558800" indent="-285750">
              <a:lnSpc>
                <a:spcPct val="120000"/>
              </a:lnSpc>
              <a:buClr>
                <a:srgbClr val="9EA6AE"/>
              </a:buCl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Neželezné</a:t>
            </a:r>
            <a:r>
              <a:rPr lang="en-US" sz="18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kovy</a:t>
            </a:r>
            <a:r>
              <a:rPr lang="en-US" sz="1800" dirty="0">
                <a:solidFill>
                  <a:srgbClr val="595959"/>
                </a:solidFill>
                <a:latin typeface="Raleway" panose="020B0604020202020204" charset="-52"/>
              </a:rPr>
              <a:t>.</a:t>
            </a:r>
          </a:p>
          <a:p>
            <a:pPr marL="558800" indent="-285750">
              <a:lnSpc>
                <a:spcPct val="120000"/>
              </a:lnSpc>
              <a:buClr>
                <a:srgbClr val="9EA6AE"/>
              </a:buCl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Sklo</a:t>
            </a:r>
            <a:endParaRPr lang="en-US" sz="1800" dirty="0">
              <a:solidFill>
                <a:srgbClr val="595959"/>
              </a:solidFill>
              <a:latin typeface="Raleway" panose="020B0604020202020204" charset="-52"/>
            </a:endParaRPr>
          </a:p>
          <a:p>
            <a:pPr marL="196850" indent="-196850">
              <a:lnSpc>
                <a:spcPct val="12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Zbytková</a:t>
            </a:r>
            <a:r>
              <a:rPr lang="en-US" sz="18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frakce</a:t>
            </a:r>
            <a:r>
              <a:rPr lang="en-US" sz="1800" dirty="0">
                <a:solidFill>
                  <a:srgbClr val="595959"/>
                </a:solidFill>
                <a:latin typeface="Raleway" panose="020B0604020202020204" charset="-52"/>
              </a:rPr>
              <a:t> po </a:t>
            </a: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separaci</a:t>
            </a:r>
            <a:r>
              <a:rPr lang="en-US" sz="18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lze</a:t>
            </a:r>
            <a:r>
              <a:rPr lang="en-US" sz="18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využít</a:t>
            </a:r>
            <a:r>
              <a:rPr lang="en-US" sz="18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ve</a:t>
            </a:r>
            <a:r>
              <a:rPr lang="en-US" sz="18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stavebním</a:t>
            </a:r>
            <a:r>
              <a:rPr lang="en-US" sz="18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Raleway" panose="020B0604020202020204" charset="-52"/>
              </a:rPr>
              <a:t>průmyslu</a:t>
            </a:r>
            <a:r>
              <a:rPr lang="en-US" sz="1800" dirty="0">
                <a:solidFill>
                  <a:srgbClr val="595959"/>
                </a:solidFill>
                <a:latin typeface="Raleway" panose="020B0604020202020204" charset="-52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1800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551BC9B-E666-4D03-B34A-08F0DA03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7" y="3575051"/>
            <a:ext cx="3371850" cy="21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Šipka doprava 2">
            <a:extLst>
              <a:ext uri="{FF2B5EF4-FFF2-40B4-BE49-F238E27FC236}">
                <a16:creationId xmlns:a16="http://schemas.microsoft.com/office/drawing/2014/main" id="{82C88262-6A86-4B2E-A4A7-69AC49260AEA}"/>
              </a:ext>
            </a:extLst>
          </p:cNvPr>
          <p:cNvSpPr/>
          <p:nvPr/>
        </p:nvSpPr>
        <p:spPr>
          <a:xfrm>
            <a:off x="3930141" y="4448237"/>
            <a:ext cx="654945" cy="431310"/>
          </a:xfrm>
          <a:prstGeom prst="rightArrow">
            <a:avLst/>
          </a:prstGeom>
          <a:solidFill>
            <a:srgbClr val="F20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23">
            <a:extLst>
              <a:ext uri="{FF2B5EF4-FFF2-40B4-BE49-F238E27FC236}">
                <a16:creationId xmlns:a16="http://schemas.microsoft.com/office/drawing/2014/main" id="{0CC0FC39-D950-4E5F-BB46-A2B0673F7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9"/>
          <a:stretch/>
        </p:blipFill>
        <p:spPr>
          <a:xfrm>
            <a:off x="4241799" y="2322351"/>
            <a:ext cx="4566657" cy="4041826"/>
          </a:xfrm>
          <a:prstGeom prst="rect">
            <a:avLst/>
          </a:prstGeom>
          <a:ln w="19050">
            <a:solidFill>
              <a:srgbClr val="4A4A4A"/>
            </a:solidFill>
          </a:ln>
        </p:spPr>
      </p:pic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520577" y="287350"/>
            <a:ext cx="81535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 dirty="0"/>
              <a:t>Separační techniky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" name="Google Shape;162;p21">
            <a:extLst>
              <a:ext uri="{FF2B5EF4-FFF2-40B4-BE49-F238E27FC236}">
                <a16:creationId xmlns:a16="http://schemas.microsoft.com/office/drawing/2014/main" id="{DDF87E70-D0E5-44AD-BD2F-8709654087B6}"/>
              </a:ext>
            </a:extLst>
          </p:cNvPr>
          <p:cNvSpPr txBox="1">
            <a:spLocks/>
          </p:cNvSpPr>
          <p:nvPr/>
        </p:nvSpPr>
        <p:spPr>
          <a:xfrm>
            <a:off x="508620" y="1098696"/>
            <a:ext cx="8414805" cy="514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595959"/>
                </a:solidFill>
                <a:latin typeface="Raleway" panose="020B0604020202020204" charset="-52"/>
              </a:rPr>
              <a:t>• </a:t>
            </a:r>
            <a:r>
              <a:rPr lang="en-US" sz="2000" dirty="0" err="1">
                <a:solidFill>
                  <a:srgbClr val="595959"/>
                </a:solidFill>
                <a:latin typeface="Raleway" panose="020B0604020202020204" charset="-52"/>
              </a:rPr>
              <a:t>Používány</a:t>
            </a:r>
            <a:r>
              <a:rPr lang="en-US" sz="20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Raleway" panose="020B0604020202020204" charset="-52"/>
              </a:rPr>
              <a:t>většinou</a:t>
            </a:r>
            <a:r>
              <a:rPr lang="en-US" sz="20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Raleway" panose="020B0604020202020204" charset="-52"/>
              </a:rPr>
              <a:t>suché</a:t>
            </a:r>
            <a:r>
              <a:rPr lang="en-US" sz="20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Raleway" panose="020B0604020202020204" charset="-52"/>
              </a:rPr>
              <a:t>mechanické</a:t>
            </a:r>
            <a:r>
              <a:rPr lang="en-US" sz="20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Raleway" panose="020B0604020202020204" charset="-52"/>
              </a:rPr>
              <a:t>metody</a:t>
            </a:r>
            <a:r>
              <a:rPr lang="en-US" sz="20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Raleway" panose="020B0604020202020204" charset="-52"/>
              </a:rPr>
              <a:t>separace</a:t>
            </a:r>
            <a:endParaRPr lang="en-US" sz="2000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  <p:pic>
        <p:nvPicPr>
          <p:cNvPr id="8" name="Obrázek 17">
            <a:extLst>
              <a:ext uri="{FF2B5EF4-FFF2-40B4-BE49-F238E27FC236}">
                <a16:creationId xmlns:a16="http://schemas.microsoft.com/office/drawing/2014/main" id="{B14D22E2-5391-4BF7-8095-FE7B293F9C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323" y="2281027"/>
            <a:ext cx="3290441" cy="1734370"/>
          </a:xfrm>
          <a:prstGeom prst="rect">
            <a:avLst/>
          </a:prstGeom>
        </p:spPr>
      </p:pic>
      <p:pic>
        <p:nvPicPr>
          <p:cNvPr id="9" name="Obrázek 19">
            <a:extLst>
              <a:ext uri="{FF2B5EF4-FFF2-40B4-BE49-F238E27FC236}">
                <a16:creationId xmlns:a16="http://schemas.microsoft.com/office/drawing/2014/main" id="{FA566502-40AD-4F35-B394-25DB839133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077" y="4508276"/>
            <a:ext cx="2612189" cy="1897274"/>
          </a:xfrm>
          <a:prstGeom prst="rect">
            <a:avLst/>
          </a:prstGeom>
        </p:spPr>
      </p:pic>
      <p:sp>
        <p:nvSpPr>
          <p:cNvPr id="10" name="TextovéPole 20">
            <a:extLst>
              <a:ext uri="{FF2B5EF4-FFF2-40B4-BE49-F238E27FC236}">
                <a16:creationId xmlns:a16="http://schemas.microsoft.com/office/drawing/2014/main" id="{E88ECB47-E703-448F-9550-C099539DACFF}"/>
              </a:ext>
            </a:extLst>
          </p:cNvPr>
          <p:cNvSpPr txBox="1"/>
          <p:nvPr/>
        </p:nvSpPr>
        <p:spPr>
          <a:xfrm>
            <a:off x="537823" y="1895719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>
                <a:solidFill>
                  <a:srgbClr val="595959"/>
                </a:solidFill>
                <a:latin typeface="Raleway" panose="020B0604020202020204" charset="-52"/>
              </a:rPr>
              <a:t>Železný šrot</a:t>
            </a:r>
            <a:endParaRPr lang="en-US" sz="2000" u="sng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  <p:sp>
        <p:nvSpPr>
          <p:cNvPr id="13" name="TextovéPole 21">
            <a:extLst>
              <a:ext uri="{FF2B5EF4-FFF2-40B4-BE49-F238E27FC236}">
                <a16:creationId xmlns:a16="http://schemas.microsoft.com/office/drawing/2014/main" id="{B36AE90C-2D55-4AF3-81EB-4A79C8C040B5}"/>
              </a:ext>
            </a:extLst>
          </p:cNvPr>
          <p:cNvSpPr txBox="1"/>
          <p:nvPr/>
        </p:nvSpPr>
        <p:spPr>
          <a:xfrm>
            <a:off x="537823" y="4134005"/>
            <a:ext cx="208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>
                <a:solidFill>
                  <a:srgbClr val="595959"/>
                </a:solidFill>
                <a:latin typeface="Raleway" panose="020B0604020202020204" charset="-52"/>
              </a:rPr>
              <a:t>Neželezné kovy</a:t>
            </a:r>
          </a:p>
        </p:txBody>
      </p:sp>
      <p:sp>
        <p:nvSpPr>
          <p:cNvPr id="14" name="TextovéPole 22">
            <a:extLst>
              <a:ext uri="{FF2B5EF4-FFF2-40B4-BE49-F238E27FC236}">
                <a16:creationId xmlns:a16="http://schemas.microsoft.com/office/drawing/2014/main" id="{791673FD-A96C-4DCF-8A6D-135B43D77610}"/>
              </a:ext>
            </a:extLst>
          </p:cNvPr>
          <p:cNvSpPr txBox="1"/>
          <p:nvPr/>
        </p:nvSpPr>
        <p:spPr>
          <a:xfrm>
            <a:off x="4137143" y="1895719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>
                <a:solidFill>
                  <a:srgbClr val="595959"/>
                </a:solidFill>
                <a:latin typeface="Raleway" panose="020B0604020202020204" charset="-52"/>
              </a:rPr>
              <a:t>Sklo</a:t>
            </a:r>
          </a:p>
        </p:txBody>
      </p:sp>
    </p:spTree>
    <p:extLst>
      <p:ext uri="{BB962C8B-B14F-4D97-AF65-F5344CB8AC3E}">
        <p14:creationId xmlns:p14="http://schemas.microsoft.com/office/powerpoint/2010/main" val="148898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82477" y="287350"/>
            <a:ext cx="81916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 dirty="0"/>
              <a:t>Využití zbytkové frakce v Evropě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" name="Google Shape;162;p21">
            <a:extLst>
              <a:ext uri="{FF2B5EF4-FFF2-40B4-BE49-F238E27FC236}">
                <a16:creationId xmlns:a16="http://schemas.microsoft.com/office/drawing/2014/main" id="{DDF87E70-D0E5-44AD-BD2F-8709654087B6}"/>
              </a:ext>
            </a:extLst>
          </p:cNvPr>
          <p:cNvSpPr txBox="1">
            <a:spLocks/>
          </p:cNvSpPr>
          <p:nvPr/>
        </p:nvSpPr>
        <p:spPr>
          <a:xfrm>
            <a:off x="482477" y="5662246"/>
            <a:ext cx="8331323" cy="706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6850" indent="-1968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rgbClr val="F20253"/>
                </a:solidFill>
                <a:latin typeface="Raleway" panose="020B0604020202020204" charset="-52"/>
              </a:rPr>
              <a:t>Použití škváry ve stavebním průmyslu je běžnou a dlouholetou praxí v řadě států EU!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849ED25B-E572-4ECE-8172-9BC683A1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84" y="1149342"/>
            <a:ext cx="8145411" cy="43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6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82477" y="287350"/>
            <a:ext cx="84075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 dirty="0"/>
              <a:t>Složení vzorků škváry ze ZEVO Malešice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62CD530C-5DCC-4A6A-95B0-C736BD2726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08000" y="1213340"/>
            <a:ext cx="8217698" cy="477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930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82477" y="287350"/>
            <a:ext cx="84075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 dirty="0"/>
              <a:t>Vliv granulometrie na distribuci kovů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C6A7A329-CC70-48E3-BB03-256B92CA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9001" y="1118899"/>
            <a:ext cx="7247447" cy="5173241"/>
          </a:xfrm>
          <a:prstGeom prst="rect">
            <a:avLst/>
          </a:prstGeom>
          <a:noFill/>
        </p:spPr>
      </p:pic>
      <p:sp>
        <p:nvSpPr>
          <p:cNvPr id="7" name="TextovéPole 4">
            <a:extLst>
              <a:ext uri="{FF2B5EF4-FFF2-40B4-BE49-F238E27FC236}">
                <a16:creationId xmlns:a16="http://schemas.microsoft.com/office/drawing/2014/main" id="{59CB184A-F3B8-45C5-A580-483E23839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851" y="1424883"/>
            <a:ext cx="264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9933"/>
              </a:buClr>
              <a:buFont typeface="Wingdings 2" panose="05020102010507070707" pitchFamily="18" charset="2"/>
              <a:buChar char="¢"/>
              <a:defRPr sz="3200">
                <a:solidFill>
                  <a:schemeClr val="tx1"/>
                </a:solidFill>
                <a:latin typeface="JohnSans TxN C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¢"/>
              <a:defRPr sz="2800">
                <a:solidFill>
                  <a:schemeClr val="tx1"/>
                </a:solidFill>
                <a:latin typeface="JohnSans TxN C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339933"/>
              </a:buClr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JohnSans TxN CE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JohnSans TxN CE" pitchFamily="2" charset="0"/>
              </a:defRPr>
            </a:lvl4pPr>
            <a:lvl5pPr marL="2057400" indent="-228600">
              <a:spcBef>
                <a:spcPct val="20000"/>
              </a:spcBef>
              <a:buClr>
                <a:srgbClr val="339933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JohnSans TxN C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JohnSans TxN C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JohnSans TxN C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JohnSans TxN C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JohnSans TxN CE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>
                <a:solidFill>
                  <a:srgbClr val="F20253"/>
                </a:solidFill>
                <a:latin typeface="Raleway" panose="020B0604020202020204" charset="-52"/>
              </a:rPr>
              <a:t>NFe</a:t>
            </a:r>
            <a:r>
              <a:rPr lang="cs-CZ" altLang="cs-CZ" sz="2000" b="1" dirty="0">
                <a:solidFill>
                  <a:srgbClr val="F20253"/>
                </a:solidFill>
                <a:latin typeface="Raleway" panose="020B0604020202020204" charset="-52"/>
              </a:rPr>
              <a:t> = 80% pod 2 cm</a:t>
            </a:r>
          </a:p>
        </p:txBody>
      </p:sp>
      <p:sp>
        <p:nvSpPr>
          <p:cNvPr id="8" name="TextovéPole 1">
            <a:extLst>
              <a:ext uri="{FF2B5EF4-FFF2-40B4-BE49-F238E27FC236}">
                <a16:creationId xmlns:a16="http://schemas.microsoft.com/office/drawing/2014/main" id="{A6E012FD-687F-4E3B-9EAC-F67E3E1DC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718" y="3878239"/>
            <a:ext cx="2436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9933"/>
              </a:buClr>
              <a:buFont typeface="Wingdings 2" panose="05020102010507070707" pitchFamily="18" charset="2"/>
              <a:buChar char="¢"/>
              <a:defRPr sz="3200">
                <a:solidFill>
                  <a:schemeClr val="tx1"/>
                </a:solidFill>
                <a:latin typeface="JohnSans TxN C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¢"/>
              <a:defRPr sz="2800">
                <a:solidFill>
                  <a:schemeClr val="tx1"/>
                </a:solidFill>
                <a:latin typeface="JohnSans TxN C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339933"/>
              </a:buClr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JohnSans TxN CE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JohnSans TxN CE" pitchFamily="2" charset="0"/>
              </a:defRPr>
            </a:lvl4pPr>
            <a:lvl5pPr marL="2057400" indent="-228600">
              <a:spcBef>
                <a:spcPct val="20000"/>
              </a:spcBef>
              <a:buClr>
                <a:srgbClr val="339933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JohnSans TxN C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JohnSans TxN C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JohnSans TxN C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JohnSans TxN C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JohnSans TxN CE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>
                <a:solidFill>
                  <a:srgbClr val="F20253"/>
                </a:solidFill>
                <a:latin typeface="Raleway" panose="020B0604020202020204" charset="-52"/>
              </a:rPr>
              <a:t>Fe</a:t>
            </a:r>
            <a:r>
              <a:rPr lang="cs-CZ" altLang="cs-CZ" sz="2000" b="1" dirty="0">
                <a:solidFill>
                  <a:srgbClr val="F20253"/>
                </a:solidFill>
                <a:latin typeface="Raleway" panose="020B0604020202020204" charset="-52"/>
              </a:rPr>
              <a:t> = 80% nad 2 cm</a:t>
            </a:r>
          </a:p>
        </p:txBody>
      </p:sp>
    </p:spTree>
    <p:extLst>
      <p:ext uri="{BB962C8B-B14F-4D97-AF65-F5344CB8AC3E}">
        <p14:creationId xmlns:p14="http://schemas.microsoft.com/office/powerpoint/2010/main" val="2299337837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596</Words>
  <Application>Microsoft Office PowerPoint</Application>
  <PresentationFormat>Předvádění na obrazovce (4:3)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Lato</vt:lpstr>
      <vt:lpstr>Wingdings</vt:lpstr>
      <vt:lpstr>Arial</vt:lpstr>
      <vt:lpstr>Raleway</vt:lpstr>
      <vt:lpstr>Times New Roman</vt:lpstr>
      <vt:lpstr>Antonio template</vt:lpstr>
      <vt:lpstr>Moderní postupy využití škváry ze ZEVO</vt:lpstr>
      <vt:lpstr>Využití komunálních odpadů v Evropě</vt:lpstr>
      <vt:lpstr>Škvára a její vlastnosti</vt:lpstr>
      <vt:lpstr>Produkce škváry v ČR a Evropě</vt:lpstr>
      <vt:lpstr>Možnosti využití škváry</vt:lpstr>
      <vt:lpstr>Separační techniky</vt:lpstr>
      <vt:lpstr>Využití zbytkové frakce v Evropě</vt:lpstr>
      <vt:lpstr>Složení vzorků škváry ze ZEVO Malešice</vt:lpstr>
      <vt:lpstr>Vliv granulometrie na distribuci kovů</vt:lpstr>
      <vt:lpstr>Potenciál škváry v odpadovém hospodářství</vt:lpstr>
      <vt:lpstr>Zvýšení účinnost magnetické separace</vt:lpstr>
      <vt:lpstr>Zvýšení účinnosti magnetické separace – výsledky</vt:lpstr>
      <vt:lpstr>Separace neželezných kovů – vývoj poloprovozu </vt:lpstr>
      <vt:lpstr>Separace neželezných kovů</vt:lpstr>
      <vt:lpstr>Separace neželezných kovů – prvotní výsledky</vt:lpstr>
      <vt:lpstr>Využití škváry – koncepce a cíle</vt:lpstr>
      <vt:lpstr>Děkuji za pozornost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postupy využití škváry ze ZEVO</dc:title>
  <dc:subject/>
  <dc:creator>Ekaterina Korotenko</dc:creator>
  <cp:keywords/>
  <dc:description/>
  <cp:lastModifiedBy>Šyc Michal UCHP</cp:lastModifiedBy>
  <cp:revision>27</cp:revision>
  <dcterms:modified xsi:type="dcterms:W3CDTF">2019-03-21T08:58:36Z</dcterms:modified>
  <cp:category/>
</cp:coreProperties>
</file>