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6" r:id="rId2"/>
    <p:sldId id="303" r:id="rId3"/>
    <p:sldId id="302" r:id="rId4"/>
    <p:sldId id="277" r:id="rId5"/>
    <p:sldId id="276" r:id="rId6"/>
    <p:sldId id="281" r:id="rId7"/>
    <p:sldId id="279" r:id="rId8"/>
    <p:sldId id="287" r:id="rId9"/>
    <p:sldId id="304" r:id="rId10"/>
    <p:sldId id="305" r:id="rId11"/>
    <p:sldId id="269" r:id="rId12"/>
    <p:sldId id="262" r:id="rId13"/>
  </p:sldIdLst>
  <p:sldSz cx="9144000" cy="6858000" type="screen4x3"/>
  <p:notesSz cx="6797675" cy="9929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406"/>
    <a:srgbClr val="FFC409"/>
    <a:srgbClr val="F8AEAE"/>
    <a:srgbClr val="F58383"/>
    <a:srgbClr val="164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68437"/>
  </p:normalViewPr>
  <p:slideViewPr>
    <p:cSldViewPr snapToGrid="0">
      <p:cViewPr varScale="1">
        <p:scale>
          <a:sx n="78" d="100"/>
          <a:sy n="78" d="100"/>
        </p:scale>
        <p:origin x="2286" y="1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372682D1-2656-464B-8248-98AA291A0B83}" type="datetimeFigureOut">
              <a:rPr lang="cs-CZ" smtClean="0"/>
              <a:t>20.03.2019</a:t>
            </a:fld>
            <a:endParaRPr lang="cs-CZ"/>
          </a:p>
        </p:txBody>
      </p:sp>
      <p:sp>
        <p:nvSpPr>
          <p:cNvPr id="4" name="Zástupný symbol pro zápatí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D0E039E0-9D53-469F-A5CB-9FC35E047C48}" type="slidenum">
              <a:rPr lang="cs-CZ" smtClean="0"/>
              <a:t>‹#›</a:t>
            </a:fld>
            <a:endParaRPr lang="cs-CZ"/>
          </a:p>
        </p:txBody>
      </p:sp>
    </p:spTree>
    <p:extLst>
      <p:ext uri="{BB962C8B-B14F-4D97-AF65-F5344CB8AC3E}">
        <p14:creationId xmlns:p14="http://schemas.microsoft.com/office/powerpoint/2010/main" val="1372490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07820316-D2F6-4309-9ED9-B6DBC0BB0BFD}" type="datetimeFigureOut">
              <a:rPr lang="cs-CZ" smtClean="0"/>
              <a:t>20.03.2019</a:t>
            </a:fld>
            <a:endParaRPr lang="cs-CZ"/>
          </a:p>
        </p:txBody>
      </p:sp>
      <p:sp>
        <p:nvSpPr>
          <p:cNvPr id="4" name="Zástupný symbol pro obrázek snímku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CDAAE581-1AF6-4C18-B72A-DC18BAAA7EC6}" type="slidenum">
              <a:rPr lang="cs-CZ" smtClean="0"/>
              <a:t>‹#›</a:t>
            </a:fld>
            <a:endParaRPr lang="cs-CZ"/>
          </a:p>
        </p:txBody>
      </p:sp>
    </p:spTree>
    <p:extLst>
      <p:ext uri="{BB962C8B-B14F-4D97-AF65-F5344CB8AC3E}">
        <p14:creationId xmlns:p14="http://schemas.microsoft.com/office/powerpoint/2010/main" val="213907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Český trh po vzoru Západních sousedů zažívá v poslední době boom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Zatímco ještě před několika lety byla produkce plastů z obnovitelných zdrojů a/nebo biologicky rozložitelných zanedbatelná, trh s </a:t>
            </a:r>
            <a:r>
              <a:rPr lang="cs-CZ" sz="1200" i="1" kern="1200" dirty="0" err="1">
                <a:solidFill>
                  <a:schemeClr val="tx1"/>
                </a:solidFill>
                <a:effectLst/>
                <a:latin typeface="+mn-lt"/>
                <a:ea typeface="+mn-ea"/>
                <a:cs typeface="+mn-cs"/>
              </a:rPr>
              <a:t>bioplasty</a:t>
            </a:r>
            <a:r>
              <a:rPr lang="cs-CZ" sz="1200" i="1" kern="1200" dirty="0">
                <a:solidFill>
                  <a:schemeClr val="tx1"/>
                </a:solidFill>
                <a:effectLst/>
                <a:latin typeface="+mn-lt"/>
                <a:ea typeface="+mn-ea"/>
                <a:cs typeface="+mn-cs"/>
              </a:rPr>
              <a:t> v současnosti představuje inovativní sektor, jehož </a:t>
            </a:r>
            <a:r>
              <a:rPr lang="cs-CZ" sz="1200" b="0" i="1" u="none" strike="noStrike" kern="1200" dirty="0">
                <a:solidFill>
                  <a:schemeClr val="tx1"/>
                </a:solidFill>
                <a:effectLst/>
                <a:latin typeface="+mn-lt"/>
                <a:ea typeface="+mn-ea"/>
                <a:cs typeface="+mn-cs"/>
              </a:rPr>
              <a:t>výrobní kapacity by se dle odhadů měly v příštích pěti letech zčtyřnásobit</a:t>
            </a:r>
            <a:r>
              <a:rPr lang="cs-CZ" sz="1200" i="1" kern="1200" dirty="0">
                <a:solidFill>
                  <a:schemeClr val="tx1"/>
                </a:solidFill>
                <a:effectLst/>
                <a:latin typeface="+mn-lt"/>
                <a:ea typeface="+mn-ea"/>
                <a:cs typeface="+mn-cs"/>
              </a:rPr>
              <a:t>. Společně s nimi roste mnoho otázek a nejasností, souvisejících zejména s jejich správnou likvidací a možnými dopady na kompostování, třídění a recyklaci.  </a:t>
            </a:r>
          </a:p>
          <a:p>
            <a:endParaRPr lang="cs-CZ" dirty="0"/>
          </a:p>
        </p:txBody>
      </p:sp>
      <p:sp>
        <p:nvSpPr>
          <p:cNvPr id="4" name="Slide Number Placeholder 3"/>
          <p:cNvSpPr>
            <a:spLocks noGrp="1"/>
          </p:cNvSpPr>
          <p:nvPr>
            <p:ph type="sldNum" sz="quarter" idx="5"/>
          </p:nvPr>
        </p:nvSpPr>
        <p:spPr/>
        <p:txBody>
          <a:bodyPr/>
          <a:lstStyle/>
          <a:p>
            <a:fld id="{CDAAE581-1AF6-4C18-B72A-DC18BAAA7EC6}" type="slidenum">
              <a:rPr lang="cs-CZ" smtClean="0"/>
              <a:t>2</a:t>
            </a:fld>
            <a:endParaRPr lang="cs-CZ"/>
          </a:p>
        </p:txBody>
      </p:sp>
    </p:spTree>
    <p:extLst>
      <p:ext uri="{BB962C8B-B14F-4D97-AF65-F5344CB8AC3E}">
        <p14:creationId xmlns:p14="http://schemas.microsoft.com/office/powerpoint/2010/main" val="56033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CDAAE581-1AF6-4C18-B72A-DC18BAAA7EC6}" type="slidenum">
              <a:rPr lang="cs-CZ" smtClean="0"/>
              <a:t>12</a:t>
            </a:fld>
            <a:endParaRPr lang="cs-CZ"/>
          </a:p>
        </p:txBody>
      </p:sp>
    </p:spTree>
    <p:extLst>
      <p:ext uri="{BB962C8B-B14F-4D97-AF65-F5344CB8AC3E}">
        <p14:creationId xmlns:p14="http://schemas.microsoft.com/office/powerpoint/2010/main" val="183504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….tedy ne každý </a:t>
            </a:r>
            <a:r>
              <a:rPr lang="cs-CZ" sz="1200" i="1" kern="1200" dirty="0" err="1">
                <a:solidFill>
                  <a:schemeClr val="tx1"/>
                </a:solidFill>
                <a:effectLst/>
                <a:latin typeface="+mn-lt"/>
                <a:ea typeface="+mn-ea"/>
                <a:cs typeface="+mn-cs"/>
              </a:rPr>
              <a:t>bioplast</a:t>
            </a:r>
            <a:r>
              <a:rPr lang="cs-CZ" sz="1200" i="1" kern="1200" dirty="0">
                <a:solidFill>
                  <a:schemeClr val="tx1"/>
                </a:solidFill>
                <a:effectLst/>
                <a:latin typeface="+mn-lt"/>
                <a:ea typeface="+mn-ea"/>
                <a:cs typeface="+mn-cs"/>
              </a:rPr>
              <a:t> je z biomasy a ne každý </a:t>
            </a:r>
            <a:r>
              <a:rPr lang="cs-CZ" sz="1200" i="1" kern="1200" dirty="0" err="1">
                <a:solidFill>
                  <a:schemeClr val="tx1"/>
                </a:solidFill>
                <a:effectLst/>
                <a:latin typeface="+mn-lt"/>
                <a:ea typeface="+mn-ea"/>
                <a:cs typeface="+mn-cs"/>
              </a:rPr>
              <a:t>bioplast</a:t>
            </a:r>
            <a:r>
              <a:rPr lang="cs-CZ" sz="1200" i="1" kern="1200" dirty="0">
                <a:solidFill>
                  <a:schemeClr val="tx1"/>
                </a:solidFill>
                <a:effectLst/>
                <a:latin typeface="+mn-lt"/>
                <a:ea typeface="+mn-ea"/>
                <a:cs typeface="+mn-cs"/>
              </a:rPr>
              <a:t> je biologicky plně rozložitelný, čímž se míní rozklad na jeho základní složky, CO</a:t>
            </a:r>
            <a:r>
              <a:rPr lang="cs-CZ" sz="1200" i="1" kern="1200" baseline="-25000" dirty="0">
                <a:solidFill>
                  <a:schemeClr val="tx1"/>
                </a:solidFill>
                <a:effectLst/>
                <a:latin typeface="+mn-lt"/>
                <a:ea typeface="+mn-ea"/>
                <a:cs typeface="+mn-cs"/>
              </a:rPr>
              <a:t>2</a:t>
            </a:r>
            <a:r>
              <a:rPr lang="cs-CZ" sz="1200" i="1" kern="1200" dirty="0">
                <a:solidFill>
                  <a:schemeClr val="tx1"/>
                </a:solidFill>
                <a:effectLst/>
                <a:latin typeface="+mn-lt"/>
                <a:ea typeface="+mn-ea"/>
                <a:cs typeface="+mn-cs"/>
              </a:rPr>
              <a:t> a vodu.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kern="1200" dirty="0" err="1">
                <a:solidFill>
                  <a:schemeClr val="tx1"/>
                </a:solidFill>
                <a:effectLst/>
                <a:latin typeface="+mn-lt"/>
                <a:ea typeface="+mn-ea"/>
                <a:cs typeface="+mn-cs"/>
              </a:rPr>
              <a:t>Bioplasty</a:t>
            </a:r>
            <a:r>
              <a:rPr lang="cs-CZ" sz="1200" i="1" kern="1200" dirty="0">
                <a:solidFill>
                  <a:schemeClr val="tx1"/>
                </a:solidFill>
                <a:effectLst/>
                <a:latin typeface="+mn-lt"/>
                <a:ea typeface="+mn-ea"/>
                <a:cs typeface="+mn-cs"/>
              </a:rPr>
              <a:t> jsou ale vždy směsí, k nimž musí být přidaná nějaká aditiva, aby bylo dosaženo kýžených vlastností. Termín se ale často označuje jako synonymum k polymeru, potažmo biopolymeru, aneb všechny plasty jsou polymery, ale ne všechny polymery jsou plasty. </a:t>
            </a:r>
            <a:endParaRPr lang="sk-SK" sz="1200" kern="1200" dirty="0">
              <a:solidFill>
                <a:schemeClr val="tx1"/>
              </a:solidFill>
              <a:effectLst/>
              <a:latin typeface="+mn-lt"/>
              <a:ea typeface="+mn-ea"/>
              <a:cs typeface="+mn-cs"/>
            </a:endParaRPr>
          </a:p>
          <a:p>
            <a:endParaRPr lang="sk-SK"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dirty="0">
                <a:latin typeface="Calibri" panose="020F0502020204030204" pitchFamily="34" charset="0"/>
                <a:ea typeface="Calibri" panose="020F0502020204030204" pitchFamily="34" charset="0"/>
                <a:cs typeface="Times New Roman" panose="02020603050405020304" pitchFamily="18" charset="0"/>
              </a:rPr>
              <a:t>Existují syntetické polymery, vytvořeny uměle člověkem – základ syntetických plastů, ale i takzvané biopolymery, které se tvoří v přírodě. Mezi nejznámější příklady biopolymerů patří celulóza, kaučuk či škrob. Chemicky tj. složením však můžou být syntetické i „bio“ polymery naprosto identické</a:t>
            </a:r>
            <a:r>
              <a:rPr lang="sk-SK" sz="1200" i="1" dirty="0">
                <a:effectLst/>
              </a:rPr>
              <a:t> </a:t>
            </a:r>
            <a:endParaRPr lang="sk-SK" i="1" dirty="0"/>
          </a:p>
          <a:p>
            <a:endParaRPr lang="sk-SK" dirty="0"/>
          </a:p>
          <a:p>
            <a:endParaRPr lang="cs-CZ" sz="1200" i="1"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5EA7B351-5A03-AD47-B662-A61469D60B6C}" type="slidenum">
              <a:rPr lang="sk-SK" smtClean="0"/>
              <a:t>3</a:t>
            </a:fld>
            <a:endParaRPr lang="sk-SK"/>
          </a:p>
        </p:txBody>
      </p:sp>
    </p:spTree>
    <p:extLst>
      <p:ext uri="{BB962C8B-B14F-4D97-AF65-F5344CB8AC3E}">
        <p14:creationId xmlns:p14="http://schemas.microsoft.com/office/powerpoint/2010/main" val="157347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CDAAE581-1AF6-4C18-B72A-DC18BAAA7EC6}" type="slidenum">
              <a:rPr lang="cs-CZ" smtClean="0"/>
              <a:t>4</a:t>
            </a:fld>
            <a:endParaRPr lang="cs-CZ"/>
          </a:p>
        </p:txBody>
      </p:sp>
    </p:spTree>
    <p:extLst>
      <p:ext uri="{BB962C8B-B14F-4D97-AF65-F5344CB8AC3E}">
        <p14:creationId xmlns:p14="http://schemas.microsoft.com/office/powerpoint/2010/main" val="255950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 </a:t>
            </a:r>
          </a:p>
          <a:p>
            <a:r>
              <a:rPr lang="cs-CZ" sz="1200" i="1" kern="1200" dirty="0">
                <a:solidFill>
                  <a:schemeClr val="tx1"/>
                </a:solidFill>
                <a:effectLst/>
                <a:latin typeface="+mn-lt"/>
                <a:ea typeface="+mn-ea"/>
                <a:cs typeface="+mn-cs"/>
              </a:rPr>
              <a:t>Získat „divočáky“ je ale mimořádně obtížné.</a:t>
            </a:r>
            <a:r>
              <a:rPr lang="cs-CZ" sz="1200" kern="1200" dirty="0">
                <a:solidFill>
                  <a:schemeClr val="tx1"/>
                </a:solidFill>
                <a:effectLst/>
                <a:latin typeface="+mn-lt"/>
                <a:ea typeface="+mn-ea"/>
                <a:cs typeface="+mn-cs"/>
              </a:rPr>
              <a:t> </a:t>
            </a:r>
            <a:r>
              <a:rPr lang="cs-CZ" sz="1200" i="1" kern="1200" dirty="0">
                <a:solidFill>
                  <a:schemeClr val="tx1"/>
                </a:solidFill>
                <a:effectLst/>
                <a:latin typeface="+mn-lt"/>
                <a:ea typeface="+mn-ea"/>
                <a:cs typeface="+mn-cs"/>
              </a:rPr>
              <a:t>Jedná se o kmeny </a:t>
            </a:r>
            <a:r>
              <a:rPr lang="cs-CZ" sz="1200" i="1" kern="1200" dirty="0" err="1">
                <a:solidFill>
                  <a:schemeClr val="tx1"/>
                </a:solidFill>
                <a:effectLst/>
                <a:latin typeface="+mn-lt"/>
                <a:ea typeface="+mn-ea"/>
                <a:cs typeface="+mn-cs"/>
              </a:rPr>
              <a:t>vyizolované</a:t>
            </a:r>
            <a:r>
              <a:rPr lang="cs-CZ" sz="1200" i="1" kern="1200" dirty="0">
                <a:solidFill>
                  <a:schemeClr val="tx1"/>
                </a:solidFill>
                <a:effectLst/>
                <a:latin typeface="+mn-lt"/>
                <a:ea typeface="+mn-ea"/>
                <a:cs typeface="+mn-cs"/>
              </a:rPr>
              <a:t> z přírodních zdrojů, kde jsou stopy olejů – substrát. V přírodě takový substrát najdeme běžně např. tam, kde jsou různá hnijící semena, ořechy apod. Je tam zdroj dusíku, uhlík a kyslík. Uhlík je ten olej. </a:t>
            </a:r>
          </a:p>
          <a:p>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Naším cílem je </a:t>
            </a:r>
            <a:r>
              <a:rPr lang="cs-CZ" sz="1200" i="1" kern="1200" dirty="0" err="1">
                <a:solidFill>
                  <a:schemeClr val="tx1"/>
                </a:solidFill>
                <a:effectLst/>
                <a:latin typeface="+mn-lt"/>
                <a:ea typeface="+mn-ea"/>
                <a:cs typeface="+mn-cs"/>
              </a:rPr>
              <a:t>vyizolovat</a:t>
            </a:r>
            <a:r>
              <a:rPr lang="cs-CZ" sz="1200" i="1" kern="1200" dirty="0">
                <a:solidFill>
                  <a:schemeClr val="tx1"/>
                </a:solidFill>
                <a:effectLst/>
                <a:latin typeface="+mn-lt"/>
                <a:ea typeface="+mn-ea"/>
                <a:cs typeface="+mn-cs"/>
              </a:rPr>
              <a:t> kmen, který by nikdo jiný neměl, bakterii, která produkuje biopolymer a žere i třeba substrát, který jiná bakterie nežere.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Aktuálně používáme sbírkový kmen půdní bakterie, který někdo </a:t>
            </a:r>
            <a:r>
              <a:rPr lang="cs-CZ" sz="1200" i="1" kern="1200" dirty="0" err="1">
                <a:solidFill>
                  <a:schemeClr val="tx1"/>
                </a:solidFill>
                <a:effectLst/>
                <a:latin typeface="+mn-lt"/>
                <a:ea typeface="+mn-ea"/>
                <a:cs typeface="+mn-cs"/>
              </a:rPr>
              <a:t>vyizoloval</a:t>
            </a:r>
            <a:r>
              <a:rPr lang="cs-CZ" sz="1200" i="1" kern="1200" dirty="0">
                <a:solidFill>
                  <a:schemeClr val="tx1"/>
                </a:solidFill>
                <a:effectLst/>
                <a:latin typeface="+mn-lt"/>
                <a:ea typeface="+mn-ea"/>
                <a:cs typeface="+mn-cs"/>
              </a:rPr>
              <a:t> z bahna před 50 či 60 let zpátky. Následně byla umístěna do sbírky (jsou různé sbírky </a:t>
            </a:r>
            <a:r>
              <a:rPr lang="cs-CZ" sz="1200" i="1" kern="1200" dirty="0" err="1">
                <a:solidFill>
                  <a:schemeClr val="tx1"/>
                </a:solidFill>
                <a:effectLst/>
                <a:latin typeface="+mn-lt"/>
                <a:ea typeface="+mn-ea"/>
                <a:cs typeface="+mn-cs"/>
              </a:rPr>
              <a:t>mikroorgnanismů</a:t>
            </a:r>
            <a:r>
              <a:rPr lang="cs-CZ" sz="1200" i="1" kern="1200" dirty="0">
                <a:solidFill>
                  <a:schemeClr val="tx1"/>
                </a:solidFill>
                <a:effectLst/>
                <a:latin typeface="+mn-lt"/>
                <a:ea typeface="+mn-ea"/>
                <a:cs typeface="+mn-cs"/>
              </a:rPr>
              <a:t>, přičemž nejznámější je americká a německá). Bakterie produkuje biopolymer v exponenciální fázi, tedy růstové, života. </a:t>
            </a:r>
            <a:endParaRPr lang="cs-CZ" sz="1200" kern="1200" dirty="0">
              <a:solidFill>
                <a:schemeClr val="tx1"/>
              </a:solidFill>
              <a:effectLst/>
              <a:latin typeface="+mn-lt"/>
              <a:ea typeface="+mn-ea"/>
              <a:cs typeface="+mn-cs"/>
            </a:endParaRPr>
          </a:p>
          <a:p>
            <a:endParaRPr lang="cs-CZ" dirty="0"/>
          </a:p>
        </p:txBody>
      </p:sp>
      <p:sp>
        <p:nvSpPr>
          <p:cNvPr id="4" name="Slide Number Placeholder 3"/>
          <p:cNvSpPr>
            <a:spLocks noGrp="1"/>
          </p:cNvSpPr>
          <p:nvPr>
            <p:ph type="sldNum" sz="quarter" idx="5"/>
          </p:nvPr>
        </p:nvSpPr>
        <p:spPr/>
        <p:txBody>
          <a:bodyPr/>
          <a:lstStyle/>
          <a:p>
            <a:fld id="{5EA7B351-5A03-AD47-B662-A61469D60B6C}" type="slidenum">
              <a:rPr lang="sk-SK" smtClean="0"/>
              <a:t>6</a:t>
            </a:fld>
            <a:endParaRPr lang="sk-SK"/>
          </a:p>
        </p:txBody>
      </p:sp>
    </p:spTree>
    <p:extLst>
      <p:ext uri="{BB962C8B-B14F-4D97-AF65-F5344CB8AC3E}">
        <p14:creationId xmlns:p14="http://schemas.microsoft.com/office/powerpoint/2010/main" val="356644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i="1" kern="1200" dirty="0">
                <a:solidFill>
                  <a:schemeClr val="tx1"/>
                </a:solidFill>
                <a:effectLst/>
                <a:latin typeface="+mn-lt"/>
                <a:ea typeface="+mn-ea"/>
                <a:cs typeface="+mn-cs"/>
              </a:rPr>
              <a:t>Schopnost produktů úplně se rozložit. Rozklad způsobují přírodní organismy – bakterie.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Uhlík z plastu musí být během mikrobiálního procesu zcela převeden na CO2. Proces biologické degradace závisí na okolních podmínkách (charakter definovaného prostředí), které jej ovlivňují (např. umístění, teplota, vlhkost) a na samotném materiálu nebo aplikaci. Biologická rozložitelnost je spojena se strukturou polymerního řetězce; nezáleží na původu surovin.</a:t>
            </a:r>
            <a:endParaRPr lang="cs-CZ" sz="1200" kern="1200" dirty="0">
              <a:solidFill>
                <a:schemeClr val="tx1"/>
              </a:solidFill>
              <a:effectLst/>
              <a:latin typeface="+mn-lt"/>
              <a:ea typeface="+mn-ea"/>
              <a:cs typeface="+mn-cs"/>
            </a:endParaRPr>
          </a:p>
          <a:p>
            <a:endParaRPr lang="cs-CZ" sz="1200" i="1"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Schopnost materiálů se rozložit v domácím kompostu nebo za </a:t>
            </a:r>
            <a:r>
              <a:rPr lang="cs-CZ" sz="1200" i="1" kern="1200" dirty="0" err="1">
                <a:solidFill>
                  <a:schemeClr val="tx1"/>
                </a:solidFill>
                <a:effectLst/>
                <a:latin typeface="+mn-lt"/>
                <a:ea typeface="+mn-ea"/>
                <a:cs typeface="+mn-cs"/>
              </a:rPr>
              <a:t>řízených</a:t>
            </a:r>
            <a:r>
              <a:rPr lang="cs-CZ" sz="1200" i="1" kern="1200" dirty="0">
                <a:solidFill>
                  <a:schemeClr val="tx1"/>
                </a:solidFill>
                <a:effectLst/>
                <a:latin typeface="+mn-lt"/>
                <a:ea typeface="+mn-ea"/>
                <a:cs typeface="+mn-cs"/>
              </a:rPr>
              <a:t> podmínek v kompostu průmyslovém</a:t>
            </a:r>
            <a:r>
              <a:rPr lang="cs-CZ" sz="1200" kern="1200" dirty="0">
                <a:solidFill>
                  <a:schemeClr val="tx1"/>
                </a:solidFill>
                <a:effectLst/>
                <a:latin typeface="+mn-lt"/>
                <a:ea typeface="+mn-ea"/>
                <a:cs typeface="+mn-cs"/>
              </a:rPr>
              <a:t>.</a:t>
            </a:r>
          </a:p>
          <a:p>
            <a:endParaRPr lang="cs-CZ" sz="1200" i="1"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Certifikace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je komplexní oblast s několika certifikačními systémy. Většina se týká biodegradace, resp. kompostování v půdě. EN 13432 je certifikát EU a označuje biodegradaci v průmyslových kompostárnách, tedy kompostování.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Úroveň rozkladu se testuje v laboratorních podmínkách, což znamená, že se od reality často hodně liší.</a:t>
            </a:r>
          </a:p>
          <a:p>
            <a:endParaRPr lang="cs-CZ" sz="1200" i="1"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endParaRPr lang="cs-CZ" dirty="0"/>
          </a:p>
        </p:txBody>
      </p:sp>
      <p:sp>
        <p:nvSpPr>
          <p:cNvPr id="4" name="Slide Number Placeholder 3"/>
          <p:cNvSpPr>
            <a:spLocks noGrp="1"/>
          </p:cNvSpPr>
          <p:nvPr>
            <p:ph type="sldNum" sz="quarter" idx="5"/>
          </p:nvPr>
        </p:nvSpPr>
        <p:spPr/>
        <p:txBody>
          <a:bodyPr/>
          <a:lstStyle/>
          <a:p>
            <a:fld id="{5EA7B351-5A03-AD47-B662-A61469D60B6C}" type="slidenum">
              <a:rPr lang="sk-SK" smtClean="0"/>
              <a:t>7</a:t>
            </a:fld>
            <a:endParaRPr lang="sk-SK"/>
          </a:p>
        </p:txBody>
      </p:sp>
    </p:spTree>
    <p:extLst>
      <p:ext uri="{BB962C8B-B14F-4D97-AF65-F5344CB8AC3E}">
        <p14:creationId xmlns:p14="http://schemas.microsoft.com/office/powerpoint/2010/main" val="3498823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i="1" noProof="0" dirty="0"/>
              <a:t>Rozkládají se </a:t>
            </a:r>
            <a:r>
              <a:rPr lang="cs-CZ" i="1" noProof="0" dirty="0" err="1"/>
              <a:t>bioplasty</a:t>
            </a:r>
            <a:r>
              <a:rPr lang="cs-CZ" i="1" noProof="0" dirty="0"/>
              <a:t> tak, jak nám definují výrobci, anebo to s nimi dopadá jak na obrázku? </a:t>
            </a:r>
          </a:p>
        </p:txBody>
      </p:sp>
      <p:sp>
        <p:nvSpPr>
          <p:cNvPr id="4" name="Zástupný objekt pre číslo snímky 3"/>
          <p:cNvSpPr>
            <a:spLocks noGrp="1"/>
          </p:cNvSpPr>
          <p:nvPr>
            <p:ph type="sldNum" sz="quarter" idx="5"/>
          </p:nvPr>
        </p:nvSpPr>
        <p:spPr/>
        <p:txBody>
          <a:bodyPr/>
          <a:lstStyle/>
          <a:p>
            <a:fld id="{5EA7B351-5A03-AD47-B662-A61469D60B6C}" type="slidenum">
              <a:rPr lang="sk-SK" smtClean="0"/>
              <a:t>8</a:t>
            </a:fld>
            <a:endParaRPr lang="sk-SK"/>
          </a:p>
        </p:txBody>
      </p:sp>
    </p:spTree>
    <p:extLst>
      <p:ext uri="{BB962C8B-B14F-4D97-AF65-F5344CB8AC3E}">
        <p14:creationId xmlns:p14="http://schemas.microsoft.com/office/powerpoint/2010/main" val="113543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sz="1200" i="1" kern="1200" dirty="0">
                <a:solidFill>
                  <a:schemeClr val="tx1"/>
                </a:solidFill>
                <a:effectLst/>
                <a:latin typeface="+mn-lt"/>
                <a:ea typeface="+mn-ea"/>
                <a:cs typeface="+mn-cs"/>
              </a:rPr>
              <a:t>Dle výrobců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je vhodným koncem životního cyklu těchto materiálů kompostování. K tomu je potřeba si říct, že drtivá většina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se rozkládá pouze v industriálních kompostárnách za ideálních podmínek. Pro úplný rozklad </a:t>
            </a:r>
            <a:r>
              <a:rPr lang="cs-CZ" sz="1200" i="1" kern="1200" dirty="0" err="1">
                <a:solidFill>
                  <a:schemeClr val="tx1"/>
                </a:solidFill>
                <a:effectLst/>
                <a:latin typeface="+mn-lt"/>
                <a:ea typeface="+mn-ea"/>
                <a:cs typeface="+mn-cs"/>
              </a:rPr>
              <a:t>bioplastu</a:t>
            </a:r>
            <a:r>
              <a:rPr lang="cs-CZ" sz="1200" i="1" kern="1200" dirty="0">
                <a:solidFill>
                  <a:schemeClr val="tx1"/>
                </a:solidFill>
                <a:effectLst/>
                <a:latin typeface="+mn-lt"/>
                <a:ea typeface="+mn-ea"/>
                <a:cs typeface="+mn-cs"/>
              </a:rPr>
              <a:t> je nezbytné promíchávání, aby se do kompost provzdušoval, a teplota mezi 60 a 70 stupni C. Nicméně do kompostu musí být přidávána čerstvá biomasa, aby byla udržována vlhkost.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Podle testování v rámci projektu podpořeného TAČR, se kelímek PLA rozkládal 23 dní a potřeba čerstvého substrátu byla 26 kg. </a:t>
            </a: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Testování v rámci projektu TAČR prokázalo přítomnosti aditiv v kompostu. Prokázalo se snazší uvolňování aditiv oproti syntetickým plastům, přičemž bylo zjištěno vyšší uvolňování aditiv z měkkých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Tzv. rigidní </a:t>
            </a:r>
            <a:r>
              <a:rPr lang="cs-CZ" sz="1200" i="1" kern="1200" dirty="0" err="1">
                <a:solidFill>
                  <a:schemeClr val="tx1"/>
                </a:solidFill>
                <a:effectLst/>
                <a:latin typeface="+mn-lt"/>
                <a:ea typeface="+mn-ea"/>
                <a:cs typeface="+mn-cs"/>
              </a:rPr>
              <a:t>bioplasty</a:t>
            </a:r>
            <a:r>
              <a:rPr lang="cs-CZ" sz="1200" i="1" kern="1200" dirty="0">
                <a:solidFill>
                  <a:schemeClr val="tx1"/>
                </a:solidFill>
                <a:effectLst/>
                <a:latin typeface="+mn-lt"/>
                <a:ea typeface="+mn-ea"/>
                <a:cs typeface="+mn-cs"/>
              </a:rPr>
              <a:t> totiž obsahují méně aditiv. Nejlépe ze všeho vyšel papírový kelímek potažený biodegradabilní vrstvou.  </a:t>
            </a:r>
            <a:endParaRPr lang="cs-CZ" sz="12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5EA7B351-5A03-AD47-B662-A61469D60B6C}" type="slidenum">
              <a:rPr lang="sk-SK" smtClean="0"/>
              <a:t>9</a:t>
            </a:fld>
            <a:endParaRPr lang="sk-SK"/>
          </a:p>
        </p:txBody>
      </p:sp>
    </p:spTree>
    <p:extLst>
      <p:ext uri="{BB962C8B-B14F-4D97-AF65-F5344CB8AC3E}">
        <p14:creationId xmlns:p14="http://schemas.microsoft.com/office/powerpoint/2010/main" val="2617019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sz="1200" i="1" kern="1200" dirty="0">
                <a:solidFill>
                  <a:schemeClr val="tx1"/>
                </a:solidFill>
                <a:effectLst/>
                <a:latin typeface="+mn-lt"/>
                <a:ea typeface="+mn-ea"/>
                <a:cs typeface="+mn-cs"/>
              </a:rPr>
              <a:t>Většina současných biologicky rozložitelných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je na bázi PLA, což je kyselina </a:t>
            </a:r>
            <a:r>
              <a:rPr lang="cs-CZ" sz="1200" i="1" kern="1200" dirty="0" err="1">
                <a:solidFill>
                  <a:schemeClr val="tx1"/>
                </a:solidFill>
                <a:effectLst/>
                <a:latin typeface="+mn-lt"/>
                <a:ea typeface="+mn-ea"/>
                <a:cs typeface="+mn-cs"/>
              </a:rPr>
              <a:t>polymléčná</a:t>
            </a:r>
            <a:r>
              <a:rPr lang="cs-CZ" sz="1200" i="1" kern="1200" dirty="0">
                <a:solidFill>
                  <a:schemeClr val="tx1"/>
                </a:solidFill>
                <a:effectLst/>
                <a:latin typeface="+mn-lt"/>
                <a:ea typeface="+mn-ea"/>
                <a:cs typeface="+mn-cs"/>
              </a:rPr>
              <a:t>, u které je úplná biodegradabilita obtížná. PLA se v přírodě nevyskytuje, vzniká polymerizací přírodní kyseliny mléčné, tedy synteticky.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Většina </a:t>
            </a:r>
            <a:r>
              <a:rPr lang="cs-CZ" sz="1200" i="1" kern="1200" dirty="0" err="1">
                <a:solidFill>
                  <a:schemeClr val="tx1"/>
                </a:solidFill>
                <a:effectLst/>
                <a:latin typeface="+mn-lt"/>
                <a:ea typeface="+mn-ea"/>
                <a:cs typeface="+mn-cs"/>
              </a:rPr>
              <a:t>bioplastů</a:t>
            </a:r>
            <a:r>
              <a:rPr lang="cs-CZ" sz="1200" i="1" kern="1200" dirty="0">
                <a:solidFill>
                  <a:schemeClr val="tx1"/>
                </a:solidFill>
                <a:effectLst/>
                <a:latin typeface="+mn-lt"/>
                <a:ea typeface="+mn-ea"/>
                <a:cs typeface="+mn-cs"/>
              </a:rPr>
              <a:t> se musí rozkládat za ideálních podmínek v průmyslových kompostárnách, avšak dle studii biodegradace </a:t>
            </a:r>
            <a:r>
              <a:rPr lang="cs-CZ" sz="1200" i="1" kern="1200" dirty="0" err="1">
                <a:solidFill>
                  <a:schemeClr val="tx1"/>
                </a:solidFill>
                <a:effectLst/>
                <a:latin typeface="+mn-lt"/>
                <a:ea typeface="+mn-ea"/>
                <a:cs typeface="+mn-cs"/>
              </a:rPr>
              <a:t>prokazujicí</a:t>
            </a:r>
            <a:r>
              <a:rPr lang="cs-CZ" sz="1200" i="1" kern="1200" dirty="0">
                <a:solidFill>
                  <a:schemeClr val="tx1"/>
                </a:solidFill>
                <a:effectLst/>
                <a:latin typeface="+mn-lt"/>
                <a:ea typeface="+mn-ea"/>
                <a:cs typeface="+mn-cs"/>
              </a:rPr>
              <a:t>, že PLA a její směsi s majoritním podílem nedegraduje úplně. </a:t>
            </a:r>
            <a:endParaRPr lang="cs-CZ" sz="12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sk-SK" sz="1200" kern="1200" dirty="0">
              <a:solidFill>
                <a:schemeClr val="tx1"/>
              </a:solidFill>
              <a:effectLst/>
              <a:latin typeface="+mn-lt"/>
              <a:ea typeface="+mn-ea"/>
              <a:cs typeface="+mn-cs"/>
            </a:endParaRPr>
          </a:p>
          <a:p>
            <a:endParaRPr lang="sk-SK" sz="1200" kern="1200" dirty="0">
              <a:solidFill>
                <a:schemeClr val="tx1"/>
              </a:solidFill>
              <a:effectLst/>
              <a:latin typeface="+mn-lt"/>
              <a:ea typeface="+mn-ea"/>
              <a:cs typeface="+mn-cs"/>
            </a:endParaRPr>
          </a:p>
        </p:txBody>
      </p:sp>
      <p:sp>
        <p:nvSpPr>
          <p:cNvPr id="4" name="Zástupný objekt pre číslo snímky 3"/>
          <p:cNvSpPr>
            <a:spLocks noGrp="1"/>
          </p:cNvSpPr>
          <p:nvPr>
            <p:ph type="sldNum" sz="quarter" idx="5"/>
          </p:nvPr>
        </p:nvSpPr>
        <p:spPr/>
        <p:txBody>
          <a:bodyPr/>
          <a:lstStyle/>
          <a:p>
            <a:fld id="{5EA7B351-5A03-AD47-B662-A61469D60B6C}" type="slidenum">
              <a:rPr lang="sk-SK" smtClean="0"/>
              <a:t>10</a:t>
            </a:fld>
            <a:endParaRPr lang="sk-SK"/>
          </a:p>
        </p:txBody>
      </p:sp>
    </p:spTree>
    <p:extLst>
      <p:ext uri="{BB962C8B-B14F-4D97-AF65-F5344CB8AC3E}">
        <p14:creationId xmlns:p14="http://schemas.microsoft.com/office/powerpoint/2010/main" val="129450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Co je ale nejdůležitější, že kompostování, i kdyby 100 % znamená ztrátu hodnoty výrobky, ztrátu vložené energie, vody a surovin apod. </a:t>
            </a:r>
            <a:r>
              <a:rPr lang="cs-CZ" sz="1200" i="1" kern="1200" dirty="0" err="1">
                <a:solidFill>
                  <a:schemeClr val="tx1"/>
                </a:solidFill>
                <a:effectLst/>
                <a:latin typeface="+mn-lt"/>
                <a:ea typeface="+mn-ea"/>
                <a:cs typeface="+mn-cs"/>
              </a:rPr>
              <a:t>Bioplast</a:t>
            </a:r>
            <a:r>
              <a:rPr lang="cs-CZ" sz="1200" i="1" kern="1200" dirty="0">
                <a:solidFill>
                  <a:schemeClr val="tx1"/>
                </a:solidFill>
                <a:effectLst/>
                <a:latin typeface="+mn-lt"/>
                <a:ea typeface="+mn-ea"/>
                <a:cs typeface="+mn-cs"/>
              </a:rPr>
              <a:t> kompostu nikterak nepomáhá, zbylé biomasy je naprosto zanedbatelné množství. </a:t>
            </a:r>
            <a:r>
              <a:rPr lang="cs-CZ" sz="1200" i="1" kern="1200" dirty="0" err="1">
                <a:solidFill>
                  <a:schemeClr val="tx1"/>
                </a:solidFill>
                <a:effectLst/>
                <a:latin typeface="+mn-lt"/>
                <a:ea typeface="+mn-ea"/>
                <a:cs typeface="+mn-cs"/>
              </a:rPr>
              <a:t>Bioplasty</a:t>
            </a:r>
            <a:r>
              <a:rPr lang="cs-CZ" sz="1200" i="1" kern="1200" dirty="0">
                <a:solidFill>
                  <a:schemeClr val="tx1"/>
                </a:solidFill>
                <a:effectLst/>
                <a:latin typeface="+mn-lt"/>
                <a:ea typeface="+mn-ea"/>
                <a:cs typeface="+mn-cs"/>
              </a:rPr>
              <a:t> tedy kompostárny potenciálně zatěžují, nic jim nepřináší, a ještě ohrožují kvalitu kompostu, který by pak měl jít na pole.   </a:t>
            </a:r>
            <a:endParaRPr lang="cs-CZ" sz="1200" kern="1200" dirty="0">
              <a:solidFill>
                <a:schemeClr val="tx1"/>
              </a:solidFill>
              <a:effectLst/>
              <a:latin typeface="+mn-lt"/>
              <a:ea typeface="+mn-ea"/>
              <a:cs typeface="+mn-cs"/>
            </a:endParaRPr>
          </a:p>
          <a:p>
            <a:endParaRPr lang="cs-CZ" sz="1200" i="1" kern="1200" dirty="0">
              <a:solidFill>
                <a:schemeClr val="tx1"/>
              </a:solidFill>
              <a:effectLst/>
              <a:latin typeface="+mn-lt"/>
              <a:ea typeface="+mn-ea"/>
              <a:cs typeface="+mn-cs"/>
            </a:endParaRPr>
          </a:p>
          <a:p>
            <a:r>
              <a:rPr lang="cs-CZ" sz="1200" i="1" kern="1200" dirty="0">
                <a:solidFill>
                  <a:schemeClr val="tx1"/>
                </a:solidFill>
                <a:effectLst/>
                <a:latin typeface="+mn-lt"/>
                <a:ea typeface="+mn-ea"/>
                <a:cs typeface="+mn-cs"/>
              </a:rPr>
              <a:t>Biodegradabilita by měla být pouze tam, kde dává smysl, např. v kosmetických produktech, medicíně, u některých produktů v zemědělství, rybářství apod. nebo tam, kde je uzavřený životní cyklus.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i="1" kern="1200" dirty="0">
              <a:solidFill>
                <a:srgbClr val="FFFF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rgbClr val="FFFF00"/>
                </a:solidFill>
                <a:effectLst/>
                <a:latin typeface="+mn-lt"/>
                <a:ea typeface="+mn-ea"/>
                <a:cs typeface="+mn-cs"/>
              </a:rPr>
              <a:t>Navíc </a:t>
            </a:r>
            <a:r>
              <a:rPr lang="cs-CZ" sz="1200" i="1" kern="1200" dirty="0" err="1">
                <a:solidFill>
                  <a:srgbClr val="FFFF00"/>
                </a:solidFill>
                <a:effectLst/>
                <a:latin typeface="+mn-lt"/>
                <a:ea typeface="+mn-ea"/>
                <a:cs typeface="+mn-cs"/>
              </a:rPr>
              <a:t>bioplasty</a:t>
            </a:r>
            <a:r>
              <a:rPr lang="cs-CZ" sz="1200" i="1" kern="1200" dirty="0">
                <a:solidFill>
                  <a:srgbClr val="FFFF00"/>
                </a:solidFill>
                <a:effectLst/>
                <a:latin typeface="+mn-lt"/>
                <a:ea typeface="+mn-ea"/>
                <a:cs typeface="+mn-cs"/>
              </a:rPr>
              <a:t>, které jsou z biomasy, ale nejsou biologicky rozložitelné, se mohou recyklovat společně se syntetickými plasty. Nicméně ty biodegradabilní mohou kontaminovat recyklační systémy, jelikož vypadají na první pohled stejně jako syntetické plasty. Recyklace PLA či PHB je zatím ve fázi pokusů. Oddělený sběr </a:t>
            </a:r>
            <a:r>
              <a:rPr lang="cs-CZ" sz="1200" i="1" kern="1200" dirty="0" err="1">
                <a:solidFill>
                  <a:srgbClr val="FFFF00"/>
                </a:solidFill>
                <a:effectLst/>
                <a:latin typeface="+mn-lt"/>
                <a:ea typeface="+mn-ea"/>
                <a:cs typeface="+mn-cs"/>
              </a:rPr>
              <a:t>bioplastů</a:t>
            </a:r>
            <a:r>
              <a:rPr lang="cs-CZ" sz="1200" i="1" kern="1200" dirty="0">
                <a:solidFill>
                  <a:srgbClr val="FFFF00"/>
                </a:solidFill>
                <a:effectLst/>
                <a:latin typeface="+mn-lt"/>
                <a:ea typeface="+mn-ea"/>
                <a:cs typeface="+mn-cs"/>
              </a:rPr>
              <a:t> zatím také neexistuje. </a:t>
            </a:r>
            <a:endParaRPr lang="cs-CZ" sz="1200" kern="1200" dirty="0">
              <a:solidFill>
                <a:srgbClr val="FFFF00"/>
              </a:solidFill>
              <a:effectLst/>
              <a:latin typeface="+mn-lt"/>
              <a:ea typeface="+mn-ea"/>
              <a:cs typeface="+mn-cs"/>
            </a:endParaRPr>
          </a:p>
          <a:p>
            <a:endParaRPr lang="cs-CZ" sz="1200" i="1" kern="1200" dirty="0">
              <a:solidFill>
                <a:schemeClr val="tx1"/>
              </a:solidFill>
              <a:effectLst/>
              <a:latin typeface="+mn-lt"/>
              <a:ea typeface="+mn-ea"/>
              <a:cs typeface="+mn-cs"/>
            </a:endParaRPr>
          </a:p>
          <a:p>
            <a:r>
              <a:rPr lang="cs-CZ" sz="1200" b="1" i="1" kern="1200" dirty="0">
                <a:solidFill>
                  <a:schemeClr val="tx1"/>
                </a:solidFill>
                <a:effectLst/>
                <a:latin typeface="+mn-lt"/>
                <a:ea typeface="+mn-ea"/>
                <a:cs typeface="+mn-cs"/>
              </a:rPr>
              <a:t>Kam s </a:t>
            </a:r>
            <a:r>
              <a:rPr lang="cs-CZ" sz="1200" b="1" i="1" kern="1200" dirty="0" err="1">
                <a:solidFill>
                  <a:schemeClr val="tx1"/>
                </a:solidFill>
                <a:effectLst/>
                <a:latin typeface="+mn-lt"/>
                <a:ea typeface="+mn-ea"/>
                <a:cs typeface="+mn-cs"/>
              </a:rPr>
              <a:t>bioplastem</a:t>
            </a:r>
            <a:r>
              <a:rPr lang="cs-CZ" sz="1200" b="1" i="1" kern="1200" dirty="0">
                <a:solidFill>
                  <a:schemeClr val="tx1"/>
                </a:solidFill>
                <a:effectLst/>
                <a:latin typeface="+mn-lt"/>
                <a:ea typeface="+mn-ea"/>
                <a:cs typeface="+mn-cs"/>
              </a:rPr>
              <a:t>? Do komunálu. </a:t>
            </a:r>
            <a:endParaRPr lang="cs-CZ" sz="1200" b="1" kern="1200" dirty="0">
              <a:solidFill>
                <a:schemeClr val="tx1"/>
              </a:solidFill>
              <a:effectLst/>
              <a:latin typeface="+mn-lt"/>
              <a:ea typeface="+mn-ea"/>
              <a:cs typeface="+mn-cs"/>
            </a:endParaRPr>
          </a:p>
          <a:p>
            <a:endParaRPr lang="cs-CZ" dirty="0"/>
          </a:p>
        </p:txBody>
      </p:sp>
      <p:sp>
        <p:nvSpPr>
          <p:cNvPr id="4" name="Slide Number Placeholder 3"/>
          <p:cNvSpPr>
            <a:spLocks noGrp="1"/>
          </p:cNvSpPr>
          <p:nvPr>
            <p:ph type="sldNum" sz="quarter" idx="5"/>
          </p:nvPr>
        </p:nvSpPr>
        <p:spPr/>
        <p:txBody>
          <a:bodyPr/>
          <a:lstStyle/>
          <a:p>
            <a:fld id="{CDAAE581-1AF6-4C18-B72A-DC18BAAA7EC6}" type="slidenum">
              <a:rPr lang="cs-CZ" smtClean="0"/>
              <a:t>11</a:t>
            </a:fld>
            <a:endParaRPr lang="cs-CZ"/>
          </a:p>
        </p:txBody>
      </p:sp>
    </p:spTree>
    <p:extLst>
      <p:ext uri="{BB962C8B-B14F-4D97-AF65-F5344CB8AC3E}">
        <p14:creationId xmlns:p14="http://schemas.microsoft.com/office/powerpoint/2010/main" val="398467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65860EF2-BFD5-4E94-AB60-E616D9232A55}" type="datetimeFigureOut">
              <a:rPr lang="cs-CZ" smtClean="0"/>
              <a:t>20.03.2019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92858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5860EF2-BFD5-4E94-AB60-E616D9232A55}" type="datetimeFigureOut">
              <a:rPr lang="cs-CZ" smtClean="0"/>
              <a:t>20.03.2019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389776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5860EF2-BFD5-4E94-AB60-E616D9232A55}" type="datetimeFigureOut">
              <a:rPr lang="cs-CZ" smtClean="0"/>
              <a:t>20.03.2019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194163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5860EF2-BFD5-4E94-AB60-E616D9232A55}" type="datetimeFigureOut">
              <a:rPr lang="cs-CZ" smtClean="0"/>
              <a:t>20.03.2019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298039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65860EF2-BFD5-4E94-AB60-E616D9232A55}" type="datetimeFigureOut">
              <a:rPr lang="cs-CZ" smtClean="0"/>
              <a:t>20.03.2019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258465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5860EF2-BFD5-4E94-AB60-E616D9232A55}" type="datetimeFigureOut">
              <a:rPr lang="cs-CZ" smtClean="0"/>
              <a:t>20.03.2019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188526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5860EF2-BFD5-4E94-AB60-E616D9232A55}" type="datetimeFigureOut">
              <a:rPr lang="cs-CZ" smtClean="0"/>
              <a:t>20.03.2019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325631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5860EF2-BFD5-4E94-AB60-E616D9232A55}" type="datetimeFigureOut">
              <a:rPr lang="cs-CZ" smtClean="0"/>
              <a:t>20.03.2019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2693059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60EF2-BFD5-4E94-AB60-E616D9232A55}" type="datetimeFigureOut">
              <a:rPr lang="cs-CZ" smtClean="0"/>
              <a:t>20.03.2019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1520265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65860EF2-BFD5-4E94-AB60-E616D9232A55}" type="datetimeFigureOut">
              <a:rPr lang="cs-CZ" smtClean="0"/>
              <a:t>20.03.2019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17223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65860EF2-BFD5-4E94-AB60-E616D9232A55}" type="datetimeFigureOut">
              <a:rPr lang="cs-CZ" smtClean="0"/>
              <a:t>20.03.2019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5B33944-938D-47B7-BAB9-CCC65BC5CC04}" type="slidenum">
              <a:rPr lang="cs-CZ" smtClean="0"/>
              <a:t>‹#›</a:t>
            </a:fld>
            <a:endParaRPr lang="cs-CZ"/>
          </a:p>
        </p:txBody>
      </p:sp>
    </p:spTree>
    <p:extLst>
      <p:ext uri="{BB962C8B-B14F-4D97-AF65-F5344CB8AC3E}">
        <p14:creationId xmlns:p14="http://schemas.microsoft.com/office/powerpoint/2010/main" val="3495946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60EF2-BFD5-4E94-AB60-E616D9232A55}" type="datetimeFigureOut">
              <a:rPr lang="cs-CZ" smtClean="0"/>
              <a:t>20.03.2019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33944-938D-47B7-BAB9-CCC65BC5CC04}" type="slidenum">
              <a:rPr lang="cs-CZ" smtClean="0"/>
              <a:t>‹#›</a:t>
            </a:fld>
            <a:endParaRPr lang="cs-CZ"/>
          </a:p>
        </p:txBody>
      </p:sp>
    </p:spTree>
    <p:extLst>
      <p:ext uri="{BB962C8B-B14F-4D97-AF65-F5344CB8AC3E}">
        <p14:creationId xmlns:p14="http://schemas.microsoft.com/office/powerpoint/2010/main" val="4114464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12402" t="25033" r="12598"/>
          <a:stretch/>
        </p:blipFill>
        <p:spPr>
          <a:xfrm rot="5400000">
            <a:off x="-1162957" y="1132009"/>
            <a:ext cx="6858001" cy="4576052"/>
          </a:xfrm>
          <a:prstGeom prst="rect">
            <a:avLst/>
          </a:prstGeom>
        </p:spPr>
      </p:pic>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l="41767" r="16712" b="5981"/>
          <a:stretch/>
        </p:blipFill>
        <p:spPr>
          <a:xfrm>
            <a:off x="4598895" y="-2077"/>
            <a:ext cx="4554070" cy="6851112"/>
          </a:xfrm>
          <a:prstGeom prst="rect">
            <a:avLst/>
          </a:prstGeom>
        </p:spPr>
      </p:pic>
      <p:sp>
        <p:nvSpPr>
          <p:cNvPr id="9" name="Ovál 8"/>
          <p:cNvSpPr>
            <a:spLocks noChangeAspect="1"/>
          </p:cNvSpPr>
          <p:nvPr/>
        </p:nvSpPr>
        <p:spPr>
          <a:xfrm>
            <a:off x="2001883" y="775838"/>
            <a:ext cx="5190309" cy="52952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6"/>
          <p:cNvSpPr>
            <a:spLocks noChangeAspect="1"/>
          </p:cNvSpPr>
          <p:nvPr/>
        </p:nvSpPr>
        <p:spPr>
          <a:xfrm>
            <a:off x="2790677" y="1300547"/>
            <a:ext cx="3627607" cy="1360353"/>
          </a:xfrm>
          <a:prstGeom prst="rect">
            <a:avLst/>
          </a:prstGeom>
          <a:blipFill>
            <a:blip r:embed="rId4" cstate="print"/>
            <a:stretch>
              <a:fillRect/>
            </a:stretch>
          </a:blipFill>
        </p:spPr>
        <p:txBody>
          <a:bodyPr wrap="square" lIns="0" tIns="0" rIns="0" bIns="0" rtlCol="0"/>
          <a:lstStyle/>
          <a:p>
            <a:endParaRPr/>
          </a:p>
        </p:txBody>
      </p:sp>
      <p:sp>
        <p:nvSpPr>
          <p:cNvPr id="4" name="TextovéPole 3"/>
          <p:cNvSpPr txBox="1"/>
          <p:nvPr/>
        </p:nvSpPr>
        <p:spPr>
          <a:xfrm>
            <a:off x="2009325" y="3185609"/>
            <a:ext cx="5190309" cy="707886"/>
          </a:xfrm>
          <a:prstGeom prst="rect">
            <a:avLst/>
          </a:prstGeom>
          <a:noFill/>
        </p:spPr>
        <p:txBody>
          <a:bodyPr wrap="square" rtlCol="0">
            <a:spAutoFit/>
          </a:bodyPr>
          <a:lstStyle/>
          <a:p>
            <a:pPr algn="ctr"/>
            <a:r>
              <a:rPr lang="cs-CZ" sz="4000" b="1" dirty="0">
                <a:solidFill>
                  <a:srgbClr val="7030A0"/>
                </a:solidFill>
              </a:rPr>
              <a:t>Kam s BIOPLASTEM?</a:t>
            </a:r>
          </a:p>
        </p:txBody>
      </p:sp>
      <p:sp>
        <p:nvSpPr>
          <p:cNvPr id="10" name="TextovéPole 9"/>
          <p:cNvSpPr txBox="1"/>
          <p:nvPr/>
        </p:nvSpPr>
        <p:spPr>
          <a:xfrm>
            <a:off x="2790677" y="4929051"/>
            <a:ext cx="3627607" cy="646331"/>
          </a:xfrm>
          <a:prstGeom prst="rect">
            <a:avLst/>
          </a:prstGeom>
          <a:noFill/>
        </p:spPr>
        <p:txBody>
          <a:bodyPr wrap="square" rtlCol="0">
            <a:spAutoFit/>
          </a:bodyPr>
          <a:lstStyle/>
          <a:p>
            <a:pPr algn="ctr"/>
            <a:endParaRPr lang="cs-CZ" b="1" i="1" dirty="0">
              <a:solidFill>
                <a:schemeClr val="tx1">
                  <a:lumMod val="50000"/>
                  <a:lumOff val="50000"/>
                </a:schemeClr>
              </a:solidFill>
            </a:endParaRPr>
          </a:p>
          <a:p>
            <a:pPr algn="ctr"/>
            <a:r>
              <a:rPr lang="cs-CZ" b="1" i="1" dirty="0">
                <a:solidFill>
                  <a:schemeClr val="tx1">
                    <a:lumMod val="50000"/>
                    <a:lumOff val="50000"/>
                  </a:schemeClr>
                </a:solidFill>
              </a:rPr>
              <a:t>Vlaďka Matušková</a:t>
            </a:r>
          </a:p>
        </p:txBody>
      </p:sp>
    </p:spTree>
    <p:extLst>
      <p:ext uri="{BB962C8B-B14F-4D97-AF65-F5344CB8AC3E}">
        <p14:creationId xmlns:p14="http://schemas.microsoft.com/office/powerpoint/2010/main" val="275017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FAB7FD64-A09C-8B43-A477-5C24CF3828EB}"/>
              </a:ext>
            </a:extLst>
          </p:cNvPr>
          <p:cNvPicPr>
            <a:picLocks noChangeAspect="1"/>
          </p:cNvPicPr>
          <p:nvPr/>
        </p:nvPicPr>
        <p:blipFill rotWithShape="1">
          <a:blip r:embed="rId3"/>
          <a:srcRect t="10971" b="9523"/>
          <a:stretch/>
        </p:blipFill>
        <p:spPr>
          <a:xfrm>
            <a:off x="15" y="857258"/>
            <a:ext cx="9143999" cy="5143500"/>
          </a:xfrm>
          <a:prstGeom prst="rect">
            <a:avLst/>
          </a:prstGeom>
        </p:spPr>
      </p:pic>
    </p:spTree>
    <p:extLst>
      <p:ext uri="{BB962C8B-B14F-4D97-AF65-F5344CB8AC3E}">
        <p14:creationId xmlns:p14="http://schemas.microsoft.com/office/powerpoint/2010/main" val="222190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8680" t="13588" r="9357" b="9435"/>
          <a:stretch/>
        </p:blipFill>
        <p:spPr>
          <a:xfrm>
            <a:off x="-1195" y="-8966"/>
            <a:ext cx="9145195" cy="6866965"/>
          </a:xfrm>
          <a:prstGeom prst="rect">
            <a:avLst/>
          </a:prstGeom>
        </p:spPr>
      </p:pic>
      <p:sp>
        <p:nvSpPr>
          <p:cNvPr id="2" name="TextovéPole 1"/>
          <p:cNvSpPr txBox="1"/>
          <p:nvPr/>
        </p:nvSpPr>
        <p:spPr>
          <a:xfrm>
            <a:off x="49605" y="2611120"/>
            <a:ext cx="9074075" cy="1323439"/>
          </a:xfrm>
          <a:prstGeom prst="rect">
            <a:avLst/>
          </a:prstGeom>
          <a:noFill/>
        </p:spPr>
        <p:txBody>
          <a:bodyPr wrap="square" rtlCol="0">
            <a:spAutoFit/>
          </a:bodyPr>
          <a:lstStyle/>
          <a:p>
            <a:pPr algn="ctr"/>
            <a:r>
              <a:rPr lang="cs-CZ" sz="3000" b="1" i="1" dirty="0">
                <a:solidFill>
                  <a:schemeClr val="accent4">
                    <a:lumMod val="60000"/>
                    <a:lumOff val="40000"/>
                  </a:schemeClr>
                </a:solidFill>
                <a:effectLst>
                  <a:outerShdw blurRad="50800" dist="38100" dir="2700000" algn="tl" rotWithShape="0">
                    <a:schemeClr val="bg1">
                      <a:alpha val="74000"/>
                    </a:schemeClr>
                  </a:outerShdw>
                </a:effectLst>
              </a:rPr>
              <a:t>„Nedémonizujme plasty. Udělejme plasty cirkulární.“</a:t>
            </a:r>
            <a:endParaRPr lang="cs-CZ" sz="3000" b="1" dirty="0">
              <a:solidFill>
                <a:schemeClr val="accent4">
                  <a:lumMod val="60000"/>
                  <a:lumOff val="40000"/>
                </a:schemeClr>
              </a:solidFill>
              <a:effectLst>
                <a:outerShdw blurRad="50800" dist="38100" dir="2700000" algn="tl" rotWithShape="0">
                  <a:schemeClr val="bg1">
                    <a:alpha val="74000"/>
                  </a:schemeClr>
                </a:outerShdw>
              </a:effectLst>
            </a:endParaRPr>
          </a:p>
          <a:p>
            <a:pPr algn="ctr"/>
            <a:endParaRPr lang="cs-CZ" sz="3000" b="1" dirty="0">
              <a:solidFill>
                <a:schemeClr val="accent4">
                  <a:lumMod val="60000"/>
                  <a:lumOff val="40000"/>
                </a:schemeClr>
              </a:solidFill>
              <a:effectLst>
                <a:outerShdw blurRad="50800" dist="38100" dir="2700000" algn="tl" rotWithShape="0">
                  <a:schemeClr val="bg1">
                    <a:alpha val="74000"/>
                  </a:schemeClr>
                </a:outerShdw>
              </a:effectLst>
            </a:endParaRPr>
          </a:p>
          <a:p>
            <a:pPr algn="r"/>
            <a:r>
              <a:rPr lang="cs-CZ" sz="2000" b="1" dirty="0">
                <a:solidFill>
                  <a:schemeClr val="accent4">
                    <a:lumMod val="60000"/>
                    <a:lumOff val="40000"/>
                  </a:schemeClr>
                </a:solidFill>
                <a:effectLst>
                  <a:outerShdw blurRad="50800" dist="38100" dir="2700000" algn="tl" rotWithShape="0">
                    <a:schemeClr val="bg1">
                      <a:alpha val="74000"/>
                    </a:schemeClr>
                  </a:outerShdw>
                </a:effectLst>
              </a:rPr>
              <a:t>Daniel </a:t>
            </a:r>
            <a:r>
              <a:rPr lang="cs-CZ" sz="2000" b="1" dirty="0" err="1">
                <a:solidFill>
                  <a:schemeClr val="accent4">
                    <a:lumMod val="60000"/>
                    <a:lumOff val="40000"/>
                  </a:schemeClr>
                </a:solidFill>
                <a:effectLst>
                  <a:outerShdw blurRad="50800" dist="38100" dir="2700000" algn="tl" rotWithShape="0">
                    <a:schemeClr val="bg1">
                      <a:alpha val="74000"/>
                    </a:schemeClr>
                  </a:outerShdw>
                </a:effectLst>
              </a:rPr>
              <a:t>Calleja</a:t>
            </a:r>
            <a:r>
              <a:rPr lang="cs-CZ" sz="2000" b="1" dirty="0">
                <a:solidFill>
                  <a:schemeClr val="accent4">
                    <a:lumMod val="60000"/>
                    <a:lumOff val="40000"/>
                  </a:schemeClr>
                </a:solidFill>
                <a:effectLst>
                  <a:outerShdw blurRad="50800" dist="38100" dir="2700000" algn="tl" rotWithShape="0">
                    <a:schemeClr val="bg1">
                      <a:alpha val="74000"/>
                    </a:schemeClr>
                  </a:outerShdw>
                </a:effectLst>
              </a:rPr>
              <a:t> </a:t>
            </a:r>
            <a:r>
              <a:rPr lang="cs-CZ" sz="2000" b="1" dirty="0" err="1">
                <a:solidFill>
                  <a:schemeClr val="accent4">
                    <a:lumMod val="60000"/>
                    <a:lumOff val="40000"/>
                  </a:schemeClr>
                </a:solidFill>
                <a:effectLst>
                  <a:outerShdw blurRad="50800" dist="38100" dir="2700000" algn="tl" rotWithShape="0">
                    <a:schemeClr val="bg1">
                      <a:alpha val="74000"/>
                    </a:schemeClr>
                  </a:outerShdw>
                </a:effectLst>
              </a:rPr>
              <a:t>Crespo</a:t>
            </a:r>
            <a:r>
              <a:rPr lang="cs-CZ" sz="2000" b="1" dirty="0">
                <a:solidFill>
                  <a:schemeClr val="accent4">
                    <a:lumMod val="60000"/>
                    <a:lumOff val="40000"/>
                  </a:schemeClr>
                </a:solidFill>
                <a:effectLst>
                  <a:outerShdw blurRad="50800" dist="38100" dir="2700000" algn="tl" rotWithShape="0">
                    <a:schemeClr val="bg1">
                      <a:alpha val="74000"/>
                    </a:schemeClr>
                  </a:outerShdw>
                </a:effectLst>
              </a:rPr>
              <a:t>, DG ENVIRONMENT</a:t>
            </a:r>
          </a:p>
        </p:txBody>
      </p:sp>
    </p:spTree>
    <p:extLst>
      <p:ext uri="{BB962C8B-B14F-4D97-AF65-F5344CB8AC3E}">
        <p14:creationId xmlns:p14="http://schemas.microsoft.com/office/powerpoint/2010/main" val="2536271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457199"/>
            <a:ext cx="9862457" cy="7315199"/>
          </a:xfrm>
          <a:prstGeom prst="rect">
            <a:avLst/>
          </a:prstGeom>
          <a:blipFill>
            <a:blip r:embed="rId3" cstate="print"/>
            <a:stretch>
              <a:fillRect/>
            </a:stretch>
          </a:blipFill>
        </p:spPr>
        <p:txBody>
          <a:bodyPr wrap="square" lIns="0" tIns="0" rIns="0" bIns="0" rtlCol="0"/>
          <a:lstStyle/>
          <a:p>
            <a:pPr marL="2147888" marR="4763" indent="-2136577" algn="ctr">
              <a:lnSpc>
                <a:spcPct val="116300"/>
              </a:lnSpc>
              <a:spcBef>
                <a:spcPts val="89"/>
              </a:spcBef>
            </a:pPr>
            <a:endParaRPr lang="cs-CZ" dirty="0">
              <a:solidFill>
                <a:schemeClr val="bg1"/>
              </a:solidFill>
            </a:endParaRPr>
          </a:p>
        </p:txBody>
      </p:sp>
      <p:sp>
        <p:nvSpPr>
          <p:cNvPr id="3" name="object 3"/>
          <p:cNvSpPr txBox="1">
            <a:spLocks/>
          </p:cNvSpPr>
          <p:nvPr/>
        </p:nvSpPr>
        <p:spPr>
          <a:xfrm>
            <a:off x="253637" y="0"/>
            <a:ext cx="3292821" cy="1493999"/>
          </a:xfrm>
          <a:prstGeom prst="rect">
            <a:avLst/>
          </a:prstGeom>
        </p:spPr>
        <p:txBody>
          <a:bodyPr vert="horz" wrap="square" lIns="0" tIns="1651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30"/>
              </a:spcBef>
            </a:pPr>
            <a:r>
              <a:rPr lang="cs-CZ" sz="4800" b="1" spc="-15" dirty="0">
                <a:solidFill>
                  <a:srgbClr val="FFFFFF"/>
                </a:solidFill>
                <a:latin typeface="+mn-lt"/>
              </a:rPr>
              <a:t>Děkuji </a:t>
            </a:r>
            <a:br>
              <a:rPr lang="cs-CZ" sz="4800" b="1" spc="-15" dirty="0">
                <a:solidFill>
                  <a:srgbClr val="FFFFFF"/>
                </a:solidFill>
                <a:latin typeface="+mn-lt"/>
              </a:rPr>
            </a:br>
            <a:r>
              <a:rPr lang="cs-CZ" sz="4800" b="1" spc="-15" dirty="0">
                <a:solidFill>
                  <a:srgbClr val="FFFFFF"/>
                </a:solidFill>
                <a:latin typeface="+mn-lt"/>
              </a:rPr>
              <a:t>za pozornost</a:t>
            </a:r>
            <a:endParaRPr lang="en-GB" sz="4800" b="1" dirty="0">
              <a:latin typeface="+mn-lt"/>
            </a:endParaRPr>
          </a:p>
        </p:txBody>
      </p:sp>
      <p:sp>
        <p:nvSpPr>
          <p:cNvPr id="6" name="TextBox 5">
            <a:extLst>
              <a:ext uri="{FF2B5EF4-FFF2-40B4-BE49-F238E27FC236}">
                <a16:creationId xmlns:a16="http://schemas.microsoft.com/office/drawing/2014/main" id="{9CB7080E-8D53-9645-9068-3CC64296242A}"/>
              </a:ext>
            </a:extLst>
          </p:cNvPr>
          <p:cNvSpPr txBox="1"/>
          <p:nvPr/>
        </p:nvSpPr>
        <p:spPr>
          <a:xfrm>
            <a:off x="253637" y="2554069"/>
            <a:ext cx="3543300" cy="954107"/>
          </a:xfrm>
          <a:prstGeom prst="rect">
            <a:avLst/>
          </a:prstGeom>
          <a:noFill/>
        </p:spPr>
        <p:txBody>
          <a:bodyPr wrap="square" rtlCol="0">
            <a:spAutoFit/>
          </a:bodyPr>
          <a:lstStyle/>
          <a:p>
            <a:r>
              <a:rPr lang="cs-CZ" sz="2000" dirty="0">
                <a:solidFill>
                  <a:schemeClr val="bg1"/>
                </a:solidFill>
              </a:rPr>
              <a:t>Vlaďka Matušková</a:t>
            </a:r>
          </a:p>
          <a:p>
            <a:endParaRPr lang="cs-CZ" dirty="0">
              <a:solidFill>
                <a:schemeClr val="bg1"/>
              </a:solidFill>
            </a:endParaRPr>
          </a:p>
          <a:p>
            <a:r>
              <a:rPr lang="cs-CZ" sz="1600" dirty="0" err="1">
                <a:solidFill>
                  <a:schemeClr val="bg1"/>
                </a:solidFill>
              </a:rPr>
              <a:t>vladka.matuskova@nafigate.com</a:t>
            </a:r>
            <a:endParaRPr lang="cs-CZ" sz="1600" dirty="0">
              <a:solidFill>
                <a:schemeClr val="bg1"/>
              </a:solidFill>
            </a:endParaRPr>
          </a:p>
        </p:txBody>
      </p:sp>
    </p:spTree>
    <p:extLst>
      <p:ext uri="{BB962C8B-B14F-4D97-AF65-F5344CB8AC3E}">
        <p14:creationId xmlns:p14="http://schemas.microsoft.com/office/powerpoint/2010/main" val="1882422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r="16629" b="5886"/>
          <a:stretch/>
        </p:blipFill>
        <p:spPr>
          <a:xfrm>
            <a:off x="1" y="0"/>
            <a:ext cx="9144000" cy="6858000"/>
          </a:xfrm>
          <a:prstGeom prst="rect">
            <a:avLst/>
          </a:prstGeom>
        </p:spPr>
      </p:pic>
      <p:sp>
        <p:nvSpPr>
          <p:cNvPr id="3" name="Ovál 2"/>
          <p:cNvSpPr/>
          <p:nvPr/>
        </p:nvSpPr>
        <p:spPr>
          <a:xfrm>
            <a:off x="2572870" y="1388491"/>
            <a:ext cx="3989294" cy="4069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accent6">
                  <a:lumMod val="75000"/>
                </a:schemeClr>
              </a:solidFill>
            </a:endParaRPr>
          </a:p>
        </p:txBody>
      </p:sp>
      <p:sp>
        <p:nvSpPr>
          <p:cNvPr id="4" name="TextovéPole 3"/>
          <p:cNvSpPr txBox="1"/>
          <p:nvPr/>
        </p:nvSpPr>
        <p:spPr>
          <a:xfrm flipH="1">
            <a:off x="2761128" y="3100313"/>
            <a:ext cx="3612777" cy="646331"/>
          </a:xfrm>
          <a:prstGeom prst="rect">
            <a:avLst/>
          </a:prstGeom>
          <a:noFill/>
        </p:spPr>
        <p:txBody>
          <a:bodyPr wrap="square" rtlCol="0">
            <a:spAutoFit/>
          </a:bodyPr>
          <a:lstStyle/>
          <a:p>
            <a:pPr algn="ctr"/>
            <a:r>
              <a:rPr lang="cs-CZ" sz="3600" b="1" dirty="0">
                <a:solidFill>
                  <a:srgbClr val="7030A0"/>
                </a:solidFill>
              </a:rPr>
              <a:t>BIOPLASTY</a:t>
            </a:r>
            <a:endParaRPr lang="cs-CZ" sz="2800" b="1" dirty="0">
              <a:solidFill>
                <a:srgbClr val="7030A0"/>
              </a:solidFill>
            </a:endParaRPr>
          </a:p>
        </p:txBody>
      </p:sp>
    </p:spTree>
    <p:extLst>
      <p:ext uri="{BB962C8B-B14F-4D97-AF65-F5344CB8AC3E}">
        <p14:creationId xmlns:p14="http://schemas.microsoft.com/office/powerpoint/2010/main" val="375810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text, mapa&#10;&#10;&#10;&#10;Popis sa automaticky vygeneroval">
            <a:extLst>
              <a:ext uri="{FF2B5EF4-FFF2-40B4-BE49-F238E27FC236}">
                <a16:creationId xmlns:a16="http://schemas.microsoft.com/office/drawing/2014/main" id="{4746BEB6-F0D9-E149-977C-1EE3B6AC017F}"/>
              </a:ext>
            </a:extLst>
          </p:cNvPr>
          <p:cNvPicPr>
            <a:picLocks noChangeAspect="1"/>
          </p:cNvPicPr>
          <p:nvPr/>
        </p:nvPicPr>
        <p:blipFill>
          <a:blip r:embed="rId3"/>
          <a:stretch>
            <a:fillRect/>
          </a:stretch>
        </p:blipFill>
        <p:spPr>
          <a:xfrm>
            <a:off x="3443030" y="1331535"/>
            <a:ext cx="5534152" cy="4160520"/>
          </a:xfrm>
          <a:prstGeom prst="rect">
            <a:avLst/>
          </a:prstGeom>
        </p:spPr>
      </p:pic>
      <p:sp>
        <p:nvSpPr>
          <p:cNvPr id="4" name="Pravouholník 3">
            <a:extLst>
              <a:ext uri="{FF2B5EF4-FFF2-40B4-BE49-F238E27FC236}">
                <a16:creationId xmlns:a16="http://schemas.microsoft.com/office/drawing/2014/main" id="{CE351BD4-792F-5B40-959D-CB09A433A7E9}"/>
              </a:ext>
            </a:extLst>
          </p:cNvPr>
          <p:cNvSpPr/>
          <p:nvPr/>
        </p:nvSpPr>
        <p:spPr>
          <a:xfrm>
            <a:off x="334602" y="1891660"/>
            <a:ext cx="2173283" cy="4708981"/>
          </a:xfrm>
          <a:prstGeom prst="rect">
            <a:avLst/>
          </a:prstGeom>
        </p:spPr>
        <p:txBody>
          <a:bodyPr wrap="square">
            <a:spAutoFit/>
          </a:bodyPr>
          <a:lstStyle/>
          <a:p>
            <a:r>
              <a:rPr lang="cs-CZ" dirty="0" err="1">
                <a:latin typeface="Calibri" panose="020F0502020204030204" pitchFamily="34" charset="0"/>
                <a:ea typeface="Calibri" panose="020F0502020204030204" pitchFamily="34" charset="0"/>
                <a:cs typeface="Times New Roman" panose="02020603050405020304" pitchFamily="18" charset="0"/>
              </a:rPr>
              <a:t>Bioplasty</a:t>
            </a:r>
            <a:r>
              <a:rPr lang="cs-CZ" dirty="0">
                <a:latin typeface="Calibri" panose="020F0502020204030204" pitchFamily="34" charset="0"/>
                <a:ea typeface="Calibri" panose="020F0502020204030204" pitchFamily="34" charset="0"/>
                <a:cs typeface="Times New Roman" panose="02020603050405020304" pitchFamily="18" charset="0"/>
              </a:rPr>
              <a:t> jsou široká skupina </a:t>
            </a:r>
            <a:r>
              <a:rPr lang="cs-CZ" b="1" dirty="0">
                <a:latin typeface="Calibri" panose="020F0502020204030204" pitchFamily="34" charset="0"/>
                <a:ea typeface="Calibri" panose="020F0502020204030204" pitchFamily="34" charset="0"/>
                <a:cs typeface="Times New Roman" panose="02020603050405020304" pitchFamily="18" charset="0"/>
              </a:rPr>
              <a:t>směsných</a:t>
            </a:r>
            <a:r>
              <a:rPr lang="cs-CZ" dirty="0">
                <a:latin typeface="Calibri" panose="020F0502020204030204" pitchFamily="34" charset="0"/>
                <a:ea typeface="Calibri" panose="020F0502020204030204" pitchFamily="34" charset="0"/>
                <a:cs typeface="Times New Roman" panose="02020603050405020304" pitchFamily="18" charset="0"/>
              </a:rPr>
              <a:t> materiálů s přidanými aditivy, které jsou jednak z obnovitelných zdrojů a/nebo biologicky rozložitelné, a jednak biologicky rozložitelné z fosilních zdrojů.</a:t>
            </a:r>
          </a:p>
          <a:p>
            <a:endParaRPr lang="cs-CZ" dirty="0">
              <a:latin typeface="Calibri" panose="020F0502020204030204" pitchFamily="34" charset="0"/>
              <a:ea typeface="Calibri" panose="020F0502020204030204" pitchFamily="34" charset="0"/>
              <a:cs typeface="Times New Roman" panose="02020603050405020304" pitchFamily="18" charset="0"/>
            </a:endParaRPr>
          </a:p>
          <a:p>
            <a:r>
              <a:rPr lang="cs-CZ" dirty="0">
                <a:latin typeface="Calibri" panose="020F0502020204030204" pitchFamily="34" charset="0"/>
                <a:ea typeface="Calibri" panose="020F0502020204030204" pitchFamily="34" charset="0"/>
                <a:cs typeface="Times New Roman" panose="02020603050405020304" pitchFamily="18" charset="0"/>
              </a:rPr>
              <a:t>Na trhu se nachází 1 – 2 % </a:t>
            </a:r>
            <a:r>
              <a:rPr lang="cs-CZ" dirty="0" err="1">
                <a:latin typeface="Calibri" panose="020F0502020204030204" pitchFamily="34" charset="0"/>
                <a:ea typeface="Calibri" panose="020F0502020204030204" pitchFamily="34" charset="0"/>
                <a:cs typeface="Times New Roman" panose="02020603050405020304" pitchFamily="18" charset="0"/>
              </a:rPr>
              <a:t>bioplastů</a:t>
            </a:r>
            <a:r>
              <a:rPr lang="cs-CZ" dirty="0">
                <a:latin typeface="Calibri" panose="020F0502020204030204" pitchFamily="34" charset="0"/>
                <a:ea typeface="Calibri" panose="020F0502020204030204" pitchFamily="34" charset="0"/>
                <a:cs typeface="Times New Roman" panose="02020603050405020304" pitchFamily="18" charset="0"/>
              </a:rPr>
              <a:t>.</a:t>
            </a:r>
            <a:endParaRPr lang="sk-SK" dirty="0">
              <a:latin typeface="Calibri" panose="020F0502020204030204" pitchFamily="34" charset="0"/>
              <a:ea typeface="Calibri" panose="020F0502020204030204" pitchFamily="34" charset="0"/>
              <a:cs typeface="Times New Roman" panose="02020603050405020304" pitchFamily="18" charset="0"/>
            </a:endParaRPr>
          </a:p>
          <a:p>
            <a:endParaRPr lang="sk-SK" sz="1500" dirty="0">
              <a:latin typeface="Calibri" panose="020F0502020204030204" pitchFamily="34" charset="0"/>
              <a:ea typeface="Calibri" panose="020F0502020204030204" pitchFamily="34" charset="0"/>
              <a:cs typeface="Times New Roman" panose="02020603050405020304" pitchFamily="18" charset="0"/>
            </a:endParaRPr>
          </a:p>
          <a:p>
            <a:r>
              <a:rPr lang="cs-CZ" sz="1500" dirty="0">
                <a:solidFill>
                  <a:srgbClr val="70AD47"/>
                </a:solidFill>
                <a:latin typeface="Calibri" panose="020F0502020204030204" pitchFamily="34" charset="0"/>
                <a:ea typeface="Calibri" panose="020F0502020204030204" pitchFamily="34" charset="0"/>
                <a:cs typeface="Times New Roman" panose="02020603050405020304" pitchFamily="18" charset="0"/>
              </a:rPr>
              <a:t> </a:t>
            </a:r>
            <a:endParaRPr lang="sk-SK"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Pravouholník 6">
            <a:extLst>
              <a:ext uri="{FF2B5EF4-FFF2-40B4-BE49-F238E27FC236}">
                <a16:creationId xmlns:a16="http://schemas.microsoft.com/office/drawing/2014/main" id="{81550ECC-218C-9E46-A43D-A15BA72FB046}"/>
              </a:ext>
            </a:extLst>
          </p:cNvPr>
          <p:cNvSpPr/>
          <p:nvPr/>
        </p:nvSpPr>
        <p:spPr>
          <a:xfrm>
            <a:off x="334602" y="916037"/>
            <a:ext cx="2754024" cy="415498"/>
          </a:xfrm>
          <a:prstGeom prst="rect">
            <a:avLst/>
          </a:prstGeom>
        </p:spPr>
        <p:txBody>
          <a:bodyPr wrap="none">
            <a:spAutoFit/>
          </a:bodyPr>
          <a:lstStyle/>
          <a:p>
            <a:r>
              <a:rPr lang="cs-CZ" sz="2100" b="1" dirty="0">
                <a:latin typeface="Calibri" panose="020F0502020204030204" pitchFamily="34" charset="0"/>
                <a:ea typeface="Calibri" panose="020F0502020204030204" pitchFamily="34" charset="0"/>
                <a:cs typeface="Times New Roman" panose="02020603050405020304" pitchFamily="18" charset="0"/>
              </a:rPr>
              <a:t>Biopolymery/</a:t>
            </a:r>
            <a:r>
              <a:rPr lang="cs-CZ" sz="2100" b="1" dirty="0" err="1">
                <a:latin typeface="Calibri" panose="020F0502020204030204" pitchFamily="34" charset="0"/>
                <a:ea typeface="Calibri" panose="020F0502020204030204" pitchFamily="34" charset="0"/>
                <a:cs typeface="Times New Roman" panose="02020603050405020304" pitchFamily="18" charset="0"/>
              </a:rPr>
              <a:t>Bioplasty</a:t>
            </a:r>
            <a:endParaRPr lang="sk-SK" sz="2100" b="1" dirty="0"/>
          </a:p>
        </p:txBody>
      </p:sp>
      <p:sp>
        <p:nvSpPr>
          <p:cNvPr id="6" name="Rectangle 5">
            <a:extLst>
              <a:ext uri="{FF2B5EF4-FFF2-40B4-BE49-F238E27FC236}">
                <a16:creationId xmlns:a16="http://schemas.microsoft.com/office/drawing/2014/main" id="{0D17055E-04DA-B54E-8137-7E7F3DCF7C46}"/>
              </a:ext>
            </a:extLst>
          </p:cNvPr>
          <p:cNvSpPr/>
          <p:nvPr/>
        </p:nvSpPr>
        <p:spPr>
          <a:xfrm>
            <a:off x="6726365" y="5478530"/>
            <a:ext cx="1350050" cy="219291"/>
          </a:xfrm>
          <a:prstGeom prst="rect">
            <a:avLst/>
          </a:prstGeom>
        </p:spPr>
        <p:txBody>
          <a:bodyPr wrap="none">
            <a:spAutoFit/>
          </a:bodyPr>
          <a:lstStyle/>
          <a:p>
            <a:r>
              <a:rPr lang="cs-CZ" sz="825" dirty="0"/>
              <a:t>zdroj: </a:t>
            </a:r>
            <a:r>
              <a:rPr lang="cs-CZ" sz="825" dirty="0" err="1"/>
              <a:t>European</a:t>
            </a:r>
            <a:r>
              <a:rPr lang="cs-CZ" sz="825" dirty="0"/>
              <a:t> </a:t>
            </a:r>
            <a:r>
              <a:rPr lang="cs-CZ" sz="825" dirty="0" err="1"/>
              <a:t>bioplastics</a:t>
            </a:r>
            <a:endParaRPr lang="cs-CZ" sz="825" dirty="0"/>
          </a:p>
        </p:txBody>
      </p:sp>
    </p:spTree>
    <p:extLst>
      <p:ext uri="{BB962C8B-B14F-4D97-AF65-F5344CB8AC3E}">
        <p14:creationId xmlns:p14="http://schemas.microsoft.com/office/powerpoint/2010/main" val="108393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EF8ED80-C92A-3D49-972F-FC2101638676}"/>
              </a:ext>
            </a:extLst>
          </p:cNvPr>
          <p:cNvSpPr/>
          <p:nvPr/>
        </p:nvSpPr>
        <p:spPr>
          <a:xfrm>
            <a:off x="0" y="848398"/>
            <a:ext cx="9144000" cy="5143500"/>
          </a:xfrm>
          <a:prstGeom prst="rect">
            <a:avLst/>
          </a:prstGeom>
          <a:blipFill>
            <a:blip r:embed="rId3" cstate="print">
              <a:extLst>
                <a:ext uri="{BEBA8EAE-BF5A-486C-A8C5-ECC9F3942E4B}">
                  <a14:imgProps xmlns:a14="http://schemas.microsoft.com/office/drawing/2010/main">
                    <a14:imgLayer>
                      <a14:imgEffect>
                        <a14:brightnessContrast bright="11000"/>
                      </a14:imgEffect>
                    </a14:imgLayer>
                  </a14:imgProps>
                </a:ext>
              </a:extLst>
            </a:blip>
            <a:stretch>
              <a:fillRect/>
            </a:stretch>
          </a:blipFill>
        </p:spPr>
        <p:txBody>
          <a:bodyPr wrap="square" lIns="0" tIns="0" rIns="0" bIns="0" rtlCol="0"/>
          <a:lstStyle/>
          <a:p>
            <a:endParaRPr sz="1350"/>
          </a:p>
        </p:txBody>
      </p:sp>
      <p:sp>
        <p:nvSpPr>
          <p:cNvPr id="3" name="Pravouholník 2">
            <a:extLst>
              <a:ext uri="{FF2B5EF4-FFF2-40B4-BE49-F238E27FC236}">
                <a16:creationId xmlns:a16="http://schemas.microsoft.com/office/drawing/2014/main" id="{35FBFF76-BD23-DF4B-A558-41C36169866C}"/>
              </a:ext>
            </a:extLst>
          </p:cNvPr>
          <p:cNvSpPr/>
          <p:nvPr/>
        </p:nvSpPr>
        <p:spPr>
          <a:xfrm>
            <a:off x="2010723" y="1149276"/>
            <a:ext cx="2335126" cy="600164"/>
          </a:xfrm>
          <a:prstGeom prst="rect">
            <a:avLst/>
          </a:prstGeom>
        </p:spPr>
        <p:txBody>
          <a:bodyPr wrap="none">
            <a:spAutoFit/>
          </a:bodyPr>
          <a:lstStyle/>
          <a:p>
            <a:r>
              <a:rPr lang="cs-CZ" sz="3300" dirty="0">
                <a:solidFill>
                  <a:srgbClr val="98CB4F"/>
                </a:solidFill>
                <a:latin typeface="Calibri" panose="020F0502020204030204" pitchFamily="34" charset="0"/>
                <a:ea typeface="Calibri" panose="020F0502020204030204" pitchFamily="34" charset="0"/>
                <a:cs typeface="Times New Roman" panose="02020603050405020304" pitchFamily="18" charset="0"/>
              </a:rPr>
              <a:t>Technologie </a:t>
            </a:r>
            <a:endParaRPr lang="sk-SK" sz="3300" dirty="0">
              <a:solidFill>
                <a:srgbClr val="98CB4F"/>
              </a:solidFill>
            </a:endParaRPr>
          </a:p>
        </p:txBody>
      </p:sp>
      <p:sp>
        <p:nvSpPr>
          <p:cNvPr id="4" name="object 4">
            <a:extLst>
              <a:ext uri="{FF2B5EF4-FFF2-40B4-BE49-F238E27FC236}">
                <a16:creationId xmlns:a16="http://schemas.microsoft.com/office/drawing/2014/main" id="{2C43F4BC-22B4-5247-BD89-25094308922B}"/>
              </a:ext>
            </a:extLst>
          </p:cNvPr>
          <p:cNvSpPr/>
          <p:nvPr/>
        </p:nvSpPr>
        <p:spPr>
          <a:xfrm>
            <a:off x="4223982" y="951777"/>
            <a:ext cx="2480480" cy="972080"/>
          </a:xfrm>
          <a:prstGeom prst="rect">
            <a:avLst/>
          </a:prstGeom>
          <a:blipFill>
            <a:blip r:embed="rId4"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06254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čokoláda, koláč, vnútri, stôl&#10;&#10;&#10;&#10;Popis sa automaticky vygeneroval">
            <a:extLst>
              <a:ext uri="{FF2B5EF4-FFF2-40B4-BE49-F238E27FC236}">
                <a16:creationId xmlns:a16="http://schemas.microsoft.com/office/drawing/2014/main" id="{0DAAD782-AE42-3E45-8417-DFBDA3CD0078}"/>
              </a:ext>
            </a:extLst>
          </p:cNvPr>
          <p:cNvPicPr>
            <a:picLocks noChangeAspect="1"/>
          </p:cNvPicPr>
          <p:nvPr/>
        </p:nvPicPr>
        <p:blipFill rotWithShape="1">
          <a:blip r:embed="rId2"/>
          <a:srcRect t="8412" r="-1" b="5248"/>
          <a:stretch/>
        </p:blipFill>
        <p:spPr>
          <a:xfrm>
            <a:off x="628650" y="854393"/>
            <a:ext cx="7446645" cy="5143501"/>
          </a:xfrm>
          <a:prstGeom prst="rect">
            <a:avLst/>
          </a:prstGeom>
        </p:spPr>
      </p:pic>
      <p:sp>
        <p:nvSpPr>
          <p:cNvPr id="12" name="Ovál 11">
            <a:extLst>
              <a:ext uri="{FF2B5EF4-FFF2-40B4-BE49-F238E27FC236}">
                <a16:creationId xmlns:a16="http://schemas.microsoft.com/office/drawing/2014/main" id="{4DBA9461-4FC8-1D45-9696-4E5E82A99FA2}"/>
              </a:ext>
            </a:extLst>
          </p:cNvPr>
          <p:cNvSpPr/>
          <p:nvPr/>
        </p:nvSpPr>
        <p:spPr>
          <a:xfrm>
            <a:off x="-311124" y="250358"/>
            <a:ext cx="3286088" cy="3042964"/>
          </a:xfrm>
          <a:prstGeom prst="ellipse">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dirty="0">
              <a:solidFill>
                <a:schemeClr val="bg1"/>
              </a:solidFill>
            </a:endParaRPr>
          </a:p>
        </p:txBody>
      </p:sp>
      <p:sp>
        <p:nvSpPr>
          <p:cNvPr id="11" name="Pravouholník 10">
            <a:extLst>
              <a:ext uri="{FF2B5EF4-FFF2-40B4-BE49-F238E27FC236}">
                <a16:creationId xmlns:a16="http://schemas.microsoft.com/office/drawing/2014/main" id="{D71D0A92-6873-1D40-A184-BB0F705955A0}"/>
              </a:ext>
            </a:extLst>
          </p:cNvPr>
          <p:cNvSpPr/>
          <p:nvPr/>
        </p:nvSpPr>
        <p:spPr>
          <a:xfrm>
            <a:off x="-80140" y="1492574"/>
            <a:ext cx="3055104" cy="830997"/>
          </a:xfrm>
          <a:prstGeom prst="rect">
            <a:avLst/>
          </a:prstGeom>
          <a:noFill/>
        </p:spPr>
        <p:txBody>
          <a:bodyPr wrap="square">
            <a:spAutoFit/>
          </a:bodyPr>
          <a:lstStyle/>
          <a:p>
            <a:pPr algn="ctr"/>
            <a:r>
              <a:rPr lang="cs-CZ" sz="2400" dirty="0">
                <a:latin typeface="Calibri" panose="020F0502020204030204" pitchFamily="34" charset="0"/>
                <a:ea typeface="Calibri" panose="020F0502020204030204" pitchFamily="34" charset="0"/>
                <a:cs typeface="Times New Roman" panose="02020603050405020304" pitchFamily="18" charset="0"/>
              </a:rPr>
              <a:t>Produkce biopolymeru PHB z použitého oleje </a:t>
            </a:r>
            <a:endParaRPr lang="sk-SK"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Ovál 12">
            <a:extLst>
              <a:ext uri="{FF2B5EF4-FFF2-40B4-BE49-F238E27FC236}">
                <a16:creationId xmlns:a16="http://schemas.microsoft.com/office/drawing/2014/main" id="{E23F2C7E-29B8-1647-8D32-516D0F618A78}"/>
              </a:ext>
            </a:extLst>
          </p:cNvPr>
          <p:cNvSpPr/>
          <p:nvPr/>
        </p:nvSpPr>
        <p:spPr>
          <a:xfrm>
            <a:off x="6058818" y="3897357"/>
            <a:ext cx="3286088" cy="3042964"/>
          </a:xfrm>
          <a:prstGeom prst="ellipse">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dirty="0">
              <a:solidFill>
                <a:schemeClr val="bg1"/>
              </a:solidFill>
            </a:endParaRPr>
          </a:p>
        </p:txBody>
      </p:sp>
      <p:sp>
        <p:nvSpPr>
          <p:cNvPr id="5" name="Pravouholník 4">
            <a:extLst>
              <a:ext uri="{FF2B5EF4-FFF2-40B4-BE49-F238E27FC236}">
                <a16:creationId xmlns:a16="http://schemas.microsoft.com/office/drawing/2014/main" id="{7C321105-5388-C140-9F62-88DDB2AD1F86}"/>
              </a:ext>
            </a:extLst>
          </p:cNvPr>
          <p:cNvSpPr/>
          <p:nvPr/>
        </p:nvSpPr>
        <p:spPr>
          <a:xfrm>
            <a:off x="6270904" y="4659065"/>
            <a:ext cx="2861916" cy="1361911"/>
          </a:xfrm>
          <a:prstGeom prst="rect">
            <a:avLst/>
          </a:prstGeom>
        </p:spPr>
        <p:txBody>
          <a:bodyPr wrap="square">
            <a:spAutoFit/>
          </a:bodyPr>
          <a:lstStyle/>
          <a:p>
            <a:pPr algn="ctr"/>
            <a:r>
              <a:rPr lang="cs-CZ" sz="1650" dirty="0" err="1">
                <a:latin typeface="Calibri" panose="020F0502020204030204" pitchFamily="34" charset="0"/>
                <a:ea typeface="Calibri" panose="020F0502020204030204" pitchFamily="34" charset="0"/>
                <a:cs typeface="Times New Roman" panose="02020603050405020304" pitchFamily="18" charset="0"/>
              </a:rPr>
              <a:t>Hydal</a:t>
            </a:r>
            <a:r>
              <a:rPr lang="cs-CZ" sz="1650" dirty="0">
                <a:latin typeface="Calibri" panose="020F0502020204030204" pitchFamily="34" charset="0"/>
                <a:ea typeface="Calibri" panose="020F0502020204030204" pitchFamily="34" charset="0"/>
                <a:cs typeface="Times New Roman" panose="02020603050405020304" pitchFamily="18" charset="0"/>
              </a:rPr>
              <a:t> je technologie pro </a:t>
            </a:r>
            <a:r>
              <a:rPr lang="cs-CZ" sz="1650" dirty="0" err="1">
                <a:latin typeface="Calibri" panose="020F0502020204030204" pitchFamily="34" charset="0"/>
                <a:ea typeface="Calibri" panose="020F0502020204030204" pitchFamily="34" charset="0"/>
                <a:cs typeface="Times New Roman" panose="02020603050405020304" pitchFamily="18" charset="0"/>
              </a:rPr>
              <a:t>upcycling</a:t>
            </a:r>
            <a:r>
              <a:rPr lang="cs-CZ" sz="1650" dirty="0">
                <a:latin typeface="Calibri" panose="020F0502020204030204" pitchFamily="34" charset="0"/>
                <a:ea typeface="Calibri" panose="020F0502020204030204" pitchFamily="34" charset="0"/>
                <a:cs typeface="Times New Roman" panose="02020603050405020304" pitchFamily="18" charset="0"/>
              </a:rPr>
              <a:t>: z odpadního oleje se nerecykluje olej, ale produkuje se zcela jiný produkt – biopolymer.</a:t>
            </a:r>
            <a:endParaRPr lang="sk-SK" sz="16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0811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voda, obloha, vonkajšie, jazero&#10;&#10;&#10;&#10;Popis sa automaticky vygeneroval">
            <a:extLst>
              <a:ext uri="{FF2B5EF4-FFF2-40B4-BE49-F238E27FC236}">
                <a16:creationId xmlns:a16="http://schemas.microsoft.com/office/drawing/2014/main" id="{24FA0DAE-72D5-C144-B414-D883F3073198}"/>
              </a:ext>
            </a:extLst>
          </p:cNvPr>
          <p:cNvPicPr>
            <a:picLocks noChangeAspect="1"/>
          </p:cNvPicPr>
          <p:nvPr/>
        </p:nvPicPr>
        <p:blipFill rotWithShape="1">
          <a:blip r:embed="rId3"/>
          <a:srcRect t="32432"/>
          <a:stretch/>
        </p:blipFill>
        <p:spPr>
          <a:xfrm>
            <a:off x="15" y="857257"/>
            <a:ext cx="9143985" cy="5143493"/>
          </a:xfrm>
          <a:prstGeom prst="rect">
            <a:avLst/>
          </a:prstGeom>
        </p:spPr>
      </p:pic>
      <p:sp>
        <p:nvSpPr>
          <p:cNvPr id="4" name="Ovál 3">
            <a:extLst>
              <a:ext uri="{FF2B5EF4-FFF2-40B4-BE49-F238E27FC236}">
                <a16:creationId xmlns:a16="http://schemas.microsoft.com/office/drawing/2014/main" id="{662DCB22-C18E-124F-B1F6-A62C0E18B0BE}"/>
              </a:ext>
            </a:extLst>
          </p:cNvPr>
          <p:cNvSpPr/>
          <p:nvPr/>
        </p:nvSpPr>
        <p:spPr>
          <a:xfrm>
            <a:off x="5318407" y="3269514"/>
            <a:ext cx="4204862" cy="3791109"/>
          </a:xfrm>
          <a:prstGeom prst="ellipse">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dirty="0">
              <a:solidFill>
                <a:schemeClr val="bg1"/>
              </a:solidFill>
            </a:endParaRPr>
          </a:p>
        </p:txBody>
      </p:sp>
      <p:sp>
        <p:nvSpPr>
          <p:cNvPr id="6" name="Pravouholník 5">
            <a:extLst>
              <a:ext uri="{FF2B5EF4-FFF2-40B4-BE49-F238E27FC236}">
                <a16:creationId xmlns:a16="http://schemas.microsoft.com/office/drawing/2014/main" id="{48F3653E-8FBB-6244-9D35-2724306AC0CD}"/>
              </a:ext>
            </a:extLst>
          </p:cNvPr>
          <p:cNvSpPr/>
          <p:nvPr/>
        </p:nvSpPr>
        <p:spPr>
          <a:xfrm>
            <a:off x="5522769" y="4028392"/>
            <a:ext cx="3621231" cy="1869743"/>
          </a:xfrm>
          <a:prstGeom prst="rect">
            <a:avLst/>
          </a:prstGeom>
        </p:spPr>
        <p:txBody>
          <a:bodyPr wrap="square">
            <a:spAutoFit/>
          </a:bodyPr>
          <a:lstStyle/>
          <a:p>
            <a:pPr algn="ctr"/>
            <a:r>
              <a:rPr lang="cs-CZ" sz="1650" dirty="0">
                <a:latin typeface="Calibri" panose="020F0502020204030204" pitchFamily="34" charset="0"/>
                <a:ea typeface="Calibri" panose="020F0502020204030204" pitchFamily="34" charset="0"/>
                <a:cs typeface="Times New Roman" panose="02020603050405020304" pitchFamily="18" charset="0"/>
              </a:rPr>
              <a:t>Biopolymer je plně biodegradabilní a biokompatibilní</a:t>
            </a:r>
            <a:endParaRPr lang="sk-SK" sz="1650" dirty="0">
              <a:latin typeface="Calibri" panose="020F0502020204030204" pitchFamily="34" charset="0"/>
              <a:ea typeface="Calibri" panose="020F0502020204030204" pitchFamily="34" charset="0"/>
              <a:cs typeface="Times New Roman" panose="02020603050405020304" pitchFamily="18" charset="0"/>
            </a:endParaRPr>
          </a:p>
          <a:p>
            <a:pPr algn="ctr"/>
            <a:r>
              <a:rPr lang="cs-CZ" sz="1650" dirty="0">
                <a:latin typeface="Calibri" panose="020F0502020204030204" pitchFamily="34" charset="0"/>
                <a:ea typeface="Calibri" panose="020F0502020204030204" pitchFamily="34" charset="0"/>
                <a:cs typeface="Times New Roman" panose="02020603050405020304" pitchFamily="18" charset="0"/>
              </a:rPr>
              <a:t> </a:t>
            </a:r>
            <a:endParaRPr lang="sk-SK" sz="1650" dirty="0">
              <a:latin typeface="Calibri" panose="020F0502020204030204" pitchFamily="34" charset="0"/>
              <a:ea typeface="Calibri" panose="020F0502020204030204" pitchFamily="34" charset="0"/>
              <a:cs typeface="Times New Roman" panose="02020603050405020304" pitchFamily="18" charset="0"/>
            </a:endParaRPr>
          </a:p>
          <a:p>
            <a:pPr algn="ctr"/>
            <a:r>
              <a:rPr lang="cs-CZ" sz="1650" dirty="0">
                <a:latin typeface="Calibri" panose="020F0502020204030204" pitchFamily="34" charset="0"/>
                <a:ea typeface="Calibri" panose="020F0502020204030204" pitchFamily="34" charset="0"/>
                <a:cs typeface="Times New Roman" panose="02020603050405020304" pitchFamily="18" charset="0"/>
              </a:rPr>
              <a:t>Bakterie „divočáci“– součástí našeho ekosystému po milióny let. Neprodukují biopolymer bezúčelně – slouží pro ně jako rezervoár energie na “horší časy”.</a:t>
            </a:r>
            <a:endParaRPr lang="sk-SK" sz="16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137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objekt, fľaša, vnútri, stôl&#10;&#10;&#10;&#10;Popis sa automaticky vygeneroval">
            <a:extLst>
              <a:ext uri="{FF2B5EF4-FFF2-40B4-BE49-F238E27FC236}">
                <a16:creationId xmlns:a16="http://schemas.microsoft.com/office/drawing/2014/main" id="{4EC04EA4-7673-1946-B508-654DAC103A9A}"/>
              </a:ext>
            </a:extLst>
          </p:cNvPr>
          <p:cNvPicPr>
            <a:picLocks noChangeAspect="1"/>
          </p:cNvPicPr>
          <p:nvPr/>
        </p:nvPicPr>
        <p:blipFill>
          <a:blip r:embed="rId3"/>
          <a:stretch>
            <a:fillRect/>
          </a:stretch>
        </p:blipFill>
        <p:spPr>
          <a:xfrm>
            <a:off x="0" y="857250"/>
            <a:ext cx="9144000" cy="5472900"/>
          </a:xfrm>
          <a:prstGeom prst="rect">
            <a:avLst/>
          </a:prstGeom>
        </p:spPr>
      </p:pic>
      <p:sp>
        <p:nvSpPr>
          <p:cNvPr id="9" name="Ovál 8">
            <a:extLst>
              <a:ext uri="{FF2B5EF4-FFF2-40B4-BE49-F238E27FC236}">
                <a16:creationId xmlns:a16="http://schemas.microsoft.com/office/drawing/2014/main" id="{39B4A0D4-F76A-EF4E-AF1C-3A416695A8D4}"/>
              </a:ext>
            </a:extLst>
          </p:cNvPr>
          <p:cNvSpPr/>
          <p:nvPr/>
        </p:nvSpPr>
        <p:spPr>
          <a:xfrm>
            <a:off x="-541746" y="227313"/>
            <a:ext cx="4294052" cy="3970763"/>
          </a:xfrm>
          <a:prstGeom prst="ellipse">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dirty="0">
              <a:solidFill>
                <a:schemeClr val="bg1"/>
              </a:solidFill>
            </a:endParaRPr>
          </a:p>
        </p:txBody>
      </p:sp>
      <p:sp>
        <p:nvSpPr>
          <p:cNvPr id="10" name="Pravouholník 9">
            <a:extLst>
              <a:ext uri="{FF2B5EF4-FFF2-40B4-BE49-F238E27FC236}">
                <a16:creationId xmlns:a16="http://schemas.microsoft.com/office/drawing/2014/main" id="{32E6AD95-FB77-C24F-B960-B63A802DBAF9}"/>
              </a:ext>
            </a:extLst>
          </p:cNvPr>
          <p:cNvSpPr/>
          <p:nvPr/>
        </p:nvSpPr>
        <p:spPr>
          <a:xfrm>
            <a:off x="0" y="861788"/>
            <a:ext cx="3231573" cy="3139321"/>
          </a:xfrm>
          <a:prstGeom prst="rect">
            <a:avLst/>
          </a:prstGeom>
        </p:spPr>
        <p:txBody>
          <a:bodyPr wrap="square">
            <a:spAutoFit/>
          </a:bodyPr>
          <a:lstStyle/>
          <a:p>
            <a:pPr algn="ctr"/>
            <a:r>
              <a:rPr lang="cs-CZ" b="1" dirty="0">
                <a:latin typeface="Calibri" panose="020F0502020204030204" pitchFamily="34" charset="0"/>
                <a:ea typeface="Calibri" panose="020F0502020204030204" pitchFamily="34" charset="0"/>
                <a:cs typeface="Times New Roman" panose="02020603050405020304" pitchFamily="18" charset="0"/>
              </a:rPr>
              <a:t>Biodegradace</a:t>
            </a:r>
            <a:r>
              <a:rPr lang="cs-CZ" dirty="0">
                <a:latin typeface="Calibri" panose="020F0502020204030204" pitchFamily="34" charset="0"/>
                <a:ea typeface="Calibri" panose="020F0502020204030204" pitchFamily="34" charset="0"/>
                <a:cs typeface="Times New Roman" panose="02020603050405020304" pitchFamily="18" charset="0"/>
              </a:rPr>
              <a:t> – biochemický proces, během kterého bakterie, řasy, houby a plísně rozkládají materiál a přeměňují jej na vodu, CO2 a zbývající biomasu.</a:t>
            </a:r>
            <a:endParaRPr lang="sk-SK" dirty="0">
              <a:latin typeface="Calibri" panose="020F0502020204030204" pitchFamily="34" charset="0"/>
              <a:ea typeface="Calibri" panose="020F0502020204030204" pitchFamily="34" charset="0"/>
              <a:cs typeface="Times New Roman" panose="02020603050405020304" pitchFamily="18" charset="0"/>
            </a:endParaRPr>
          </a:p>
          <a:p>
            <a:pPr algn="ctr"/>
            <a:endParaRPr lang="sk-SK" dirty="0">
              <a:latin typeface="Calibri" panose="020F0502020204030204" pitchFamily="34" charset="0"/>
              <a:ea typeface="Calibri" panose="020F0502020204030204" pitchFamily="34" charset="0"/>
              <a:cs typeface="Times New Roman" panose="02020603050405020304" pitchFamily="18" charset="0"/>
            </a:endParaRPr>
          </a:p>
          <a:p>
            <a:pPr algn="ctr"/>
            <a:r>
              <a:rPr lang="sk-SK" b="1" dirty="0" err="1">
                <a:latin typeface="Calibri" panose="020F0502020204030204" pitchFamily="34" charset="0"/>
                <a:ea typeface="Calibri" panose="020F0502020204030204" pitchFamily="34" charset="0"/>
                <a:cs typeface="Times New Roman" panose="02020603050405020304" pitchFamily="18" charset="0"/>
              </a:rPr>
              <a:t>Kompostování</a:t>
            </a:r>
            <a:endParaRPr lang="sk-SK" b="1" dirty="0">
              <a:latin typeface="Calibri" panose="020F0502020204030204" pitchFamily="34" charset="0"/>
              <a:ea typeface="Calibri" panose="020F0502020204030204" pitchFamily="34" charset="0"/>
              <a:cs typeface="Times New Roman" panose="02020603050405020304" pitchFamily="18" charset="0"/>
            </a:endParaRPr>
          </a:p>
          <a:p>
            <a:pPr algn="ctr"/>
            <a:r>
              <a:rPr lang="cs-CZ" dirty="0">
                <a:latin typeface="Calibri" panose="020F0502020204030204" pitchFamily="34" charset="0"/>
                <a:ea typeface="Calibri" panose="020F0502020204030204" pitchFamily="34" charset="0"/>
                <a:cs typeface="Times New Roman" panose="02020603050405020304" pitchFamily="18" charset="0"/>
              </a:rPr>
              <a:t> Certifikát EN 13432 – průmyslové kompostárny - nejméně 90 % biodegradace završeno do šesti měsíců. </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Pravouholník 5">
            <a:extLst>
              <a:ext uri="{FF2B5EF4-FFF2-40B4-BE49-F238E27FC236}">
                <a16:creationId xmlns:a16="http://schemas.microsoft.com/office/drawing/2014/main" id="{2C1E399F-64FD-EE42-88D7-89F30116E0A3}"/>
              </a:ext>
            </a:extLst>
          </p:cNvPr>
          <p:cNvSpPr/>
          <p:nvPr/>
        </p:nvSpPr>
        <p:spPr>
          <a:xfrm>
            <a:off x="7173269" y="5804543"/>
            <a:ext cx="1962397" cy="219291"/>
          </a:xfrm>
          <a:prstGeom prst="rect">
            <a:avLst/>
          </a:prstGeom>
        </p:spPr>
        <p:txBody>
          <a:bodyPr wrap="none">
            <a:spAutoFit/>
          </a:bodyPr>
          <a:lstStyle/>
          <a:p>
            <a:r>
              <a:rPr lang="sk-SK" sz="825" dirty="0"/>
              <a:t>Zdroj: </a:t>
            </a:r>
            <a:r>
              <a:rPr lang="sk-SK" sz="825" dirty="0" err="1"/>
              <a:t>expandedconsciousness</a:t>
            </a:r>
            <a:r>
              <a:rPr lang="sk-SK" sz="825" dirty="0"/>
              <a:t> by </a:t>
            </a:r>
            <a:r>
              <a:rPr lang="sk-SK" sz="825" dirty="0" err="1"/>
              <a:t>Seth</a:t>
            </a:r>
            <a:r>
              <a:rPr lang="sk-SK" sz="825" dirty="0"/>
              <a:t> M</a:t>
            </a:r>
          </a:p>
        </p:txBody>
      </p:sp>
    </p:spTree>
    <p:extLst>
      <p:ext uri="{BB962C8B-B14F-4D97-AF65-F5344CB8AC3E}">
        <p14:creationId xmlns:p14="http://schemas.microsoft.com/office/powerpoint/2010/main" val="3433145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F8540310-C049-804F-BEA8-155E203BCAD6}"/>
              </a:ext>
            </a:extLst>
          </p:cNvPr>
          <p:cNvPicPr>
            <a:picLocks noChangeAspect="1"/>
          </p:cNvPicPr>
          <p:nvPr/>
        </p:nvPicPr>
        <p:blipFill rotWithShape="1">
          <a:blip r:embed="rId3"/>
          <a:srcRect t="4651" b="15562"/>
          <a:stretch/>
        </p:blipFill>
        <p:spPr>
          <a:xfrm>
            <a:off x="15" y="857257"/>
            <a:ext cx="9143985" cy="5143493"/>
          </a:xfrm>
          <a:prstGeom prst="rect">
            <a:avLst/>
          </a:prstGeom>
        </p:spPr>
      </p:pic>
      <p:sp>
        <p:nvSpPr>
          <p:cNvPr id="4" name="Pravouholník 3">
            <a:extLst>
              <a:ext uri="{FF2B5EF4-FFF2-40B4-BE49-F238E27FC236}">
                <a16:creationId xmlns:a16="http://schemas.microsoft.com/office/drawing/2014/main" id="{4AAF91A8-A35E-ED4F-AC33-A83E4D91BDF3}"/>
              </a:ext>
            </a:extLst>
          </p:cNvPr>
          <p:cNvSpPr/>
          <p:nvPr/>
        </p:nvSpPr>
        <p:spPr>
          <a:xfrm>
            <a:off x="7899400" y="5893463"/>
            <a:ext cx="1244600" cy="10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a:p>
        </p:txBody>
      </p:sp>
      <p:sp>
        <p:nvSpPr>
          <p:cNvPr id="2" name="Pravouholník 1">
            <a:extLst>
              <a:ext uri="{FF2B5EF4-FFF2-40B4-BE49-F238E27FC236}">
                <a16:creationId xmlns:a16="http://schemas.microsoft.com/office/drawing/2014/main" id="{3AE5AB67-277D-3C49-9E44-354C7807460C}"/>
              </a:ext>
            </a:extLst>
          </p:cNvPr>
          <p:cNvSpPr/>
          <p:nvPr/>
        </p:nvSpPr>
        <p:spPr>
          <a:xfrm>
            <a:off x="7834109" y="5846617"/>
            <a:ext cx="1541297" cy="219291"/>
          </a:xfrm>
          <a:prstGeom prst="rect">
            <a:avLst/>
          </a:prstGeom>
        </p:spPr>
        <p:txBody>
          <a:bodyPr wrap="square">
            <a:spAutoFit/>
          </a:bodyPr>
          <a:lstStyle/>
          <a:p>
            <a:r>
              <a:rPr lang="sk-SK" sz="825" dirty="0" err="1"/>
              <a:t>Source:www.greenpeace.org</a:t>
            </a:r>
            <a:endParaRPr lang="sk-SK" sz="825" dirty="0"/>
          </a:p>
        </p:txBody>
      </p:sp>
    </p:spTree>
    <p:extLst>
      <p:ext uri="{BB962C8B-B14F-4D97-AF65-F5344CB8AC3E}">
        <p14:creationId xmlns:p14="http://schemas.microsoft.com/office/powerpoint/2010/main" val="271027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ok 16" descr="Obrázok, na ktorom je zem, vonkajšie&#10;&#10;&#10;&#10;Popis sa automaticky vygeneroval">
            <a:extLst>
              <a:ext uri="{FF2B5EF4-FFF2-40B4-BE49-F238E27FC236}">
                <a16:creationId xmlns:a16="http://schemas.microsoft.com/office/drawing/2014/main" id="{FDCC27B2-020B-FC43-826F-63637257CADD}"/>
              </a:ext>
            </a:extLst>
          </p:cNvPr>
          <p:cNvPicPr>
            <a:picLocks noChangeAspect="1"/>
          </p:cNvPicPr>
          <p:nvPr/>
        </p:nvPicPr>
        <p:blipFill rotWithShape="1">
          <a:blip r:embed="rId3"/>
          <a:srcRect t="7037" r="4" b="2330"/>
          <a:stretch/>
        </p:blipFill>
        <p:spPr>
          <a:xfrm>
            <a:off x="147564" y="1196522"/>
            <a:ext cx="3156124" cy="1609095"/>
          </a:xfrm>
          <a:prstGeom prst="rect">
            <a:avLst/>
          </a:prstGeom>
        </p:spPr>
      </p:pic>
      <p:pic>
        <p:nvPicPr>
          <p:cNvPr id="13" name="Obrázok 12">
            <a:extLst>
              <a:ext uri="{FF2B5EF4-FFF2-40B4-BE49-F238E27FC236}">
                <a16:creationId xmlns:a16="http://schemas.microsoft.com/office/drawing/2014/main" id="{53671B98-73F1-CA40-A677-99C0C5A50A81}"/>
              </a:ext>
            </a:extLst>
          </p:cNvPr>
          <p:cNvPicPr>
            <a:picLocks noChangeAspect="1"/>
          </p:cNvPicPr>
          <p:nvPr/>
        </p:nvPicPr>
        <p:blipFill rotWithShape="1">
          <a:blip r:embed="rId4"/>
          <a:srcRect l="25990" r="26561"/>
          <a:stretch/>
        </p:blipFill>
        <p:spPr>
          <a:xfrm rot="5400000">
            <a:off x="414812" y="2752263"/>
            <a:ext cx="2662305" cy="3156125"/>
          </a:xfrm>
          <a:prstGeom prst="rect">
            <a:avLst/>
          </a:prstGeom>
        </p:spPr>
      </p:pic>
      <p:pic>
        <p:nvPicPr>
          <p:cNvPr id="19" name="Obrázok 18" descr="Obrázok, na ktorom je trávnik, vonkajšie, plot, kvet&#10;&#10;&#10;&#10;Popis sa automaticky vygeneroval">
            <a:extLst>
              <a:ext uri="{FF2B5EF4-FFF2-40B4-BE49-F238E27FC236}">
                <a16:creationId xmlns:a16="http://schemas.microsoft.com/office/drawing/2014/main" id="{987C778E-6C16-1F41-BC9E-45D4FD7CA22F}"/>
              </a:ext>
            </a:extLst>
          </p:cNvPr>
          <p:cNvPicPr>
            <a:picLocks noChangeAspect="1"/>
          </p:cNvPicPr>
          <p:nvPr/>
        </p:nvPicPr>
        <p:blipFill rotWithShape="1">
          <a:blip r:embed="rId5"/>
          <a:srcRect l="1900" r="7417" b="-1"/>
          <a:stretch/>
        </p:blipFill>
        <p:spPr>
          <a:xfrm>
            <a:off x="3490722" y="1196522"/>
            <a:ext cx="5398518" cy="4464956"/>
          </a:xfrm>
          <a:prstGeom prst="rect">
            <a:avLst/>
          </a:prstGeom>
        </p:spPr>
      </p:pic>
      <p:sp>
        <p:nvSpPr>
          <p:cNvPr id="20" name="Pravouholník 19">
            <a:extLst>
              <a:ext uri="{FF2B5EF4-FFF2-40B4-BE49-F238E27FC236}">
                <a16:creationId xmlns:a16="http://schemas.microsoft.com/office/drawing/2014/main" id="{06CC57B0-ED8E-2443-B5F1-63B581909B40}"/>
              </a:ext>
            </a:extLst>
          </p:cNvPr>
          <p:cNvSpPr/>
          <p:nvPr/>
        </p:nvSpPr>
        <p:spPr>
          <a:xfrm>
            <a:off x="8114539" y="5677585"/>
            <a:ext cx="1549402" cy="346249"/>
          </a:xfrm>
          <a:prstGeom prst="rect">
            <a:avLst/>
          </a:prstGeom>
        </p:spPr>
        <p:txBody>
          <a:bodyPr wrap="square">
            <a:spAutoFit/>
          </a:bodyPr>
          <a:lstStyle/>
          <a:p>
            <a:r>
              <a:rPr lang="sk-SK" sz="825" dirty="0" err="1"/>
              <a:t>Sources</a:t>
            </a:r>
            <a:r>
              <a:rPr lang="sk-SK" sz="825" dirty="0"/>
              <a:t>: </a:t>
            </a:r>
            <a:r>
              <a:rPr lang="sk-SK" sz="825" dirty="0" err="1"/>
              <a:t>wired.com</a:t>
            </a:r>
            <a:endParaRPr lang="sk-SK" sz="825" dirty="0"/>
          </a:p>
          <a:p>
            <a:r>
              <a:rPr lang="sk-SK" sz="825" dirty="0" err="1"/>
              <a:t>compostingnews.com</a:t>
            </a:r>
            <a:endParaRPr lang="sk-SK" sz="825" dirty="0"/>
          </a:p>
        </p:txBody>
      </p:sp>
      <p:sp>
        <p:nvSpPr>
          <p:cNvPr id="6" name="Ovál 12">
            <a:extLst>
              <a:ext uri="{FF2B5EF4-FFF2-40B4-BE49-F238E27FC236}">
                <a16:creationId xmlns:a16="http://schemas.microsoft.com/office/drawing/2014/main" id="{1F039972-90D8-DA40-9391-7D9E5DDAD5FA}"/>
              </a:ext>
            </a:extLst>
          </p:cNvPr>
          <p:cNvSpPr/>
          <p:nvPr/>
        </p:nvSpPr>
        <p:spPr>
          <a:xfrm>
            <a:off x="5791219" y="623110"/>
            <a:ext cx="3498233" cy="3164683"/>
          </a:xfrm>
          <a:prstGeom prst="ellipse">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dirty="0">
              <a:solidFill>
                <a:schemeClr val="bg1"/>
              </a:solidFill>
            </a:endParaRPr>
          </a:p>
        </p:txBody>
      </p:sp>
      <p:sp>
        <p:nvSpPr>
          <p:cNvPr id="2" name="TextBox 1">
            <a:extLst>
              <a:ext uri="{FF2B5EF4-FFF2-40B4-BE49-F238E27FC236}">
                <a16:creationId xmlns:a16="http://schemas.microsoft.com/office/drawing/2014/main" id="{FB99924D-24BB-0546-B7A3-E3DFFFDF2272}"/>
              </a:ext>
            </a:extLst>
          </p:cNvPr>
          <p:cNvSpPr txBox="1"/>
          <p:nvPr/>
        </p:nvSpPr>
        <p:spPr>
          <a:xfrm>
            <a:off x="6189981" y="1798844"/>
            <a:ext cx="2700710" cy="1323439"/>
          </a:xfrm>
          <a:prstGeom prst="rect">
            <a:avLst/>
          </a:prstGeom>
          <a:noFill/>
        </p:spPr>
        <p:txBody>
          <a:bodyPr wrap="square" rtlCol="0">
            <a:spAutoFit/>
          </a:bodyPr>
          <a:lstStyle/>
          <a:p>
            <a:r>
              <a:rPr lang="cs-CZ" sz="2000" dirty="0"/>
              <a:t>Kelímek PLA se rozkládal </a:t>
            </a:r>
            <a:r>
              <a:rPr lang="cs-CZ" sz="2000" b="1" dirty="0"/>
              <a:t>23 dní </a:t>
            </a:r>
            <a:r>
              <a:rPr lang="cs-CZ" sz="2000" dirty="0"/>
              <a:t>a potřeba čerstvého substrátu byla </a:t>
            </a:r>
            <a:r>
              <a:rPr lang="cs-CZ" sz="2000" b="1" dirty="0"/>
              <a:t>26 kg</a:t>
            </a:r>
          </a:p>
        </p:txBody>
      </p:sp>
      <p:sp>
        <p:nvSpPr>
          <p:cNvPr id="9" name="Ovál 12">
            <a:extLst>
              <a:ext uri="{FF2B5EF4-FFF2-40B4-BE49-F238E27FC236}">
                <a16:creationId xmlns:a16="http://schemas.microsoft.com/office/drawing/2014/main" id="{8CC7A023-6CD0-DD45-8C25-FBF048127CED}"/>
              </a:ext>
            </a:extLst>
          </p:cNvPr>
          <p:cNvSpPr/>
          <p:nvPr/>
        </p:nvSpPr>
        <p:spPr>
          <a:xfrm>
            <a:off x="-657821" y="1846658"/>
            <a:ext cx="3498233" cy="3164683"/>
          </a:xfrm>
          <a:prstGeom prst="ellipse">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dirty="0">
              <a:solidFill>
                <a:schemeClr val="bg1"/>
              </a:solidFill>
            </a:endParaRPr>
          </a:p>
        </p:txBody>
      </p:sp>
      <p:sp>
        <p:nvSpPr>
          <p:cNvPr id="3" name="TextBox 2">
            <a:extLst>
              <a:ext uri="{FF2B5EF4-FFF2-40B4-BE49-F238E27FC236}">
                <a16:creationId xmlns:a16="http://schemas.microsoft.com/office/drawing/2014/main" id="{FFC86060-4B3D-B64D-A5FD-7F2D954870AE}"/>
              </a:ext>
            </a:extLst>
          </p:cNvPr>
          <p:cNvSpPr txBox="1"/>
          <p:nvPr/>
        </p:nvSpPr>
        <p:spPr>
          <a:xfrm>
            <a:off x="111158" y="2805617"/>
            <a:ext cx="2387113" cy="1323439"/>
          </a:xfrm>
          <a:prstGeom prst="rect">
            <a:avLst/>
          </a:prstGeom>
          <a:noFill/>
        </p:spPr>
        <p:txBody>
          <a:bodyPr wrap="square" rtlCol="0">
            <a:spAutoFit/>
          </a:bodyPr>
          <a:lstStyle/>
          <a:p>
            <a:r>
              <a:rPr lang="cs-CZ" sz="2000" dirty="0"/>
              <a:t>Uvolňování aditiv včetně ftalátů z matrice </a:t>
            </a:r>
            <a:r>
              <a:rPr lang="cs-CZ" sz="2000" dirty="0" err="1"/>
              <a:t>bioplastů</a:t>
            </a:r>
            <a:r>
              <a:rPr lang="cs-CZ" sz="2000" dirty="0"/>
              <a:t> do kompostu </a:t>
            </a:r>
          </a:p>
        </p:txBody>
      </p:sp>
    </p:spTree>
    <p:extLst>
      <p:ext uri="{BB962C8B-B14F-4D97-AF65-F5344CB8AC3E}">
        <p14:creationId xmlns:p14="http://schemas.microsoft.com/office/powerpoint/2010/main" val="1194026453"/>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3090</TotalTime>
  <Words>406</Words>
  <Application>Microsoft Office PowerPoint</Application>
  <PresentationFormat>Předvádění na obrazovce (4:3)</PresentationFormat>
  <Paragraphs>88</Paragraphs>
  <Slides>12</Slides>
  <Notes>10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12</vt:i4>
      </vt:variant>
    </vt:vector>
  </HeadingPairs>
  <TitlesOfParts>
    <vt:vector size="17" baseType="lpstr">
      <vt:lpstr>Arial</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LV</dc:creator>
  <cp:lastModifiedBy>Vladimír Študent</cp:lastModifiedBy>
  <cp:revision>48</cp:revision>
  <cp:lastPrinted>2018-11-15T12:23:11Z</cp:lastPrinted>
  <dcterms:created xsi:type="dcterms:W3CDTF">2018-10-31T12:36:11Z</dcterms:created>
  <dcterms:modified xsi:type="dcterms:W3CDTF">2019-03-20T10:49:51Z</dcterms:modified>
</cp:coreProperties>
</file>