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5"/>
  </p:notesMasterIdLst>
  <p:sldIdLst>
    <p:sldId id="256" r:id="rId2"/>
    <p:sldId id="273" r:id="rId3"/>
    <p:sldId id="278" r:id="rId4"/>
    <p:sldId id="274" r:id="rId5"/>
    <p:sldId id="275" r:id="rId6"/>
    <p:sldId id="276" r:id="rId7"/>
    <p:sldId id="265" r:id="rId8"/>
    <p:sldId id="270" r:id="rId9"/>
    <p:sldId id="277" r:id="rId10"/>
    <p:sldId id="279" r:id="rId11"/>
    <p:sldId id="271" r:id="rId12"/>
    <p:sldId id="27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F2B0-AB3A-4438-BB18-3787ACC65FA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AFC1B-AF4A-45E6-A5DB-92CE3AB8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D0D2-60E2-4E03-9A4A-3B8841975D02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645A-A109-4E9A-80C7-49732EA172B4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1A9A-047C-421B-8756-00E162D31C4A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7A4E-41D1-4A33-A21D-C4CDEC7859C4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2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A689-E514-48B0-93CC-AA24BA309A31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5922-C826-49C4-8BD1-458D9C2A5C0A}" type="datetime1">
              <a:rPr lang="en-US" smtClean="0"/>
              <a:t>3/21/2019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685C-44DA-445F-8D74-9C1ED5FCFC84}" type="datetime1">
              <a:rPr lang="en-US" smtClean="0"/>
              <a:t>3/21/2019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9105-FE56-4DF3-AD70-2A7923D3F38C}" type="datetime1">
              <a:rPr lang="en-US" smtClean="0"/>
              <a:t>3/21/2019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3DD-6FF9-4EC6-883F-B301B25D4496}" type="datetime1">
              <a:rPr lang="en-US" smtClean="0"/>
              <a:t>3/21/2019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E101-8278-4ADF-BC7C-BAD4687C4795}" type="datetime1">
              <a:rPr lang="en-US" smtClean="0"/>
              <a:t>3/21/2019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0663-6702-44C9-A1E7-B152F34F3DD4}" type="datetime1">
              <a:rPr lang="en-US" smtClean="0"/>
              <a:t>3/21/2019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A6A3-7649-4FDF-9DB8-DBD28AF9E557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B173-206C-43BF-A0DD-9BCA48F3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7105" y="547367"/>
            <a:ext cx="11372045" cy="1780196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Snížení amoniakální kontaminace v popílku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SNCR technologie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10328" y="3118026"/>
            <a:ext cx="79802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Lubomír </a:t>
            </a:r>
            <a:r>
              <a:rPr lang="cs-CZ" sz="2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Prokeš</a:t>
            </a:r>
            <a:r>
              <a:rPr lang="cs-CZ" sz="24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Pavel </a:t>
            </a:r>
            <a:r>
              <a:rPr lang="cs-CZ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Sťahel</a:t>
            </a:r>
            <a:r>
              <a:rPr lang="cs-CZ" sz="2400" baseline="30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Lenka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Bodnárová</a:t>
            </a:r>
            <a:r>
              <a:rPr lang="cs-CZ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Rudolf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cs-CZ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Martin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Ťažký</a:t>
            </a:r>
            <a:r>
              <a:rPr lang="cs-CZ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Přírodovědecká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fakulta, Masarykova univerzita, Kotlářská 2, Brno, Česká republika</a:t>
            </a:r>
          </a:p>
          <a:p>
            <a:r>
              <a:rPr lang="cs-CZ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Fakulta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stavební, Vysoké učení technické, Veveří 95, Brno, Česká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republika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04" y="334517"/>
            <a:ext cx="5356603" cy="60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90618" y="2674931"/>
            <a:ext cx="34034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– odlučovač</a:t>
            </a:r>
          </a:p>
          <a:p>
            <a:r>
              <a:rPr lang="cs-CZ" dirty="0" smtClean="0"/>
              <a:t>5 – plazmová jednotka</a:t>
            </a:r>
          </a:p>
          <a:p>
            <a:r>
              <a:rPr lang="cs-CZ" dirty="0" smtClean="0"/>
              <a:t>6 – zdroj funkčního plynu/vzduchu</a:t>
            </a:r>
          </a:p>
          <a:p>
            <a:r>
              <a:rPr lang="cs-CZ" dirty="0" smtClean="0"/>
              <a:t>13 – odtah </a:t>
            </a:r>
            <a:r>
              <a:rPr lang="cs-CZ" dirty="0"/>
              <a:t>funkčního plynu</a:t>
            </a:r>
            <a:endParaRPr lang="cs-CZ" dirty="0" smtClean="0"/>
          </a:p>
          <a:p>
            <a:r>
              <a:rPr lang="cs-CZ" dirty="0" smtClean="0"/>
              <a:t>14 – zásobník upraveného popílku</a:t>
            </a:r>
          </a:p>
          <a:p>
            <a:r>
              <a:rPr lang="cs-CZ" dirty="0" smtClean="0"/>
              <a:t>16 – úložiště</a:t>
            </a:r>
          </a:p>
          <a:p>
            <a:r>
              <a:rPr lang="cs-CZ" dirty="0" smtClean="0"/>
              <a:t>18 – mísící centrum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37237"/>
              </p:ext>
            </p:extLst>
          </p:nvPr>
        </p:nvGraphicFramePr>
        <p:xfrm>
          <a:off x="323273" y="5587999"/>
          <a:ext cx="6992835" cy="997528"/>
        </p:xfrm>
        <a:graphic>
          <a:graphicData uri="http://schemas.openxmlformats.org/drawingml/2006/table">
            <a:tbl>
              <a:tblPr/>
              <a:tblGrid>
                <a:gridCol w="6992835"/>
              </a:tblGrid>
              <a:tr h="9975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 307153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Způsob </a:t>
                      </a:r>
                      <a:r>
                        <a:rPr lang="cs-CZ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eliminaci amoniakové kontaminace popílku vznikajícího při spalování zejména tuhých paliv a zařízení k jeho </a:t>
                      </a:r>
                      <a:r>
                        <a:rPr lang="cs-CZ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provádění.</a:t>
                      </a:r>
                      <a:endParaRPr lang="cs-CZ" sz="1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782" marR="90782" marT="45391" marB="453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23273" y="701964"/>
            <a:ext cx="471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na eliminaci amoniakové kontaminace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11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82581" y="695459"/>
            <a:ext cx="149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0145" y="1969947"/>
            <a:ext cx="11398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altLang="cs-CZ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Zařízení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principu rotačního klouzavého výboje </a:t>
            </a:r>
            <a:r>
              <a:rPr lang="cs-CZ" altLang="cs-CZ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vykazuje </a:t>
            </a:r>
            <a:r>
              <a:rPr lang="cs-CZ" altLang="cs-CZ" sz="24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poměrně dobrou </a:t>
            </a:r>
            <a:r>
              <a:rPr lang="cs-CZ" altLang="cs-CZ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účinnost při odstraňování amoniaku z elektrárenských popílků.</a:t>
            </a:r>
          </a:p>
          <a:p>
            <a:pPr algn="just"/>
            <a:endParaRPr lang="cs-CZ" altLang="cs-CZ" sz="24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cs-CZ" altLang="cs-CZ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cs-CZ" altLang="cs-CZ" sz="24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Zařízení </a:t>
            </a:r>
            <a:r>
              <a:rPr lang="cs-CZ" altLang="cs-CZ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 </a:t>
            </a:r>
            <a:r>
              <a:rPr lang="cs-CZ" altLang="cs-CZ" sz="24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jednoduše </a:t>
            </a:r>
            <a:r>
              <a:rPr lang="cs-CZ" altLang="cs-CZ" sz="24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upscalovatelné</a:t>
            </a:r>
            <a:r>
              <a:rPr lang="cs-CZ" altLang="cs-CZ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altLang="cs-CZ" sz="24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až do množství stovek kg popílku za hodinu.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Použitá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technologie nemá žádný negativní dopad 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fyzikálně chemické parametry popílku a na jeho použitelnost jako aditiva do betonu.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97165" y="790742"/>
            <a:ext cx="112960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Poděkování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Tento výzkum byl podpořen projekty 2016TH02030332 Technologické agentury ČR, CZ.1.05/2.1.00/03.0086 financovaného z Evropského fondu pro regionální rozvoj a LO1411 (NPU I) financovaného Ministerstvem školství, mládeže a tělovýchovy.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byl realizován v rámci plnění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Rámcové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smlouvy o spolupráci v základním výzkumu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oblasti možností využití technologie plazmatu ve stavebnictví pro úpravu vlastností stavebních materiálů. Smlouva byla uzavřena mezi Masarykovou univerzitou, Přírodovědeckou fakultou a mezi Vysokým učení technickým v Brně, Fakultou stavební, dne 18. 12. 2018.</a:t>
            </a:r>
          </a:p>
        </p:txBody>
      </p:sp>
    </p:spTree>
    <p:extLst>
      <p:ext uri="{BB962C8B-B14F-4D97-AF65-F5344CB8AC3E}">
        <p14:creationId xmlns:p14="http://schemas.microsoft.com/office/powerpoint/2010/main" val="24539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1" y="99512"/>
            <a:ext cx="8866912" cy="66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23931" y="3071542"/>
            <a:ext cx="5687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Děkuji  za pozornost !!!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8020" y="327654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Emise oxidů dusíku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2</a:t>
            </a:fld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258020" y="6014458"/>
            <a:ext cx="11561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České republice je používána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elektivní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nekatalytická redukce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(SNCR) 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použitím roztoku močoviny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6159" y="1139873"/>
            <a:ext cx="11515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Oxidy dusíku vznikají především při vysokoteplotním spalování fosilních paliv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emisích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podílejí zdroje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stacionární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(teplárny, elektrárny, domácí topeniště atd.) a zdroje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(motory dopravních prostředků).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8020" y="5076736"/>
            <a:ext cx="11372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Sílící legislativní tlak na snižování koncentrací oxidů dusíku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v ovzduší vedl k instalaci zařízení pro eliminaci oxidů dusíku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 kouřových plynů i v tepelných elektrárnách na území ČR</a:t>
            </a:r>
            <a:endParaRPr lang="cs-CZ" sz="2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14" y="2635838"/>
            <a:ext cx="3402878" cy="224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vitejtenazemi.cz/cenia/sites/images/vzdel_modul/environmentalni_pohled/vliv_spotreby_a_vyroby_na_zivotni_prostredi/energetika_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27" y="2284237"/>
            <a:ext cx="4046682" cy="26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58" y="581891"/>
            <a:ext cx="8900394" cy="53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86896" y="6356988"/>
            <a:ext cx="3405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Zdroj: http</a:t>
            </a:r>
            <a:r>
              <a:rPr lang="cs-CZ" sz="1600" dirty="0"/>
              <a:t>://www.ovzdusi-brno-jm.cz/</a:t>
            </a:r>
          </a:p>
        </p:txBody>
      </p:sp>
    </p:spTree>
    <p:extLst>
      <p:ext uri="{BB962C8B-B14F-4D97-AF65-F5344CB8AC3E}">
        <p14:creationId xmlns:p14="http://schemas.microsoft.com/office/powerpoint/2010/main" val="15068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4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75490" y="335007"/>
            <a:ext cx="1182254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Při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selektivní nekatalytické redukci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SNCR) se injektuje vodný roztok amoniaku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močoviny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proudu kouřových plynů. Účinnost metody je 40 - 60 %.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Nekatalytické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redukce jsou založeny na reakci amoniaku resp. močoviny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 vzniku molekulárního dusíku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vody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při teplotách 850 - 1050 °C: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 NO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 4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+ 2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+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="1" u="sng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CO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 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+ 4 NO +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4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+ 6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 oblast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nízkou teplotou jsou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nízké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 reakční rychlosti, což má za následek zvýšení koncentrace amoniaku ve spalinách.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Amoniak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pak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sorbuje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popílek, respektive dochází k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jeho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přeměně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amonné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soli.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Amoniak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popílku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představuje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problém pro jeho skladování a další užití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zejména jako příměsi do betonu.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tohoto problému je úplné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odstranění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amoniaku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popílku nebo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snížení jeho koncentrace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akceptovatelnou hodnotu. </a:t>
            </a:r>
            <a:r>
              <a:rPr lang="cs-CZ" alt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 současné době jsou využívány dva způsoby odstraňování amoniaku z amoniakálního popílku: </a:t>
            </a:r>
            <a:r>
              <a:rPr lang="cs-CZ" alt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termický </a:t>
            </a:r>
            <a:r>
              <a:rPr lang="cs-CZ" alt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cs-CZ" alt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chemický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91150"/>
              </p:ext>
            </p:extLst>
          </p:nvPr>
        </p:nvGraphicFramePr>
        <p:xfrm>
          <a:off x="2733964" y="2968619"/>
          <a:ext cx="5190837" cy="3034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759"/>
                <a:gridCol w="1943033"/>
                <a:gridCol w="1734045"/>
              </a:tblGrid>
              <a:tr h="5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 (°C)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NH</a:t>
                      </a:r>
                      <a:r>
                        <a:rPr lang="cs-CZ" sz="1800" baseline="-25000">
                          <a:effectLst/>
                        </a:rPr>
                        <a:t>3</a:t>
                      </a:r>
                      <a:r>
                        <a:rPr lang="cs-CZ" sz="1800">
                          <a:effectLst/>
                        </a:rPr>
                        <a:t> (ppm)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Účinnost (%)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97.</a:t>
                      </a:r>
                      <a:r>
                        <a:rPr lang="cs-CZ" sz="1800" dirty="0" smtClean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</a:t>
                      </a:r>
                      <a:r>
                        <a:rPr lang="cs-CZ" sz="1800" dirty="0" smtClean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500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</a:t>
                      </a:r>
                      <a:r>
                        <a:rPr lang="cs-CZ" sz="1800" dirty="0" smtClean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928" y="309259"/>
            <a:ext cx="1163002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Termický proces        </a:t>
            </a:r>
            <a:endParaRPr kumimoji="0" lang="cs-CZ" altLang="cs-CZ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závislý na teplotě a času. Jeho využití vyžaduje další náklady spojené s dodatečným ohřevem popílku na teploty nad 300 - 500 °C, při kterých dochází ke spolehlivému a kvantitativnímu uvolnění amoniaku. Plynný amoniak potom </a:t>
            </a:r>
            <a:r>
              <a:rPr kumimoji="0" lang="en-US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ůže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být veden zpět do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deNO</a:t>
            </a:r>
            <a:r>
              <a:rPr kumimoji="0" lang="cs-CZ" altLang="cs-CZ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procesu.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8000" y="6225309"/>
            <a:ext cx="979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Tyto experimentálně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zí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hodnoty jsou  souladu s daty publikovanými v literatuře.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30376" y="2235602"/>
            <a:ext cx="695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cs-CZ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Účinnost termické desorpce amoniaku z popílku </a:t>
            </a:r>
            <a:r>
              <a:rPr lang="en-US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(v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ysokoteplotní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úletový popílek z tepelné elektrárny</a:t>
            </a:r>
            <a:r>
              <a:rPr lang="en-US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cs-CZ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 muflové peci.</a:t>
            </a:r>
            <a:endParaRPr lang="cs-CZ" alt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6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295564" y="474345"/>
            <a:ext cx="1170247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Chemické procesy   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zahrnují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vytěsňování amoniaku z amonných solí v alkalickém prostředí a jeho zpětné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použítí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deNO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procesu. Chemický proces je sice tepelně méně náročný než termické uvolňování amoniaku, jeho cena je ale závislá na použitých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chemikáliích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celkovém uspořádání procesu. </a:t>
            </a:r>
          </a:p>
          <a:p>
            <a:pPr algn="just"/>
            <a:endParaRPr lang="cs-C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Vápenný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(STI technologie) je založen na přísadě menšího množství Ca(OH)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vody k popílku, přičemž vzniká v materiálu alkalické prostředí (pH cca 10) dostatečné pro uvolnění amoniaku. Ohřev není nutný. Upravený popílek vyhovuje pro použití v betonu jako aktivní příměs. Pro další snížení koncentrace amoniaku může být za STI proces zařazen ještě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termický katalytický rozklad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amoniaku.</a:t>
            </a:r>
          </a:p>
          <a:p>
            <a:pPr algn="just"/>
            <a:endParaRPr lang="cs-C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Chlornanový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(ASM technologie) využívá reakce chlornanu s amoniakem: 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2 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OCl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N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 Cl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+ 2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Roztok chlornanu je nastřikován na povrch amoniakálního popílku s následujícím míšením. Produkty reakce jsou závislé na poměru amoniaku a chlornanu. Postup je využíván při skládkování amoniaku.</a:t>
            </a:r>
          </a:p>
        </p:txBody>
      </p:sp>
    </p:spTree>
    <p:extLst>
      <p:ext uri="{BB962C8B-B14F-4D97-AF65-F5344CB8AC3E}">
        <p14:creationId xmlns:p14="http://schemas.microsoft.com/office/powerpoint/2010/main" val="331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RotArc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24" y="2354500"/>
            <a:ext cx="4788265" cy="31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8618" y="3815233"/>
            <a:ext cx="4525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Způsob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generování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nízkoteplotního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plazmatu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způsob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plazmové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úpravy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tekutin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práškových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materiálů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pevných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látek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tímto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nízkoteplotním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plazmatem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provádění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těchto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způsobů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Patent 2015-310/306119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62" y="2480163"/>
            <a:ext cx="2211530" cy="293439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58618" y="575209"/>
            <a:ext cx="1167476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Plazmová technologie 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dosud využívala především 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vitrifikaci popílků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jejich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skládkování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Zařízení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principu rotačního klouzavého výboje, vyvinuté v laboratořích centra CEPLANT, bylo použito k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odstraňování amoniaku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 elektrárenského popílku.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0983" y="2446404"/>
            <a:ext cx="3676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Rotační klouzavý výboj o průměru 200 mm, použitý k odstraňování amoniaku z elektrárenského popílku.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8618" y="5904499"/>
            <a:ext cx="11517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Stanovení amoniaku v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popílku bylo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provedeno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semikvantitativně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pomocí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kitu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Quantofix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Macherey-Nagel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&amp; Co., KG). 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4165600" y="2787949"/>
            <a:ext cx="480291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02963" y="6301659"/>
            <a:ext cx="2743200" cy="365125"/>
          </a:xfrm>
        </p:spPr>
        <p:txBody>
          <a:bodyPr/>
          <a:lstStyle/>
          <a:p>
            <a:fld id="{372BB173-206C-43BF-A0DD-9BCA48F389CD}" type="slidenum">
              <a:rPr lang="en-US" smtClean="0"/>
              <a:t>8</a:t>
            </a:fld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212433" y="288474"/>
            <a:ext cx="11545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Vysokoteplotní úletový popílek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pocházející z tepelné elektrárny spalující převážně hnědé uhlí o obsahu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cca 250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amoniaku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byl před zahájením plazmové technologie podroben základním fyzikálně mechanickým parametrům dle normy EN 450-1.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0275" y="6258373"/>
            <a:ext cx="10658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výsledků vyplývá, že analyzovaný popílek vyhovuji všemi požadavky normě EN 450-1.</a:t>
            </a:r>
          </a:p>
        </p:txBody>
      </p:sp>
      <p:pic>
        <p:nvPicPr>
          <p:cNvPr id="3074" name="Obrázek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02" y="2993795"/>
            <a:ext cx="2100878" cy="234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ázek 21" descr="EOP_1kx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93" y="3008291"/>
            <a:ext cx="2082389" cy="23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1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2433" y="4934934"/>
            <a:ext cx="7131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zrn popílku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elektronového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skenovacího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mikroskopu ukazují, že </a:t>
            </a:r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tento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popílek </a:t>
            </a:r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obsahuje též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tvarově nepravidelná </a:t>
            </a:r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zrna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zřejmě </a:t>
            </a:r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důsledku </a:t>
            </a:r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procesu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SNCR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664284" y="5328667"/>
            <a:ext cx="442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Zrna klasického </a:t>
            </a:r>
            <a:r>
              <a:rPr lang="cs-CZ" dirty="0"/>
              <a:t>úletového vysokoteplotního popílku </a:t>
            </a:r>
            <a:r>
              <a:rPr lang="cs-CZ" dirty="0" smtClean="0"/>
              <a:t>a </a:t>
            </a:r>
            <a:r>
              <a:rPr lang="cs-CZ" dirty="0"/>
              <a:t>popílku po SNCR </a:t>
            </a:r>
            <a:r>
              <a:rPr lang="cs-CZ" dirty="0" smtClean="0"/>
              <a:t>(SEM, </a:t>
            </a:r>
            <a:r>
              <a:rPr lang="cs-CZ" dirty="0"/>
              <a:t>1000 krát 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86283"/>
              </p:ext>
            </p:extLst>
          </p:nvPr>
        </p:nvGraphicFramePr>
        <p:xfrm>
          <a:off x="331589" y="1782893"/>
          <a:ext cx="1029898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871"/>
                <a:gridCol w="1285570"/>
                <a:gridCol w="1299991"/>
                <a:gridCol w="1281449"/>
                <a:gridCol w="1273209"/>
                <a:gridCol w="1287630"/>
                <a:gridCol w="1287630"/>
                <a:gridCol w="1287630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effectLst/>
                        </a:rPr>
                        <a:t>Parametr</a:t>
                      </a:r>
                      <a:endParaRPr lang="cs-CZ" sz="18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Jemnost [%]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effectLst/>
                        </a:rPr>
                        <a:t>Ztráta</a:t>
                      </a:r>
                      <a:r>
                        <a:rPr lang="sk-SK" sz="1800" dirty="0">
                          <a:effectLst/>
                        </a:rPr>
                        <a:t> </a:t>
                      </a:r>
                      <a:r>
                        <a:rPr lang="sk-SK" sz="1800" dirty="0" err="1">
                          <a:effectLst/>
                        </a:rPr>
                        <a:t>žíháním</a:t>
                      </a:r>
                      <a:r>
                        <a:rPr lang="sk-SK" sz="1800" dirty="0">
                          <a:effectLst/>
                        </a:rPr>
                        <a:t> [%]</a:t>
                      </a:r>
                      <a:endParaRPr lang="cs-CZ" sz="18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Počátek tuhnutí [min]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Doba tuhnutí [min]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Index účinnosti [%]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9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7-denní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28-denní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90-denní</a:t>
                      </a:r>
                      <a:endParaRPr lang="cs-CZ" sz="180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38,4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78,4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76,9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83,5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331589" y="1346997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Vlastnosti </a:t>
            </a:r>
            <a:r>
              <a:rPr lang="cs-CZ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popílku (průměrné hodnoty)  </a:t>
            </a:r>
            <a:endParaRPr lang="cs-CZ" altLang="cs-CZ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Obrázek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4"/>
          <a:stretch>
            <a:fillRect/>
          </a:stretch>
        </p:blipFill>
        <p:spPr bwMode="auto">
          <a:xfrm>
            <a:off x="3371272" y="3124042"/>
            <a:ext cx="4175751" cy="15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délník 15"/>
          <p:cNvSpPr/>
          <p:nvPr/>
        </p:nvSpPr>
        <p:spPr>
          <a:xfrm>
            <a:off x="212433" y="3383973"/>
            <a:ext cx="2974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Kumulativní</a:t>
            </a:r>
            <a:r>
              <a:rPr lang="cs-CZ" sz="2000" dirty="0" smtClean="0"/>
              <a:t> křivka </a:t>
            </a:r>
            <a:r>
              <a:rPr lang="cs-CZ" sz="2000" dirty="0"/>
              <a:t>zrnitosti vysokoteplotního popílku</a:t>
            </a:r>
          </a:p>
        </p:txBody>
      </p:sp>
    </p:spTree>
    <p:extLst>
      <p:ext uri="{BB962C8B-B14F-4D97-AF65-F5344CB8AC3E}">
        <p14:creationId xmlns:p14="http://schemas.microsoft.com/office/powerpoint/2010/main" val="14747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B173-206C-43BF-A0DD-9BCA48F389CD}" type="slidenum">
              <a:rPr lang="en-US" smtClean="0"/>
              <a:t>9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8442502" y="3946966"/>
            <a:ext cx="340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Lyon, </a:t>
            </a:r>
            <a:r>
              <a:rPr lang="cs-CZ" sz="1200" dirty="0" err="1"/>
              <a:t>Hardy</a:t>
            </a:r>
            <a:r>
              <a:rPr lang="cs-CZ" sz="1200" dirty="0"/>
              <a:t>, </a:t>
            </a:r>
            <a:r>
              <a:rPr lang="cs-CZ" sz="1200" i="1" dirty="0"/>
              <a:t>Ind. </a:t>
            </a:r>
            <a:r>
              <a:rPr lang="cs-CZ" sz="1200" i="1" dirty="0" err="1"/>
              <a:t>Eng</a:t>
            </a:r>
            <a:r>
              <a:rPr lang="cs-CZ" sz="1200" i="1" dirty="0"/>
              <a:t>. </a:t>
            </a:r>
            <a:r>
              <a:rPr lang="cs-CZ" sz="1200" i="1" dirty="0" err="1"/>
              <a:t>Chem</a:t>
            </a:r>
            <a:r>
              <a:rPr lang="cs-CZ" sz="1200" i="1" dirty="0"/>
              <a:t>. </a:t>
            </a:r>
            <a:r>
              <a:rPr lang="cs-CZ" sz="1200" i="1" dirty="0" err="1"/>
              <a:t>Fundam</a:t>
            </a:r>
            <a:r>
              <a:rPr lang="cs-CZ" sz="1200" i="1" dirty="0"/>
              <a:t>. </a:t>
            </a:r>
            <a:r>
              <a:rPr lang="cs-CZ" sz="1200" dirty="0"/>
              <a:t>25, 1986, 19. </a:t>
            </a:r>
          </a:p>
          <a:p>
            <a:r>
              <a:rPr lang="cs-CZ" sz="1200" dirty="0" err="1"/>
              <a:t>Skreiberg</a:t>
            </a:r>
            <a:r>
              <a:rPr lang="cs-CZ" sz="1200" dirty="0"/>
              <a:t> et al., </a:t>
            </a:r>
            <a:r>
              <a:rPr lang="cs-CZ" sz="1200" i="1" dirty="0" err="1"/>
              <a:t>Combust</a:t>
            </a:r>
            <a:r>
              <a:rPr lang="cs-CZ" sz="1200" i="1" dirty="0"/>
              <a:t>. </a:t>
            </a:r>
            <a:r>
              <a:rPr lang="cs-CZ" sz="1200" i="1" dirty="0" err="1"/>
              <a:t>Flame</a:t>
            </a:r>
            <a:r>
              <a:rPr lang="cs-CZ" sz="1200" i="1" dirty="0"/>
              <a:t>.</a:t>
            </a:r>
            <a:r>
              <a:rPr lang="cs-CZ" sz="1200" dirty="0"/>
              <a:t> 136, 2004, 501. </a:t>
            </a:r>
            <a:endParaRPr lang="en-US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68" y="1573190"/>
            <a:ext cx="6419492" cy="23007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9549" y="407725"/>
            <a:ext cx="95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rotačního klouzavého výboje: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odbourávání amoniaku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273" y="4731980"/>
            <a:ext cx="11592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Vyšší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účinnosti plazmového procesu bylo možno dosáhnout </a:t>
            </a:r>
            <a:r>
              <a:rPr lang="cs-CZ" altLang="cs-CZ" sz="2000" b="1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zvýšením expoziční doby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(ta byla realizována víceprůchodovou metodou), a/nebo </a:t>
            </a:r>
            <a:r>
              <a:rPr lang="cs-CZ" altLang="cs-CZ" sz="2000" b="1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zvýšením výkonu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cs-CZ" altLang="cs-CZ" sz="20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cs-CZ" altLang="cs-CZ" sz="20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Popílek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 provedení tohoto procesu vykazuje </a:t>
            </a:r>
            <a:r>
              <a:rPr lang="cs-CZ" altLang="cs-CZ" sz="2000" b="1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nezměněné fyzikálně-mechanické parametry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Uskutečněná technologie tak nemá žádný negativní dopad na výše stanovené parametry popílku.</a:t>
            </a:r>
            <a:endParaRPr lang="cs-CZ" altLang="cs-CZ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cs-CZ" altLang="cs-CZ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59323"/>
              </p:ext>
            </p:extLst>
          </p:nvPr>
        </p:nvGraphicFramePr>
        <p:xfrm>
          <a:off x="322768" y="2855778"/>
          <a:ext cx="5202414" cy="1626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356"/>
                <a:gridCol w="1413943"/>
                <a:gridCol w="2141115"/>
              </a:tblGrid>
              <a:tr h="436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Výkon (W)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NH</a:t>
                      </a:r>
                      <a:r>
                        <a:rPr lang="cs-CZ" sz="1800" baseline="-25000">
                          <a:effectLst/>
                        </a:rPr>
                        <a:t>3</a:t>
                      </a:r>
                      <a:r>
                        <a:rPr lang="cs-CZ" sz="1800">
                          <a:effectLst/>
                        </a:rPr>
                        <a:t> (ppm)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Účinnost (%)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6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6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32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6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1600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76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343583" y="2066940"/>
            <a:ext cx="501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Účinnost </a:t>
            </a:r>
            <a:r>
              <a:rPr lang="cs-CZ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odbourávání amoniaku </a:t>
            </a:r>
            <a:r>
              <a:rPr lang="en-US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cs-CZ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lang="cs-CZ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ž</a:t>
            </a:r>
            <a:r>
              <a:rPr lang="en-US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lang="cs-CZ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í</a:t>
            </a:r>
            <a:r>
              <a:rPr lang="en-US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altLang="cs-CZ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altLang="cs-CZ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plazmové jednotky. </a:t>
            </a:r>
            <a:endParaRPr lang="cs-CZ" alt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3583" y="1173080"/>
            <a:ext cx="7503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Popílek byl rovnoměrně prosypáván výbojem rychlostí 3 kg/min.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422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11393</TotalTime>
  <Words>704</Words>
  <Application>Microsoft Office PowerPoint</Application>
  <PresentationFormat>Vlastní</PresentationFormat>
  <Paragraphs>140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Snížení amoniakální kontaminace v popílku  ze SNCR technologie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211</cp:revision>
  <dcterms:created xsi:type="dcterms:W3CDTF">2017-02-12T09:35:14Z</dcterms:created>
  <dcterms:modified xsi:type="dcterms:W3CDTF">2019-03-21T11:02:58Z</dcterms:modified>
</cp:coreProperties>
</file>