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80" r:id="rId13"/>
    <p:sldId id="281" r:id="rId14"/>
    <p:sldId id="260" r:id="rId15"/>
    <p:sldId id="274" r:id="rId16"/>
    <p:sldId id="267" r:id="rId17"/>
    <p:sldId id="275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usan\Desktop\env_wasmun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Data!$D$9</c:f>
              <c:strCache>
                <c:ptCount val="1"/>
                <c:pt idx="0">
                  <c:v>Skládkovanie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Data!$I$11:$I$37</c:f>
              <c:strCache>
                <c:ptCount val="27"/>
                <c:pt idx="0">
                  <c:v>Švédsko</c:v>
                </c:pt>
                <c:pt idx="1">
                  <c:v>Belgicko</c:v>
                </c:pt>
                <c:pt idx="2">
                  <c:v>Fínsko</c:v>
                </c:pt>
                <c:pt idx="3">
                  <c:v>Nemecko</c:v>
                </c:pt>
                <c:pt idx="4">
                  <c:v>Dánsko</c:v>
                </c:pt>
                <c:pt idx="5">
                  <c:v>Holandsko</c:v>
                </c:pt>
                <c:pt idx="6">
                  <c:v>Rakúsko</c:v>
                </c:pt>
                <c:pt idx="7">
                  <c:v>Luxembursko</c:v>
                </c:pt>
                <c:pt idx="8">
                  <c:v>Slovinsko</c:v>
                </c:pt>
                <c:pt idx="9">
                  <c:v>Veľká Británia</c:v>
                </c:pt>
                <c:pt idx="10">
                  <c:v>Francúzsko</c:v>
                </c:pt>
                <c:pt idx="11">
                  <c:v>Estónsko</c:v>
                </c:pt>
                <c:pt idx="12">
                  <c:v>Taliansko</c:v>
                </c:pt>
                <c:pt idx="13">
                  <c:v>Litva</c:v>
                </c:pt>
                <c:pt idx="14">
                  <c:v>Poľsko</c:v>
                </c:pt>
                <c:pt idx="15">
                  <c:v>Česká republika</c:v>
                </c:pt>
                <c:pt idx="16">
                  <c:v>Maďarsko</c:v>
                </c:pt>
                <c:pt idx="17">
                  <c:v>Lotyšsko</c:v>
                </c:pt>
                <c:pt idx="18">
                  <c:v>Španielko</c:v>
                </c:pt>
                <c:pt idx="19">
                  <c:v>Slovensko</c:v>
                </c:pt>
                <c:pt idx="20">
                  <c:v>Bulharsko</c:v>
                </c:pt>
                <c:pt idx="21">
                  <c:v>Portugalsko</c:v>
                </c:pt>
                <c:pt idx="22">
                  <c:v>Chorvátsko</c:v>
                </c:pt>
                <c:pt idx="23">
                  <c:v>Rumunsko</c:v>
                </c:pt>
                <c:pt idx="24">
                  <c:v>Grécko</c:v>
                </c:pt>
                <c:pt idx="25">
                  <c:v>Cyprus</c:v>
                </c:pt>
                <c:pt idx="26">
                  <c:v>Malta</c:v>
                </c:pt>
              </c:strCache>
            </c:strRef>
          </c:cat>
          <c:val>
            <c:numRef>
              <c:f>Data!$L$11:$L$37</c:f>
              <c:numCache>
                <c:formatCode>#,##0</c:formatCode>
                <c:ptCount val="27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7</c:v>
                </c:pt>
                <c:pt idx="6">
                  <c:v>12</c:v>
                </c:pt>
                <c:pt idx="7">
                  <c:v>42</c:v>
                </c:pt>
                <c:pt idx="8">
                  <c:v>48</c:v>
                </c:pt>
                <c:pt idx="9">
                  <c:v>79</c:v>
                </c:pt>
                <c:pt idx="10">
                  <c:v>111</c:v>
                </c:pt>
                <c:pt idx="11">
                  <c:v>75</c:v>
                </c:pt>
                <c:pt idx="12">
                  <c:v>114</c:v>
                </c:pt>
                <c:pt idx="13">
                  <c:v>149</c:v>
                </c:pt>
                <c:pt idx="14">
                  <c:v>132</c:v>
                </c:pt>
                <c:pt idx="15">
                  <c:v>167</c:v>
                </c:pt>
                <c:pt idx="16">
                  <c:v>186</c:v>
                </c:pt>
                <c:pt idx="17">
                  <c:v>119</c:v>
                </c:pt>
                <c:pt idx="18">
                  <c:v>248</c:v>
                </c:pt>
                <c:pt idx="19">
                  <c:v>229</c:v>
                </c:pt>
                <c:pt idx="20">
                  <c:v>269</c:v>
                </c:pt>
                <c:pt idx="21">
                  <c:v>230</c:v>
                </c:pt>
                <c:pt idx="22">
                  <c:v>301</c:v>
                </c:pt>
                <c:pt idx="23">
                  <c:v>192</c:v>
                </c:pt>
                <c:pt idx="24">
                  <c:v>403</c:v>
                </c:pt>
                <c:pt idx="25">
                  <c:v>482</c:v>
                </c:pt>
                <c:pt idx="26">
                  <c:v>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8-4DF7-9241-384C5C224AC8}"/>
            </c:ext>
          </c:extLst>
        </c:ser>
        <c:ser>
          <c:idx val="1"/>
          <c:order val="1"/>
          <c:tx>
            <c:strRef>
              <c:f>Data!$C$9</c:f>
              <c:strCache>
                <c:ptCount val="1"/>
                <c:pt idx="0">
                  <c:v>Spaľovanie (s energetických zhodnotením)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Data!$K$11:$K$37</c:f>
              <c:numCache>
                <c:formatCode>#,##0</c:formatCode>
                <c:ptCount val="27"/>
                <c:pt idx="0">
                  <c:v>239</c:v>
                </c:pt>
                <c:pt idx="1">
                  <c:v>176</c:v>
                </c:pt>
                <c:pt idx="2">
                  <c:v>299</c:v>
                </c:pt>
                <c:pt idx="3">
                  <c:v>196</c:v>
                </c:pt>
                <c:pt idx="4">
                  <c:v>413</c:v>
                </c:pt>
                <c:pt idx="5">
                  <c:v>228</c:v>
                </c:pt>
                <c:pt idx="6">
                  <c:v>221</c:v>
                </c:pt>
                <c:pt idx="7">
                  <c:v>271</c:v>
                </c:pt>
                <c:pt idx="8">
                  <c:v>54</c:v>
                </c:pt>
                <c:pt idx="9">
                  <c:v>175</c:v>
                </c:pt>
                <c:pt idx="10">
                  <c:v>182</c:v>
                </c:pt>
                <c:pt idx="11">
                  <c:v>165</c:v>
                </c:pt>
                <c:pt idx="12">
                  <c:v>93</c:v>
                </c:pt>
                <c:pt idx="13">
                  <c:v>83</c:v>
                </c:pt>
                <c:pt idx="14">
                  <c:v>77</c:v>
                </c:pt>
                <c:pt idx="15">
                  <c:v>60</c:v>
                </c:pt>
                <c:pt idx="16">
                  <c:v>62</c:v>
                </c:pt>
                <c:pt idx="17">
                  <c:v>11</c:v>
                </c:pt>
                <c:pt idx="18">
                  <c:v>60</c:v>
                </c:pt>
                <c:pt idx="19">
                  <c:v>36</c:v>
                </c:pt>
                <c:pt idx="20">
                  <c:v>15</c:v>
                </c:pt>
                <c:pt idx="21" formatCode="General">
                  <c:v>0</c:v>
                </c:pt>
                <c:pt idx="22">
                  <c:v>0</c:v>
                </c:pt>
                <c:pt idx="23">
                  <c:v>12</c:v>
                </c:pt>
                <c:pt idx="24">
                  <c:v>5</c:v>
                </c:pt>
                <c:pt idx="25">
                  <c:v>2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28-4DF7-9241-384C5C224AC8}"/>
            </c:ext>
          </c:extLst>
        </c:ser>
        <c:ser>
          <c:idx val="2"/>
          <c:order val="2"/>
          <c:tx>
            <c:strRef>
              <c:f>Data!$E$9</c:f>
              <c:strCache>
                <c:ptCount val="1"/>
                <c:pt idx="0">
                  <c:v>Spaľovanie (bez energetického zhodnotenia)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Data!$M$11:$M$37</c:f>
              <c:numCache>
                <c:formatCode>#,##0</c:formatCode>
                <c:ptCount val="27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27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  <c:pt idx="8">
                  <c:v>18</c:v>
                </c:pt>
                <c:pt idx="9">
                  <c:v>13</c:v>
                </c:pt>
                <c:pt idx="10">
                  <c:v>2</c:v>
                </c:pt>
                <c:pt idx="11">
                  <c:v>0</c:v>
                </c:pt>
                <c:pt idx="12">
                  <c:v>4</c:v>
                </c:pt>
                <c:pt idx="13">
                  <c:v>0</c:v>
                </c:pt>
                <c:pt idx="14">
                  <c:v>5</c:v>
                </c:pt>
                <c:pt idx="15">
                  <c:v>0</c:v>
                </c:pt>
                <c:pt idx="16">
                  <c:v>0</c:v>
                </c:pt>
                <c:pt idx="17" formatCode="General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 formatCode="General">
                  <c:v>0</c:v>
                </c:pt>
                <c:pt idx="22">
                  <c:v>0</c:v>
                </c:pt>
                <c:pt idx="23">
                  <c:v>0</c:v>
                </c:pt>
                <c:pt idx="24" formatCode="General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28-4DF7-9241-384C5C224AC8}"/>
            </c:ext>
          </c:extLst>
        </c:ser>
        <c:ser>
          <c:idx val="3"/>
          <c:order val="3"/>
          <c:tx>
            <c:strRef>
              <c:f>Data!$F$9</c:f>
              <c:strCache>
                <c:ptCount val="1"/>
                <c:pt idx="0">
                  <c:v>Recyklácia materiálov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Data!$N$11:$N$37</c:f>
              <c:numCache>
                <c:formatCode>#,##0</c:formatCode>
                <c:ptCount val="27"/>
                <c:pt idx="0">
                  <c:v>142</c:v>
                </c:pt>
                <c:pt idx="1">
                  <c:v>139</c:v>
                </c:pt>
                <c:pt idx="2">
                  <c:v>140</c:v>
                </c:pt>
                <c:pt idx="3">
                  <c:v>311</c:v>
                </c:pt>
                <c:pt idx="4">
                  <c:v>213</c:v>
                </c:pt>
                <c:pt idx="5">
                  <c:v>133</c:v>
                </c:pt>
                <c:pt idx="6">
                  <c:v>147</c:v>
                </c:pt>
                <c:pt idx="7">
                  <c:v>168</c:v>
                </c:pt>
                <c:pt idx="8">
                  <c:v>199</c:v>
                </c:pt>
                <c:pt idx="9">
                  <c:v>126</c:v>
                </c:pt>
                <c:pt idx="10">
                  <c:v>123</c:v>
                </c:pt>
                <c:pt idx="11">
                  <c:v>96</c:v>
                </c:pt>
                <c:pt idx="12">
                  <c:v>136</c:v>
                </c:pt>
                <c:pt idx="13">
                  <c:v>110</c:v>
                </c:pt>
                <c:pt idx="14">
                  <c:v>84</c:v>
                </c:pt>
                <c:pt idx="15">
                  <c:v>93</c:v>
                </c:pt>
                <c:pt idx="16">
                  <c:v>103</c:v>
                </c:pt>
                <c:pt idx="17">
                  <c:v>73</c:v>
                </c:pt>
                <c:pt idx="18">
                  <c:v>84</c:v>
                </c:pt>
                <c:pt idx="19">
                  <c:v>80</c:v>
                </c:pt>
                <c:pt idx="20">
                  <c:v>117</c:v>
                </c:pt>
                <c:pt idx="21">
                  <c:v>56</c:v>
                </c:pt>
                <c:pt idx="22">
                  <c:v>89</c:v>
                </c:pt>
                <c:pt idx="23">
                  <c:v>20</c:v>
                </c:pt>
                <c:pt idx="24">
                  <c:v>74</c:v>
                </c:pt>
                <c:pt idx="25">
                  <c:v>91</c:v>
                </c:pt>
                <c:pt idx="2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28-4DF7-9241-384C5C224AC8}"/>
            </c:ext>
          </c:extLst>
        </c:ser>
        <c:ser>
          <c:idx val="4"/>
          <c:order val="4"/>
          <c:tx>
            <c:strRef>
              <c:f>Data!$G$9</c:f>
              <c:strCache>
                <c:ptCount val="1"/>
                <c:pt idx="0">
                  <c:v>Kompostovanie a digescia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Data!$O$11:$O$37</c:f>
              <c:numCache>
                <c:formatCode>#,##0</c:formatCode>
                <c:ptCount val="27"/>
                <c:pt idx="0">
                  <c:v>70</c:v>
                </c:pt>
                <c:pt idx="1">
                  <c:v>81</c:v>
                </c:pt>
                <c:pt idx="2">
                  <c:v>67</c:v>
                </c:pt>
                <c:pt idx="3">
                  <c:v>117</c:v>
                </c:pt>
                <c:pt idx="4">
                  <c:v>149</c:v>
                </c:pt>
                <c:pt idx="5">
                  <c:v>145</c:v>
                </c:pt>
                <c:pt idx="6">
                  <c:v>182</c:v>
                </c:pt>
                <c:pt idx="7">
                  <c:v>125</c:v>
                </c:pt>
                <c:pt idx="8">
                  <c:v>73</c:v>
                </c:pt>
                <c:pt idx="9">
                  <c:v>79</c:v>
                </c:pt>
                <c:pt idx="10">
                  <c:v>97</c:v>
                </c:pt>
                <c:pt idx="11">
                  <c:v>14</c:v>
                </c:pt>
                <c:pt idx="12">
                  <c:v>98</c:v>
                </c:pt>
                <c:pt idx="13">
                  <c:v>109</c:v>
                </c:pt>
                <c:pt idx="14">
                  <c:v>22</c:v>
                </c:pt>
                <c:pt idx="15">
                  <c:v>25</c:v>
                </c:pt>
                <c:pt idx="16">
                  <c:v>32</c:v>
                </c:pt>
                <c:pt idx="17">
                  <c:v>29</c:v>
                </c:pt>
                <c:pt idx="18">
                  <c:v>71</c:v>
                </c:pt>
                <c:pt idx="19">
                  <c:v>33</c:v>
                </c:pt>
                <c:pt idx="20">
                  <c:v>34</c:v>
                </c:pt>
                <c:pt idx="21">
                  <c:v>82</c:v>
                </c:pt>
                <c:pt idx="22">
                  <c:v>9</c:v>
                </c:pt>
                <c:pt idx="23">
                  <c:v>18</c:v>
                </c:pt>
                <c:pt idx="24">
                  <c:v>21</c:v>
                </c:pt>
                <c:pt idx="25">
                  <c:v>12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28-4DF7-9241-384C5C224A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0071472"/>
        <c:axId val="350071800"/>
      </c:barChart>
      <c:catAx>
        <c:axId val="35007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0071800"/>
        <c:crosses val="autoZero"/>
        <c:auto val="1"/>
        <c:lblAlgn val="ctr"/>
        <c:lblOffset val="100"/>
        <c:noMultiLvlLbl val="0"/>
      </c:catAx>
      <c:valAx>
        <c:axId val="350071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007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A1BAC-7D32-46A7-BBC9-C9F262ECFE9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A759D1-06CD-4FD7-99D5-7594CF148CE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sk-SK"/>
              <a:t>Upravte štýl predlohy podnadpisov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965504F7-C8ED-4324-A886-0029216D30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7F1C3-8078-444C-978C-A567E79D6833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59503AC3-0630-4104-A169-AF857F98FAC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CF546039-54A4-4AB2-BEF7-6DD56B9270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FD1532-863E-42D5-8D85-6D26858FB0A7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34461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5413C-64B0-4A34-B2BD-EF6493C7A16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>
            <a:extLst>
              <a:ext uri="{FF2B5EF4-FFF2-40B4-BE49-F238E27FC236}">
                <a16:creationId xmlns:a16="http://schemas.microsoft.com/office/drawing/2014/main" id="{CBC8EC98-4949-4E39-AF8E-CE8378E0ED6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BA482EA9-A3AB-4871-8AD8-EB1152E042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D3E8B8-FFA6-40AF-9061-4B5FA075CE95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3B3C835A-2ED3-4968-9689-5027B61E04C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142E2B16-7961-4C46-B9A4-C2B582AAF3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ADC205-7AFC-43A6-918A-660D4C80C489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056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7D6B66D2-C843-4C99-8B50-2DA7F1C8DA7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>
            <a:extLst>
              <a:ext uri="{FF2B5EF4-FFF2-40B4-BE49-F238E27FC236}">
                <a16:creationId xmlns:a16="http://schemas.microsoft.com/office/drawing/2014/main" id="{FF62B868-4257-4C67-ACB4-A75BCB5DBA0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06B42DCC-B176-4588-A846-F10B67D66F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716781-8875-400C-BC86-9B2F4CC7AA64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3F0A7C23-450A-42C8-AC0B-F302B6EB20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55667924-A694-4AB1-B2A7-0CE6F27AB3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80BB0F-2E45-4D89-99E3-3EA233204160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497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51B7C-FC4B-4E80-82D8-FF5F7E92AD6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677A86E4-F0B5-497D-917E-829D9CEBFF6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1D38DC18-E17C-450B-B4AB-17131FF58D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07129D-AF2F-4DAB-BF2C-385CBF422F66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C3FACD34-86E7-432C-96DD-978598E666F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552CD7A8-C6E8-408A-B1DB-6E4C832160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CF87F4-6220-468C-9A3D-43CA89E61DA0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68631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41147-8DAA-4E09-87BC-E978C166D50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textu 2">
            <a:extLst>
              <a:ext uri="{FF2B5EF4-FFF2-40B4-BE49-F238E27FC236}">
                <a16:creationId xmlns:a16="http://schemas.microsoft.com/office/drawing/2014/main" id="{45FFA763-C82F-4D82-AC23-E721FE0C64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8EF873E4-394A-4800-BD8F-DCF6AD514B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0393AE-68C6-4BDE-BDC2-B5F7556DE493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83776066-2AD1-4030-A250-295809D615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0F878CF3-A2F1-4608-A365-54E06D7E31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AB680A-01D5-425F-B6C1-E14CD342D83F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136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EA9920-1DA2-437F-93E3-AA8A6D082F0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F4DE777D-CA31-46B6-87AE-B7FE6C9E737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>
            <a:extLst>
              <a:ext uri="{FF2B5EF4-FFF2-40B4-BE49-F238E27FC236}">
                <a16:creationId xmlns:a16="http://schemas.microsoft.com/office/drawing/2014/main" id="{164FCF66-04E0-4C6B-B6E4-6A34DF47B8D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>
            <a:extLst>
              <a:ext uri="{FF2B5EF4-FFF2-40B4-BE49-F238E27FC236}">
                <a16:creationId xmlns:a16="http://schemas.microsoft.com/office/drawing/2014/main" id="{8179BD6D-C754-409A-A8BC-088A205B1C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392E28-F50E-4E91-8937-8EA2BFD29B2C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E6BDE835-FBBA-475F-89E2-4B10BFA6CA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6C1E5CCC-2C5E-4343-8C0F-ACC2CE0BAC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B784A-B781-443C-96EC-354BAD96228C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705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7D6AB-32DC-4EBA-A3E8-B01888C546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textu 2">
            <a:extLst>
              <a:ext uri="{FF2B5EF4-FFF2-40B4-BE49-F238E27FC236}">
                <a16:creationId xmlns:a16="http://schemas.microsoft.com/office/drawing/2014/main" id="{9A314EBE-DF5B-4EDD-BF84-959497726B6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>
            <a:extLst>
              <a:ext uri="{FF2B5EF4-FFF2-40B4-BE49-F238E27FC236}">
                <a16:creationId xmlns:a16="http://schemas.microsoft.com/office/drawing/2014/main" id="{8468C2A2-CD9D-4D3C-8814-023F7614C7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>
            <a:extLst>
              <a:ext uri="{FF2B5EF4-FFF2-40B4-BE49-F238E27FC236}">
                <a16:creationId xmlns:a16="http://schemas.microsoft.com/office/drawing/2014/main" id="{535A4FAA-26AC-4BE9-9C14-D0715074B69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>
            <a:extLst>
              <a:ext uri="{FF2B5EF4-FFF2-40B4-BE49-F238E27FC236}">
                <a16:creationId xmlns:a16="http://schemas.microsoft.com/office/drawing/2014/main" id="{CF7E2588-DAED-43B4-AFB9-C04D809A071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>
            <a:extLst>
              <a:ext uri="{FF2B5EF4-FFF2-40B4-BE49-F238E27FC236}">
                <a16:creationId xmlns:a16="http://schemas.microsoft.com/office/drawing/2014/main" id="{188F08F5-54B3-4B3E-81CC-C826B3F57F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D2F707-97F3-4172-9BB5-B280D9EEEBEB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8" name="Zástupný symbol päty 7">
            <a:extLst>
              <a:ext uri="{FF2B5EF4-FFF2-40B4-BE49-F238E27FC236}">
                <a16:creationId xmlns:a16="http://schemas.microsoft.com/office/drawing/2014/main" id="{67D0F3D3-5D0A-4238-B57B-27AE25BFD1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9" name="Zástupný symbol čísla snímky 8">
            <a:extLst>
              <a:ext uri="{FF2B5EF4-FFF2-40B4-BE49-F238E27FC236}">
                <a16:creationId xmlns:a16="http://schemas.microsoft.com/office/drawing/2014/main" id="{BC6DBE54-3FA0-44CF-B8B3-9E0BABBAF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E8BC00-CCDD-48B0-AC52-1A5897ABC557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762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660C6-A109-4CB6-8481-05CECA6EE8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54BFCF61-276B-4152-B056-8548B1D90C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862862-883F-4BC1-9B83-C69F40C839A7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4" name="Zástupný symbol päty 3">
            <a:extLst>
              <a:ext uri="{FF2B5EF4-FFF2-40B4-BE49-F238E27FC236}">
                <a16:creationId xmlns:a16="http://schemas.microsoft.com/office/drawing/2014/main" id="{9BA7EDE0-5B65-47D3-8472-BBDCD5B220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5" name="Zástupný symbol čísla snímky 4">
            <a:extLst>
              <a:ext uri="{FF2B5EF4-FFF2-40B4-BE49-F238E27FC236}">
                <a16:creationId xmlns:a16="http://schemas.microsoft.com/office/drawing/2014/main" id="{E0B77572-F17D-41BE-8F5E-BE125B21E3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F5910D-0285-4CD8-B12B-60128816833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129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>
            <a:extLst>
              <a:ext uri="{FF2B5EF4-FFF2-40B4-BE49-F238E27FC236}">
                <a16:creationId xmlns:a16="http://schemas.microsoft.com/office/drawing/2014/main" id="{F86A4EF9-00AA-48D0-9153-248A7CA726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4AD1CF-F709-4891-ABF7-B82AC285F2AA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3" name="Zástupný symbol päty 2">
            <a:extLst>
              <a:ext uri="{FF2B5EF4-FFF2-40B4-BE49-F238E27FC236}">
                <a16:creationId xmlns:a16="http://schemas.microsoft.com/office/drawing/2014/main" id="{318E6EA2-0619-41BB-B34B-6EB434B751C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4" name="Zástupný symbol čísla snímky 3">
            <a:extLst>
              <a:ext uri="{FF2B5EF4-FFF2-40B4-BE49-F238E27FC236}">
                <a16:creationId xmlns:a16="http://schemas.microsoft.com/office/drawing/2014/main" id="{1B4F41B0-A7C1-4AE2-9E9A-3F260CFCE9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A9739E-D7E0-4B99-ADAA-6AA68464A3D0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769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3E493-65B4-4B26-81A1-6E8B97ABC2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14FE6CC7-AB77-4379-BAFD-1223878CDBF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>
            <a:extLst>
              <a:ext uri="{FF2B5EF4-FFF2-40B4-BE49-F238E27FC236}">
                <a16:creationId xmlns:a16="http://schemas.microsoft.com/office/drawing/2014/main" id="{C7FD3965-797E-4E21-8CF7-E2997E6D2CA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>
            <a:extLst>
              <a:ext uri="{FF2B5EF4-FFF2-40B4-BE49-F238E27FC236}">
                <a16:creationId xmlns:a16="http://schemas.microsoft.com/office/drawing/2014/main" id="{C3670103-B46E-4D5D-9AF2-CFE8AACDEE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B01E5E-561B-426B-A63C-AC5772AD700A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537CA4E1-B1CF-46DA-8E9A-4BF450241D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176A7FA2-20FC-4E17-999F-FFF7265307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89838E-E088-4E76-9211-94C306E3227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07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15BB3-8D9E-42E5-B201-4C066414CA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rázka 2">
            <a:extLst>
              <a:ext uri="{FF2B5EF4-FFF2-40B4-BE49-F238E27FC236}">
                <a16:creationId xmlns:a16="http://schemas.microsoft.com/office/drawing/2014/main" id="{8DC1B2FE-7E41-4945-BD63-C9EAC0523E1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k-SK"/>
          </a:p>
        </p:txBody>
      </p:sp>
      <p:sp>
        <p:nvSpPr>
          <p:cNvPr id="4" name="Zástupný symbol textu 3">
            <a:extLst>
              <a:ext uri="{FF2B5EF4-FFF2-40B4-BE49-F238E27FC236}">
                <a16:creationId xmlns:a16="http://schemas.microsoft.com/office/drawing/2014/main" id="{D462E84E-458C-4FEA-9CA4-F0C232CF1B9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>
            <a:extLst>
              <a:ext uri="{FF2B5EF4-FFF2-40B4-BE49-F238E27FC236}">
                <a16:creationId xmlns:a16="http://schemas.microsoft.com/office/drawing/2014/main" id="{5DD0B1B9-B561-4C30-ADA1-CC483455CB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8A8A02-A0E8-42C0-897E-2E248DBCE15A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63C6904F-3CB1-4DE2-86FA-35AB3E44A7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7E41568-F5BB-4534-8345-AC609A506D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8236-80DF-458F-905F-F2DFF9E55AC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802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>
            <a:extLst>
              <a:ext uri="{FF2B5EF4-FFF2-40B4-BE49-F238E27FC236}">
                <a16:creationId xmlns:a16="http://schemas.microsoft.com/office/drawing/2014/main" id="{4424277E-971E-4EB6-930D-72208929F3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textu 2">
            <a:extLst>
              <a:ext uri="{FF2B5EF4-FFF2-40B4-BE49-F238E27FC236}">
                <a16:creationId xmlns:a16="http://schemas.microsoft.com/office/drawing/2014/main" id="{EFE5598B-35A6-4057-980A-4C958C6D9F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9FB2F3C8-13CB-4E65-9369-C7972141E16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FA344A2-E8B4-4222-80E8-9C0DBE45DF5F}" type="datetime1">
              <a:rPr lang="sk-SK"/>
              <a:pPr lvl="0"/>
              <a:t>21. 3. 2019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5FA96716-BF67-47FC-98C7-12F2BB64634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F7DD5E4E-1FCF-4BA5-82FB-678FCF8E31F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74AC237-C966-4869-89B6-E7E5DCC9D770}" type="slidenum"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sk-S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sk-S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sk-S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sk-S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sk-S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sk-S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56723-C511-4F90-AB61-34EAE16A865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7506" y="1052739"/>
            <a:ext cx="8856988" cy="2547710"/>
          </a:xfrm>
        </p:spPr>
        <p:txBody>
          <a:bodyPr/>
          <a:lstStyle/>
          <a:p>
            <a:pPr lvl="0"/>
            <a:r>
              <a:rPr lang="sk-SK" sz="4000" b="1"/>
              <a:t>Motivácia občanov ku triedeniu komunálneho odpadu na Slovensku</a:t>
            </a:r>
            <a:r>
              <a:rPr lang="sk-SK" sz="4000"/>
              <a:t/>
            </a:r>
            <a:br>
              <a:rPr lang="sk-SK" sz="4000"/>
            </a:br>
            <a:endParaRPr lang="sk-SK" sz="40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098B31-1B62-46A4-BE9A-6B36B1EE817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7506" y="3284982"/>
            <a:ext cx="8784979" cy="3240359"/>
          </a:xfrm>
        </p:spPr>
        <p:txBody>
          <a:bodyPr/>
          <a:lstStyle/>
          <a:p>
            <a:pPr lvl="0"/>
            <a:r>
              <a:rPr lang="sk-SK" b="1"/>
              <a:t>Autori: </a:t>
            </a:r>
          </a:p>
          <a:p>
            <a:pPr lvl="0"/>
            <a:r>
              <a:rPr lang="sk-SK" i="1"/>
              <a:t>Michal Stričík &amp; Monika Bačová &amp; Monika Čonková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FD05EFB-154E-46FA-8522-254D5292A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75308"/>
            <a:ext cx="2143125" cy="2143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B9CBB-A698-4A2A-B3B3-ACD4D0A78F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3096" y="274640"/>
            <a:ext cx="8897816" cy="1143000"/>
          </a:xfrm>
        </p:spPr>
        <p:txBody>
          <a:bodyPr/>
          <a:lstStyle/>
          <a:p>
            <a:pPr lvl="0"/>
            <a:r>
              <a:rPr lang="sk-SK" sz="3200" b="1">
                <a:solidFill>
                  <a:srgbClr val="FF0000"/>
                </a:solidFill>
              </a:rPr>
              <a:t>Vyhodnotenie dotazníkového prieskumu sa zameriava na hodnotenie odpovedí v štruktúre</a:t>
            </a:r>
            <a:r>
              <a:rPr lang="sk-SK" sz="3200">
                <a:solidFill>
                  <a:srgbClr val="FF0000"/>
                </a:solidFill>
              </a:rPr>
              <a:t>:</a:t>
            </a:r>
            <a:r>
              <a:rPr lang="sk-SK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655435-BFA9-40E1-8BC8-343DFEE396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3096" y="1811216"/>
            <a:ext cx="8897816" cy="4747848"/>
          </a:xfrm>
        </p:spPr>
        <p:txBody>
          <a:bodyPr/>
          <a:lstStyle/>
          <a:p>
            <a:pPr lvl="0" algn="just"/>
            <a:r>
              <a:rPr lang="sk-SK" sz="2400"/>
              <a:t>zaujímate sa o súčasný stav a budúcnosť životného prostredia,</a:t>
            </a:r>
          </a:p>
          <a:p>
            <a:pPr lvl="0" algn="just"/>
            <a:r>
              <a:rPr lang="sk-SK" sz="2400"/>
              <a:t>hodnotenie kvality životného prostredia v meste/obci,</a:t>
            </a:r>
          </a:p>
          <a:p>
            <a:pPr lvl="0" algn="just"/>
            <a:r>
              <a:rPr lang="sk-SK" sz="2400"/>
              <a:t>aktivity občanov k  minimalizácii množstva vyprodukovaného KO,</a:t>
            </a:r>
          </a:p>
          <a:p>
            <a:pPr lvl="0" algn="just"/>
            <a:r>
              <a:rPr lang="sk-SK" sz="2400"/>
              <a:t>zistenie, či je v  meste /obci organizovaný triedený zber KO,</a:t>
            </a:r>
          </a:p>
          <a:p>
            <a:pPr lvl="0" algn="just"/>
            <a:r>
              <a:rPr lang="sk-SK" sz="2400"/>
              <a:t>identifikácia druhu poplatku za KO a vnímanie jeho výšky občanmi,</a:t>
            </a:r>
          </a:p>
          <a:p>
            <a:pPr lvl="0" algn="just"/>
            <a:r>
              <a:rPr lang="sk-SK" sz="2400"/>
              <a:t>zapojenie občanov do triedeného zberu komunálneho odpadu a identifikácia triedených zložiek KO,</a:t>
            </a:r>
          </a:p>
          <a:p>
            <a:pPr lvl="0" algn="just"/>
            <a:r>
              <a:rPr lang="sk-SK" sz="2400"/>
              <a:t>zistenie motivácie občanov k triedeniu odpadu,</a:t>
            </a:r>
          </a:p>
          <a:p>
            <a:pPr lvl="0" algn="just"/>
            <a:r>
              <a:rPr lang="sk-SK" sz="2400"/>
              <a:t>identifikácia faktorov motivácie občanov k zvýšeniu úrovne triedenia KO.</a:t>
            </a:r>
          </a:p>
          <a:p>
            <a:pPr marL="0" lvl="0" indent="0">
              <a:buNone/>
            </a:pPr>
            <a:endParaRPr lang="sk-S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06BDA-14E7-46F3-9501-B72D497051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335" y="79132"/>
            <a:ext cx="8950567" cy="756135"/>
          </a:xfrm>
        </p:spPr>
        <p:txBody>
          <a:bodyPr/>
          <a:lstStyle/>
          <a:p>
            <a:pPr lvl="0"/>
            <a:r>
              <a:rPr lang="sk-SK" sz="3200" b="1">
                <a:solidFill>
                  <a:srgbClr val="FF0000"/>
                </a:solidFill>
              </a:rPr>
              <a:t>Najdôležitejšie zistenia dotazníkového prieskumu 1: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E0C907-BA99-4B41-A2C5-BBA13373A1C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0335" y="835267"/>
            <a:ext cx="8950567" cy="5290892"/>
          </a:xfrm>
        </p:spPr>
        <p:txBody>
          <a:bodyPr/>
          <a:lstStyle/>
          <a:p>
            <a:pPr lvl="0" algn="just"/>
            <a:r>
              <a:rPr lang="sk-SK" sz="2800"/>
              <a:t>57 % respondentov sa zaujíma o súčasnosť a budúcnosť životného prostredia, pričom 2,1 % respondentov vyjadrilo svoj neaktívny prístup;</a:t>
            </a:r>
          </a:p>
          <a:p>
            <a:pPr lvl="0" algn="just"/>
            <a:r>
              <a:rPr lang="sk-SK" sz="2800"/>
              <a:t>minimalizovať produkciu KO sa snaží 88,5 % respondentov;</a:t>
            </a:r>
          </a:p>
          <a:p>
            <a:pPr lvl="0" algn="just"/>
            <a:r>
              <a:rPr lang="sk-SK" sz="2800"/>
              <a:t>triedený zber KO je  zavedený v 96,4 % obci. V 1,7 % obcí zavedený nie je a 1,9 % respondentov nevedelo zaujať stanovisko k danej otázke;</a:t>
            </a:r>
          </a:p>
          <a:p>
            <a:pPr lvl="0" algn="just"/>
            <a:r>
              <a:rPr lang="sk-SK" sz="2800"/>
              <a:t>do triedeného zberu komunálneho odpadu sa vždy zapája 54,3 % respondentov a zriedka, prípadne nikdy 7,1 % respondentov;</a:t>
            </a:r>
          </a:p>
          <a:p>
            <a:pPr lvl="0" algn="just"/>
            <a:r>
              <a:rPr lang="sk-SK" sz="2800"/>
              <a:t>76 % respondentov je motivovaných triediť komunálny odpad a 7,7 % nie je vôbec motivovaná;</a:t>
            </a:r>
          </a:p>
          <a:p>
            <a:pPr lvl="0" algn="just"/>
            <a:endParaRPr lang="sk-SK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7253A-8765-41C3-97A5-3C707C2BCF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79132"/>
            <a:ext cx="8968151" cy="677003"/>
          </a:xfrm>
        </p:spPr>
        <p:txBody>
          <a:bodyPr/>
          <a:lstStyle/>
          <a:p>
            <a:pPr lvl="0"/>
            <a:r>
              <a:rPr lang="sk-SK" sz="3200" b="1">
                <a:solidFill>
                  <a:srgbClr val="FF0000"/>
                </a:solidFill>
              </a:rPr>
              <a:t>Najdôležitejšie zistenia dotazníkového prieskumu 2:</a:t>
            </a:r>
            <a:endParaRPr lang="sk-SK" sz="3200">
              <a:solidFill>
                <a:srgbClr val="FF000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E8F1CA-554B-4246-81B1-A19535FA9E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4300" y="967151"/>
            <a:ext cx="8924196" cy="5035911"/>
          </a:xfrm>
        </p:spPr>
        <p:txBody>
          <a:bodyPr/>
          <a:lstStyle/>
          <a:p>
            <a:pPr lvl="0" algn="just"/>
            <a:r>
              <a:rPr lang="sk-SK" sz="2800"/>
              <a:t>najdôležitejšie faktory motivácie sú snaha o zlepšenie životného prostredia 51,6 %, peňažné prostriedky a zníženie poplatku za komunálny odpad 15,2 %, väčšia dostupnosť kontajnerov a častejší vývoz vytriedených zložiek komunálneho odpadu 14,2 %;</a:t>
            </a:r>
          </a:p>
          <a:p>
            <a:pPr lvl="0" algn="just"/>
            <a:r>
              <a:rPr lang="sk-SK" sz="2800"/>
              <a:t>poplatok za komunálny odpad je primeraný podľa 61,6 % respondentov a podľa takmer 22 % respondentov by mohol byť aj vyšší na zabezpečenie problémov v nakladaní s komunálnym odpadom;</a:t>
            </a:r>
          </a:p>
          <a:p>
            <a:pPr lvl="0" algn="just"/>
            <a:r>
              <a:rPr lang="sk-SK" sz="2800"/>
              <a:t>z pomedzi komodít sa respondenti najviac zapájajú do triedenia plastov (94 %), skla (91 %), papiera (88 %) a kovových odpadov (64 %).</a:t>
            </a:r>
          </a:p>
          <a:p>
            <a:pPr lvl="0"/>
            <a:endParaRPr lang="sk-SK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FA462-0658-4B84-8D6C-E8002E89E2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467" y="79132"/>
            <a:ext cx="8880232" cy="1338507"/>
          </a:xfrm>
        </p:spPr>
        <p:txBody>
          <a:bodyPr/>
          <a:lstStyle/>
          <a:p>
            <a:pPr lvl="0"/>
            <a:r>
              <a:rPr lang="sk-SK" sz="3200" b="1"/>
              <a:t>Pre oblasť nakladania s KO v SR s cieľom dosiahnuť zlepšenie navrhujeme nasledovné opatrenia: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52BD65-897B-4021-A3FF-34BC0B7C2F8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0" y="1318848"/>
            <a:ext cx="8945218" cy="5539151"/>
          </a:xfrm>
        </p:spPr>
        <p:txBody>
          <a:bodyPr/>
          <a:lstStyle/>
          <a:p>
            <a:pPr lvl="0" algn="just"/>
            <a:r>
              <a:rPr lang="sk-SK" sz="2800"/>
              <a:t>zaviesť triedený zber komunálneho odpadu vo všetkých obciach na Slovenku, prípadne zaviesť účinné systémy nakladania s KO,</a:t>
            </a:r>
          </a:p>
          <a:p>
            <a:pPr lvl="0" algn="just"/>
            <a:r>
              <a:rPr lang="sk-SK" sz="2800"/>
              <a:t>na národnej úrovni navrhujeme prijať legislatívne opatrenia týkajúce sa novely zákona o odpadoch a predovšetkým zákona o miestnych daniach a poplatkoch aby umožňovali úpravu VZN prijímaných mestami a obcami v podobe, ktorá umožní platiť nižšie poplatky pre tých občanov ktorý triedia komunálny odpad, alebo ich inak finančne motivovať,</a:t>
            </a:r>
          </a:p>
          <a:p>
            <a:pPr lvl="0" algn="just"/>
            <a:r>
              <a:rPr lang="sk-SK" sz="2800"/>
              <a:t>zavedenie systému zálohovania PET fliaš a plechoviek v SR,</a:t>
            </a:r>
          </a:p>
          <a:p>
            <a:pPr lvl="0" algn="just"/>
            <a:r>
              <a:rPr lang="sk-SK" sz="2800"/>
              <a:t>podporovať vzdelávanie v oblasti nakladania s KO.</a:t>
            </a:r>
          </a:p>
          <a:p>
            <a:pPr lvl="0"/>
            <a:endParaRPr lang="sk-S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129D2-B645-401A-A8F0-EBD1E3CFF9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BA1E2A50-9023-4AD4-A4B3-3DCB66B54B7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sk-SK"/>
          </a:p>
          <a:p>
            <a:pPr lvl="0"/>
            <a:endParaRPr lang="sk-SK"/>
          </a:p>
          <a:p>
            <a:pPr lvl="0"/>
            <a:endParaRPr lang="sk-SK"/>
          </a:p>
          <a:p>
            <a:pPr marL="0" lvl="0" indent="0" algn="ctr">
              <a:buNone/>
            </a:pPr>
            <a:r>
              <a:rPr lang="sk-SK" b="1" i="1"/>
              <a:t>Ďakujem za pozornosť.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CE29B-19FE-4F1F-8265-3922ACFFDE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475783" cy="1143000"/>
          </a:xfrm>
        </p:spPr>
        <p:txBody>
          <a:bodyPr/>
          <a:lstStyle/>
          <a:p>
            <a:pPr lvl="0"/>
            <a:r>
              <a:rPr lang="sk-SK" sz="2000"/>
              <a:t>POPLATKY ZA ULOŽENIE ODPADOV NA SKLÁDKU ODPADOV do roku 2018 (€ . t</a:t>
            </a:r>
            <a:r>
              <a:rPr lang="sk-SK" sz="2000" b="1" baseline="30000"/>
              <a:t>-1</a:t>
            </a:r>
            <a:r>
              <a:rPr lang="sk-SK" sz="2000" b="1"/>
              <a:t>)</a:t>
            </a:r>
            <a:r>
              <a:rPr lang="sk-SK" sz="2000"/>
              <a:t/>
            </a:r>
            <a:br>
              <a:rPr lang="sk-SK" sz="2000"/>
            </a:br>
            <a:r>
              <a:rPr lang="sk-SK" sz="2000"/>
              <a:t>(Príloha č. 1 k zákonu č. 17/2004 Z. z.)</a:t>
            </a:r>
          </a:p>
        </p:txBody>
      </p:sp>
      <p:graphicFrame>
        <p:nvGraphicFramePr>
          <p:cNvPr id="3" name="Zástupný objekt pre obsah 3">
            <a:extLst>
              <a:ext uri="{FF2B5EF4-FFF2-40B4-BE49-F238E27FC236}">
                <a16:creationId xmlns:a16="http://schemas.microsoft.com/office/drawing/2014/main" id="{5733ED3B-F6D2-4EB8-BA50-990C0FE2375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6667" y="1960683"/>
          <a:ext cx="8124085" cy="4343948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2895758">
                  <a:extLst>
                    <a:ext uri="{9D8B030D-6E8A-4147-A177-3AD203B41FA5}">
                      <a16:colId xmlns:a16="http://schemas.microsoft.com/office/drawing/2014/main" val="2223677030"/>
                    </a:ext>
                  </a:extLst>
                </a:gridCol>
                <a:gridCol w="482739">
                  <a:extLst>
                    <a:ext uri="{9D8B030D-6E8A-4147-A177-3AD203B41FA5}">
                      <a16:colId xmlns:a16="http://schemas.microsoft.com/office/drawing/2014/main" val="3582224444"/>
                    </a:ext>
                  </a:extLst>
                </a:gridCol>
                <a:gridCol w="388098">
                  <a:extLst>
                    <a:ext uri="{9D8B030D-6E8A-4147-A177-3AD203B41FA5}">
                      <a16:colId xmlns:a16="http://schemas.microsoft.com/office/drawing/2014/main" val="763695393"/>
                    </a:ext>
                  </a:extLst>
                </a:gridCol>
                <a:gridCol w="4357490">
                  <a:extLst>
                    <a:ext uri="{9D8B030D-6E8A-4147-A177-3AD203B41FA5}">
                      <a16:colId xmlns:a16="http://schemas.microsoft.com/office/drawing/2014/main" val="2694522592"/>
                    </a:ext>
                  </a:extLst>
                </a:gridCol>
              </a:tblGrid>
              <a:tr h="1135035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Položka odpadov/rok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2014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2015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2016</a:t>
                      </a:r>
                      <a:br>
                        <a:rPr lang="sk-SK" sz="1200">
                          <a:solidFill>
                            <a:srgbClr val="000000"/>
                          </a:solidFill>
                        </a:rPr>
                      </a:b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a nasledujúce roky </a:t>
                      </a:r>
                      <a:br>
                        <a:rPr lang="sk-SK" sz="1200">
                          <a:solidFill>
                            <a:srgbClr val="000000"/>
                          </a:solidFill>
                        </a:rPr>
                      </a:b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 Poplatky sa zvýšia o koeficient priemernej ročnej miery inflácie zverejnenej Štatistickým úradom Slovenskej republiky za predchádzajúci kalendárny rok a takto zvýšené poplatky sa zaokrúhlia na dve desatinné miesta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8076566"/>
                  </a:ext>
                </a:extLst>
              </a:tr>
              <a:tr h="648593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1. Inertný odpad,</a:t>
                      </a:r>
                      <a:r>
                        <a:rPr lang="sk-SK" sz="700" baseline="30000">
                          <a:solidFill>
                            <a:srgbClr val="000000"/>
                          </a:solidFill>
                        </a:rPr>
                        <a:t>1)</a:t>
                      </a: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 vytriedený stavebný odpad,</a:t>
                      </a:r>
                      <a:r>
                        <a:rPr lang="sk-SK" sz="700" baseline="30000">
                          <a:solidFill>
                            <a:srgbClr val="000000"/>
                          </a:solidFill>
                        </a:rPr>
                        <a:t>2)</a:t>
                      </a: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zemina a kamenivo neobsahujúce nebezpečné látky, odpad zo sanácie skládok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0,33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0,33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0,33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048992"/>
                  </a:ext>
                </a:extLst>
              </a:tr>
              <a:tr h="327592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2. Ostatný odpad okrem odpadu uvedeného v položkách 1, 3 a 5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6,64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6,64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6,64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2755179"/>
                  </a:ext>
                </a:extLst>
              </a:tr>
              <a:tr h="982787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3. Komunálne odpady po vytriedení menej ako štyroch zložiek</a:t>
                      </a:r>
                      <a:r>
                        <a:rPr lang="sk-SK" sz="700" baseline="30000">
                          <a:solidFill>
                            <a:srgbClr val="000000"/>
                          </a:solidFill>
                        </a:rPr>
                        <a:t>3</a:t>
                      </a: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)</a:t>
                      </a:r>
                      <a:br>
                        <a:rPr lang="sk-SK" sz="1200">
                          <a:solidFill>
                            <a:srgbClr val="000000"/>
                          </a:solidFill>
                        </a:rPr>
                      </a:b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Komunálne odpady po vytriedení štyroch zložiek</a:t>
                      </a:r>
                      <a:r>
                        <a:rPr lang="sk-SK" sz="700" baseline="30000">
                          <a:solidFill>
                            <a:srgbClr val="000000"/>
                          </a:solidFill>
                        </a:rPr>
                        <a:t>3</a:t>
                      </a: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) </a:t>
                      </a:r>
                      <a:br>
                        <a:rPr lang="sk-SK" sz="1200">
                          <a:solidFill>
                            <a:srgbClr val="000000"/>
                          </a:solidFill>
                        </a:rPr>
                      </a:b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Komunálne odpady po vytriedení piatich zložiek</a:t>
                      </a:r>
                      <a:r>
                        <a:rPr lang="sk-SK" sz="700" baseline="30000">
                          <a:solidFill>
                            <a:srgbClr val="000000"/>
                          </a:solidFill>
                        </a:rPr>
                        <a:t>4</a:t>
                      </a: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9,96</a:t>
                      </a:r>
                      <a:br>
                        <a:rPr lang="sk-SK" sz="1200" b="1"/>
                      </a:br>
                      <a:r>
                        <a:rPr lang="sk-SK" sz="1200" b="1"/>
                        <a:t> </a:t>
                      </a:r>
                      <a:br>
                        <a:rPr lang="sk-SK" sz="1200" b="1"/>
                      </a:br>
                      <a:r>
                        <a:rPr lang="sk-SK" sz="1200" b="1"/>
                        <a:t>5,98 </a:t>
                      </a:r>
                      <a:br>
                        <a:rPr lang="sk-SK" sz="1200" b="1"/>
                      </a:br>
                      <a:r>
                        <a:rPr lang="sk-SK" sz="1200" b="1"/>
                        <a:t> </a:t>
                      </a:r>
                      <a:br>
                        <a:rPr lang="sk-SK" sz="1200" b="1"/>
                      </a:br>
                      <a:r>
                        <a:rPr lang="sk-SK" sz="1200" b="1"/>
                        <a:t>4,98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9,96</a:t>
                      </a:r>
                      <a:br>
                        <a:rPr lang="sk-SK" sz="1200" b="1"/>
                      </a:br>
                      <a:r>
                        <a:rPr lang="sk-SK" sz="1200" b="1"/>
                        <a:t> </a:t>
                      </a:r>
                      <a:br>
                        <a:rPr lang="sk-SK" sz="1200" b="1"/>
                      </a:br>
                      <a:r>
                        <a:rPr lang="sk-SK" sz="1200" b="1"/>
                        <a:t>5,98 </a:t>
                      </a:r>
                      <a:br>
                        <a:rPr lang="sk-SK" sz="1200" b="1"/>
                      </a:br>
                      <a:r>
                        <a:rPr lang="sk-SK" sz="1200" b="1"/>
                        <a:t> </a:t>
                      </a:r>
                      <a:br>
                        <a:rPr lang="sk-SK" sz="1200" b="1"/>
                      </a:br>
                      <a:r>
                        <a:rPr lang="sk-SK" sz="1200" b="1"/>
                        <a:t>4,98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9,96</a:t>
                      </a:r>
                      <a:br>
                        <a:rPr lang="sk-SK" sz="1200" b="1"/>
                      </a:br>
                      <a:r>
                        <a:rPr lang="sk-SK" sz="1200" b="1"/>
                        <a:t> </a:t>
                      </a:r>
                      <a:br>
                        <a:rPr lang="sk-SK" sz="1200" b="1"/>
                      </a:br>
                      <a:r>
                        <a:rPr lang="sk-SK" sz="1200" b="1"/>
                        <a:t>5,98 </a:t>
                      </a:r>
                      <a:br>
                        <a:rPr lang="sk-SK" sz="1200" b="1"/>
                      </a:br>
                      <a:r>
                        <a:rPr lang="sk-SK" sz="1200" b="1"/>
                        <a:t> </a:t>
                      </a:r>
                      <a:br>
                        <a:rPr lang="sk-SK" sz="1200" b="1"/>
                      </a:br>
                      <a:r>
                        <a:rPr lang="sk-SK" sz="1200" b="1">
                          <a:highlight>
                            <a:srgbClr val="FFFF00"/>
                          </a:highlight>
                        </a:rPr>
                        <a:t>4,98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776299"/>
                  </a:ext>
                </a:extLst>
              </a:tr>
              <a:tr h="491389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 4. Nebezpečný odpad okrem odpadu uvedeného v položke 6</a:t>
                      </a:r>
                      <a:br>
                        <a:rPr lang="sk-SK" sz="1200">
                          <a:solidFill>
                            <a:srgbClr val="000000"/>
                          </a:solidFill>
                        </a:rPr>
                      </a:b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 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33,19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33,19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33,19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563677"/>
                  </a:ext>
                </a:extLst>
              </a:tr>
              <a:tr h="327592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5. Ostatný odpad uvedený v prílohe č. 4</a:t>
                      </a:r>
                      <a:br>
                        <a:rPr lang="sk-SK" sz="1200">
                          <a:solidFill>
                            <a:srgbClr val="000000"/>
                          </a:solidFill>
                        </a:rPr>
                      </a:b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 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20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25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30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1103680"/>
                  </a:ext>
                </a:extLst>
              </a:tr>
              <a:tr h="163796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</a:rPr>
                        <a:t>6. Nebezpečný odpad uvedený v prílohe č.5</a:t>
                      </a:r>
                      <a:endParaRPr lang="sk-SK" sz="1200">
                        <a:solidFill>
                          <a:srgbClr val="000000"/>
                        </a:solidFill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45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52,50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sk-SK" sz="1200" b="1"/>
                        <a:t>60</a:t>
                      </a:r>
                      <a:endParaRPr lang="sk-SK" sz="1200" b="1">
                        <a:latin typeface="Times New Roman" pitchFamily="18"/>
                        <a:ea typeface="Calibri" pitchFamily="34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52758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D91B1-FF99-4BB6-8D66-BC143FA2F1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67051"/>
            <a:ext cx="8229600" cy="1521067"/>
          </a:xfrm>
        </p:spPr>
        <p:txBody>
          <a:bodyPr/>
          <a:lstStyle/>
          <a:p>
            <a:pPr lvl="0"/>
            <a:r>
              <a:rPr lang="sk-SK" sz="2800" b="1"/>
              <a:t>Položky a sadzby za uloženie zmesového komunálneho odpadu (20 03 01) a objemného odpadu (20 03 07) na skládku odpadov €/t</a:t>
            </a:r>
            <a:endParaRPr lang="sk-SK"/>
          </a:p>
        </p:txBody>
      </p:sp>
      <p:graphicFrame>
        <p:nvGraphicFramePr>
          <p:cNvPr id="3" name="Zástupný objekt pre obsah 3">
            <a:extLst>
              <a:ext uri="{FF2B5EF4-FFF2-40B4-BE49-F238E27FC236}">
                <a16:creationId xmlns:a16="http://schemas.microsoft.com/office/drawing/2014/main" id="{CE5FF40D-C7C7-4925-8880-CEF2CD676D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202021"/>
          <a:ext cx="8229600" cy="332225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88917458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63407419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21724213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9514700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03448015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sk-SK"/>
                        <a:t>Položka</a:t>
                      </a:r>
                    </a:p>
                  </a:txBody>
                  <a:tcPr marL="19046" marR="19046" marT="19046" marB="19046" anchor="ctr">
                    <a:solidFill>
                      <a:srgbClr val="82C141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sk-SK"/>
                        <a:t>Úroveň vytriedenia komunálneho odpadu</a:t>
                      </a:r>
                    </a:p>
                  </a:txBody>
                  <a:tcPr marL="19046" marR="19046" marT="19046" marB="19046" anchor="ctr">
                    <a:solidFill>
                      <a:srgbClr val="82C141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/>
                      <a:r>
                        <a:rPr lang="pl-PL"/>
                        <a:t>Sadzba za príslušný rok v € . t</a:t>
                      </a:r>
                      <a:r>
                        <a:rPr lang="pl-PL" baseline="30000"/>
                        <a:t>-1</a:t>
                      </a:r>
                      <a:endParaRPr lang="pl-PL"/>
                    </a:p>
                  </a:txBody>
                  <a:tcPr marL="19046" marR="19046" marT="19046" marB="19046" anchor="ctr">
                    <a:solidFill>
                      <a:srgbClr val="82C1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3745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2019</a:t>
                      </a:r>
                    </a:p>
                  </a:txBody>
                  <a:tcPr marL="19046" marR="19046" marT="19046" marB="19046" anchor="ctr">
                    <a:solidFill>
                      <a:srgbClr val="82C14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2020</a:t>
                      </a:r>
                    </a:p>
                  </a:txBody>
                  <a:tcPr marL="19046" marR="19046" marT="19046" marB="19046" anchor="ctr">
                    <a:solidFill>
                      <a:srgbClr val="82C14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2021</a:t>
                      </a:r>
                    </a:p>
                  </a:txBody>
                  <a:tcPr marL="19046" marR="19046" marT="19046" marB="19046" anchor="ctr">
                    <a:solidFill>
                      <a:srgbClr val="82C1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632326"/>
                  </a:ext>
                </a:extLst>
              </a:tr>
              <a:tr h="161921">
                <a:tc>
                  <a:txBody>
                    <a:bodyPr/>
                    <a:lstStyle/>
                    <a:p>
                      <a:pPr lvl="0"/>
                      <a:r>
                        <a:rPr lang="sk-SK"/>
                        <a:t>1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&lt;10% 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17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26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33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707771"/>
                  </a:ext>
                </a:extLst>
              </a:tr>
              <a:tr h="161921">
                <a:tc>
                  <a:txBody>
                    <a:bodyPr/>
                    <a:lstStyle/>
                    <a:p>
                      <a:pPr lvl="0"/>
                      <a:r>
                        <a:rPr lang="sk-SK"/>
                        <a:t>2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10-20%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12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24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30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158155"/>
                  </a:ext>
                </a:extLst>
              </a:tr>
              <a:tr h="161921">
                <a:tc>
                  <a:txBody>
                    <a:bodyPr/>
                    <a:lstStyle/>
                    <a:p>
                      <a:pPr lvl="0"/>
                      <a:r>
                        <a:rPr lang="sk-SK"/>
                        <a:t>3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20-30%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10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22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27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576731"/>
                  </a:ext>
                </a:extLst>
              </a:tr>
              <a:tr h="161921">
                <a:tc>
                  <a:txBody>
                    <a:bodyPr/>
                    <a:lstStyle/>
                    <a:p>
                      <a:pPr lvl="0"/>
                      <a:r>
                        <a:rPr lang="sk-SK"/>
                        <a:t>4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30-40%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8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13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22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2885"/>
                  </a:ext>
                </a:extLst>
              </a:tr>
              <a:tr h="161921">
                <a:tc>
                  <a:txBody>
                    <a:bodyPr/>
                    <a:lstStyle/>
                    <a:p>
                      <a:pPr lvl="0"/>
                      <a:r>
                        <a:rPr lang="sk-SK"/>
                        <a:t>5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40-50%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7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12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18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59096"/>
                  </a:ext>
                </a:extLst>
              </a:tr>
              <a:tr h="161921">
                <a:tc>
                  <a:txBody>
                    <a:bodyPr/>
                    <a:lstStyle/>
                    <a:p>
                      <a:pPr lvl="0"/>
                      <a:r>
                        <a:rPr lang="sk-SK"/>
                        <a:t>6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50-60%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7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11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15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366689"/>
                  </a:ext>
                </a:extLst>
              </a:tr>
              <a:tr h="152403">
                <a:tc>
                  <a:txBody>
                    <a:bodyPr/>
                    <a:lstStyle/>
                    <a:p>
                      <a:pPr lvl="0"/>
                      <a:r>
                        <a:rPr lang="sk-SK"/>
                        <a:t>7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/>
                        <a:t>&gt;60%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7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8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sk-SK"/>
                        <a:t>11</a:t>
                      </a:r>
                    </a:p>
                  </a:txBody>
                  <a:tcPr marL="19046" marR="19046" marT="19046" marB="19046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0570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C82EA779-7DC9-4B19-80D0-2A0E32E84DB8}"/>
              </a:ext>
            </a:extLst>
          </p:cNvPr>
          <p:cNvSpPr/>
          <p:nvPr/>
        </p:nvSpPr>
        <p:spPr>
          <a:xfrm>
            <a:off x="0" y="64456"/>
            <a:ext cx="64" cy="32827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0" tIns="0" rIns="0" bIns="50785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k-SK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C46DBC-D1BD-41A8-89B5-1EFA5A15440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sz="3200" b="1"/>
              <a:t>Výška poplatkov za uloženie iných druhov komunálneho odpadu</a:t>
            </a:r>
          </a:p>
        </p:txBody>
      </p:sp>
      <p:pic>
        <p:nvPicPr>
          <p:cNvPr id="3" name="Zástupný objekt pre obsah 4">
            <a:extLst>
              <a:ext uri="{FF2B5EF4-FFF2-40B4-BE49-F238E27FC236}">
                <a16:creationId xmlns:a16="http://schemas.microsoft.com/office/drawing/2014/main" id="{576BB866-9BB2-4BCD-8462-CDDD160370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850" y="2427411"/>
            <a:ext cx="6783266" cy="349860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2">
            <a:extLst>
              <a:ext uri="{FF2B5EF4-FFF2-40B4-BE49-F238E27FC236}">
                <a16:creationId xmlns:a16="http://schemas.microsoft.com/office/drawing/2014/main" id="{6FB1051A-0987-47A6-8501-44ADFC0A7EF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474783"/>
            <a:ext cx="8229600" cy="5651376"/>
          </a:xfrm>
        </p:spPr>
        <p:txBody>
          <a:bodyPr/>
          <a:lstStyle/>
          <a:p>
            <a:pPr marL="0" lvl="0" indent="0">
              <a:buNone/>
            </a:pPr>
            <a:r>
              <a:rPr lang="sk-SK" sz="4000"/>
              <a:t>Príspevok je čiastočným výstupom projektu VEGA č. 1/0582/2017 </a:t>
            </a:r>
          </a:p>
          <a:p>
            <a:pPr marL="0" lvl="0" indent="0">
              <a:buNone/>
            </a:pPr>
            <a:r>
              <a:rPr lang="sk-SK" sz="4000" b="1">
                <a:solidFill>
                  <a:srgbClr val="FF0000"/>
                </a:solidFill>
              </a:rPr>
              <a:t>"Modelovanie ekonomickej efektívnosti materiálovo energetického zhodnocovania komunálnych odpadov" </a:t>
            </a:r>
          </a:p>
          <a:p>
            <a:pPr marL="0" lvl="0" indent="0">
              <a:buNone/>
            </a:pPr>
            <a:r>
              <a:rPr lang="sk-SK" sz="4000"/>
              <a:t>riešenom na </a:t>
            </a:r>
            <a:r>
              <a:rPr lang="sk-SK" sz="4000" b="1"/>
              <a:t>Podnikovohospodárskej fakulte Ekonomickej univerzity v Bratislave so sídlom v Košiciach.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FBDA9-49BD-4F10-84A2-C119D7CDEF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6" y="404667"/>
            <a:ext cx="4709781" cy="1143000"/>
          </a:xfrm>
        </p:spPr>
        <p:txBody>
          <a:bodyPr/>
          <a:lstStyle/>
          <a:p>
            <a:pPr lvl="0"/>
            <a:r>
              <a:rPr lang="sk-SK" sz="3200"/>
              <a:t>Požadovaný stav hierarchie odpadového hospodárstva</a:t>
            </a:r>
          </a:p>
        </p:txBody>
      </p:sp>
      <p:grpSp>
        <p:nvGrpSpPr>
          <p:cNvPr id="3" name="Zástupný symbol obsahu 3">
            <a:extLst>
              <a:ext uri="{FF2B5EF4-FFF2-40B4-BE49-F238E27FC236}">
                <a16:creationId xmlns:a16="http://schemas.microsoft.com/office/drawing/2014/main" id="{32246F75-61E0-45A6-B697-06A410BE1B4B}"/>
              </a:ext>
            </a:extLst>
          </p:cNvPr>
          <p:cNvGrpSpPr/>
          <p:nvPr/>
        </p:nvGrpSpPr>
        <p:grpSpPr>
          <a:xfrm>
            <a:off x="314846" y="1916829"/>
            <a:ext cx="4032449" cy="4248476"/>
            <a:chOff x="314846" y="1916829"/>
            <a:chExt cx="4032449" cy="4248476"/>
          </a:xfrm>
        </p:grpSpPr>
        <p:sp>
          <p:nvSpPr>
            <p:cNvPr id="4" name="Voľný tvar 3">
              <a:extLst>
                <a:ext uri="{FF2B5EF4-FFF2-40B4-BE49-F238E27FC236}">
                  <a16:creationId xmlns:a16="http://schemas.microsoft.com/office/drawing/2014/main" id="{483CB6CA-497B-45BC-9CAB-FE18E68ED28D}"/>
                </a:ext>
              </a:extLst>
            </p:cNvPr>
            <p:cNvSpPr/>
            <p:nvPr/>
          </p:nvSpPr>
          <p:spPr>
            <a:xfrm>
              <a:off x="314846" y="1916829"/>
              <a:ext cx="4032449" cy="8496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32448"/>
                <a:gd name="f7" fmla="val 849694"/>
                <a:gd name="f8" fmla="val 1"/>
                <a:gd name="f9" fmla="val 3629200"/>
                <a:gd name="f10" fmla="val 849693"/>
                <a:gd name="f11" fmla="val 403248"/>
                <a:gd name="f12" fmla="+- 0 0 -90"/>
                <a:gd name="f13" fmla="*/ f3 1 4032448"/>
                <a:gd name="f14" fmla="*/ f4 1 849694"/>
                <a:gd name="f15" fmla="+- f7 0 f5"/>
                <a:gd name="f16" fmla="+- f6 0 f5"/>
                <a:gd name="f17" fmla="*/ f12 f0 1"/>
                <a:gd name="f18" fmla="*/ f16 1 4032448"/>
                <a:gd name="f19" fmla="*/ f15 1 849694"/>
                <a:gd name="f20" fmla="*/ 0 f16 1"/>
                <a:gd name="f21" fmla="*/ 849694 f15 1"/>
                <a:gd name="f22" fmla="*/ 403248 f16 1"/>
                <a:gd name="f23" fmla="*/ 0 f15 1"/>
                <a:gd name="f24" fmla="*/ 3629200 f16 1"/>
                <a:gd name="f25" fmla="*/ 4032448 f16 1"/>
                <a:gd name="f26" fmla="*/ f17 1 f2"/>
                <a:gd name="f27" fmla="*/ f20 1 4032448"/>
                <a:gd name="f28" fmla="*/ f21 1 849694"/>
                <a:gd name="f29" fmla="*/ f22 1 4032448"/>
                <a:gd name="f30" fmla="*/ f23 1 849694"/>
                <a:gd name="f31" fmla="*/ f24 1 4032448"/>
                <a:gd name="f32" fmla="*/ f25 1 4032448"/>
                <a:gd name="f33" fmla="*/ f5 1 f18"/>
                <a:gd name="f34" fmla="*/ f6 1 f18"/>
                <a:gd name="f35" fmla="*/ f5 1 f19"/>
                <a:gd name="f36" fmla="*/ f7 1 f19"/>
                <a:gd name="f37" fmla="+- f26 0 f1"/>
                <a:gd name="f38" fmla="*/ f27 1 f18"/>
                <a:gd name="f39" fmla="*/ f28 1 f19"/>
                <a:gd name="f40" fmla="*/ f29 1 f18"/>
                <a:gd name="f41" fmla="*/ f30 1 f19"/>
                <a:gd name="f42" fmla="*/ f31 1 f18"/>
                <a:gd name="f43" fmla="*/ f32 1 f18"/>
                <a:gd name="f44" fmla="*/ f33 f13 1"/>
                <a:gd name="f45" fmla="*/ f34 f13 1"/>
                <a:gd name="f46" fmla="*/ f36 f14 1"/>
                <a:gd name="f47" fmla="*/ f35 f14 1"/>
                <a:gd name="f48" fmla="*/ f38 f13 1"/>
                <a:gd name="f49" fmla="*/ f39 f14 1"/>
                <a:gd name="f50" fmla="*/ f40 f13 1"/>
                <a:gd name="f51" fmla="*/ f41 f14 1"/>
                <a:gd name="f52" fmla="*/ f42 f13 1"/>
                <a:gd name="f53" fmla="*/ f4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48" y="f49"/>
                </a:cxn>
                <a:cxn ang="f37">
                  <a:pos x="f50" y="f51"/>
                </a:cxn>
                <a:cxn ang="f37">
                  <a:pos x="f52" y="f51"/>
                </a:cxn>
                <a:cxn ang="f37">
                  <a:pos x="f53" y="f49"/>
                </a:cxn>
                <a:cxn ang="f37">
                  <a:pos x="f48" y="f49"/>
                </a:cxn>
              </a:cxnLst>
              <a:rect l="f44" t="f47" r="f45" b="f46"/>
              <a:pathLst>
                <a:path w="4032448" h="849694">
                  <a:moveTo>
                    <a:pt x="f6" y="f8"/>
                  </a:moveTo>
                  <a:lnTo>
                    <a:pt x="f9" y="f10"/>
                  </a:lnTo>
                  <a:lnTo>
                    <a:pt x="f11" y="f10"/>
                  </a:lnTo>
                  <a:lnTo>
                    <a:pt x="f5" y="f8"/>
                  </a:lnTo>
                  <a:lnTo>
                    <a:pt x="f6" y="f8"/>
                  </a:lnTo>
                  <a:close/>
                </a:path>
              </a:pathLst>
            </a:custGeom>
            <a:gradFill>
              <a:gsLst>
                <a:gs pos="0">
                  <a:srgbClr val="A8B7DF"/>
                </a:gs>
                <a:gs pos="100000">
                  <a:srgbClr val="9AABD9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717109" tIns="11430" rIns="717109" bIns="1143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Predchádzanie vzniku odpadu</a:t>
              </a:r>
            </a:p>
          </p:txBody>
        </p:sp>
        <p:sp>
          <p:nvSpPr>
            <p:cNvPr id="5" name="Voľný tvar 4">
              <a:extLst>
                <a:ext uri="{FF2B5EF4-FFF2-40B4-BE49-F238E27FC236}">
                  <a16:creationId xmlns:a16="http://schemas.microsoft.com/office/drawing/2014/main" id="{3062682B-7FBC-4E8F-AA9D-F5A87B48601A}"/>
                </a:ext>
              </a:extLst>
            </p:cNvPr>
            <p:cNvSpPr/>
            <p:nvPr/>
          </p:nvSpPr>
          <p:spPr>
            <a:xfrm>
              <a:off x="718087" y="2766526"/>
              <a:ext cx="3225957" cy="8496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225958"/>
                <a:gd name="f7" fmla="val 849694"/>
                <a:gd name="f8" fmla="val 1"/>
                <a:gd name="f9" fmla="val 2822710"/>
                <a:gd name="f10" fmla="val 849693"/>
                <a:gd name="f11" fmla="val 403248"/>
                <a:gd name="f12" fmla="+- 0 0 -90"/>
                <a:gd name="f13" fmla="*/ f3 1 3225958"/>
                <a:gd name="f14" fmla="*/ f4 1 849694"/>
                <a:gd name="f15" fmla="+- f7 0 f5"/>
                <a:gd name="f16" fmla="+- f6 0 f5"/>
                <a:gd name="f17" fmla="*/ f12 f0 1"/>
                <a:gd name="f18" fmla="*/ f16 1 3225958"/>
                <a:gd name="f19" fmla="*/ f15 1 849694"/>
                <a:gd name="f20" fmla="*/ 0 f16 1"/>
                <a:gd name="f21" fmla="*/ 849694 f15 1"/>
                <a:gd name="f22" fmla="*/ 403248 f16 1"/>
                <a:gd name="f23" fmla="*/ 0 f15 1"/>
                <a:gd name="f24" fmla="*/ 2822710 f16 1"/>
                <a:gd name="f25" fmla="*/ 3225958 f16 1"/>
                <a:gd name="f26" fmla="*/ f17 1 f2"/>
                <a:gd name="f27" fmla="*/ f20 1 3225958"/>
                <a:gd name="f28" fmla="*/ f21 1 849694"/>
                <a:gd name="f29" fmla="*/ f22 1 3225958"/>
                <a:gd name="f30" fmla="*/ f23 1 849694"/>
                <a:gd name="f31" fmla="*/ f24 1 3225958"/>
                <a:gd name="f32" fmla="*/ f25 1 3225958"/>
                <a:gd name="f33" fmla="*/ f5 1 f18"/>
                <a:gd name="f34" fmla="*/ f6 1 f18"/>
                <a:gd name="f35" fmla="*/ f5 1 f19"/>
                <a:gd name="f36" fmla="*/ f7 1 f19"/>
                <a:gd name="f37" fmla="+- f26 0 f1"/>
                <a:gd name="f38" fmla="*/ f27 1 f18"/>
                <a:gd name="f39" fmla="*/ f28 1 f19"/>
                <a:gd name="f40" fmla="*/ f29 1 f18"/>
                <a:gd name="f41" fmla="*/ f30 1 f19"/>
                <a:gd name="f42" fmla="*/ f31 1 f18"/>
                <a:gd name="f43" fmla="*/ f32 1 f18"/>
                <a:gd name="f44" fmla="*/ f33 f13 1"/>
                <a:gd name="f45" fmla="*/ f34 f13 1"/>
                <a:gd name="f46" fmla="*/ f36 f14 1"/>
                <a:gd name="f47" fmla="*/ f35 f14 1"/>
                <a:gd name="f48" fmla="*/ f38 f13 1"/>
                <a:gd name="f49" fmla="*/ f39 f14 1"/>
                <a:gd name="f50" fmla="*/ f40 f13 1"/>
                <a:gd name="f51" fmla="*/ f41 f14 1"/>
                <a:gd name="f52" fmla="*/ f42 f13 1"/>
                <a:gd name="f53" fmla="*/ f4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48" y="f49"/>
                </a:cxn>
                <a:cxn ang="f37">
                  <a:pos x="f50" y="f51"/>
                </a:cxn>
                <a:cxn ang="f37">
                  <a:pos x="f52" y="f51"/>
                </a:cxn>
                <a:cxn ang="f37">
                  <a:pos x="f53" y="f49"/>
                </a:cxn>
                <a:cxn ang="f37">
                  <a:pos x="f48" y="f49"/>
                </a:cxn>
              </a:cxnLst>
              <a:rect l="f44" t="f47" r="f45" b="f46"/>
              <a:pathLst>
                <a:path w="3225958" h="849694">
                  <a:moveTo>
                    <a:pt x="f6" y="f8"/>
                  </a:moveTo>
                  <a:lnTo>
                    <a:pt x="f9" y="f10"/>
                  </a:lnTo>
                  <a:lnTo>
                    <a:pt x="f11" y="f10"/>
                  </a:lnTo>
                  <a:lnTo>
                    <a:pt x="f5" y="f8"/>
                  </a:lnTo>
                  <a:lnTo>
                    <a:pt x="f6" y="f8"/>
                  </a:lnTo>
                  <a:close/>
                </a:path>
              </a:pathLst>
            </a:custGeom>
            <a:gradFill>
              <a:gsLst>
                <a:gs pos="0">
                  <a:srgbClr val="A8D4DD"/>
                </a:gs>
                <a:gs pos="100000">
                  <a:srgbClr val="9ACCD6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575971" tIns="11430" rIns="575971" bIns="1143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Príprava a opätovné použitie</a:t>
              </a:r>
            </a:p>
          </p:txBody>
        </p:sp>
        <p:sp>
          <p:nvSpPr>
            <p:cNvPr id="6" name="Voľný tvar 5">
              <a:extLst>
                <a:ext uri="{FF2B5EF4-FFF2-40B4-BE49-F238E27FC236}">
                  <a16:creationId xmlns:a16="http://schemas.microsoft.com/office/drawing/2014/main" id="{E0EFD07D-ABA7-4527-AE1C-F678766ECE15}"/>
                </a:ext>
              </a:extLst>
            </p:cNvPr>
            <p:cNvSpPr/>
            <p:nvPr/>
          </p:nvSpPr>
          <p:spPr>
            <a:xfrm>
              <a:off x="1121337" y="3616223"/>
              <a:ext cx="2419465" cy="8496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19468"/>
                <a:gd name="f7" fmla="val 849694"/>
                <a:gd name="f8" fmla="val 1"/>
                <a:gd name="f9" fmla="val 2016220"/>
                <a:gd name="f10" fmla="val 849693"/>
                <a:gd name="f11" fmla="val 403248"/>
                <a:gd name="f12" fmla="+- 0 0 -90"/>
                <a:gd name="f13" fmla="*/ f3 1 2419468"/>
                <a:gd name="f14" fmla="*/ f4 1 849694"/>
                <a:gd name="f15" fmla="+- f7 0 f5"/>
                <a:gd name="f16" fmla="+- f6 0 f5"/>
                <a:gd name="f17" fmla="*/ f12 f0 1"/>
                <a:gd name="f18" fmla="*/ f16 1 2419468"/>
                <a:gd name="f19" fmla="*/ f15 1 849694"/>
                <a:gd name="f20" fmla="*/ 0 f16 1"/>
                <a:gd name="f21" fmla="*/ 849694 f15 1"/>
                <a:gd name="f22" fmla="*/ 403248 f16 1"/>
                <a:gd name="f23" fmla="*/ 0 f15 1"/>
                <a:gd name="f24" fmla="*/ 2016220 f16 1"/>
                <a:gd name="f25" fmla="*/ 2419468 f16 1"/>
                <a:gd name="f26" fmla="*/ f17 1 f2"/>
                <a:gd name="f27" fmla="*/ f20 1 2419468"/>
                <a:gd name="f28" fmla="*/ f21 1 849694"/>
                <a:gd name="f29" fmla="*/ f22 1 2419468"/>
                <a:gd name="f30" fmla="*/ f23 1 849694"/>
                <a:gd name="f31" fmla="*/ f24 1 2419468"/>
                <a:gd name="f32" fmla="*/ f25 1 2419468"/>
                <a:gd name="f33" fmla="*/ f5 1 f18"/>
                <a:gd name="f34" fmla="*/ f6 1 f18"/>
                <a:gd name="f35" fmla="*/ f5 1 f19"/>
                <a:gd name="f36" fmla="*/ f7 1 f19"/>
                <a:gd name="f37" fmla="+- f26 0 f1"/>
                <a:gd name="f38" fmla="*/ f27 1 f18"/>
                <a:gd name="f39" fmla="*/ f28 1 f19"/>
                <a:gd name="f40" fmla="*/ f29 1 f18"/>
                <a:gd name="f41" fmla="*/ f30 1 f19"/>
                <a:gd name="f42" fmla="*/ f31 1 f18"/>
                <a:gd name="f43" fmla="*/ f32 1 f18"/>
                <a:gd name="f44" fmla="*/ f33 f13 1"/>
                <a:gd name="f45" fmla="*/ f34 f13 1"/>
                <a:gd name="f46" fmla="*/ f36 f14 1"/>
                <a:gd name="f47" fmla="*/ f35 f14 1"/>
                <a:gd name="f48" fmla="*/ f38 f13 1"/>
                <a:gd name="f49" fmla="*/ f39 f14 1"/>
                <a:gd name="f50" fmla="*/ f40 f13 1"/>
                <a:gd name="f51" fmla="*/ f41 f14 1"/>
                <a:gd name="f52" fmla="*/ f42 f13 1"/>
                <a:gd name="f53" fmla="*/ f4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48" y="f49"/>
                </a:cxn>
                <a:cxn ang="f37">
                  <a:pos x="f50" y="f51"/>
                </a:cxn>
                <a:cxn ang="f37">
                  <a:pos x="f52" y="f51"/>
                </a:cxn>
                <a:cxn ang="f37">
                  <a:pos x="f53" y="f49"/>
                </a:cxn>
                <a:cxn ang="f37">
                  <a:pos x="f48" y="f49"/>
                </a:cxn>
              </a:cxnLst>
              <a:rect l="f44" t="f47" r="f45" b="f46"/>
              <a:pathLst>
                <a:path w="2419468" h="849694">
                  <a:moveTo>
                    <a:pt x="f6" y="f8"/>
                  </a:moveTo>
                  <a:lnTo>
                    <a:pt x="f9" y="f10"/>
                  </a:lnTo>
                  <a:lnTo>
                    <a:pt x="f11" y="f10"/>
                  </a:lnTo>
                  <a:lnTo>
                    <a:pt x="f5" y="f8"/>
                  </a:lnTo>
                  <a:lnTo>
                    <a:pt x="f6" y="f8"/>
                  </a:lnTo>
                  <a:close/>
                </a:path>
              </a:pathLst>
            </a:custGeom>
            <a:gradFill>
              <a:gsLst>
                <a:gs pos="0">
                  <a:srgbClr val="A7DAC3"/>
                </a:gs>
                <a:gs pos="100000">
                  <a:srgbClr val="99D4B9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434833" tIns="11430" rIns="434833" bIns="1143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Recyklácia</a:t>
              </a:r>
            </a:p>
          </p:txBody>
        </p:sp>
        <p:sp>
          <p:nvSpPr>
            <p:cNvPr id="7" name="Voľný tvar 6">
              <a:extLst>
                <a:ext uri="{FF2B5EF4-FFF2-40B4-BE49-F238E27FC236}">
                  <a16:creationId xmlns:a16="http://schemas.microsoft.com/office/drawing/2014/main" id="{B9BB6D57-F8C2-47DA-AB46-877681770F49}"/>
                </a:ext>
              </a:extLst>
            </p:cNvPr>
            <p:cNvSpPr/>
            <p:nvPr/>
          </p:nvSpPr>
          <p:spPr>
            <a:xfrm>
              <a:off x="1524579" y="4465911"/>
              <a:ext cx="1612983" cy="8496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12979"/>
                <a:gd name="f7" fmla="val 849694"/>
                <a:gd name="f8" fmla="val 1"/>
                <a:gd name="f9" fmla="val 1209731"/>
                <a:gd name="f10" fmla="val 849693"/>
                <a:gd name="f11" fmla="val 403248"/>
                <a:gd name="f12" fmla="+- 0 0 -90"/>
                <a:gd name="f13" fmla="*/ f3 1 1612979"/>
                <a:gd name="f14" fmla="*/ f4 1 849694"/>
                <a:gd name="f15" fmla="+- f7 0 f5"/>
                <a:gd name="f16" fmla="+- f6 0 f5"/>
                <a:gd name="f17" fmla="*/ f12 f0 1"/>
                <a:gd name="f18" fmla="*/ f16 1 1612979"/>
                <a:gd name="f19" fmla="*/ f15 1 849694"/>
                <a:gd name="f20" fmla="*/ 0 f16 1"/>
                <a:gd name="f21" fmla="*/ 849694 f15 1"/>
                <a:gd name="f22" fmla="*/ 403248 f16 1"/>
                <a:gd name="f23" fmla="*/ 0 f15 1"/>
                <a:gd name="f24" fmla="*/ 1209731 f16 1"/>
                <a:gd name="f25" fmla="*/ 1612979 f16 1"/>
                <a:gd name="f26" fmla="*/ f17 1 f2"/>
                <a:gd name="f27" fmla="*/ f20 1 1612979"/>
                <a:gd name="f28" fmla="*/ f21 1 849694"/>
                <a:gd name="f29" fmla="*/ f22 1 1612979"/>
                <a:gd name="f30" fmla="*/ f23 1 849694"/>
                <a:gd name="f31" fmla="*/ f24 1 1612979"/>
                <a:gd name="f32" fmla="*/ f25 1 1612979"/>
                <a:gd name="f33" fmla="*/ f5 1 f18"/>
                <a:gd name="f34" fmla="*/ f6 1 f18"/>
                <a:gd name="f35" fmla="*/ f5 1 f19"/>
                <a:gd name="f36" fmla="*/ f7 1 f19"/>
                <a:gd name="f37" fmla="+- f26 0 f1"/>
                <a:gd name="f38" fmla="*/ f27 1 f18"/>
                <a:gd name="f39" fmla="*/ f28 1 f19"/>
                <a:gd name="f40" fmla="*/ f29 1 f18"/>
                <a:gd name="f41" fmla="*/ f30 1 f19"/>
                <a:gd name="f42" fmla="*/ f31 1 f18"/>
                <a:gd name="f43" fmla="*/ f32 1 f18"/>
                <a:gd name="f44" fmla="*/ f33 f13 1"/>
                <a:gd name="f45" fmla="*/ f34 f13 1"/>
                <a:gd name="f46" fmla="*/ f36 f14 1"/>
                <a:gd name="f47" fmla="*/ f35 f14 1"/>
                <a:gd name="f48" fmla="*/ f38 f13 1"/>
                <a:gd name="f49" fmla="*/ f39 f14 1"/>
                <a:gd name="f50" fmla="*/ f40 f13 1"/>
                <a:gd name="f51" fmla="*/ f41 f14 1"/>
                <a:gd name="f52" fmla="*/ f42 f13 1"/>
                <a:gd name="f53" fmla="*/ f4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48" y="f49"/>
                </a:cxn>
                <a:cxn ang="f37">
                  <a:pos x="f50" y="f51"/>
                </a:cxn>
                <a:cxn ang="f37">
                  <a:pos x="f52" y="f51"/>
                </a:cxn>
                <a:cxn ang="f37">
                  <a:pos x="f53" y="f49"/>
                </a:cxn>
                <a:cxn ang="f37">
                  <a:pos x="f48" y="f49"/>
                </a:cxn>
              </a:cxnLst>
              <a:rect l="f44" t="f47" r="f45" b="f46"/>
              <a:pathLst>
                <a:path w="1612979" h="849694">
                  <a:moveTo>
                    <a:pt x="f6" y="f8"/>
                  </a:moveTo>
                  <a:lnTo>
                    <a:pt x="f9" y="f10"/>
                  </a:lnTo>
                  <a:lnTo>
                    <a:pt x="f11" y="f10"/>
                  </a:lnTo>
                  <a:lnTo>
                    <a:pt x="f5" y="f8"/>
                  </a:lnTo>
                  <a:lnTo>
                    <a:pt x="f6" y="f8"/>
                  </a:lnTo>
                  <a:close/>
                </a:path>
              </a:pathLst>
            </a:custGeom>
            <a:gradFill>
              <a:gsLst>
                <a:gs pos="0">
                  <a:srgbClr val="A7D7AB"/>
                </a:gs>
                <a:gs pos="100000">
                  <a:srgbClr val="99D19D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293705" tIns="11430" rIns="293705" bIns="1143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2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Iné zhodnotenie</a:t>
              </a:r>
            </a:p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2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(energetické zhodnocovania)</a:t>
              </a:r>
            </a:p>
          </p:txBody>
        </p:sp>
        <p:sp>
          <p:nvSpPr>
            <p:cNvPr id="8" name="Voľný tvar 7">
              <a:extLst>
                <a:ext uri="{FF2B5EF4-FFF2-40B4-BE49-F238E27FC236}">
                  <a16:creationId xmlns:a16="http://schemas.microsoft.com/office/drawing/2014/main" id="{2409179B-AFE2-4053-B26F-C4716CD0D9D6}"/>
                </a:ext>
              </a:extLst>
            </p:cNvPr>
            <p:cNvSpPr/>
            <p:nvPr/>
          </p:nvSpPr>
          <p:spPr>
            <a:xfrm>
              <a:off x="1927829" y="5315608"/>
              <a:ext cx="806491" cy="8496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06489"/>
                <a:gd name="f7" fmla="val 849694"/>
                <a:gd name="f8" fmla="val 403244"/>
                <a:gd name="f9" fmla="+- 0 0 -90"/>
                <a:gd name="f10" fmla="*/ f3 1 806489"/>
                <a:gd name="f11" fmla="*/ f4 1 849694"/>
                <a:gd name="f12" fmla="+- f7 0 f5"/>
                <a:gd name="f13" fmla="+- f6 0 f5"/>
                <a:gd name="f14" fmla="*/ f9 f0 1"/>
                <a:gd name="f15" fmla="*/ f13 1 806489"/>
                <a:gd name="f16" fmla="*/ f12 1 849694"/>
                <a:gd name="f17" fmla="*/ 0 f13 1"/>
                <a:gd name="f18" fmla="*/ 849694 f12 1"/>
                <a:gd name="f19" fmla="*/ 403245 f13 1"/>
                <a:gd name="f20" fmla="*/ 0 f12 1"/>
                <a:gd name="f21" fmla="*/ 806489 f13 1"/>
                <a:gd name="f22" fmla="*/ f14 1 f2"/>
                <a:gd name="f23" fmla="*/ f17 1 806489"/>
                <a:gd name="f24" fmla="*/ f18 1 849694"/>
                <a:gd name="f25" fmla="*/ f19 1 806489"/>
                <a:gd name="f26" fmla="*/ f20 1 849694"/>
                <a:gd name="f27" fmla="*/ f21 1 806489"/>
                <a:gd name="f28" fmla="*/ f5 1 f15"/>
                <a:gd name="f29" fmla="*/ f6 1 f15"/>
                <a:gd name="f30" fmla="*/ f5 1 f16"/>
                <a:gd name="f31" fmla="*/ f7 1 f16"/>
                <a:gd name="f32" fmla="+- f22 0 f1"/>
                <a:gd name="f33" fmla="*/ f23 1 f15"/>
                <a:gd name="f34" fmla="*/ f24 1 f16"/>
                <a:gd name="f35" fmla="*/ f25 1 f15"/>
                <a:gd name="f36" fmla="*/ f26 1 f16"/>
                <a:gd name="f37" fmla="*/ f27 1 f15"/>
                <a:gd name="f38" fmla="*/ f28 f10 1"/>
                <a:gd name="f39" fmla="*/ f29 f10 1"/>
                <a:gd name="f40" fmla="*/ f31 f11 1"/>
                <a:gd name="f41" fmla="*/ f30 f11 1"/>
                <a:gd name="f42" fmla="*/ f33 f10 1"/>
                <a:gd name="f43" fmla="*/ f34 f11 1"/>
                <a:gd name="f44" fmla="*/ f35 f10 1"/>
                <a:gd name="f45" fmla="*/ f36 f11 1"/>
                <a:gd name="f46" fmla="*/ f3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2" y="f43"/>
                </a:cxn>
                <a:cxn ang="f32">
                  <a:pos x="f44" y="f45"/>
                </a:cxn>
                <a:cxn ang="f32">
                  <a:pos x="f44" y="f45"/>
                </a:cxn>
                <a:cxn ang="f32">
                  <a:pos x="f46" y="f43"/>
                </a:cxn>
                <a:cxn ang="f32">
                  <a:pos x="f42" y="f43"/>
                </a:cxn>
              </a:cxnLst>
              <a:rect l="f38" t="f41" r="f39" b="f40"/>
              <a:pathLst>
                <a:path w="806489" h="849694">
                  <a:moveTo>
                    <a:pt x="f6" y="f5"/>
                  </a:moveTo>
                  <a:lnTo>
                    <a:pt x="f8" y="f7"/>
                  </a:lnTo>
                  <a:lnTo>
                    <a:pt x="f8" y="f7"/>
                  </a:lnTo>
                  <a:lnTo>
                    <a:pt x="f5" y="f5"/>
                  </a:lnTo>
                  <a:lnTo>
                    <a:pt x="f6" y="f5"/>
                  </a:lnTo>
                  <a:close/>
                </a:path>
              </a:pathLst>
            </a:custGeom>
            <a:gradFill>
              <a:gsLst>
                <a:gs pos="0">
                  <a:srgbClr val="B5D5A7"/>
                </a:gs>
                <a:gs pos="100000">
                  <a:srgbClr val="AACE99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11430" tIns="11430" rIns="11430" bIns="11430" anchor="ctr" anchorCtr="1" compatLnSpc="1">
              <a:noAutofit/>
            </a:bodyPr>
            <a:lstStyle/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Zneškodňovanie</a:t>
              </a:r>
            </a:p>
            <a:p>
              <a:pPr marL="0" marR="0" lvl="0" indent="0" algn="ctr" defTabSz="4000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9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(skládkovanie)</a:t>
              </a:r>
            </a:p>
          </p:txBody>
        </p:sp>
      </p:grpSp>
      <p:grpSp>
        <p:nvGrpSpPr>
          <p:cNvPr id="9" name="Diagram 4">
            <a:extLst>
              <a:ext uri="{FF2B5EF4-FFF2-40B4-BE49-F238E27FC236}">
                <a16:creationId xmlns:a16="http://schemas.microsoft.com/office/drawing/2014/main" id="{9C2E3550-5CCF-4F4E-837C-A13963278D67}"/>
              </a:ext>
            </a:extLst>
          </p:cNvPr>
          <p:cNvGrpSpPr/>
          <p:nvPr/>
        </p:nvGrpSpPr>
        <p:grpSpPr>
          <a:xfrm>
            <a:off x="4572000" y="620685"/>
            <a:ext cx="4320475" cy="4433660"/>
            <a:chOff x="4572000" y="620685"/>
            <a:chExt cx="4320475" cy="4433660"/>
          </a:xfrm>
        </p:grpSpPr>
        <p:sp>
          <p:nvSpPr>
            <p:cNvPr id="10" name="Voľný tvar 9">
              <a:extLst>
                <a:ext uri="{FF2B5EF4-FFF2-40B4-BE49-F238E27FC236}">
                  <a16:creationId xmlns:a16="http://schemas.microsoft.com/office/drawing/2014/main" id="{C84CE1E8-76F9-447D-9EAF-1A07BA47F33C}"/>
                </a:ext>
              </a:extLst>
            </p:cNvPr>
            <p:cNvSpPr/>
            <p:nvPr/>
          </p:nvSpPr>
          <p:spPr>
            <a:xfrm>
              <a:off x="6300188" y="620685"/>
              <a:ext cx="864098" cy="8867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64095"/>
                <a:gd name="f7" fmla="val 886732"/>
                <a:gd name="f8" fmla="val 432048"/>
                <a:gd name="f9" fmla="+- 0 0 -90"/>
                <a:gd name="f10" fmla="*/ f3 1 864095"/>
                <a:gd name="f11" fmla="*/ f4 1 886732"/>
                <a:gd name="f12" fmla="+- f7 0 f5"/>
                <a:gd name="f13" fmla="+- f6 0 f5"/>
                <a:gd name="f14" fmla="*/ f9 f0 1"/>
                <a:gd name="f15" fmla="*/ f13 1 864095"/>
                <a:gd name="f16" fmla="*/ f12 1 886732"/>
                <a:gd name="f17" fmla="*/ 0 f13 1"/>
                <a:gd name="f18" fmla="*/ 886732 f12 1"/>
                <a:gd name="f19" fmla="*/ 432048 f13 1"/>
                <a:gd name="f20" fmla="*/ 0 f12 1"/>
                <a:gd name="f21" fmla="*/ 864095 f13 1"/>
                <a:gd name="f22" fmla="*/ f14 1 f2"/>
                <a:gd name="f23" fmla="*/ f17 1 864095"/>
                <a:gd name="f24" fmla="*/ f18 1 886732"/>
                <a:gd name="f25" fmla="*/ f19 1 864095"/>
                <a:gd name="f26" fmla="*/ f20 1 886732"/>
                <a:gd name="f27" fmla="*/ f21 1 864095"/>
                <a:gd name="f28" fmla="*/ f5 1 f15"/>
                <a:gd name="f29" fmla="*/ f6 1 f15"/>
                <a:gd name="f30" fmla="*/ f5 1 f16"/>
                <a:gd name="f31" fmla="*/ f7 1 f16"/>
                <a:gd name="f32" fmla="+- f22 0 f1"/>
                <a:gd name="f33" fmla="*/ f23 1 f15"/>
                <a:gd name="f34" fmla="*/ f24 1 f16"/>
                <a:gd name="f35" fmla="*/ f25 1 f15"/>
                <a:gd name="f36" fmla="*/ f26 1 f16"/>
                <a:gd name="f37" fmla="*/ f27 1 f15"/>
                <a:gd name="f38" fmla="*/ f28 f10 1"/>
                <a:gd name="f39" fmla="*/ f29 f10 1"/>
                <a:gd name="f40" fmla="*/ f31 f11 1"/>
                <a:gd name="f41" fmla="*/ f30 f11 1"/>
                <a:gd name="f42" fmla="*/ f33 f10 1"/>
                <a:gd name="f43" fmla="*/ f34 f11 1"/>
                <a:gd name="f44" fmla="*/ f35 f10 1"/>
                <a:gd name="f45" fmla="*/ f36 f11 1"/>
                <a:gd name="f46" fmla="*/ f3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2" y="f43"/>
                </a:cxn>
                <a:cxn ang="f32">
                  <a:pos x="f44" y="f45"/>
                </a:cxn>
                <a:cxn ang="f32">
                  <a:pos x="f44" y="f45"/>
                </a:cxn>
                <a:cxn ang="f32">
                  <a:pos x="f46" y="f43"/>
                </a:cxn>
                <a:cxn ang="f32">
                  <a:pos x="f42" y="f43"/>
                </a:cxn>
              </a:cxnLst>
              <a:rect l="f38" t="f41" r="f39" b="f40"/>
              <a:pathLst>
                <a:path w="864095" h="886732">
                  <a:moveTo>
                    <a:pt x="f5" y="f7"/>
                  </a:moveTo>
                  <a:lnTo>
                    <a:pt x="f8" y="f5"/>
                  </a:lnTo>
                  <a:lnTo>
                    <a:pt x="f8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gradFill>
              <a:gsLst>
                <a:gs pos="0">
                  <a:srgbClr val="A8B7DF"/>
                </a:gs>
                <a:gs pos="100000">
                  <a:srgbClr val="9AABD9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12701" tIns="12701" rIns="12701" bIns="1270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Predchádzanie vzniku odpadu</a:t>
              </a:r>
            </a:p>
          </p:txBody>
        </p:sp>
        <p:sp>
          <p:nvSpPr>
            <p:cNvPr id="11" name="Voľný tvar 10">
              <a:extLst>
                <a:ext uri="{FF2B5EF4-FFF2-40B4-BE49-F238E27FC236}">
                  <a16:creationId xmlns:a16="http://schemas.microsoft.com/office/drawing/2014/main" id="{5456C796-B5A0-4043-9F80-CF05ADDB15C4}"/>
                </a:ext>
              </a:extLst>
            </p:cNvPr>
            <p:cNvSpPr/>
            <p:nvPr/>
          </p:nvSpPr>
          <p:spPr>
            <a:xfrm>
              <a:off x="5868143" y="1507415"/>
              <a:ext cx="1728188" cy="8867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728191"/>
                <a:gd name="f7" fmla="val 886732"/>
                <a:gd name="f8" fmla="val 432051"/>
                <a:gd name="f9" fmla="val 1296140"/>
                <a:gd name="f10" fmla="+- 0 0 -90"/>
                <a:gd name="f11" fmla="*/ f3 1 1728191"/>
                <a:gd name="f12" fmla="*/ f4 1 886732"/>
                <a:gd name="f13" fmla="+- f7 0 f5"/>
                <a:gd name="f14" fmla="+- f6 0 f5"/>
                <a:gd name="f15" fmla="*/ f10 f0 1"/>
                <a:gd name="f16" fmla="*/ f14 1 1728191"/>
                <a:gd name="f17" fmla="*/ f13 1 886732"/>
                <a:gd name="f18" fmla="*/ 0 f14 1"/>
                <a:gd name="f19" fmla="*/ 886732 f13 1"/>
                <a:gd name="f20" fmla="*/ 432051 f14 1"/>
                <a:gd name="f21" fmla="*/ 0 f13 1"/>
                <a:gd name="f22" fmla="*/ 1296140 f14 1"/>
                <a:gd name="f23" fmla="*/ 1728191 f14 1"/>
                <a:gd name="f24" fmla="*/ f15 1 f2"/>
                <a:gd name="f25" fmla="*/ f18 1 1728191"/>
                <a:gd name="f26" fmla="*/ f19 1 886732"/>
                <a:gd name="f27" fmla="*/ f20 1 1728191"/>
                <a:gd name="f28" fmla="*/ f21 1 886732"/>
                <a:gd name="f29" fmla="*/ f22 1 1728191"/>
                <a:gd name="f30" fmla="*/ f23 1 1728191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1728191" h="886732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gradFill>
              <a:gsLst>
                <a:gs pos="0">
                  <a:srgbClr val="A8D4DD"/>
                </a:gs>
                <a:gs pos="100000">
                  <a:srgbClr val="9ACCD6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315129" tIns="12701" rIns="315129" bIns="1270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Príprava a opätovné použitie</a:t>
              </a:r>
            </a:p>
          </p:txBody>
        </p:sp>
        <p:sp>
          <p:nvSpPr>
            <p:cNvPr id="12" name="Voľný tvar 11">
              <a:extLst>
                <a:ext uri="{FF2B5EF4-FFF2-40B4-BE49-F238E27FC236}">
                  <a16:creationId xmlns:a16="http://schemas.microsoft.com/office/drawing/2014/main" id="{7AE64D35-9CF5-425A-BD87-0A54BD39C3E7}"/>
                </a:ext>
              </a:extLst>
            </p:cNvPr>
            <p:cNvSpPr/>
            <p:nvPr/>
          </p:nvSpPr>
          <p:spPr>
            <a:xfrm>
              <a:off x="5436098" y="2394155"/>
              <a:ext cx="2592287" cy="8867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92287"/>
                <a:gd name="f7" fmla="val 886732"/>
                <a:gd name="f8" fmla="val 432051"/>
                <a:gd name="f9" fmla="val 2160236"/>
                <a:gd name="f10" fmla="+- 0 0 -90"/>
                <a:gd name="f11" fmla="*/ f3 1 2592287"/>
                <a:gd name="f12" fmla="*/ f4 1 886732"/>
                <a:gd name="f13" fmla="+- f7 0 f5"/>
                <a:gd name="f14" fmla="+- f6 0 f5"/>
                <a:gd name="f15" fmla="*/ f10 f0 1"/>
                <a:gd name="f16" fmla="*/ f14 1 2592287"/>
                <a:gd name="f17" fmla="*/ f13 1 886732"/>
                <a:gd name="f18" fmla="*/ 0 f14 1"/>
                <a:gd name="f19" fmla="*/ 886732 f13 1"/>
                <a:gd name="f20" fmla="*/ 432051 f14 1"/>
                <a:gd name="f21" fmla="*/ 0 f13 1"/>
                <a:gd name="f22" fmla="*/ 2160236 f14 1"/>
                <a:gd name="f23" fmla="*/ 2592287 f14 1"/>
                <a:gd name="f24" fmla="*/ f15 1 f2"/>
                <a:gd name="f25" fmla="*/ f18 1 2592287"/>
                <a:gd name="f26" fmla="*/ f19 1 886732"/>
                <a:gd name="f27" fmla="*/ f20 1 2592287"/>
                <a:gd name="f28" fmla="*/ f21 1 886732"/>
                <a:gd name="f29" fmla="*/ f22 1 2592287"/>
                <a:gd name="f30" fmla="*/ f23 1 2592287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2592287" h="886732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gradFill>
              <a:gsLst>
                <a:gs pos="0">
                  <a:srgbClr val="A7DAC3"/>
                </a:gs>
                <a:gs pos="100000">
                  <a:srgbClr val="99D4B9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466353" tIns="12701" rIns="466353" bIns="1270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Recyklácia</a:t>
              </a:r>
            </a:p>
          </p:txBody>
        </p:sp>
        <p:sp>
          <p:nvSpPr>
            <p:cNvPr id="13" name="Voľný tvar 12">
              <a:extLst>
                <a:ext uri="{FF2B5EF4-FFF2-40B4-BE49-F238E27FC236}">
                  <a16:creationId xmlns:a16="http://schemas.microsoft.com/office/drawing/2014/main" id="{F2D2E2E3-31C7-42A2-A09C-B3EC01987AEB}"/>
                </a:ext>
              </a:extLst>
            </p:cNvPr>
            <p:cNvSpPr/>
            <p:nvPr/>
          </p:nvSpPr>
          <p:spPr>
            <a:xfrm>
              <a:off x="5004044" y="3280885"/>
              <a:ext cx="3456386" cy="8867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456383"/>
                <a:gd name="f7" fmla="val 886732"/>
                <a:gd name="f8" fmla="val 432051"/>
                <a:gd name="f9" fmla="val 3024332"/>
                <a:gd name="f10" fmla="+- 0 0 -90"/>
                <a:gd name="f11" fmla="*/ f3 1 3456383"/>
                <a:gd name="f12" fmla="*/ f4 1 886732"/>
                <a:gd name="f13" fmla="+- f7 0 f5"/>
                <a:gd name="f14" fmla="+- f6 0 f5"/>
                <a:gd name="f15" fmla="*/ f10 f0 1"/>
                <a:gd name="f16" fmla="*/ f14 1 3456383"/>
                <a:gd name="f17" fmla="*/ f13 1 886732"/>
                <a:gd name="f18" fmla="*/ 0 f14 1"/>
                <a:gd name="f19" fmla="*/ 886732 f13 1"/>
                <a:gd name="f20" fmla="*/ 432051 f14 1"/>
                <a:gd name="f21" fmla="*/ 0 f13 1"/>
                <a:gd name="f22" fmla="*/ 3024332 f14 1"/>
                <a:gd name="f23" fmla="*/ 3456383 f14 1"/>
                <a:gd name="f24" fmla="*/ f15 1 f2"/>
                <a:gd name="f25" fmla="*/ f18 1 3456383"/>
                <a:gd name="f26" fmla="*/ f19 1 886732"/>
                <a:gd name="f27" fmla="*/ f20 1 3456383"/>
                <a:gd name="f28" fmla="*/ f21 1 886732"/>
                <a:gd name="f29" fmla="*/ f22 1 3456383"/>
                <a:gd name="f30" fmla="*/ f23 1 3456383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3456383" h="886732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gradFill>
              <a:gsLst>
                <a:gs pos="0">
                  <a:srgbClr val="A7D7AB"/>
                </a:gs>
                <a:gs pos="100000">
                  <a:srgbClr val="99D19D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617567" tIns="12701" rIns="617567" bIns="1270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Iné zhodnotenie</a:t>
              </a:r>
            </a:p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6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(energetické zhodnocovania)</a:t>
              </a:r>
            </a:p>
          </p:txBody>
        </p:sp>
        <p:sp>
          <p:nvSpPr>
            <p:cNvPr id="14" name="Voľný tvar 13">
              <a:extLst>
                <a:ext uri="{FF2B5EF4-FFF2-40B4-BE49-F238E27FC236}">
                  <a16:creationId xmlns:a16="http://schemas.microsoft.com/office/drawing/2014/main" id="{96A86154-EF2C-48AA-B096-7777E75DF11E}"/>
                </a:ext>
              </a:extLst>
            </p:cNvPr>
            <p:cNvSpPr/>
            <p:nvPr/>
          </p:nvSpPr>
          <p:spPr>
            <a:xfrm>
              <a:off x="4572000" y="4167615"/>
              <a:ext cx="4320475" cy="8867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320479"/>
                <a:gd name="f7" fmla="val 886732"/>
                <a:gd name="f8" fmla="val 432051"/>
                <a:gd name="f9" fmla="val 3888428"/>
                <a:gd name="f10" fmla="+- 0 0 -90"/>
                <a:gd name="f11" fmla="*/ f3 1 4320479"/>
                <a:gd name="f12" fmla="*/ f4 1 886732"/>
                <a:gd name="f13" fmla="+- f7 0 f5"/>
                <a:gd name="f14" fmla="+- f6 0 f5"/>
                <a:gd name="f15" fmla="*/ f10 f0 1"/>
                <a:gd name="f16" fmla="*/ f14 1 4320479"/>
                <a:gd name="f17" fmla="*/ f13 1 886732"/>
                <a:gd name="f18" fmla="*/ 0 f14 1"/>
                <a:gd name="f19" fmla="*/ 886732 f13 1"/>
                <a:gd name="f20" fmla="*/ 432051 f14 1"/>
                <a:gd name="f21" fmla="*/ 0 f13 1"/>
                <a:gd name="f22" fmla="*/ 3888428 f14 1"/>
                <a:gd name="f23" fmla="*/ 4320479 f14 1"/>
                <a:gd name="f24" fmla="*/ f15 1 f2"/>
                <a:gd name="f25" fmla="*/ f18 1 4320479"/>
                <a:gd name="f26" fmla="*/ f19 1 886732"/>
                <a:gd name="f27" fmla="*/ f20 1 4320479"/>
                <a:gd name="f28" fmla="*/ f21 1 886732"/>
                <a:gd name="f29" fmla="*/ f22 1 4320479"/>
                <a:gd name="f30" fmla="*/ f23 1 4320479"/>
                <a:gd name="f31" fmla="*/ f5 1 f16"/>
                <a:gd name="f32" fmla="*/ f6 1 f16"/>
                <a:gd name="f33" fmla="*/ f5 1 f17"/>
                <a:gd name="f34" fmla="*/ f7 1 f17"/>
                <a:gd name="f35" fmla="+- f24 0 f1"/>
                <a:gd name="f36" fmla="*/ f25 1 f16"/>
                <a:gd name="f37" fmla="*/ f26 1 f17"/>
                <a:gd name="f38" fmla="*/ f27 1 f16"/>
                <a:gd name="f39" fmla="*/ f28 1 f17"/>
                <a:gd name="f40" fmla="*/ f29 1 f16"/>
                <a:gd name="f41" fmla="*/ f30 1 f16"/>
                <a:gd name="f42" fmla="*/ f31 f11 1"/>
                <a:gd name="f43" fmla="*/ f32 f11 1"/>
                <a:gd name="f44" fmla="*/ f34 f12 1"/>
                <a:gd name="f45" fmla="*/ f33 f12 1"/>
                <a:gd name="f46" fmla="*/ f36 f11 1"/>
                <a:gd name="f47" fmla="*/ f37 f12 1"/>
                <a:gd name="f48" fmla="*/ f38 f11 1"/>
                <a:gd name="f49" fmla="*/ f39 f12 1"/>
                <a:gd name="f50" fmla="*/ f40 f11 1"/>
                <a:gd name="f51" fmla="*/ f4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5">
                  <a:pos x="f46" y="f47"/>
                </a:cxn>
                <a:cxn ang="f35">
                  <a:pos x="f48" y="f49"/>
                </a:cxn>
                <a:cxn ang="f35">
                  <a:pos x="f50" y="f49"/>
                </a:cxn>
                <a:cxn ang="f35">
                  <a:pos x="f51" y="f47"/>
                </a:cxn>
                <a:cxn ang="f35">
                  <a:pos x="f46" y="f47"/>
                </a:cxn>
              </a:cxnLst>
              <a:rect l="f42" t="f45" r="f43" b="f44"/>
              <a:pathLst>
                <a:path w="4320479" h="886732">
                  <a:moveTo>
                    <a:pt x="f5" y="f7"/>
                  </a:moveTo>
                  <a:lnTo>
                    <a:pt x="f8" y="f5"/>
                  </a:lnTo>
                  <a:lnTo>
                    <a:pt x="f9" y="f5"/>
                  </a:lnTo>
                  <a:lnTo>
                    <a:pt x="f6" y="f7"/>
                  </a:lnTo>
                  <a:lnTo>
                    <a:pt x="f5" y="f7"/>
                  </a:lnTo>
                  <a:close/>
                </a:path>
              </a:pathLst>
            </a:custGeom>
            <a:gradFill>
              <a:gsLst>
                <a:gs pos="0">
                  <a:srgbClr val="B5D5A7"/>
                </a:gs>
                <a:gs pos="100000">
                  <a:srgbClr val="AACE99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768781" tIns="12701" rIns="768781" bIns="1270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Zneškodňovanie</a:t>
              </a:r>
            </a:p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cs-CZ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(skládkovanie)</a:t>
              </a:r>
            </a:p>
          </p:txBody>
        </p:sp>
      </p:grpSp>
      <p:sp>
        <p:nvSpPr>
          <p:cNvPr id="15" name="BlokTextu 2">
            <a:extLst>
              <a:ext uri="{FF2B5EF4-FFF2-40B4-BE49-F238E27FC236}">
                <a16:creationId xmlns:a16="http://schemas.microsoft.com/office/drawing/2014/main" id="{6578B520-03F4-4EAB-A439-8D41DF188BCD}"/>
              </a:ext>
            </a:extLst>
          </p:cNvPr>
          <p:cNvSpPr txBox="1"/>
          <p:nvPr/>
        </p:nvSpPr>
        <p:spPr>
          <a:xfrm>
            <a:off x="4499991" y="5301206"/>
            <a:ext cx="4608511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k-SK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Hierarchia odpadového hospodárstva v súčasnosti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61F03-8CBC-4EAD-AF72-68FE51B4BD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06090"/>
          </a:xfrm>
        </p:spPr>
        <p:txBody>
          <a:bodyPr/>
          <a:lstStyle/>
          <a:p>
            <a:pPr lvl="0"/>
            <a:r>
              <a:rPr lang="sk-SK" sz="3000"/>
              <a:t>Produkcia komunálneho odpadu v EÚ v tisícoch ton</a:t>
            </a:r>
          </a:p>
        </p:txBody>
      </p:sp>
      <p:graphicFrame>
        <p:nvGraphicFramePr>
          <p:cNvPr id="3" name="Zástupný symbol obsahu 6">
            <a:extLst>
              <a:ext uri="{FF2B5EF4-FFF2-40B4-BE49-F238E27FC236}">
                <a16:creationId xmlns:a16="http://schemas.microsoft.com/office/drawing/2014/main" id="{6E2BF37B-39DB-4FD8-9586-CE119A8232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59419" y="980721"/>
          <a:ext cx="7860322" cy="587728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25146">
                  <a:extLst>
                    <a:ext uri="{9D8B030D-6E8A-4147-A177-3AD203B41FA5}">
                      <a16:colId xmlns:a16="http://schemas.microsoft.com/office/drawing/2014/main" val="3532304813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4068529783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2855680748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1534977783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3070627652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3017409753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368452637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4033281520"/>
                    </a:ext>
                  </a:extLst>
                </a:gridCol>
                <a:gridCol w="791897">
                  <a:extLst>
                    <a:ext uri="{9D8B030D-6E8A-4147-A177-3AD203B41FA5}">
                      <a16:colId xmlns:a16="http://schemas.microsoft.com/office/drawing/2014/main" val="2055185544"/>
                    </a:ext>
                  </a:extLst>
                </a:gridCol>
              </a:tblGrid>
              <a:tr h="517038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Krajina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2004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2006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2008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2010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2012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2014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2016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2017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792685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Belgicko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5 083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5 113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5 131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4 973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5 069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4 762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4 746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4 659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460685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Bulharsko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4 619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4 387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4 486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4 094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3 364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3 192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2 881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3 080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898776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Česká republika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2 841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3 039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3 176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3 334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3 233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3 261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3 580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3 643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714889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Dánsko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3 353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3 620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4 072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3 732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3 735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4 450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4 484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4 503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841248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Nemecko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48 434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46 426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48 367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49 237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49 154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51 102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52 133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52 342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610080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Estónsko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606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536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524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406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371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470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494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514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07879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Írsko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3 001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3 385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3 224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2 846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2 6</a:t>
                      </a:r>
                      <a:r>
                        <a:rPr lang="en-US" sz="700">
                          <a:latin typeface="Times New Roman"/>
                          <a:ea typeface="Times New Roman"/>
                        </a:rPr>
                        <a:t>22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2 619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2 763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sk-SK" sz="700" b="0" i="0" u="none" strike="noStrike">
                        <a:latin typeface="Times New Roman" pitchFamily="18"/>
                        <a:cs typeface="Times New Roman" pitchFamily="18"/>
                      </a:endParaRP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397043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Grécko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4 781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4 927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5 077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5 892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5 585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5 315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5 367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5 415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493735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Španielsko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25 746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26 209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25 317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23 774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21 678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20 836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21 542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21 530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104198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Francúzsko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32 444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33 990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34 714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34 535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34 938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34 230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34 339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34 393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976422"/>
                  </a:ext>
                </a:extLst>
              </a:tr>
              <a:tr h="18969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Taliansko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31 150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32 511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32 472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32 479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31 506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29 652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30 112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29 583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232063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Cyprus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498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521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573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577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572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523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545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547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825201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Lotyšsko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720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942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752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680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613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726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802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851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919630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Litva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1 260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1 326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1 369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1 253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1 400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1 270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1 272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1 286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584148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Luxembursko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311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323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341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344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351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348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355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362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534273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Maďarsko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4 592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4 711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4 553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4 033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3 988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3 795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3 721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3 768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804552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Malta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253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276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249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247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257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270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283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748124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Holandsko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9 746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9 761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9 868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9 484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9 225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8 894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8 858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8 787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304318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Rakúsko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5 047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5 293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4 997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4 701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4 650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4 833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4 928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5 018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006369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Poľsko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9 759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12 234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12 194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12 032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12 084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10 330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11 654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11 969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085754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Portugalsko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4 665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4 898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5 472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5 457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4 766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4 710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4 897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5 012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969171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Rumunsko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7 483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8 392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8 439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6 522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5 441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4 956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5 136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5 325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830536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Slovinsko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969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1 036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1 095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1 004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744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892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943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974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162005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Slovenská republika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1 475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1 623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1 772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1 809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1 751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1 733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1 890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2 058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461156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Fínsko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2 453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2 600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2 768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2 519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2 738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2 630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2 768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2 812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058424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Švédsko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4 169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4 500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4 732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4 364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4 399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4 246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4 393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4 551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486449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Veľká Británia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36 122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35 479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33 424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31 955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</a:rPr>
                        <a:t>30 056</a:t>
                      </a: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31 129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31 710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30 911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786567"/>
                  </a:ext>
                </a:extLst>
              </a:tr>
              <a:tr h="191502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EÚ (27 krajín)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251 579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258 035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259 185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252 315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</a:rPr>
                        <a:t>224 279</a:t>
                      </a:r>
                      <a:endParaRPr lang="sk-SK" sz="700">
                        <a:latin typeface="Times New Roman"/>
                        <a:ea typeface="Times New Roman"/>
                      </a:endParaRPr>
                    </a:p>
                  </a:txBody>
                  <a:tcPr marL="42565" marR="4256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241 161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246 583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sk-SK" sz="700" b="0" i="0" u="none" strike="noStrike">
                          <a:latin typeface="Times New Roman" pitchFamily="18"/>
                          <a:cs typeface="Times New Roman" pitchFamily="18"/>
                        </a:rPr>
                        <a:t>246 937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96414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C4010-368F-4693-AAC0-27C09EF024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72411"/>
            <a:ext cx="8994532" cy="634081"/>
          </a:xfrm>
        </p:spPr>
        <p:txBody>
          <a:bodyPr/>
          <a:lstStyle/>
          <a:p>
            <a:pPr lvl="0"/>
            <a:r>
              <a:rPr lang="sk-SK" sz="3000"/>
              <a:t>Produkcia komunálneho odpadu v EÚ v kg na obyvateľa</a:t>
            </a:r>
          </a:p>
        </p:txBody>
      </p:sp>
      <p:graphicFrame>
        <p:nvGraphicFramePr>
          <p:cNvPr id="3" name="Zástupný symbol obsahu 3">
            <a:extLst>
              <a:ext uri="{FF2B5EF4-FFF2-40B4-BE49-F238E27FC236}">
                <a16:creationId xmlns:a16="http://schemas.microsoft.com/office/drawing/2014/main" id="{72D8BDCE-7F60-42C0-93D9-46866855EF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9803" y="597880"/>
          <a:ext cx="8704376" cy="612553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337666">
                  <a:extLst>
                    <a:ext uri="{9D8B030D-6E8A-4147-A177-3AD203B41FA5}">
                      <a16:colId xmlns:a16="http://schemas.microsoft.com/office/drawing/2014/main" val="2876201901"/>
                    </a:ext>
                  </a:extLst>
                </a:gridCol>
                <a:gridCol w="628686">
                  <a:extLst>
                    <a:ext uri="{9D8B030D-6E8A-4147-A177-3AD203B41FA5}">
                      <a16:colId xmlns:a16="http://schemas.microsoft.com/office/drawing/2014/main" val="3318023456"/>
                    </a:ext>
                  </a:extLst>
                </a:gridCol>
                <a:gridCol w="728584">
                  <a:extLst>
                    <a:ext uri="{9D8B030D-6E8A-4147-A177-3AD203B41FA5}">
                      <a16:colId xmlns:a16="http://schemas.microsoft.com/office/drawing/2014/main" val="448593978"/>
                    </a:ext>
                  </a:extLst>
                </a:gridCol>
                <a:gridCol w="728584">
                  <a:extLst>
                    <a:ext uri="{9D8B030D-6E8A-4147-A177-3AD203B41FA5}">
                      <a16:colId xmlns:a16="http://schemas.microsoft.com/office/drawing/2014/main" val="3865303593"/>
                    </a:ext>
                  </a:extLst>
                </a:gridCol>
                <a:gridCol w="728584">
                  <a:extLst>
                    <a:ext uri="{9D8B030D-6E8A-4147-A177-3AD203B41FA5}">
                      <a16:colId xmlns:a16="http://schemas.microsoft.com/office/drawing/2014/main" val="3486202932"/>
                    </a:ext>
                  </a:extLst>
                </a:gridCol>
                <a:gridCol w="728584">
                  <a:extLst>
                    <a:ext uri="{9D8B030D-6E8A-4147-A177-3AD203B41FA5}">
                      <a16:colId xmlns:a16="http://schemas.microsoft.com/office/drawing/2014/main" val="931271319"/>
                    </a:ext>
                  </a:extLst>
                </a:gridCol>
                <a:gridCol w="955922">
                  <a:extLst>
                    <a:ext uri="{9D8B030D-6E8A-4147-A177-3AD203B41FA5}">
                      <a16:colId xmlns:a16="http://schemas.microsoft.com/office/drawing/2014/main" val="4051851076"/>
                    </a:ext>
                  </a:extLst>
                </a:gridCol>
                <a:gridCol w="955922">
                  <a:extLst>
                    <a:ext uri="{9D8B030D-6E8A-4147-A177-3AD203B41FA5}">
                      <a16:colId xmlns:a16="http://schemas.microsoft.com/office/drawing/2014/main" val="3846536971"/>
                    </a:ext>
                  </a:extLst>
                </a:gridCol>
                <a:gridCol w="955922">
                  <a:extLst>
                    <a:ext uri="{9D8B030D-6E8A-4147-A177-3AD203B41FA5}">
                      <a16:colId xmlns:a16="http://schemas.microsoft.com/office/drawing/2014/main" val="1723339243"/>
                    </a:ext>
                  </a:extLst>
                </a:gridCol>
                <a:gridCol w="955922">
                  <a:extLst>
                    <a:ext uri="{9D8B030D-6E8A-4147-A177-3AD203B41FA5}">
                      <a16:colId xmlns:a16="http://schemas.microsoft.com/office/drawing/2014/main" val="202248273"/>
                    </a:ext>
                  </a:extLst>
                </a:gridCol>
              </a:tblGrid>
              <a:tr h="459175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Krajina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2004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2006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2008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2010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2012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2014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2016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2017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Rozdiel</a:t>
                      </a:r>
                      <a:br>
                        <a:rPr lang="sk-SK" sz="1000" b="1">
                          <a:latin typeface="Times New Roman"/>
                          <a:ea typeface="Times New Roman"/>
                        </a:rPr>
                      </a:b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2017 - 2004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812041"/>
                  </a:ext>
                </a:extLst>
              </a:tr>
              <a:tr h="183675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Belgicko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488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485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479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455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456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425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419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409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-79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74540"/>
                  </a:ext>
                </a:extLst>
              </a:tr>
              <a:tr h="183675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Bulharsko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594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570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599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554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442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404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435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-159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426922"/>
                  </a:ext>
                </a:extLst>
              </a:tr>
              <a:tr h="275508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100" b="1">
                          <a:latin typeface="Times New Roman"/>
                          <a:ea typeface="Times New Roman"/>
                        </a:rPr>
                        <a:t>Česká republika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279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297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306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318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308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310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339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344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+65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09514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Dánsko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620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666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741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673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668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789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783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781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+161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4280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Nemecko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587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564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589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602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611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631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633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633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+46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775127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Estónsko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445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398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392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305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280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357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376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390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-55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842359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Írsko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737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792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718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624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572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562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581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: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 pitchFamily="18"/>
                          <a:ea typeface="Times New Roman"/>
                          <a:cs typeface="Times New Roman" pitchFamily="18"/>
                        </a:rPr>
                        <a:t>-156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038861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Grécko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432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443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454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528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503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488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498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504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+72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019478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Španielsko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590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551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510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448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463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462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-138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567261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Francúzsko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519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536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541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533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534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518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514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513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227137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Taliansko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540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559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552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548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529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488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497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489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-51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76933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Cyprus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684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694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728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696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663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614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640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637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-47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903195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Lotyšsko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318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425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345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324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301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364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410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438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+120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21441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Litva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373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405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428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404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433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444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455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+82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48573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Luxembursko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679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683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697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679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662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626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609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607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-72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586339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Maďarsko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454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454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403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402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385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379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385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-69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6415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Malta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622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624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674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589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591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593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604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-18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92771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Holandsko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599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597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600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571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551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527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520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513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-86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31109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Rakúsko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618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640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599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560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552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565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564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570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-48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873757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Poľsko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256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321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320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315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314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272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307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315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+59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031729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Portugalsko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445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518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516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453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453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474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487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+42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996709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Rumunsko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349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396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411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324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271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249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261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272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-77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46437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Slovinsko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485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516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542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490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362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432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457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471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-14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6962"/>
                  </a:ext>
                </a:extLst>
              </a:tr>
              <a:tr h="275508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Slovenská republika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275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302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329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335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324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320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348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378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+103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128480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Fínsko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494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521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470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506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482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504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510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+41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785798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Švédsko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496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513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462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438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443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452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-12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496101"/>
                  </a:ext>
                </a:extLst>
              </a:tr>
              <a:tr h="194456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Veľká Británia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602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583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541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509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800">
                          <a:latin typeface="Times New Roman"/>
                          <a:ea typeface="Times New Roman"/>
                        </a:rPr>
                        <a:t>472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482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483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468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800" b="0" i="0" u="none" strike="noStrike">
                          <a:latin typeface="Times New Roman" pitchFamily="18"/>
                          <a:cs typeface="Times New Roman" pitchFamily="18"/>
                        </a:rPr>
                        <a:t>-134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070369"/>
                  </a:ext>
                </a:extLst>
              </a:tr>
              <a:tr h="275508"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EÚ (27 krajín)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514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523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521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505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488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479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487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sk-SK" sz="1200" b="1">
                          <a:latin typeface="Times New Roman"/>
                          <a:ea typeface="Times New Roman"/>
                        </a:rPr>
                        <a:t>486</a:t>
                      </a:r>
                    </a:p>
                  </a:txBody>
                  <a:tcPr marL="41148" marR="41148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k-SK" sz="1200" b="1" i="0" u="none" strike="noStrike">
                          <a:latin typeface="Times New Roman" pitchFamily="18"/>
                          <a:cs typeface="Times New Roman" pitchFamily="18"/>
                        </a:rPr>
                        <a:t>-28</a:t>
                      </a:r>
                    </a:p>
                  </a:txBody>
                  <a:tcPr marL="9528" marR="9528" marT="9528" marB="0" anchor="b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918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B6D1E-BF6B-4F4C-B7B8-B7F8C7C074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706090"/>
          </a:xfrm>
        </p:spPr>
        <p:txBody>
          <a:bodyPr>
            <a:normAutofit/>
          </a:bodyPr>
          <a:lstStyle/>
          <a:p>
            <a:pPr lvl="0"/>
            <a:r>
              <a:rPr lang="sk-SK" sz="2800" dirty="0"/>
              <a:t>Nakladanie s komunálnym odpadom v EÚ v roku 2017</a:t>
            </a:r>
          </a:p>
        </p:txBody>
      </p:sp>
      <p:graphicFrame>
        <p:nvGraphicFramePr>
          <p:cNvPr id="8" name="Zástupný objekt pre obsah 7">
            <a:extLst>
              <a:ext uri="{FF2B5EF4-FFF2-40B4-BE49-F238E27FC236}">
                <a16:creationId xmlns:a16="http://schemas.microsoft.com/office/drawing/2014/main" id="{75569BBF-7BE5-4EFA-9B73-B6C0CC5204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217244"/>
              </p:ext>
            </p:extLst>
          </p:nvPr>
        </p:nvGraphicFramePr>
        <p:xfrm>
          <a:off x="301841" y="1349406"/>
          <a:ext cx="8584707" cy="5233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52C18-BD4A-49E1-AA2A-312668AB0D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7541" y="260649"/>
            <a:ext cx="8229600" cy="576062"/>
          </a:xfrm>
        </p:spPr>
        <p:txBody>
          <a:bodyPr>
            <a:normAutofit fontScale="90000"/>
          </a:bodyPr>
          <a:lstStyle/>
          <a:p>
            <a:pPr lvl="0"/>
            <a:r>
              <a:rPr lang="sk-SK" sz="2300"/>
              <a:t>Porovnanie nakladania s komunálnym odpadom: najlepšie a najhoršie krajiny EÚ a krajiny V4</a:t>
            </a:r>
          </a:p>
        </p:txBody>
      </p:sp>
      <p:graphicFrame>
        <p:nvGraphicFramePr>
          <p:cNvPr id="3" name="Zástupný symbol obsahu 4">
            <a:extLst>
              <a:ext uri="{FF2B5EF4-FFF2-40B4-BE49-F238E27FC236}">
                <a16:creationId xmlns:a16="http://schemas.microsoft.com/office/drawing/2014/main" id="{704E53A3-06AF-4724-B793-7343AC8654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224581"/>
              </p:ext>
            </p:extLst>
          </p:nvPr>
        </p:nvGraphicFramePr>
        <p:xfrm>
          <a:off x="225838" y="970077"/>
          <a:ext cx="8719362" cy="542813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87286">
                  <a:extLst>
                    <a:ext uri="{9D8B030D-6E8A-4147-A177-3AD203B41FA5}">
                      <a16:colId xmlns:a16="http://schemas.microsoft.com/office/drawing/2014/main" val="378917347"/>
                    </a:ext>
                  </a:extLst>
                </a:gridCol>
                <a:gridCol w="804635">
                  <a:extLst>
                    <a:ext uri="{9D8B030D-6E8A-4147-A177-3AD203B41FA5}">
                      <a16:colId xmlns:a16="http://schemas.microsoft.com/office/drawing/2014/main" val="4247559076"/>
                    </a:ext>
                  </a:extLst>
                </a:gridCol>
                <a:gridCol w="686878">
                  <a:extLst>
                    <a:ext uri="{9D8B030D-6E8A-4147-A177-3AD203B41FA5}">
                      <a16:colId xmlns:a16="http://schemas.microsoft.com/office/drawing/2014/main" val="3168753318"/>
                    </a:ext>
                  </a:extLst>
                </a:gridCol>
                <a:gridCol w="659419">
                  <a:extLst>
                    <a:ext uri="{9D8B030D-6E8A-4147-A177-3AD203B41FA5}">
                      <a16:colId xmlns:a16="http://schemas.microsoft.com/office/drawing/2014/main" val="3296033563"/>
                    </a:ext>
                  </a:extLst>
                </a:gridCol>
                <a:gridCol w="716889">
                  <a:extLst>
                    <a:ext uri="{9D8B030D-6E8A-4147-A177-3AD203B41FA5}">
                      <a16:colId xmlns:a16="http://schemas.microsoft.com/office/drawing/2014/main" val="249902256"/>
                    </a:ext>
                  </a:extLst>
                </a:gridCol>
                <a:gridCol w="602287">
                  <a:extLst>
                    <a:ext uri="{9D8B030D-6E8A-4147-A177-3AD203B41FA5}">
                      <a16:colId xmlns:a16="http://schemas.microsoft.com/office/drawing/2014/main" val="2160692675"/>
                    </a:ext>
                  </a:extLst>
                </a:gridCol>
                <a:gridCol w="602287">
                  <a:extLst>
                    <a:ext uri="{9D8B030D-6E8A-4147-A177-3AD203B41FA5}">
                      <a16:colId xmlns:a16="http://schemas.microsoft.com/office/drawing/2014/main" val="1175215711"/>
                    </a:ext>
                  </a:extLst>
                </a:gridCol>
                <a:gridCol w="257741">
                  <a:extLst>
                    <a:ext uri="{9D8B030D-6E8A-4147-A177-3AD203B41FA5}">
                      <a16:colId xmlns:a16="http://schemas.microsoft.com/office/drawing/2014/main" val="3951696335"/>
                    </a:ext>
                  </a:extLst>
                </a:gridCol>
                <a:gridCol w="915689">
                  <a:extLst>
                    <a:ext uri="{9D8B030D-6E8A-4147-A177-3AD203B41FA5}">
                      <a16:colId xmlns:a16="http://schemas.microsoft.com/office/drawing/2014/main" val="1597608975"/>
                    </a:ext>
                  </a:extLst>
                </a:gridCol>
                <a:gridCol w="624251">
                  <a:extLst>
                    <a:ext uri="{9D8B030D-6E8A-4147-A177-3AD203B41FA5}">
                      <a16:colId xmlns:a16="http://schemas.microsoft.com/office/drawing/2014/main" val="3847352835"/>
                    </a:ext>
                  </a:extLst>
                </a:gridCol>
                <a:gridCol w="650632">
                  <a:extLst>
                    <a:ext uri="{9D8B030D-6E8A-4147-A177-3AD203B41FA5}">
                      <a16:colId xmlns:a16="http://schemas.microsoft.com/office/drawing/2014/main" val="431524456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930300824"/>
                    </a:ext>
                  </a:extLst>
                </a:gridCol>
                <a:gridCol w="602287">
                  <a:extLst>
                    <a:ext uri="{9D8B030D-6E8A-4147-A177-3AD203B41FA5}">
                      <a16:colId xmlns:a16="http://schemas.microsoft.com/office/drawing/2014/main" val="2024081044"/>
                    </a:ext>
                  </a:extLst>
                </a:gridCol>
                <a:gridCol w="602287">
                  <a:extLst>
                    <a:ext uri="{9D8B030D-6E8A-4147-A177-3AD203B41FA5}">
                      <a16:colId xmlns:a16="http://schemas.microsoft.com/office/drawing/2014/main" val="2208831844"/>
                    </a:ext>
                  </a:extLst>
                </a:gridCol>
              </a:tblGrid>
              <a:tr h="244757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Rok 2004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Rok 2017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394616"/>
                  </a:ext>
                </a:extLst>
              </a:tr>
              <a:tr h="1792141"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Poradie EÚ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Krajina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Skládkovanie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Spaľovanie (s energetickým zhodnotením)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Spaľovanie </a:t>
                      </a:r>
                      <a:br>
                        <a:rPr lang="sk-SK" sz="1000" b="1">
                          <a:latin typeface="Times New Roman"/>
                          <a:ea typeface="Times New Roman"/>
                        </a:rPr>
                      </a:br>
                      <a:r>
                        <a:rPr lang="sk-SK" sz="1000" b="1">
                          <a:latin typeface="Times New Roman"/>
                          <a:ea typeface="Times New Roman"/>
                        </a:rPr>
                        <a:t>(bez zhodnotenia)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Recyklácia materiálov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Kompostovanie a digescia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Poradie EÚ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Krajina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Skládkovanie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Spaľovanie (s energetickým zhodnotením)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Spaľovanie </a:t>
                      </a:r>
                      <a:br>
                        <a:rPr lang="sk-SK" sz="1000" b="1">
                          <a:latin typeface="Times New Roman"/>
                          <a:ea typeface="Times New Roman"/>
                        </a:rPr>
                      </a:br>
                      <a:r>
                        <a:rPr lang="sk-SK" sz="1000" b="1">
                          <a:latin typeface="Times New Roman"/>
                          <a:ea typeface="Times New Roman"/>
                        </a:rPr>
                        <a:t>(bez zhodnotenia)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Recyklácia materiálov</a:t>
                      </a:r>
                      <a:endParaRPr lang="sk-SK" sz="100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2" marR="71752"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Kompostovanie a </a:t>
                      </a:r>
                      <a:r>
                        <a:rPr lang="sk-SK" sz="1000" b="1" dirty="0" err="1">
                          <a:latin typeface="Times New Roman"/>
                          <a:ea typeface="Times New Roman"/>
                        </a:rPr>
                        <a:t>digescia</a:t>
                      </a:r>
                      <a:endParaRPr lang="sk-SK" sz="1000" dirty="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vert="vert27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66970"/>
                  </a:ext>
                </a:extLst>
              </a:tr>
              <a:tr h="267745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Holandsko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1,99%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40,96%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27,25%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29,80%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Švédsko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0,44%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52,76%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31,35%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15,45%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593404"/>
                  </a:ext>
                </a:extLst>
              </a:tr>
              <a:tr h="267745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Dánsko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5,04%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61,02%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16,34%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17,63%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Belgicko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0,90%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43,67%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0,74%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34,49%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20,10%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056759"/>
                  </a:ext>
                </a:extLst>
              </a:tr>
              <a:tr h="226615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Švédsko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9,02%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46,13%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34,65%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10,20%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Fínsko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0,98%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58,51%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27,40%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13,11%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818630"/>
                  </a:ext>
                </a:extLst>
              </a:tr>
              <a:tr h="294592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Rakúsko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11,24%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27,85%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22,52%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38,39%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Nemecko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0,99%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29,83%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4,11%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47,34%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17,81%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720159"/>
                  </a:ext>
                </a:extLst>
              </a:tr>
              <a:tr h="453231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Česká republika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76,71%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16,82%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0,04%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5,76%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0,71%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Česká</a:t>
                      </a:r>
                      <a:r>
                        <a:rPr lang="sk-SK" sz="1000" b="1" baseline="0" dirty="0">
                          <a:latin typeface="Times New Roman"/>
                          <a:ea typeface="Times New Roman"/>
                        </a:rPr>
                        <a:t> republika</a:t>
                      </a:r>
                      <a:endParaRPr lang="sk-SK" sz="1000" b="1" dirty="0">
                        <a:latin typeface="Times New Roman"/>
                        <a:ea typeface="Times New Roman"/>
                      </a:endParaRP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48,41%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17,39%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26,96%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7,25%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647675"/>
                  </a:ext>
                </a:extLst>
              </a:tr>
              <a:tr h="273451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Slovensko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81,46%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7,91%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4,64%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3,20%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Times New Roman"/>
                        </a:rPr>
                        <a:t>2,79%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Slovensko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60,58%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9,52%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21,16%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 dirty="0">
                          <a:latin typeface="Times New Roman"/>
                          <a:ea typeface="Times New Roman"/>
                        </a:rPr>
                        <a:t>8,73%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72012"/>
                  </a:ext>
                </a:extLst>
              </a:tr>
              <a:tr h="270122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Maďarsko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84,73%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3,41%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11,01%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0,86%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Portugalsko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62,50%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UN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UN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15,22%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22,28%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939828"/>
                  </a:ext>
                </a:extLst>
              </a:tr>
              <a:tr h="257842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Lotyšsko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92,89%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2,16%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3,86%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1,24%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Chorvátsko</a:t>
                      </a:r>
                    </a:p>
                  </a:txBody>
                  <a:tcPr marL="9525" marR="9525" marT="9525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75,44%</a:t>
                      </a:r>
                    </a:p>
                  </a:txBody>
                  <a:tcPr marL="9525" marR="9525" marT="9525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0,00%</a:t>
                      </a:r>
                    </a:p>
                  </a:txBody>
                  <a:tcPr marL="9525" marR="9525" marT="9525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0,00%</a:t>
                      </a:r>
                    </a:p>
                  </a:txBody>
                  <a:tcPr marL="9525" marR="9525" marT="9525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22,31%</a:t>
                      </a:r>
                    </a:p>
                  </a:txBody>
                  <a:tcPr marL="9525" marR="9525" marT="9525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2,26%</a:t>
                      </a:r>
                    </a:p>
                  </a:txBody>
                  <a:tcPr marL="9525" marR="9525" marT="9525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06039"/>
                  </a:ext>
                </a:extLst>
              </a:tr>
              <a:tr h="275874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Poľsko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94,64%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0,45%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2,50%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2,41%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Rumunsko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79,34%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4,96%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8,26%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0" dirty="0">
                          <a:latin typeface="Times New Roman"/>
                          <a:ea typeface="Times New Roman"/>
                        </a:rPr>
                        <a:t>7,44%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09581"/>
                  </a:ext>
                </a:extLst>
              </a:tr>
              <a:tr h="305437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Cyprus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96,79%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3,21%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Grécko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80,12%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0,99%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UN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14,71%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4,17%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008160"/>
                  </a:ext>
                </a:extLst>
              </a:tr>
              <a:tr h="256169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Litva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97,96%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1,19%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0,85%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Cyprus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82,11%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0,34%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15,50%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2,04%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68252"/>
                  </a:ext>
                </a:extLst>
              </a:tr>
              <a:tr h="236463"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Rumunsko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98,62%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1,38%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Malta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93,19%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6,81%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dirty="0">
                          <a:latin typeface="Times New Roman"/>
                          <a:ea typeface="Times New Roman"/>
                        </a:rPr>
                        <a:t>0,00%</a:t>
                      </a:r>
                    </a:p>
                  </a:txBody>
                  <a:tcPr marL="59490" marR="5949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7387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54EE5-1932-4BF0-A564-F2424F97CE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578211"/>
          </a:xfrm>
        </p:spPr>
        <p:txBody>
          <a:bodyPr/>
          <a:lstStyle/>
          <a:p>
            <a:pPr lvl="0"/>
            <a:r>
              <a:rPr lang="sk-SK"/>
              <a:t>Cieľom príspevku: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5A2D28-0EE8-4A1F-BC7B-80C7D45E6D3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3096" y="1256915"/>
            <a:ext cx="8643219" cy="5018327"/>
          </a:xfrm>
        </p:spPr>
        <p:txBody>
          <a:bodyPr/>
          <a:lstStyle/>
          <a:p>
            <a:pPr lvl="0" algn="just"/>
            <a:r>
              <a:rPr lang="sk-SK"/>
              <a:t>zhodnotiť postoje a vnímanie otázok životného prostredia a komunálneho odpadu občanmi so zameraním sa na faktory motivácie a angažovania sa v oblasti triedenia a nakladania s komunálnym odpadom.</a:t>
            </a:r>
          </a:p>
          <a:p>
            <a:pPr lvl="0" algn="just"/>
            <a:r>
              <a:rPr lang="sk-SK"/>
              <a:t>Návrh opatrení, ktoré by prispeli k postupnému znižovaniu tvorby komunálneho odpadu a intenzifikovali úroveň jeho triedenia, ako aj materiálového zhodnocovania.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AEE226-FE9B-419E-B2AA-49374A2AD6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475783" cy="1143000"/>
          </a:xfrm>
        </p:spPr>
        <p:txBody>
          <a:bodyPr/>
          <a:lstStyle/>
          <a:p>
            <a:pPr lvl="0"/>
            <a:r>
              <a:rPr lang="sk-SK" sz="3200" b="1"/>
              <a:t>Čas realizácie dotazníkového prieskumu</a:t>
            </a:r>
            <a:r>
              <a:rPr lang="sk-SK" sz="2400" b="1"/>
              <a:t>: </a:t>
            </a:r>
            <a:br>
              <a:rPr lang="sk-SK" sz="2400" b="1"/>
            </a:br>
            <a:r>
              <a:rPr lang="sk-SK" sz="3200"/>
              <a:t>maj-november 2018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5BA83-0125-495C-BA2D-75A0AC5E111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37387" y="1600200"/>
            <a:ext cx="8809896" cy="4525959"/>
          </a:xfrm>
        </p:spPr>
        <p:txBody>
          <a:bodyPr/>
          <a:lstStyle/>
          <a:p>
            <a:pPr lvl="0" algn="just"/>
            <a:r>
              <a:rPr lang="sk-SK" b="1"/>
              <a:t>Celkový počet respondentov:  </a:t>
            </a:r>
            <a:r>
              <a:rPr lang="sk-SK"/>
              <a:t>479</a:t>
            </a:r>
          </a:p>
          <a:p>
            <a:pPr lvl="0" algn="just"/>
            <a:r>
              <a:rPr lang="sk-SK" b="1"/>
              <a:t>Štruktúra respondentov podľa bydliska:</a:t>
            </a:r>
          </a:p>
          <a:p>
            <a:pPr marL="0" lvl="0" indent="0" algn="just">
              <a:buNone/>
            </a:pPr>
            <a:r>
              <a:rPr lang="sk-SK"/>
              <a:t> 264 bývalo v obciach a 215 v mestách.</a:t>
            </a:r>
          </a:p>
          <a:p>
            <a:pPr lvl="0" algn="just"/>
            <a:r>
              <a:rPr lang="sk-SK"/>
              <a:t> </a:t>
            </a:r>
            <a:r>
              <a:rPr lang="sk-SK" b="1"/>
              <a:t>Štruktúra respondentov podľa pohlavia: </a:t>
            </a:r>
          </a:p>
          <a:p>
            <a:pPr marL="0" lvl="0" indent="0" algn="just">
              <a:buNone/>
            </a:pPr>
            <a:r>
              <a:rPr lang="sk-SK"/>
              <a:t> 165 mužov a 314 žien.</a:t>
            </a:r>
          </a:p>
          <a:p>
            <a:pPr marL="0" lvl="0" indent="0" algn="just">
              <a:buNone/>
            </a:pPr>
            <a:r>
              <a:rPr lang="sk-SK" sz="2800" b="1" i="1"/>
              <a:t>Otázky z oblasti triedenia KO odpadu boli zamerané na osobné názory, postoje a správanie sa ako aj všeobecnú časť s údajmi o respondentoch a bydlisku slúžiacich pre kategorizáciu odpovedí.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1851</Words>
  <Application>Microsoft Office PowerPoint</Application>
  <PresentationFormat>Předvádění na obrazovce (4:3)</PresentationFormat>
  <Paragraphs>870</Paragraphs>
  <Slides>17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Motív Office</vt:lpstr>
      <vt:lpstr>Motivácia občanov ku triedeniu komunálneho odpadu na Slovensku </vt:lpstr>
      <vt:lpstr>Prezentace aplikace PowerPoint</vt:lpstr>
      <vt:lpstr>Požadovaný stav hierarchie odpadového hospodárstva</vt:lpstr>
      <vt:lpstr>Produkcia komunálneho odpadu v EÚ v tisícoch ton</vt:lpstr>
      <vt:lpstr>Produkcia komunálneho odpadu v EÚ v kg na obyvateľa</vt:lpstr>
      <vt:lpstr>Nakladanie s komunálnym odpadom v EÚ v roku 2017</vt:lpstr>
      <vt:lpstr>Porovnanie nakladania s komunálnym odpadom: najlepšie a najhoršie krajiny EÚ a krajiny V4</vt:lpstr>
      <vt:lpstr>Cieľom príspevku:</vt:lpstr>
      <vt:lpstr>Čas realizácie dotazníkového prieskumu:  maj-november 2018</vt:lpstr>
      <vt:lpstr>Vyhodnotenie dotazníkového prieskumu sa zameriava na hodnotenie odpovedí v štruktúre: </vt:lpstr>
      <vt:lpstr>Najdôležitejšie zistenia dotazníkového prieskumu 1:</vt:lpstr>
      <vt:lpstr>Najdôležitejšie zistenia dotazníkového prieskumu 2:</vt:lpstr>
      <vt:lpstr>Pre oblasť nakladania s KO v SR s cieľom dosiahnuť zlepšenie navrhujeme nasledovné opatrenia:</vt:lpstr>
      <vt:lpstr>Prezentace aplikace PowerPoint</vt:lpstr>
      <vt:lpstr>POPLATKY ZA ULOŽENIE ODPADOV NA SKLÁDKU ODPADOV do roku 2018 (€ . t-1) (Príloha č. 1 k zákonu č. 17/2004 Z. z.)</vt:lpstr>
      <vt:lpstr>Položky a sadzby za uloženie zmesového komunálneho odpadu (20 03 01) a objemného odpadu (20 03 07) na skládku odpadov €/t</vt:lpstr>
      <vt:lpstr>Výška poplatkov za uloženie iných druhov komunálneho odpadu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Množstvový zber komunálnych odpadov   Large-volume collection of municipal waste</dc:title>
  <dc:creator>Stričíkovci</dc:creator>
  <cp:lastModifiedBy>studentv@cemc.cz</cp:lastModifiedBy>
  <cp:revision>32</cp:revision>
  <dcterms:created xsi:type="dcterms:W3CDTF">2018-05-16T18:39:24Z</dcterms:created>
  <dcterms:modified xsi:type="dcterms:W3CDTF">2019-03-21T07:39:37Z</dcterms:modified>
</cp:coreProperties>
</file>