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94" r:id="rId4"/>
    <p:sldId id="283" r:id="rId5"/>
    <p:sldId id="286" r:id="rId6"/>
    <p:sldId id="261" r:id="rId7"/>
    <p:sldId id="260" r:id="rId8"/>
    <p:sldId id="287" r:id="rId9"/>
    <p:sldId id="259" r:id="rId10"/>
    <p:sldId id="292" r:id="rId11"/>
    <p:sldId id="288" r:id="rId12"/>
    <p:sldId id="289" r:id="rId13"/>
    <p:sldId id="290" r:id="rId14"/>
    <p:sldId id="291" r:id="rId15"/>
    <p:sldId id="293" r:id="rId16"/>
    <p:sldId id="295" r:id="rId17"/>
    <p:sldId id="269" r:id="rId18"/>
    <p:sldId id="26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 snapToGrid="0" showGuides="1">
      <p:cViewPr>
        <p:scale>
          <a:sx n="70" d="100"/>
          <a:sy n="70" d="100"/>
        </p:scale>
        <p:origin x="1166" y="4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7B98CA-231F-4AF6-B0CC-56713FE8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58350" y="365125"/>
            <a:ext cx="2066924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134475" cy="53975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504825"/>
            <a:ext cx="11130534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91250" y="5962630"/>
            <a:ext cx="5534025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4906" y="174626"/>
            <a:ext cx="1120369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E36E83-314F-4B29-A569-44F3A0F1E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6725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1" y="165088"/>
            <a:ext cx="11255374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901" y="1458108"/>
            <a:ext cx="5527674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02" y="2395538"/>
            <a:ext cx="5527674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58108"/>
            <a:ext cx="555307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99" y="2395538"/>
            <a:ext cx="555307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3475" y="457201"/>
            <a:ext cx="6781799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0"/>
            <a:ext cx="4305300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72051" y="472281"/>
            <a:ext cx="6753224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1"/>
            <a:ext cx="4305300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6725" y="1448598"/>
            <a:ext cx="11258550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91250" y="5962630"/>
            <a:ext cx="5534025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04906" y="174626"/>
            <a:ext cx="112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6153410"/>
            <a:ext cx="3632994" cy="324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40500"/>
            <a:ext cx="139364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nstituturmo.cz/images/Hodnoceni_nakladu_na_hospodaren_s_KO_201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Posouzení a návrh svozových plánů odpadu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Radovan </a:t>
            </a:r>
            <a:r>
              <a:rPr lang="cs-CZ" b="1" dirty="0" err="1"/>
              <a:t>Šomplák</a:t>
            </a:r>
            <a:r>
              <a:rPr lang="cs-CZ" dirty="0"/>
              <a:t>, Vlastimír Nevrlý, Veronika Smejkalová, Jiří Gregor</a:t>
            </a:r>
          </a:p>
          <a:p>
            <a:endParaRPr lang="cs-CZ" dirty="0"/>
          </a:p>
          <a:p>
            <a:r>
              <a:rPr lang="cs-CZ" dirty="0"/>
              <a:t>Odpadové fórum</a:t>
            </a:r>
          </a:p>
          <a:p>
            <a:r>
              <a:rPr lang="cs-CZ" dirty="0"/>
              <a:t>21.3.2019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FE64F-382C-4AE9-99DB-393215B9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- vstupní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63891-53FA-4A69-97D8-3F9554F6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otáčení v křižovatce – po svezení ulice (povoleno pokud nelze jinak)</a:t>
            </a:r>
          </a:p>
          <a:p>
            <a:r>
              <a:rPr lang="cs-CZ" dirty="0"/>
              <a:t>Typ </a:t>
            </a:r>
            <a:r>
              <a:rPr lang="cs-CZ" dirty="0" err="1"/>
              <a:t>routingu</a:t>
            </a:r>
            <a:r>
              <a:rPr lang="cs-CZ" dirty="0"/>
              <a:t> – identifikované segmenty ulic se sběrnými nádobami</a:t>
            </a:r>
          </a:p>
          <a:p>
            <a:r>
              <a:rPr lang="cs-CZ" dirty="0"/>
              <a:t>Recycling center</a:t>
            </a:r>
          </a:p>
          <a:p>
            <a:r>
              <a:rPr lang="cs-CZ" dirty="0"/>
              <a:t>Čas vykládky – 10 min</a:t>
            </a:r>
          </a:p>
          <a:p>
            <a:r>
              <a:rPr lang="cs-CZ" dirty="0"/>
              <a:t>Čas obsluhy – průměrné hodnoty</a:t>
            </a:r>
          </a:p>
          <a:p>
            <a:pPr lvl="1"/>
            <a:r>
              <a:rPr lang="cs-CZ" dirty="0"/>
              <a:t>Sběrné nádoby: 240 L (50 s) a 1100 L (76 s)</a:t>
            </a:r>
          </a:p>
          <a:p>
            <a:r>
              <a:rPr lang="cs-CZ" dirty="0"/>
              <a:t>Rychlost – průměrná 15 km/hod u přejezdů mezi sběrnými body</a:t>
            </a:r>
          </a:p>
          <a:p>
            <a:r>
              <a:rPr lang="cs-CZ" dirty="0"/>
              <a:t>Naplněnost sběrné nádoby – rozpočítání průměrné naplněnosti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40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FE64F-382C-4AE9-99DB-393215B9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1 - Promítnutí dat do modelové infrastruktury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63891-53FA-4A69-97D8-3F9554F6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8"/>
            <a:ext cx="7393907" cy="43616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Porovnání dat ve stejném metrickém prostoru</a:t>
            </a:r>
          </a:p>
          <a:p>
            <a:r>
              <a:rPr lang="cs-CZ" dirty="0"/>
              <a:t>Metoda – na základě posloupnosti obsluhy sběrných nádob</a:t>
            </a:r>
          </a:p>
          <a:p>
            <a:r>
              <a:rPr lang="cs-CZ" dirty="0"/>
              <a:t>Lze zpřesnit – úprava mapovacího algoritmu</a:t>
            </a:r>
          </a:p>
          <a:p>
            <a:r>
              <a:rPr lang="cs-CZ" dirty="0"/>
              <a:t>Ujetá vzdálenost</a:t>
            </a:r>
          </a:p>
          <a:p>
            <a:pPr lvl="1"/>
            <a:r>
              <a:rPr lang="cs-CZ" dirty="0"/>
              <a:t>77,1 km</a:t>
            </a:r>
          </a:p>
          <a:p>
            <a:r>
              <a:rPr lang="cs-CZ" dirty="0"/>
              <a:t>Doba trvání </a:t>
            </a:r>
          </a:p>
          <a:p>
            <a:pPr lvl="1"/>
            <a:r>
              <a:rPr lang="cs-CZ" dirty="0"/>
              <a:t>30 125 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47CEC1-37ED-4A33-A28B-2B3963683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1047749"/>
            <a:ext cx="4105275" cy="57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5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FE64F-382C-4AE9-99DB-393215B9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2 -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63891-53FA-4A69-97D8-3F9554F6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8598"/>
            <a:ext cx="6928686" cy="43616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Návrh svozové trasy </a:t>
            </a:r>
          </a:p>
          <a:p>
            <a:endParaRPr lang="cs-CZ" dirty="0"/>
          </a:p>
          <a:p>
            <a:r>
              <a:rPr lang="cs-CZ" dirty="0"/>
              <a:t>Sestavení časového plánu – pořadí ulic (sběrných nádob)</a:t>
            </a:r>
          </a:p>
          <a:p>
            <a:endParaRPr lang="cs-CZ" dirty="0"/>
          </a:p>
          <a:p>
            <a:r>
              <a:rPr lang="cs-CZ" dirty="0"/>
              <a:t>Ujetá vzdálenost</a:t>
            </a:r>
          </a:p>
          <a:p>
            <a:r>
              <a:rPr lang="cs-CZ" dirty="0"/>
              <a:t>63,7 km</a:t>
            </a:r>
          </a:p>
          <a:p>
            <a:endParaRPr lang="cs-CZ" dirty="0"/>
          </a:p>
          <a:p>
            <a:r>
              <a:rPr lang="cs-CZ" dirty="0"/>
              <a:t>Doba trvání </a:t>
            </a:r>
          </a:p>
          <a:p>
            <a:r>
              <a:rPr lang="cs-CZ" dirty="0"/>
              <a:t>27 024 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8F6AC1-67C4-490D-B7D2-D9DACC775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89504" y="220527"/>
            <a:ext cx="4442075" cy="64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FE64F-382C-4AE9-99DB-393215B9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svozových tras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63891-53FA-4A69-97D8-3F9554F6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672" y="2940513"/>
            <a:ext cx="4169444" cy="4422813"/>
          </a:xfrm>
        </p:spPr>
        <p:txBody>
          <a:bodyPr/>
          <a:lstStyle/>
          <a:p>
            <a:r>
              <a:rPr lang="cs-CZ" dirty="0"/>
              <a:t>Grafické srovnání – identifikace rozdílu – zájezd do jiné městské části</a:t>
            </a:r>
          </a:p>
          <a:p>
            <a:r>
              <a:rPr lang="cs-CZ" dirty="0"/>
              <a:t>Nekompletní informace o sběrných nádobách</a:t>
            </a:r>
          </a:p>
          <a:p>
            <a:r>
              <a:rPr lang="cs-CZ" dirty="0"/>
              <a:t>Manuální dopočet </a:t>
            </a:r>
          </a:p>
          <a:p>
            <a:pPr marL="0" indent="0">
              <a:buNone/>
            </a:pPr>
            <a:r>
              <a:rPr lang="cs-CZ" dirty="0"/>
              <a:t>– 3 038 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943ECC-B59F-44A7-AE01-ADC37FD8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78" y="777876"/>
            <a:ext cx="9678572" cy="52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FE64F-382C-4AE9-99DB-393215B9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Technicko-ekonomický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63891-53FA-4A69-97D8-3F9554F6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Nevhodně zařazené sběrné nádoby</a:t>
            </a:r>
          </a:p>
          <a:p>
            <a:pPr marL="267970" indent="-267970"/>
            <a:r>
              <a:rPr lang="cs-CZ" dirty="0"/>
              <a:t>Vybraný třínápravový svozový vůz</a:t>
            </a:r>
          </a:p>
          <a:p>
            <a:pPr marL="267970" indent="-267970"/>
            <a:r>
              <a:rPr lang="cs-CZ" dirty="0"/>
              <a:t>Zohlednění pouze variabilních nákladů (35 – 45 Kč/km)</a:t>
            </a:r>
          </a:p>
          <a:p>
            <a:r>
              <a:rPr lang="cs-CZ" dirty="0"/>
              <a:t>Odhad roční úspory nákladů na jedné svozové trase až 34 000 Kč, při vybraném scénáři (svoz 1x týdně)</a:t>
            </a:r>
          </a:p>
          <a:p>
            <a:r>
              <a:rPr lang="cs-CZ" dirty="0"/>
              <a:t>Roční úspora pro větší města se může pohybovat až v milionech korun</a:t>
            </a:r>
          </a:p>
          <a:p>
            <a:endParaRPr lang="cs-CZ" dirty="0"/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D98DA122-1C93-44A9-88A2-31D0896A3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61919"/>
              </p:ext>
            </p:extLst>
          </p:nvPr>
        </p:nvGraphicFramePr>
        <p:xfrm>
          <a:off x="466725" y="1605101"/>
          <a:ext cx="11441222" cy="163931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24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1640118673"/>
                    </a:ext>
                  </a:extLst>
                </a:gridCol>
              </a:tblGrid>
              <a:tr h="682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Celkový nájezd [km]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Provozní náklady na trasu [Kč/trasa]</a:t>
                      </a:r>
                      <a:endParaRPr lang="cs-CZ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dirty="0"/>
                        <a:t>Procentuální změna</a:t>
                      </a:r>
                      <a:endParaRPr lang="cs-CZ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41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dirty="0"/>
                        <a:t>Realita – Logy z monitoringu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71,4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3 113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cs-CZ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79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1200" dirty="0"/>
                        <a:t>Výpočet 1 – </a:t>
                      </a:r>
                      <a:r>
                        <a:rPr lang="cs-CZ" sz="1400" kern="1200" dirty="0">
                          <a:effectLst/>
                        </a:rPr>
                        <a:t>Posloupnost </a:t>
                      </a:r>
                      <a:r>
                        <a:rPr lang="cs-CZ" sz="1400" dirty="0">
                          <a:effectLst/>
                        </a:rPr>
                        <a:t>promítnutá v infrastruktuře</a:t>
                      </a:r>
                      <a:endParaRPr lang="cs-CZ" sz="14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80,1 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3 492</a:t>
                      </a:r>
                      <a:endParaRPr lang="cs-CZ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dirty="0"/>
                        <a:t>12,8 %</a:t>
                      </a:r>
                      <a:endParaRPr lang="cs-CZ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400" kern="1200" dirty="0">
                          <a:effectLst/>
                        </a:rPr>
                        <a:t>Výpočet 2 - </a:t>
                      </a:r>
                      <a:r>
                        <a:rPr lang="cs-CZ" sz="1400" dirty="0">
                          <a:effectLst/>
                        </a:rPr>
                        <a:t>Model</a:t>
                      </a:r>
                      <a:endParaRPr lang="cs-CZ" sz="14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66,7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/>
                        <a:t>2 908</a:t>
                      </a:r>
                      <a:endParaRPr lang="cs-CZ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dirty="0"/>
                        <a:t>-16,7 %; -6,6 %</a:t>
                      </a:r>
                      <a:endParaRPr lang="cs-CZ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9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23A06-1546-4577-875F-E0437C5F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Odchylky v datech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10FF6-6615-40A7-AD15-EF4FA0A8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Chybná GPS souřadnice nebo ulice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cs-CZ" dirty="0"/>
              <a:t>Využití algoritmu pro identifikaci odchylek – zpřesnění dat</a:t>
            </a:r>
          </a:p>
          <a:p>
            <a:endParaRPr lang="pl-PL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B6917F-DFCB-4BA6-A9CC-AF9EA49D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5" y="2010509"/>
            <a:ext cx="9469704" cy="28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CD7BD-BB05-4092-92EB-78601BEF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Odchylky v modelu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E4EAB-88AD-4E45-AB41-B96FF336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86378"/>
            <a:ext cx="11258550" cy="4361652"/>
          </a:xfrm>
        </p:spPr>
        <p:txBody>
          <a:bodyPr/>
          <a:lstStyle/>
          <a:p>
            <a:r>
              <a:rPr lang="cs-CZ" dirty="0"/>
              <a:t>Chyby v infrastruktuře (podklad </a:t>
            </a:r>
            <a:r>
              <a:rPr lang="cs-CZ" dirty="0" err="1"/>
              <a:t>openstreetmap</a:t>
            </a:r>
            <a:r>
              <a:rPr lang="cs-CZ" dirty="0"/>
              <a:t>, identifikace segmentu ulice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7DA2D46-10C7-4E3C-8DCC-8F975318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45" y="2184931"/>
            <a:ext cx="10340310" cy="36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atributů pokročilého optimalizačního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4" y="1448598"/>
            <a:ext cx="11725275" cy="43616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Dopravní síť, její konstrukce a integrace silničních pravidel,</a:t>
            </a:r>
          </a:p>
          <a:p>
            <a:pPr marL="0" indent="0">
              <a:buNone/>
            </a:pPr>
            <a:r>
              <a:rPr lang="cs-CZ" dirty="0"/>
              <a:t>sběrné nádoby, jejich vlastnosti, rozmístění a napojení na infrastrukturu</a:t>
            </a:r>
          </a:p>
          <a:p>
            <a:endParaRPr lang="cs-CZ" dirty="0"/>
          </a:p>
          <a:p>
            <a:r>
              <a:rPr lang="cs-CZ" dirty="0"/>
              <a:t>Algoritmus, jeho vstupní parametry, výchozí model a implementace,</a:t>
            </a:r>
          </a:p>
          <a:p>
            <a:pPr marL="0" indent="0">
              <a:buNone/>
            </a:pPr>
            <a:r>
              <a:rPr lang="cs-CZ" dirty="0"/>
              <a:t>kritéria výpočtu a okrajové podmínky definované úlohy</a:t>
            </a:r>
          </a:p>
          <a:p>
            <a:endParaRPr lang="cs-CZ" dirty="0"/>
          </a:p>
          <a:p>
            <a:r>
              <a:rPr lang="cs-CZ" dirty="0"/>
              <a:t>Analýza výsledků, zahrnující efektivitu, robustnost, emise a ekonomiku</a:t>
            </a:r>
          </a:p>
          <a:p>
            <a:endParaRPr lang="cs-CZ" dirty="0"/>
          </a:p>
          <a:p>
            <a:r>
              <a:rPr lang="cs-CZ" dirty="0"/>
              <a:t>Vizualizace výsledků a potenciální manuální korekce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63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BCFBCA4-02C1-4AE0-B3E4-905083CC5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CC8D86-5CE7-421D-B45E-2DF10BF1B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Radovan Šomplák</a:t>
            </a:r>
          </a:p>
          <a:p>
            <a:r>
              <a:rPr lang="cs-CZ" dirty="0"/>
              <a:t>radovan.somplak@vutbr.cz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798AFB9-120F-43F4-BF5E-BA1B3C61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03" y="4340832"/>
            <a:ext cx="6911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23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4" y="1448598"/>
            <a:ext cx="11534775" cy="436165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Návrh tras a plánování svozu odpadu – podpora technických služeb</a:t>
            </a:r>
          </a:p>
          <a:p>
            <a:r>
              <a:rPr lang="cs-CZ" dirty="0"/>
              <a:t>Urbanizace – změna systému sběru odpadu</a:t>
            </a:r>
          </a:p>
          <a:p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</a:t>
            </a:r>
            <a:r>
              <a:rPr lang="cs-CZ" dirty="0" err="1"/>
              <a:t>package</a:t>
            </a:r>
            <a:r>
              <a:rPr lang="cs-CZ" dirty="0"/>
              <a:t> – EU – separační a recyklační cíle</a:t>
            </a:r>
          </a:p>
          <a:p>
            <a:r>
              <a:rPr lang="cs-CZ" dirty="0"/>
              <a:t>Narůstající množství odpadu jednotlivých frakcí</a:t>
            </a:r>
          </a:p>
          <a:p>
            <a:r>
              <a:rPr lang="cs-CZ" dirty="0"/>
              <a:t>Nové frakce separovaného sběru odpadu</a:t>
            </a:r>
          </a:p>
          <a:p>
            <a:r>
              <a:rPr lang="cs-CZ" dirty="0"/>
              <a:t>Svoz tvoří více než 50 % nákladů na zpracování KO [1] – optimalizace</a:t>
            </a:r>
          </a:p>
          <a:p>
            <a:r>
              <a:rPr lang="cs-CZ" dirty="0"/>
              <a:t>Odhad budoucích nákladů – rozpočet obcí, udržitelnost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8D21A2-60E4-4BBB-8B1D-95B5B49AD441}"/>
              </a:ext>
            </a:extLst>
          </p:cNvPr>
          <p:cNvSpPr txBox="1"/>
          <p:nvPr/>
        </p:nvSpPr>
        <p:spPr>
          <a:xfrm rot="10800000" flipV="1">
            <a:off x="5770484" y="5707651"/>
            <a:ext cx="6421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200" dirty="0"/>
              <a:t>[1] </a:t>
            </a:r>
            <a:r>
              <a:rPr lang="en-GB" sz="1200" dirty="0" err="1"/>
              <a:t>Institut</a:t>
            </a:r>
            <a:r>
              <a:rPr lang="en-GB" sz="1200" dirty="0"/>
              <a:t> pro </a:t>
            </a:r>
            <a:r>
              <a:rPr lang="en-GB" sz="1200" dirty="0" err="1"/>
              <a:t>udržitelný</a:t>
            </a:r>
            <a:r>
              <a:rPr lang="en-GB" sz="1200" dirty="0"/>
              <a:t> </a:t>
            </a:r>
            <a:r>
              <a:rPr lang="en-GB" sz="1200" dirty="0" err="1"/>
              <a:t>rozvoj</a:t>
            </a:r>
            <a:r>
              <a:rPr lang="en-GB" sz="1200" dirty="0"/>
              <a:t> </a:t>
            </a:r>
            <a:r>
              <a:rPr lang="en-GB" sz="1200" dirty="0" err="1"/>
              <a:t>měst</a:t>
            </a:r>
            <a:r>
              <a:rPr lang="en-GB" sz="1200" dirty="0"/>
              <a:t> a </a:t>
            </a:r>
            <a:r>
              <a:rPr lang="en-GB" sz="1200" dirty="0" err="1"/>
              <a:t>obcí</a:t>
            </a:r>
            <a:r>
              <a:rPr lang="en-GB" sz="1200" dirty="0"/>
              <a:t>, </a:t>
            </a:r>
            <a:r>
              <a:rPr lang="en-GB" sz="1200" dirty="0" err="1"/>
              <a:t>o.p.s</a:t>
            </a:r>
            <a:r>
              <a:rPr lang="en-GB" sz="1200" dirty="0"/>
              <a:t>. 2016. </a:t>
            </a:r>
            <a:r>
              <a:rPr lang="en-GB" sz="1200" dirty="0" err="1"/>
              <a:t>Hodnocení</a:t>
            </a:r>
            <a:r>
              <a:rPr lang="en-GB" sz="1200" dirty="0"/>
              <a:t> </a:t>
            </a:r>
            <a:r>
              <a:rPr lang="en-GB" sz="1200" dirty="0" err="1"/>
              <a:t>nákladů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hospodaření</a:t>
            </a:r>
            <a:r>
              <a:rPr lang="en-GB" sz="1200" dirty="0"/>
              <a:t> s </a:t>
            </a:r>
            <a:r>
              <a:rPr lang="en-GB" sz="1200" dirty="0" err="1"/>
              <a:t>komunálními</a:t>
            </a:r>
            <a:r>
              <a:rPr lang="en-GB" sz="1200" dirty="0"/>
              <a:t> </a:t>
            </a:r>
            <a:r>
              <a:rPr lang="en-GB" sz="1200" dirty="0" err="1"/>
              <a:t>odpady</a:t>
            </a:r>
            <a:r>
              <a:rPr lang="en-GB" sz="1200" dirty="0"/>
              <a:t> v </a:t>
            </a:r>
            <a:r>
              <a:rPr lang="en-GB" sz="1200" dirty="0" err="1"/>
              <a:t>obcích</a:t>
            </a:r>
            <a:r>
              <a:rPr lang="en-GB" sz="1200" dirty="0"/>
              <a:t> ČR (za </a:t>
            </a:r>
            <a:r>
              <a:rPr lang="en-GB" sz="1200" dirty="0" err="1"/>
              <a:t>rok</a:t>
            </a:r>
            <a:r>
              <a:rPr lang="en-GB" sz="1200" dirty="0"/>
              <a:t> 2015). 82 s., </a:t>
            </a:r>
            <a:r>
              <a:rPr lang="en-GB" sz="1200" dirty="0" err="1"/>
              <a:t>Dostupné</a:t>
            </a:r>
            <a:r>
              <a:rPr lang="en-GB" sz="1200" dirty="0"/>
              <a:t> z </a:t>
            </a:r>
            <a:r>
              <a:rPr lang="en-GB" sz="1200" dirty="0">
                <a:hlinkClick r:id="rId2"/>
              </a:rPr>
              <a:t>www.instituturmo.cz/images/Hodnoceni_nakladu_na_hospodaren_s_KO_2015.pdf</a:t>
            </a:r>
            <a:r>
              <a:rPr lang="cs-CZ" sz="1200" dirty="0"/>
              <a:t>.</a:t>
            </a:r>
          </a:p>
          <a:p>
            <a:pPr lvl="0"/>
            <a:endParaRPr lang="cs-CZ" sz="1200" dirty="0"/>
          </a:p>
          <a:p>
            <a:pPr lvl="0"/>
            <a:r>
              <a:rPr lang="cs-CZ" sz="1200" dirty="0"/>
              <a:t>KO – komunální odpad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8AF338-6232-4B06-A4D9-3B10E3C4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14" y="0"/>
            <a:ext cx="827908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úlohy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706AD-2357-4F1B-9E67-4D6C88823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018E19-82FF-402D-BDA5-FF24E564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5" y="1439177"/>
            <a:ext cx="4755895" cy="424633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2E1881-4539-4B3E-AD72-1B5BA740541E}"/>
              </a:ext>
            </a:extLst>
          </p:cNvPr>
          <p:cNvSpPr txBox="1"/>
          <p:nvPr/>
        </p:nvSpPr>
        <p:spPr>
          <a:xfrm>
            <a:off x="901385" y="1537890"/>
            <a:ext cx="360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Rozmístění sběrných nádob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AFEAD6-6B61-485C-9BC3-EADA1112F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1586" r="38455" b="22104"/>
          <a:stretch/>
        </p:blipFill>
        <p:spPr>
          <a:xfrm>
            <a:off x="6096000" y="1381126"/>
            <a:ext cx="4881529" cy="424633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241C0D2-B373-4477-BEAF-0DC979DDE815}"/>
              </a:ext>
            </a:extLst>
          </p:cNvPr>
          <p:cNvSpPr txBox="1"/>
          <p:nvPr/>
        </p:nvSpPr>
        <p:spPr>
          <a:xfrm>
            <a:off x="6904943" y="1938738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Návrh svozových tras</a:t>
            </a:r>
          </a:p>
        </p:txBody>
      </p:sp>
      <p:sp>
        <p:nvSpPr>
          <p:cNvPr id="8" name="Šipka doprava 5">
            <a:extLst>
              <a:ext uri="{FF2B5EF4-FFF2-40B4-BE49-F238E27FC236}">
                <a16:creationId xmlns:a16="http://schemas.microsoft.com/office/drawing/2014/main" id="{E987DB0C-294D-4CF9-9FFE-62ED15634470}"/>
              </a:ext>
            </a:extLst>
          </p:cNvPr>
          <p:cNvSpPr/>
          <p:nvPr/>
        </p:nvSpPr>
        <p:spPr>
          <a:xfrm>
            <a:off x="5083860" y="3295654"/>
            <a:ext cx="1003744" cy="26669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8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Přístup, metody a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Příprava a zpracování dat</a:t>
            </a:r>
          </a:p>
          <a:p>
            <a:pPr lvl="1"/>
            <a:r>
              <a:rPr lang="cs-CZ" dirty="0" err="1"/>
              <a:t>OpenStreetMap</a:t>
            </a:r>
            <a:r>
              <a:rPr lang="cs-CZ" dirty="0"/>
              <a:t> - podklad</a:t>
            </a:r>
          </a:p>
          <a:p>
            <a:pPr lvl="1"/>
            <a:r>
              <a:rPr lang="cs-CZ" dirty="0"/>
              <a:t>Technicko-ekonomické modely</a:t>
            </a:r>
          </a:p>
          <a:p>
            <a:pPr lvl="1"/>
            <a:r>
              <a:rPr lang="cs-CZ" dirty="0"/>
              <a:t>Databáze</a:t>
            </a:r>
          </a:p>
          <a:p>
            <a:pPr lvl="1"/>
            <a:r>
              <a:rPr lang="cs-CZ" dirty="0"/>
              <a:t>Návrh sběrných hnízd</a:t>
            </a:r>
          </a:p>
          <a:p>
            <a:pPr lvl="2"/>
            <a:r>
              <a:rPr lang="cs-CZ" dirty="0"/>
              <a:t>ekonomické a sociální kritérium</a:t>
            </a:r>
          </a:p>
          <a:p>
            <a:r>
              <a:rPr lang="cs-CZ" b="1" dirty="0"/>
              <a:t>Výpočet tras</a:t>
            </a:r>
          </a:p>
          <a:p>
            <a:pPr lvl="1"/>
            <a:r>
              <a:rPr lang="cs-CZ" dirty="0" err="1"/>
              <a:t>Metaheuristický</a:t>
            </a:r>
            <a:r>
              <a:rPr lang="cs-CZ" dirty="0"/>
              <a:t> algoritmus</a:t>
            </a:r>
          </a:p>
          <a:p>
            <a:pPr lvl="1"/>
            <a:r>
              <a:rPr lang="cs-CZ" dirty="0"/>
              <a:t>Genetický algoritmus a lokální prohledávání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Implementováno v C++</a:t>
            </a:r>
          </a:p>
          <a:p>
            <a:r>
              <a:rPr lang="cs-CZ" b="1" dirty="0"/>
              <a:t>Zpracování výsledků</a:t>
            </a:r>
          </a:p>
          <a:p>
            <a:pPr lvl="1"/>
            <a:r>
              <a:rPr lang="cs-CZ" dirty="0"/>
              <a:t>Statistická analýza</a:t>
            </a:r>
          </a:p>
          <a:p>
            <a:pPr lvl="1"/>
            <a:r>
              <a:rPr lang="cs-CZ" dirty="0"/>
              <a:t>Webová grafická aplikace – výsledky</a:t>
            </a:r>
          </a:p>
          <a:p>
            <a:pPr lvl="1"/>
            <a:r>
              <a:rPr lang="cs-CZ" dirty="0"/>
              <a:t>Technicko-ekonomické modely – vyhodnocení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45F2AC-901D-4000-A457-6DAFAAC06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0"/>
          <a:stretch/>
        </p:blipFill>
        <p:spPr bwMode="auto">
          <a:xfrm>
            <a:off x="7001283" y="1165933"/>
            <a:ext cx="4986581" cy="49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5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41BD1-919E-4718-8448-5B37993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336AF5-4480-4B32-8F5D-C1761417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Implementován v C++</a:t>
            </a:r>
          </a:p>
          <a:p>
            <a:r>
              <a:rPr lang="cs-CZ" dirty="0"/>
              <a:t>Komunikace s databází SQL</a:t>
            </a:r>
          </a:p>
          <a:p>
            <a:r>
              <a:rPr lang="cs-CZ" dirty="0"/>
              <a:t>Heuristika – genetický algoritmus kombinovaný s lokálním prohledáváním</a:t>
            </a:r>
          </a:p>
          <a:p>
            <a:r>
              <a:rPr lang="cs-CZ" dirty="0"/>
              <a:t>Přípustná a nepřípustná populace</a:t>
            </a:r>
          </a:p>
          <a:p>
            <a:r>
              <a:rPr lang="cs-CZ" dirty="0"/>
              <a:t>Explicitní reprezentace řešení </a:t>
            </a:r>
          </a:p>
        </p:txBody>
      </p:sp>
    </p:spTree>
    <p:extLst>
      <p:ext uri="{BB962C8B-B14F-4D97-AF65-F5344CB8AC3E}">
        <p14:creationId xmlns:p14="http://schemas.microsoft.com/office/powerpoint/2010/main" val="340655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16FC-2792-489B-A6B5-485BFB2E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analyzované trasy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C1C63-4422-4F4D-B27C-4B2E6589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Datum – 6.1.2017</a:t>
            </a:r>
          </a:p>
          <a:p>
            <a:r>
              <a:rPr lang="cs-CZ" dirty="0"/>
              <a:t>Vážící lístek – 3 450 kg</a:t>
            </a:r>
          </a:p>
          <a:p>
            <a:r>
              <a:rPr lang="cs-CZ" dirty="0"/>
              <a:t>Celkový objem sběrných nádob – 94 380 L</a:t>
            </a:r>
          </a:p>
          <a:p>
            <a:r>
              <a:rPr lang="cs-CZ" dirty="0"/>
              <a:t>Celkový nájezd – 71,43 km</a:t>
            </a:r>
          </a:p>
          <a:p>
            <a:r>
              <a:rPr lang="cs-CZ" dirty="0"/>
              <a:t>Frakce: papír</a:t>
            </a:r>
          </a:p>
          <a:p>
            <a:r>
              <a:rPr lang="cs-CZ" dirty="0"/>
              <a:t>Počet sběrných nádob: 146</a:t>
            </a:r>
          </a:p>
          <a:p>
            <a:r>
              <a:rPr lang="cs-CZ" dirty="0"/>
              <a:t>Sběrné nádoby: 240 L a 1100 L</a:t>
            </a:r>
          </a:p>
        </p:txBody>
      </p:sp>
    </p:spTree>
    <p:extLst>
      <p:ext uri="{BB962C8B-B14F-4D97-AF65-F5344CB8AC3E}">
        <p14:creationId xmlns:p14="http://schemas.microsoft.com/office/powerpoint/2010/main" val="17633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C195E-37D6-465B-B5D9-22B2487C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svozové trasy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F7EC5-F028-4CED-B4A1-29A49EA2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cs-CZ" sz="2400" dirty="0"/>
              <a:t>Ujetá vzdálenost </a:t>
            </a:r>
          </a:p>
          <a:p>
            <a:pPr lvl="1" fontAlgn="t"/>
            <a:r>
              <a:rPr lang="cs-CZ" dirty="0"/>
              <a:t>71,4 km</a:t>
            </a:r>
          </a:p>
          <a:p>
            <a:pPr marL="430213" lvl="1" indent="0" fontAlgn="t">
              <a:buNone/>
            </a:pPr>
            <a:endParaRPr lang="cs-CZ" sz="4000" dirty="0"/>
          </a:p>
          <a:p>
            <a:pPr fontAlgn="t"/>
            <a:r>
              <a:rPr lang="cs-CZ" sz="2400" dirty="0"/>
              <a:t>Doba trvání</a:t>
            </a:r>
          </a:p>
          <a:p>
            <a:pPr lvl="1" fontAlgn="t"/>
            <a:r>
              <a:rPr lang="cs-CZ" dirty="0"/>
              <a:t>29 700 s</a:t>
            </a:r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C39B5C-9567-440A-86C4-CA7CF62F786B}"/>
              </a:ext>
            </a:extLst>
          </p:cNvPr>
          <p:cNvPicPr/>
          <p:nvPr/>
        </p:nvPicPr>
        <p:blipFill rotWithShape="1">
          <a:blip r:embed="rId2"/>
          <a:srcRect l="15001" r="13750"/>
          <a:stretch/>
        </p:blipFill>
        <p:spPr>
          <a:xfrm>
            <a:off x="6415146" y="745490"/>
            <a:ext cx="4104456" cy="50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0972D-0C73-4FAD-A26B-F7FEC704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Variabilita v datech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09FB2D-1E06-4724-9BCF-298921287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78" y="1248174"/>
            <a:ext cx="11258550" cy="4361652"/>
          </a:xfrm>
        </p:spPr>
        <p:txBody>
          <a:bodyPr/>
          <a:lstStyle/>
          <a:p>
            <a:r>
              <a:rPr lang="cs-CZ" dirty="0"/>
              <a:t>Histogram časové náročnosti obsluhy sběrných míst</a:t>
            </a:r>
          </a:p>
          <a:p>
            <a:r>
              <a:rPr lang="cs-CZ" dirty="0"/>
              <a:t>Výskyt extrémních hodnot</a:t>
            </a:r>
          </a:p>
          <a:p>
            <a:r>
              <a:rPr lang="cs-CZ" dirty="0"/>
              <a:t>Velký rozsah variačního koeficientu</a:t>
            </a:r>
          </a:p>
          <a:p>
            <a:r>
              <a:rPr lang="cs-CZ" dirty="0"/>
              <a:t>Směrodatná odchylka až 70 % průměru -&gt; uvažován průměr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5B9EC7-FC2A-4E4C-AFD2-5122CA8C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81" y="3245355"/>
            <a:ext cx="6354979" cy="249742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CFDC8-C6A5-48D1-9182-D9082A6E9BB9}"/>
              </a:ext>
            </a:extLst>
          </p:cNvPr>
          <p:cNvSpPr txBox="1"/>
          <p:nvPr/>
        </p:nvSpPr>
        <p:spPr>
          <a:xfrm>
            <a:off x="2314949" y="5558112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Histogram časové náročnosti obsluhy sběrných míst na zvolené trase</a:t>
            </a:r>
          </a:p>
        </p:txBody>
      </p:sp>
    </p:spTree>
    <p:extLst>
      <p:ext uri="{BB962C8B-B14F-4D97-AF65-F5344CB8AC3E}">
        <p14:creationId xmlns:p14="http://schemas.microsoft.com/office/powerpoint/2010/main" val="351215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07867-A7C0-4B10-9A5B-7A4A26F5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zpracování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67F16-6BBC-4B35-9708-ABEB772D0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Vytvoření modelu infrastruktury daného území </a:t>
            </a:r>
          </a:p>
          <a:p>
            <a:pPr lvl="1"/>
            <a:r>
              <a:rPr lang="cs-CZ" dirty="0"/>
              <a:t>Mapový podklad – </a:t>
            </a:r>
            <a:r>
              <a:rPr lang="cs-CZ" dirty="0" err="1"/>
              <a:t>OpenStreetMap</a:t>
            </a:r>
            <a:endParaRPr lang="cs-CZ" dirty="0"/>
          </a:p>
          <a:p>
            <a:pPr lvl="1"/>
            <a:r>
              <a:rPr lang="cs-CZ" dirty="0"/>
              <a:t>Trasování – </a:t>
            </a:r>
            <a:r>
              <a:rPr lang="cs-CZ" dirty="0" err="1"/>
              <a:t>Dijkstrův</a:t>
            </a:r>
            <a:r>
              <a:rPr lang="cs-CZ" dirty="0"/>
              <a:t> algoritmus + penalizace</a:t>
            </a:r>
          </a:p>
          <a:p>
            <a:r>
              <a:rPr lang="cs-CZ" dirty="0"/>
              <a:t>Algoritmus napárování GPS souřadnic sběrných nádob na hrany </a:t>
            </a:r>
          </a:p>
          <a:p>
            <a:pPr lvl="1"/>
            <a:r>
              <a:rPr lang="cs-CZ" dirty="0"/>
              <a:t>Potenciální kontrola souřadnic a adresních bodů</a:t>
            </a:r>
          </a:p>
          <a:p>
            <a:r>
              <a:rPr lang="cs-CZ" dirty="0"/>
              <a:t>Odhad času průjezdu úseky a doby výsypu</a:t>
            </a:r>
          </a:p>
          <a:p>
            <a:r>
              <a:rPr lang="cs-CZ" dirty="0"/>
              <a:t>Minimalizace nákladů na svoz</a:t>
            </a:r>
          </a:p>
          <a:p>
            <a:r>
              <a:rPr lang="cs-CZ" dirty="0"/>
              <a:t>Import datových sad – agregace do databáze</a:t>
            </a:r>
          </a:p>
          <a:p>
            <a:pPr lvl="1"/>
            <a:r>
              <a:rPr lang="cs-CZ" dirty="0"/>
              <a:t>Výpočet 1 – trasa na základě zadaného pořadí</a:t>
            </a:r>
          </a:p>
          <a:p>
            <a:pPr lvl="1"/>
            <a:r>
              <a:rPr lang="cs-CZ" dirty="0"/>
              <a:t>Výpočet 2 – optimalizace trasy se stejnou množinou nádob</a:t>
            </a:r>
          </a:p>
          <a:p>
            <a:r>
              <a:rPr lang="cs-CZ" dirty="0"/>
              <a:t>Srovnání a identifikace rozdílů</a:t>
            </a:r>
          </a:p>
        </p:txBody>
      </p:sp>
    </p:spTree>
    <p:extLst>
      <p:ext uri="{BB962C8B-B14F-4D97-AF65-F5344CB8AC3E}">
        <p14:creationId xmlns:p14="http://schemas.microsoft.com/office/powerpoint/2010/main" val="2230297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60FAA69B-4A3E-4395-8822-6B6E74FD3703}" vid="{5FE19012-0CB8-4CFD-8F6C-271684860D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485</TotalTime>
  <Words>748</Words>
  <Application>Microsoft Office PowerPoint</Application>
  <PresentationFormat>Širokoúhlá obrazovka</PresentationFormat>
  <Paragraphs>157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Office</vt:lpstr>
      <vt:lpstr>Posouzení a návrh svozových plánů odpadu</vt:lpstr>
      <vt:lpstr>Motivace</vt:lpstr>
      <vt:lpstr>Schéma úlohy</vt:lpstr>
      <vt:lpstr>Přístup, metody a nástroje</vt:lpstr>
      <vt:lpstr>Algoritmus</vt:lpstr>
      <vt:lpstr>Parametry analyzované trasy</vt:lpstr>
      <vt:lpstr>Mapa svozové trasy </vt:lpstr>
      <vt:lpstr>Variabilita v datech</vt:lpstr>
      <vt:lpstr>Postup zpracování</vt:lpstr>
      <vt:lpstr>Výpočet - vstupní data</vt:lpstr>
      <vt:lpstr>Výpočet 1 - Promítnutí dat do modelové infrastruktury</vt:lpstr>
      <vt:lpstr>Výpočet 2 - Model</vt:lpstr>
      <vt:lpstr>Porovnání svozových tras</vt:lpstr>
      <vt:lpstr>Technicko-ekonomický model</vt:lpstr>
      <vt:lpstr>Odchylky v datech</vt:lpstr>
      <vt:lpstr>Odchylky v modelu</vt:lpstr>
      <vt:lpstr>Shrnutí atributů pokročilého optimalizačního nástroje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Radovan Šomplák</cp:lastModifiedBy>
  <cp:revision>11</cp:revision>
  <dcterms:created xsi:type="dcterms:W3CDTF">2019-03-20T10:35:39Z</dcterms:created>
  <dcterms:modified xsi:type="dcterms:W3CDTF">2019-03-21T00:14:55Z</dcterms:modified>
</cp:coreProperties>
</file>