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75" r:id="rId3"/>
    <p:sldId id="464" r:id="rId4"/>
    <p:sldId id="471" r:id="rId5"/>
    <p:sldId id="472" r:id="rId6"/>
    <p:sldId id="469" r:id="rId7"/>
    <p:sldId id="473" r:id="rId8"/>
    <p:sldId id="476" r:id="rId9"/>
    <p:sldId id="474" r:id="rId10"/>
    <p:sldId id="258" r:id="rId11"/>
    <p:sldId id="427" r:id="rId12"/>
  </p:sldIdLst>
  <p:sldSz cx="9144000" cy="6858000" type="screen4x3"/>
  <p:notesSz cx="6797675" cy="992505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a.vackova" initials="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AE27"/>
    <a:srgbClr val="3B3D66"/>
    <a:srgbClr val="0066FF"/>
    <a:srgbClr val="FFFF99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63362" autoAdjust="0"/>
  </p:normalViewPr>
  <p:slideViewPr>
    <p:cSldViewPr>
      <p:cViewPr>
        <p:scale>
          <a:sx n="50" d="100"/>
          <a:sy n="50" d="100"/>
        </p:scale>
        <p:origin x="2395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083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DE68882-7D02-4045-9400-57D3BD0730F6}" type="datetimeFigureOut">
              <a:rPr lang="cs-CZ"/>
              <a:pPr>
                <a:defRPr/>
              </a:pPr>
              <a:t>21.03.2019</a:t>
            </a:fld>
            <a:endParaRPr lang="cs-CZ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04CC687-1A25-4C8B-B3AF-EFD168E502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07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657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AF7F02-EBED-48DE-9B23-9DA3A26134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17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 rámci výzkumného projektu byla použita stabilní kladenská vysokopecní struska jako alternativní náhrada k běžnému drcenému kamenivu. Pro výzkum byla zvolena</a:t>
            </a:r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vysokopecní struska z haldy </a:t>
            </a:r>
            <a:r>
              <a:rPr lang="cs-CZ" sz="1200" i="1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Koněv</a:t>
            </a:r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 Kladně, která je extrahovaná, drcená a tříděna firmou </a:t>
            </a:r>
            <a:r>
              <a:rPr lang="cs-CZ" sz="1200" i="1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Destro</a:t>
            </a:r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Firma </a:t>
            </a:r>
            <a:r>
              <a:rPr lang="cs-CZ" sz="1200" i="1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Destro</a:t>
            </a:r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má na haldě </a:t>
            </a:r>
            <a:r>
              <a:rPr lang="cs-CZ" sz="1200" i="1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Koněv</a:t>
            </a:r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postavenou recyklační linku a kamenivo z přetříděné strusky dlouhodobě prodává pro další využití. Kladenská vysokopecní struska byla použita z několika důvodů. Zahraniční výzkumy doporučují preference BFS nad ocelářskou struskou. BFS je lehčí a objemovou hmotností se blíží hmotnosti kameniv. Další výhodou je větší homogenita materiálu, pokud se o homogenitě recyklovaných materiál dá vůbec mluvit. Vlastnosti ocelářský strusek se výrazně mění i mezi jednotlivými šaržemi výroby. U BFS se větší ucelenost výsledků. </a:t>
            </a:r>
          </a:p>
          <a:p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 nutné zdůraznit, že do výzkumu byla použita pouze stabilizovaná BFS, tedy struska, u které proběhly již všechny chemické procesy a tím pádem nejsou očekávány žádné objemové změny.</a:t>
            </a:r>
          </a:p>
          <a:p>
            <a:endParaRPr lang="cs-CZ" sz="1200" i="1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cs-CZ" sz="1200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Struska byla použita ve třech frakcích, stejných jako frakce použitého přírodního drceného kameniva – 0/4, 4/8, 8/11 mm.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480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asfaltových</a:t>
            </a:r>
            <a:r>
              <a:rPr lang="cs-CZ" baseline="0" dirty="0" smtClean="0"/>
              <a:t> směsích byla provedena celá řada zkoušek. Zkoušky byly provedeny i nad rámec zkoušek požadovaných návrhovou normou pro prvotní zkoušky typu. navíc byla zkušební tělesa vystavena cyklu stárnutí, kdy byla zhutněná tělesa uložena v klimatické komoře při teplotě 85 °C po dobu 5 dní. Laboratorní stárnutí má simulovat stárnutí asfaltového pojiva, resp. Směsi ve vozovce.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911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 každé zkoušky jsou prezentována data jak pro referenční směs </a:t>
            </a:r>
            <a:r>
              <a:rPr lang="cs-CZ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(„</a:t>
            </a:r>
            <a:r>
              <a:rPr lang="cs-CZ" sz="1200" i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ref</a:t>
            </a:r>
            <a:r>
              <a:rPr lang="cs-CZ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.“)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tak pro směs s náhradou některé frakce struskovým kamenivem.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Struskové kamenivo BFS je vždy označenou použitou frakcí. </a:t>
            </a:r>
          </a:p>
          <a:p>
            <a:r>
              <a:rPr lang="cs-CZ" dirty="0" smtClean="0"/>
              <a:t>V případě volumetrických vlastností nedošlo při substituci jemné frakce (4/8mm) k výrazným změnám. Při náhradě hrubších frakcí kameniva došlo k nárůstu mezerovitosti</a:t>
            </a:r>
            <a:r>
              <a:rPr lang="cs-CZ" baseline="0" dirty="0" smtClean="0"/>
              <a:t> na normovou mez. Při použití meze pro kontrolní zkoušky (6%) by směsi vyhověly.</a:t>
            </a:r>
            <a:endParaRPr lang="cs-CZ" dirty="0" smtClean="0"/>
          </a:p>
          <a:p>
            <a:r>
              <a:rPr lang="cs-CZ" dirty="0" smtClean="0"/>
              <a:t>Při 100 % náhradě měla zkušební tělesa mezerovitost téměř 19 %-</a:t>
            </a:r>
            <a:r>
              <a:rPr lang="cs-CZ" dirty="0" err="1" smtClean="0"/>
              <a:t>obj</a:t>
            </a:r>
            <a:r>
              <a:rPr lang="cs-CZ" dirty="0" smtClean="0"/>
              <a:t>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tělesa vypadala vizuálně uzavřená, ale stanovená mezerovitost byla nad očekávání vysoká. Obsah asfaltového pojiva ve směsi byl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 všech směsí s BFS navýšen o 0,5%, avšak při použití 100% je navýšení pravděpodobně nedostatečné.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Porovité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struskové kamenivo vsákne část asfaltového pojiva a tím pádem dochází k výraznému zhoršení vlastností 100% směsí. Další navýšení obsah asfaltového pojiva je z ekonomického hlediska nemožné.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76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Zkouška odolnosti asfaltové směsi proti účinkům vody byla provedena v souladu s evropskou a americkou normou. Při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této zkoušce jsou asfaltová tělesa vystavena zvýšené teplotě vody (EN) a kombinaci zmrazovacího cyklu a zvýšené teploty vody (americká).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Výsledkem zkoušky je poměr pevností v příčném tahu zkoušených těles (suchá a „zatížená“). Čím je ITSR nižší, tím je asfaltová směs náchylnější k účinkům vody a mrazu. </a:t>
            </a:r>
          </a:p>
          <a:p>
            <a:r>
              <a:rPr lang="en-GB" dirty="0" smtClean="0"/>
              <a:t>Z </a:t>
            </a:r>
            <a:r>
              <a:rPr lang="en-GB" dirty="0" err="1" smtClean="0"/>
              <a:t>důvodu</a:t>
            </a:r>
            <a:r>
              <a:rPr lang="en-GB" dirty="0" smtClean="0"/>
              <a:t> </a:t>
            </a:r>
            <a:r>
              <a:rPr lang="en-GB" dirty="0" err="1" smtClean="0"/>
              <a:t>zvýšené</a:t>
            </a:r>
            <a:r>
              <a:rPr lang="en-GB" dirty="0" smtClean="0"/>
              <a:t> </a:t>
            </a:r>
            <a:r>
              <a:rPr lang="en-GB" dirty="0" err="1" smtClean="0"/>
              <a:t>nasákavosti</a:t>
            </a:r>
            <a:r>
              <a:rPr lang="en-GB" dirty="0" smtClean="0"/>
              <a:t> </a:t>
            </a:r>
            <a:r>
              <a:rPr lang="en-GB" dirty="0" err="1" smtClean="0"/>
              <a:t>struskového</a:t>
            </a:r>
            <a:r>
              <a:rPr lang="en-GB" dirty="0" smtClean="0"/>
              <a:t> </a:t>
            </a:r>
            <a:r>
              <a:rPr lang="en-GB" dirty="0" err="1" smtClean="0"/>
              <a:t>kameniva</a:t>
            </a:r>
            <a:r>
              <a:rPr lang="en-GB" dirty="0" smtClean="0"/>
              <a:t> </a:t>
            </a:r>
            <a:r>
              <a:rPr lang="en-GB" dirty="0" err="1" smtClean="0"/>
              <a:t>byla</a:t>
            </a:r>
            <a:r>
              <a:rPr lang="en-GB" dirty="0" smtClean="0"/>
              <a:t> </a:t>
            </a:r>
            <a:r>
              <a:rPr lang="en-GB" dirty="0" err="1" smtClean="0"/>
              <a:t>obava</a:t>
            </a:r>
            <a:r>
              <a:rPr lang="en-GB" dirty="0" smtClean="0"/>
              <a:t> </a:t>
            </a:r>
            <a:r>
              <a:rPr lang="en-GB" dirty="0" err="1" smtClean="0"/>
              <a:t>ze</a:t>
            </a:r>
            <a:r>
              <a:rPr lang="en-GB" dirty="0" smtClean="0"/>
              <a:t> </a:t>
            </a:r>
            <a:r>
              <a:rPr lang="en-GB" dirty="0" err="1" smtClean="0"/>
              <a:t>zhoršení</a:t>
            </a:r>
            <a:r>
              <a:rPr lang="en-GB" dirty="0" smtClean="0"/>
              <a:t> </a:t>
            </a:r>
            <a:r>
              <a:rPr lang="en-GB" dirty="0" err="1" smtClean="0"/>
              <a:t>parametru</a:t>
            </a:r>
            <a:r>
              <a:rPr lang="en-GB" dirty="0" smtClean="0"/>
              <a:t> ITSR, </a:t>
            </a:r>
            <a:r>
              <a:rPr lang="en-GB" dirty="0" err="1" smtClean="0"/>
              <a:t>avšak</a:t>
            </a:r>
            <a:r>
              <a:rPr lang="en-GB" dirty="0" smtClean="0"/>
              <a:t> </a:t>
            </a:r>
            <a:r>
              <a:rPr lang="en-GB" dirty="0" err="1" smtClean="0"/>
              <a:t>všechny</a:t>
            </a:r>
            <a:r>
              <a:rPr lang="en-GB" dirty="0" smtClean="0"/>
              <a:t> </a:t>
            </a:r>
            <a:r>
              <a:rPr lang="en-GB" dirty="0" err="1" smtClean="0"/>
              <a:t>testované</a:t>
            </a:r>
            <a:r>
              <a:rPr lang="en-GB" dirty="0" smtClean="0"/>
              <a:t> </a:t>
            </a:r>
            <a:r>
              <a:rPr lang="en-GB" dirty="0" err="1" smtClean="0"/>
              <a:t>asfaltové</a:t>
            </a:r>
            <a:r>
              <a:rPr lang="en-GB" dirty="0" smtClean="0"/>
              <a:t> </a:t>
            </a:r>
            <a:r>
              <a:rPr lang="en-GB" dirty="0" err="1" smtClean="0"/>
              <a:t>směsi</a:t>
            </a:r>
            <a:r>
              <a:rPr lang="en-GB" dirty="0" smtClean="0"/>
              <a:t> </a:t>
            </a:r>
            <a:r>
              <a:rPr lang="en-GB" dirty="0" err="1" smtClean="0"/>
              <a:t>vyhověly</a:t>
            </a:r>
            <a:r>
              <a:rPr lang="en-GB" dirty="0" smtClean="0"/>
              <a:t> </a:t>
            </a:r>
            <a:r>
              <a:rPr lang="en-GB" dirty="0" err="1" smtClean="0"/>
              <a:t>minimálním</a:t>
            </a:r>
            <a:r>
              <a:rPr lang="en-GB" dirty="0" smtClean="0"/>
              <a:t> </a:t>
            </a:r>
            <a:r>
              <a:rPr lang="en-GB" dirty="0" err="1" smtClean="0"/>
              <a:t>normovým</a:t>
            </a:r>
            <a:r>
              <a:rPr lang="en-GB" dirty="0" smtClean="0"/>
              <a:t> </a:t>
            </a:r>
            <a:r>
              <a:rPr lang="en-GB" dirty="0" err="1" smtClean="0"/>
              <a:t>hranicím</a:t>
            </a:r>
            <a:r>
              <a:rPr lang="en-GB" dirty="0" smtClean="0"/>
              <a:t> (70%) </a:t>
            </a:r>
          </a:p>
          <a:p>
            <a:r>
              <a:rPr lang="en-GB" dirty="0" smtClean="0"/>
              <a:t>u </a:t>
            </a:r>
            <a:r>
              <a:rPr lang="en-GB" dirty="0" err="1" smtClean="0"/>
              <a:t>všech</a:t>
            </a:r>
            <a:r>
              <a:rPr lang="en-GB" dirty="0" smtClean="0"/>
              <a:t> </a:t>
            </a:r>
            <a:r>
              <a:rPr lang="en-GB" dirty="0" err="1" smtClean="0"/>
              <a:t>testovaných</a:t>
            </a:r>
            <a:r>
              <a:rPr lang="en-GB" dirty="0" smtClean="0"/>
              <a:t> variant </a:t>
            </a:r>
            <a:r>
              <a:rPr lang="en-GB" dirty="0" err="1" smtClean="0"/>
              <a:t>byl</a:t>
            </a:r>
            <a:r>
              <a:rPr lang="en-GB" dirty="0" smtClean="0"/>
              <a:t> </a:t>
            </a:r>
            <a:r>
              <a:rPr lang="en-GB" dirty="0" err="1" smtClean="0"/>
              <a:t>dosažen</a:t>
            </a:r>
            <a:r>
              <a:rPr lang="en-GB" dirty="0" smtClean="0"/>
              <a:t> </a:t>
            </a:r>
            <a:r>
              <a:rPr lang="en-GB" dirty="0" err="1" smtClean="0"/>
              <a:t>lepší</a:t>
            </a:r>
            <a:r>
              <a:rPr lang="en-GB" dirty="0" smtClean="0"/>
              <a:t> </a:t>
            </a:r>
            <a:r>
              <a:rPr lang="en-GB" dirty="0" err="1" smtClean="0"/>
              <a:t>výsledek</a:t>
            </a:r>
            <a:r>
              <a:rPr lang="en-GB" dirty="0" smtClean="0"/>
              <a:t> u </a:t>
            </a:r>
            <a:r>
              <a:rPr lang="en-GB" dirty="0" err="1" smtClean="0"/>
              <a:t>asfaltových</a:t>
            </a:r>
            <a:r>
              <a:rPr lang="en-GB" dirty="0" smtClean="0"/>
              <a:t> </a:t>
            </a:r>
            <a:r>
              <a:rPr lang="en-GB" dirty="0" err="1" smtClean="0"/>
              <a:t>směsí</a:t>
            </a:r>
            <a:r>
              <a:rPr lang="en-GB" dirty="0" smtClean="0"/>
              <a:t> se </a:t>
            </a:r>
            <a:r>
              <a:rPr lang="en-GB" dirty="0" err="1" smtClean="0"/>
              <a:t>struskovým</a:t>
            </a:r>
            <a:r>
              <a:rPr lang="en-GB" dirty="0" smtClean="0"/>
              <a:t> </a:t>
            </a:r>
            <a:r>
              <a:rPr lang="en-GB" dirty="0" err="1" smtClean="0"/>
              <a:t>kamenivem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501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Použitím struskového kameniva došlo ke snížení pevnostních charakteristik, tak u modulu tuhosti, tak u dílčích pevností v příčném tahu (ITS)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 pravděpodobné, že struskové kamenivo nemá takové pevnostní charakteristiky jako přírodní drcené kamenivo z lomu Zbraslav a tak může docházet k mírnému snížení charakteristik. Je však nutné zdůraznit, že účelem výzkumného experimentu nebylo vytvořit asfaltové směsi s lepšími vlastnostmi, ale ověřit využití struskového kameniva při dodržení všech normových parametrů.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3979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Odolnost vůči šíření mrazové trhliny byla provedena na půlválcových</a:t>
            </a:r>
            <a:r>
              <a:rPr lang="cs-CZ" baseline="0" dirty="0" smtClean="0"/>
              <a:t> zkušebních tělesech.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Všechny směsi se struskou dosáhly horších výsledků lomové houževnatosti než referenční směs,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 náhrady jedné frakce, došlo ke snížení o necelých 10 %, vzhledem k povaze přípravy vzorků – řezaní na laboratorní pile – lze výsledky s přihlédnutím k nejistotě měření považovat za velmi podobné.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 100 % struskového kameniva došlo k výrazně nejhorším výsledkům. Během řezání zkušebních těles se 100 % struskového kameniva docházelo k značnému odlamování hran tělesa – struktura asfaltové směsi nebyla dostatečně pevná, aby tělesa vydržela sílu řezací pily. Na tělesech je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patrné, že nemají dostatečnou pevnost a použití 100% náhrady je nevhodné.</a:t>
            </a:r>
            <a:endParaRPr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628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Asfaltové směsi se struskovým kamenivem vykazují mírně vyšší hodnoty u zkoušky trvalých deformací, než referenční směsi s drceným kamenivem. Tyto hodnoty jsou však stále výrazně pod normovými hranicemi. Vyšší zhoršení vykazují směsi s jemnější frakcí strusky (4/8 mm), při použití hrubšího kameniva nejsou rozdíly v porovnání s referenčními směsmi tak výrazné. Toto je v kontrastu ke zjištěným výsledkům pevnostních charakteristik asfaltových směsí – v tomto případě měly hrubší frakce struskového kameniva spíše negativní vliv.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Odolnost vůči trvalým deformacím se zatím jeví jako jediná kritická při návrhu směsí se struskovým kamenivem. Při použití většího procentuálního zastoupení strusky v asfaltových směsech je nutné se zaměřit hlavně na tuto charakteristiku, aby nedocházelo k pozdějším vznikům trvalých deformací na vozovce.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864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9743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 nemožné přesně určit jaké množství strusky během výroby oceli a železa vznikne. Množství strusky je závislé na řadě faktorů – kvalita vstupní železné rudy, použitá technologie, použité struskotvorné přísady, topivo a další.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 roce 2017 bylo na světě vyprodukováno téměř 1,7 miliardy tun surové oceli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1,2 miliardy tun železa. Na základě těchto dat bylo odhadnuto, že v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roce 2017 bylo celosvětově vyprodukována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 vysokopecní strusky z výroby železa na 290 až 349 milionů tun, a ocelářské strusky (po odstranění všech kovových částic v tavenině) na 163 až 244 milionů tun.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Dle odhadů bylo v ČR v posledních 25 letech vyprodukováno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více než 19 milionů tun ocelářské strusky a téměř 33 milionů tun vysokopecní strusky</a:t>
            </a:r>
            <a:endParaRPr lang="cs-CZ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cs-CZ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(ÚDAJE ZE ZPRÁVY Č.1 ZE ZÉTY)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F7F02-EBED-48DE-9B23-9DA3A261345F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122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rgbClr val="3B3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547813" y="1268413"/>
            <a:ext cx="0" cy="5435600"/>
          </a:xfrm>
          <a:prstGeom prst="line">
            <a:avLst/>
          </a:prstGeom>
          <a:noFill/>
          <a:ln w="9144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 rot="5400000">
            <a:off x="2159794" y="-280193"/>
            <a:ext cx="0" cy="3529012"/>
          </a:xfrm>
          <a:prstGeom prst="line">
            <a:avLst/>
          </a:prstGeom>
          <a:noFill/>
          <a:ln w="9144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en-GB"/>
          </a:p>
        </p:txBody>
      </p:sp>
      <p:sp>
        <p:nvSpPr>
          <p:cNvPr id="6" name="TextovéPole 5"/>
          <p:cNvSpPr txBox="1"/>
          <p:nvPr userDrawn="1"/>
        </p:nvSpPr>
        <p:spPr>
          <a:xfrm>
            <a:off x="107702" y="66690"/>
            <a:ext cx="8496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600" b="1" dirty="0" err="1" smtClean="0">
                <a:solidFill>
                  <a:schemeClr val="bg1"/>
                </a:solidFill>
              </a:rPr>
              <a:t>Aprochem</a:t>
            </a:r>
            <a:r>
              <a:rPr lang="cs-CZ" altLang="cs-CZ" sz="1600" b="1" dirty="0" smtClean="0">
                <a:solidFill>
                  <a:schemeClr val="bg1"/>
                </a:solidFill>
              </a:rPr>
              <a:t>, Odpadové fórum</a:t>
            </a:r>
          </a:p>
          <a:p>
            <a:pPr eaLnBrk="1" hangingPunct="1">
              <a:defRPr/>
            </a:pPr>
            <a:r>
              <a:rPr lang="cs-CZ" altLang="cs-CZ" sz="1600" b="1" dirty="0" smtClean="0">
                <a:solidFill>
                  <a:schemeClr val="bg1"/>
                </a:solidFill>
              </a:rPr>
              <a:t>19. - 21.</a:t>
            </a:r>
            <a:r>
              <a:rPr lang="cs-CZ" altLang="cs-CZ" sz="1600" b="1" baseline="0" dirty="0" smtClean="0">
                <a:solidFill>
                  <a:schemeClr val="bg1"/>
                </a:solidFill>
              </a:rPr>
              <a:t> března 2019</a:t>
            </a:r>
            <a:endParaRPr lang="en-US" altLang="cs-CZ" sz="1600" b="1" dirty="0" smtClean="0">
              <a:solidFill>
                <a:schemeClr val="bg1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4950" y="1773238"/>
            <a:ext cx="5829300" cy="107950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4950" y="3457575"/>
            <a:ext cx="5829300" cy="1339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/>
          <a:srcRect t="2708" r="4996" b="9894"/>
          <a:stretch/>
        </p:blipFill>
        <p:spPr>
          <a:xfrm>
            <a:off x="7020272" y="95916"/>
            <a:ext cx="2016224" cy="8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5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61941-ED7F-446E-86D9-FB24AF6696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68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58038" y="920750"/>
            <a:ext cx="1806575" cy="52054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733550" y="920750"/>
            <a:ext cx="5272088" cy="52054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922D-0267-40AF-9747-8498038DF6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675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3550" y="920750"/>
            <a:ext cx="7231063" cy="85407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733550" y="1844675"/>
            <a:ext cx="3538538" cy="42814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4488" y="1844675"/>
            <a:ext cx="3540125" cy="42814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B31BF-0564-4ABB-AA71-1A8AFB2009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0608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3550" y="920750"/>
            <a:ext cx="7231063" cy="85407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733550" y="1844675"/>
            <a:ext cx="7231063" cy="4281488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B3568-1633-4F1F-8719-A3524BDCF7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10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F36BF-BE02-4BE8-9590-0B289B2A16F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070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DBAB-A7CE-4B80-8F42-D6304EAD9D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28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33550" y="1844675"/>
            <a:ext cx="3538538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4488" y="1844675"/>
            <a:ext cx="354012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4D19F-B750-4C32-8279-534FBF6BD1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64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20BC0-4A64-453A-AB1C-8F598BD212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921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A5F4-82B9-448E-8A49-3F7C8834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02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D2FDC-870F-4DD5-A810-50FA2F2991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593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816E7-66B3-4738-AD8C-842ED9B23F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937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E1EA-FF5C-42AE-8877-33B6625A28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449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3B3D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990600"/>
            <a:ext cx="7632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nadpisů</a:t>
            </a:r>
            <a:r>
              <a:rPr lang="en-GB" altLang="cs-CZ" noProof="0" dirty="0" smtClean="0"/>
              <a:t>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844675"/>
            <a:ext cx="76327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textu</a:t>
            </a:r>
            <a:r>
              <a:rPr lang="en-GB" altLang="cs-CZ" noProof="0" dirty="0" smtClean="0"/>
              <a:t>.</a:t>
            </a:r>
          </a:p>
          <a:p>
            <a:pPr lvl="1"/>
            <a:r>
              <a:rPr lang="en-GB" altLang="cs-CZ" noProof="0" dirty="0" err="1" smtClean="0"/>
              <a:t>Druhá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  <a:p>
            <a:pPr lvl="2"/>
            <a:r>
              <a:rPr lang="en-GB" altLang="cs-CZ" noProof="0" dirty="0" err="1" smtClean="0"/>
              <a:t>Třetí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  <a:p>
            <a:pPr lvl="3"/>
            <a:r>
              <a:rPr lang="en-GB" altLang="cs-CZ" noProof="0" dirty="0" err="1" smtClean="0"/>
              <a:t>Čtvrtá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  <a:p>
            <a:pPr lvl="4"/>
            <a:r>
              <a:rPr lang="en-GB" altLang="cs-CZ" noProof="0" dirty="0" err="1" smtClean="0"/>
              <a:t>Pátá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92725" y="6237288"/>
            <a:ext cx="36718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5AE2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cs-CZ"/>
              <a:t>Název příspěvku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33550" y="6237288"/>
            <a:ext cx="21336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784F9DD8-3262-4A3D-8EDF-B420F3EBBC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195736" y="87015"/>
            <a:ext cx="658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200" b="1" dirty="0" err="1" smtClean="0">
                <a:solidFill>
                  <a:schemeClr val="bg1"/>
                </a:solidFill>
              </a:rPr>
              <a:t>Aprochem</a:t>
            </a:r>
            <a:r>
              <a:rPr lang="cs-CZ" altLang="cs-CZ" sz="1200" b="1" dirty="0" smtClean="0">
                <a:solidFill>
                  <a:schemeClr val="bg1"/>
                </a:solidFill>
              </a:rPr>
              <a:t>, Odpadové fórum</a:t>
            </a:r>
          </a:p>
          <a:p>
            <a:pPr eaLnBrk="1" hangingPunct="1">
              <a:defRPr/>
            </a:pPr>
            <a:r>
              <a:rPr lang="cs-CZ" altLang="cs-CZ" sz="1200" b="1" dirty="0" smtClean="0">
                <a:solidFill>
                  <a:schemeClr val="bg1"/>
                </a:solidFill>
              </a:rPr>
              <a:t>19. - 21.</a:t>
            </a:r>
            <a:r>
              <a:rPr lang="cs-CZ" altLang="cs-CZ" sz="1200" b="1" baseline="0" dirty="0" smtClean="0">
                <a:solidFill>
                  <a:schemeClr val="bg1"/>
                </a:solidFill>
              </a:rPr>
              <a:t> března 2019</a:t>
            </a:r>
            <a:endParaRPr lang="en-US" altLang="cs-CZ" sz="1200" b="1" dirty="0" smtClean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 rotWithShape="1">
          <a:blip r:embed="rId15"/>
          <a:srcRect t="2708" r="4996" b="9894"/>
          <a:stretch/>
        </p:blipFill>
        <p:spPr>
          <a:xfrm>
            <a:off x="35496" y="44624"/>
            <a:ext cx="2016224" cy="857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5AE2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5AE2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5AE2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5AE2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5AE2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E5AE2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E5AE2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E5AE2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E5AE27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rgbClr val="3B3D66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spcBef>
          <a:spcPct val="20000"/>
        </a:spcBef>
        <a:spcAft>
          <a:spcPct val="0"/>
        </a:spcAft>
        <a:buClr>
          <a:srgbClr val="E5AE27"/>
        </a:buClr>
        <a:buFont typeface="Wingdings 3" panose="05040102010807070707" pitchFamily="18" charset="2"/>
        <a:buChar char="Æ"/>
        <a:defRPr b="1">
          <a:solidFill>
            <a:srgbClr val="3B3D66"/>
          </a:solidFill>
          <a:latin typeface="+mn-lt"/>
        </a:defRPr>
      </a:lvl2pPr>
      <a:lvl3pPr marL="1233488" indent="-228600" algn="l" rtl="0" eaLnBrk="0" fontAlgn="base" hangingPunct="0">
        <a:spcBef>
          <a:spcPct val="20000"/>
        </a:spcBef>
        <a:spcAft>
          <a:spcPct val="0"/>
        </a:spcAft>
        <a:buClr>
          <a:srgbClr val="E5AE27"/>
        </a:buClr>
        <a:buFont typeface="Wingdings" panose="05000000000000000000" pitchFamily="2" charset="2"/>
        <a:buChar char="§"/>
        <a:defRPr sz="1600">
          <a:solidFill>
            <a:srgbClr val="3B3D66"/>
          </a:solidFill>
          <a:latin typeface="+mn-lt"/>
        </a:defRPr>
      </a:lvl3pPr>
      <a:lvl4pPr marL="164147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B3D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B3D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B3D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B3D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B3D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B3D66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2564904"/>
            <a:ext cx="7058025" cy="1151433"/>
          </a:xfrm>
          <a:noFill/>
        </p:spPr>
        <p:txBody>
          <a:bodyPr/>
          <a:lstStyle/>
          <a:p>
            <a:pPr algn="ctr" eaLnBrk="1" hangingPunct="1"/>
            <a:r>
              <a:rPr lang="cs-CZ" altLang="cs-CZ" dirty="0"/>
              <a:t>Asfaltová směs se struskovým kamenivem</a:t>
            </a:r>
            <a:endParaRPr lang="cs-CZ" altLang="cs-CZ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4867993"/>
            <a:ext cx="6694488" cy="1657350"/>
          </a:xfrm>
        </p:spPr>
        <p:txBody>
          <a:bodyPr/>
          <a:lstStyle/>
          <a:p>
            <a:pPr marL="0" indent="0" eaLnBrk="1" hangingPunct="1"/>
            <a:r>
              <a:rPr lang="cs-CZ" altLang="cs-CZ" sz="1800" dirty="0" smtClean="0"/>
              <a:t>Ing. Zdeněk Prošek</a:t>
            </a:r>
          </a:p>
          <a:p>
            <a:pPr marL="0" indent="0" eaLnBrk="1" hangingPunct="1"/>
            <a:r>
              <a:rPr lang="cs-CZ" altLang="cs-CZ" sz="500" b="0" dirty="0" smtClean="0"/>
              <a:t>  </a:t>
            </a:r>
          </a:p>
          <a:p>
            <a:pPr marL="0" indent="0" eaLnBrk="1" hangingPunct="1"/>
            <a:r>
              <a:rPr lang="cs-CZ" altLang="cs-CZ" sz="1800" b="0" dirty="0" smtClean="0"/>
              <a:t>Ing. Pavla Vacková </a:t>
            </a:r>
            <a:endParaRPr lang="cs-CZ" altLang="cs-CZ" sz="1800" b="0" dirty="0"/>
          </a:p>
          <a:p>
            <a:pPr marL="0" indent="0" eaLnBrk="1" hangingPunct="1"/>
            <a:r>
              <a:rPr lang="cs-CZ" altLang="cs-CZ" sz="1800" b="0" dirty="0" smtClean="0"/>
              <a:t>Ing. Jan Valentin, Ph.D.</a:t>
            </a:r>
          </a:p>
          <a:p>
            <a:pPr marL="0" indent="0" eaLnBrk="1" hangingPunct="1"/>
            <a:r>
              <a:rPr lang="cs-CZ" altLang="cs-CZ" sz="500" b="0" dirty="0"/>
              <a:t> </a:t>
            </a:r>
            <a:r>
              <a:rPr lang="cs-CZ" altLang="cs-CZ" sz="500" b="0" dirty="0" smtClean="0"/>
              <a:t> </a:t>
            </a:r>
          </a:p>
          <a:p>
            <a:pPr marL="0" indent="0" eaLnBrk="1" hangingPunct="1"/>
            <a:r>
              <a:rPr lang="cs-CZ" altLang="cs-CZ" sz="1800" b="0" i="1" dirty="0"/>
              <a:t>České vysoké učení technické v Praze, Fakulta stavební,</a:t>
            </a:r>
          </a:p>
          <a:p>
            <a:pPr marL="0" indent="0" eaLnBrk="1" hangingPunct="1"/>
            <a:endParaRPr lang="cs-CZ" altLang="cs-CZ" sz="1800" b="0" dirty="0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619672" y="6525344"/>
            <a:ext cx="7524328" cy="17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s-CZ" sz="1200" b="0" dirty="0" err="1">
                <a:solidFill>
                  <a:schemeClr val="bg1"/>
                </a:solidFill>
              </a:rPr>
              <a:t>Tento</a:t>
            </a:r>
            <a:r>
              <a:rPr lang="en-GB" altLang="cs-CZ" sz="1200" b="0" dirty="0">
                <a:solidFill>
                  <a:schemeClr val="bg1"/>
                </a:solidFill>
              </a:rPr>
              <a:t> </a:t>
            </a:r>
            <a:r>
              <a:rPr lang="en-GB" altLang="cs-CZ" sz="1200" b="0" dirty="0" err="1">
                <a:solidFill>
                  <a:schemeClr val="bg1"/>
                </a:solidFill>
              </a:rPr>
              <a:t>článek</a:t>
            </a:r>
            <a:r>
              <a:rPr lang="en-GB" altLang="cs-CZ" sz="1200" b="0" dirty="0">
                <a:solidFill>
                  <a:schemeClr val="bg1"/>
                </a:solidFill>
              </a:rPr>
              <a:t> </a:t>
            </a:r>
            <a:r>
              <a:rPr lang="en-GB" altLang="cs-CZ" sz="1200" b="0" dirty="0" err="1">
                <a:solidFill>
                  <a:schemeClr val="bg1"/>
                </a:solidFill>
              </a:rPr>
              <a:t>vznikl</a:t>
            </a:r>
            <a:r>
              <a:rPr lang="en-GB" altLang="cs-CZ" sz="1200" b="0" dirty="0">
                <a:solidFill>
                  <a:schemeClr val="bg1"/>
                </a:solidFill>
              </a:rPr>
              <a:t> v </a:t>
            </a:r>
            <a:r>
              <a:rPr lang="en-GB" altLang="cs-CZ" sz="1200" b="0" dirty="0" err="1">
                <a:solidFill>
                  <a:schemeClr val="bg1"/>
                </a:solidFill>
              </a:rPr>
              <a:t>rámci</a:t>
            </a:r>
            <a:r>
              <a:rPr lang="en-GB" altLang="cs-CZ" sz="1200" b="0" dirty="0">
                <a:solidFill>
                  <a:schemeClr val="bg1"/>
                </a:solidFill>
              </a:rPr>
              <a:t> </a:t>
            </a:r>
            <a:r>
              <a:rPr lang="en-GB" altLang="cs-CZ" sz="1200" b="0" dirty="0" err="1">
                <a:solidFill>
                  <a:schemeClr val="bg1"/>
                </a:solidFill>
              </a:rPr>
              <a:t>projektu</a:t>
            </a:r>
            <a:r>
              <a:rPr lang="en-GB" altLang="cs-CZ" sz="1200" b="0" dirty="0">
                <a:solidFill>
                  <a:schemeClr val="bg1"/>
                </a:solidFill>
              </a:rPr>
              <a:t> </a:t>
            </a:r>
            <a:r>
              <a:rPr lang="en-GB" altLang="cs-CZ" sz="1200" b="0" dirty="0" err="1">
                <a:solidFill>
                  <a:schemeClr val="bg1"/>
                </a:solidFill>
              </a:rPr>
              <a:t>programu</a:t>
            </a:r>
            <a:r>
              <a:rPr lang="en-GB" altLang="cs-CZ" sz="1200" b="0" dirty="0">
                <a:solidFill>
                  <a:schemeClr val="bg1"/>
                </a:solidFill>
              </a:rPr>
              <a:t> TAČR ZÉTA, </a:t>
            </a:r>
            <a:r>
              <a:rPr lang="en-GB" altLang="cs-CZ" sz="1200" b="0" dirty="0" err="1">
                <a:solidFill>
                  <a:schemeClr val="bg1"/>
                </a:solidFill>
              </a:rPr>
              <a:t>projekt</a:t>
            </a:r>
            <a:r>
              <a:rPr lang="en-GB" altLang="cs-CZ" sz="1200" b="0" dirty="0">
                <a:solidFill>
                  <a:schemeClr val="bg1"/>
                </a:solidFill>
              </a:rPr>
              <a:t> č. TJ01000435 </a:t>
            </a:r>
            <a:endParaRPr lang="en-US" altLang="cs-CZ" sz="1200" b="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4653136"/>
            <a:ext cx="1244486" cy="124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40" b="-1"/>
          <a:stretch/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251520" y="1052736"/>
            <a:ext cx="907300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444500" indent="-265113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233488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41475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4400" dirty="0" smtClean="0">
                <a:solidFill>
                  <a:srgbClr val="FFFF66"/>
                </a:solidFill>
              </a:rPr>
              <a:t>Děkuji za pozornost.</a:t>
            </a:r>
            <a:endParaRPr lang="en-US" altLang="cs-CZ" sz="4400" dirty="0">
              <a:solidFill>
                <a:srgbClr val="FFFF66"/>
              </a:solidFill>
            </a:endParaRPr>
          </a:p>
        </p:txBody>
      </p:sp>
      <p:sp>
        <p:nvSpPr>
          <p:cNvPr id="29703" name="Text Box 18"/>
          <p:cNvSpPr txBox="1">
            <a:spLocks noChangeArrowheads="1"/>
          </p:cNvSpPr>
          <p:nvPr/>
        </p:nvSpPr>
        <p:spPr bwMode="auto">
          <a:xfrm>
            <a:off x="161131" y="4869160"/>
            <a:ext cx="410368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623888" indent="-265113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233488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41475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České vysoké učení technické v Praze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Fakulta stavební</a:t>
            </a:r>
            <a:endParaRPr lang="en-US" altLang="cs-CZ" sz="1600" dirty="0">
              <a:solidFill>
                <a:schemeClr val="bg1"/>
              </a:solidFill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r>
              <a:rPr lang="en-US" altLang="cs-CZ" sz="1600" b="0" dirty="0" err="1" smtClean="0">
                <a:solidFill>
                  <a:schemeClr val="bg1"/>
                </a:solidFill>
              </a:rPr>
              <a:t>Th</a:t>
            </a:r>
            <a:r>
              <a:rPr lang="cs-CZ" altLang="cs-CZ" sz="1600" b="0" dirty="0" smtClean="0">
                <a:solidFill>
                  <a:schemeClr val="bg1"/>
                </a:solidFill>
              </a:rPr>
              <a:t>á</a:t>
            </a:r>
            <a:r>
              <a:rPr lang="en-US" altLang="cs-CZ" sz="1600" b="0" dirty="0" err="1" smtClean="0">
                <a:solidFill>
                  <a:schemeClr val="bg1"/>
                </a:solidFill>
              </a:rPr>
              <a:t>kurova</a:t>
            </a:r>
            <a:r>
              <a:rPr lang="en-US" altLang="cs-CZ" sz="1600" b="0" dirty="0" smtClean="0">
                <a:solidFill>
                  <a:schemeClr val="bg1"/>
                </a:solidFill>
              </a:rPr>
              <a:t> </a:t>
            </a:r>
            <a:r>
              <a:rPr lang="en-US" altLang="cs-CZ" sz="1600" b="0" dirty="0">
                <a:solidFill>
                  <a:schemeClr val="bg1"/>
                </a:solidFill>
              </a:rPr>
              <a:t>7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r>
              <a:rPr lang="en-US" altLang="cs-CZ" sz="1600" b="0" dirty="0">
                <a:solidFill>
                  <a:schemeClr val="bg1"/>
                </a:solidFill>
              </a:rPr>
              <a:t>166 29 Praha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endParaRPr lang="cs-CZ" altLang="cs-CZ" sz="1600" b="0" dirty="0" smtClean="0">
              <a:solidFill>
                <a:schemeClr val="bg1"/>
              </a:solidFill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endParaRPr lang="cs-CZ" altLang="cs-CZ" sz="1600" b="0" dirty="0">
              <a:solidFill>
                <a:schemeClr val="bg1"/>
              </a:solidFill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buClr>
                <a:srgbClr val="E5AE27"/>
              </a:buClr>
              <a:buFont typeface="Wingdings 3" panose="05040102010807070707" pitchFamily="18" charset="2"/>
              <a:buNone/>
            </a:pPr>
            <a:r>
              <a:rPr lang="cs-CZ" altLang="cs-CZ" sz="1600" b="0" dirty="0" smtClean="0">
                <a:solidFill>
                  <a:schemeClr val="bg1"/>
                </a:solidFill>
              </a:rPr>
              <a:t>Pavla.vackova.1@fsv.cvut.cz</a:t>
            </a:r>
            <a:endParaRPr lang="en-US" altLang="cs-CZ" sz="1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054"/>
            <a:ext cx="7632700" cy="5667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Úvod</a:t>
            </a:r>
            <a:endParaRPr lang="en-US" altLang="cs-CZ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636" y="1811996"/>
            <a:ext cx="6416005" cy="5230018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/>
              <a:t>Struska</a:t>
            </a:r>
            <a:r>
              <a:rPr lang="en-US" altLang="cs-CZ" b="0" dirty="0"/>
              <a:t> </a:t>
            </a:r>
            <a:r>
              <a:rPr lang="en-US" altLang="cs-CZ" b="0" dirty="0" err="1"/>
              <a:t>nejčastěji</a:t>
            </a:r>
            <a:r>
              <a:rPr lang="en-US" altLang="cs-CZ" b="0" dirty="0"/>
              <a:t> </a:t>
            </a:r>
            <a:r>
              <a:rPr lang="en-US" altLang="cs-CZ" b="0" dirty="0" err="1"/>
              <a:t>vzniká</a:t>
            </a:r>
            <a:r>
              <a:rPr lang="en-US" altLang="cs-CZ" b="0" dirty="0"/>
              <a:t> </a:t>
            </a:r>
            <a:r>
              <a:rPr lang="en-US" altLang="cs-CZ" b="0" dirty="0" err="1"/>
              <a:t>při</a:t>
            </a:r>
            <a:r>
              <a:rPr lang="en-US" altLang="cs-CZ" b="0" dirty="0"/>
              <a:t> </a:t>
            </a:r>
            <a:r>
              <a:rPr lang="en-US" altLang="cs-CZ" b="0" dirty="0" err="1"/>
              <a:t>tavení</a:t>
            </a:r>
            <a:r>
              <a:rPr lang="en-US" altLang="cs-CZ" b="0" dirty="0"/>
              <a:t> </a:t>
            </a:r>
            <a:r>
              <a:rPr lang="en-US" altLang="cs-CZ" b="0" dirty="0" err="1"/>
              <a:t>železné</a:t>
            </a:r>
            <a:r>
              <a:rPr lang="en-US" altLang="cs-CZ" b="0" dirty="0"/>
              <a:t> </a:t>
            </a:r>
            <a:r>
              <a:rPr lang="en-US" altLang="cs-CZ" b="0" dirty="0" err="1"/>
              <a:t>rudy</a:t>
            </a:r>
            <a:r>
              <a:rPr lang="en-US" altLang="cs-CZ" b="0" dirty="0"/>
              <a:t> </a:t>
            </a:r>
            <a:r>
              <a:rPr lang="en-US" altLang="cs-CZ" b="0" dirty="0" err="1"/>
              <a:t>ve</a:t>
            </a:r>
            <a:r>
              <a:rPr lang="en-US" altLang="cs-CZ" b="0" dirty="0"/>
              <a:t> </a:t>
            </a:r>
            <a:r>
              <a:rPr lang="en-US" altLang="cs-CZ" b="0" dirty="0" err="1"/>
              <a:t>vysoké</a:t>
            </a:r>
            <a:r>
              <a:rPr lang="en-US" altLang="cs-CZ" b="0" dirty="0"/>
              <a:t> </a:t>
            </a:r>
            <a:r>
              <a:rPr lang="en-US" altLang="cs-CZ" b="0" dirty="0" err="1"/>
              <a:t>peci</a:t>
            </a:r>
            <a:r>
              <a:rPr lang="en-US" altLang="cs-CZ" b="0" dirty="0"/>
              <a:t> </a:t>
            </a:r>
            <a:r>
              <a:rPr lang="en-US" altLang="cs-CZ" b="0" dirty="0" err="1"/>
              <a:t>při</a:t>
            </a:r>
            <a:r>
              <a:rPr lang="en-US" altLang="cs-CZ" b="0" dirty="0"/>
              <a:t> </a:t>
            </a:r>
            <a:r>
              <a:rPr lang="en-US" altLang="cs-CZ" b="0" dirty="0" err="1"/>
              <a:t>výrobě</a:t>
            </a:r>
            <a:r>
              <a:rPr lang="en-US" altLang="cs-CZ" b="0" dirty="0"/>
              <a:t> </a:t>
            </a:r>
            <a:r>
              <a:rPr lang="en-US" altLang="cs-CZ" b="0" dirty="0" err="1"/>
              <a:t>železa</a:t>
            </a:r>
            <a:r>
              <a:rPr lang="en-US" altLang="cs-CZ" b="0" dirty="0"/>
              <a:t> a </a:t>
            </a:r>
            <a:r>
              <a:rPr lang="en-US" altLang="cs-CZ" b="0" dirty="0" err="1"/>
              <a:t>oceli</a:t>
            </a:r>
            <a:r>
              <a:rPr lang="en-US" altLang="cs-CZ" b="0" dirty="0"/>
              <a:t>. </a:t>
            </a:r>
            <a:endParaRPr lang="cs-CZ" altLang="cs-CZ" b="0" dirty="0" smtClean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 smtClean="0"/>
              <a:t>Metalurgický</a:t>
            </a:r>
            <a:r>
              <a:rPr lang="en-US" altLang="cs-CZ" b="0" dirty="0" smtClean="0"/>
              <a:t> </a:t>
            </a:r>
            <a:r>
              <a:rPr lang="en-US" altLang="cs-CZ" b="0" dirty="0" err="1"/>
              <a:t>průmysl</a:t>
            </a:r>
            <a:r>
              <a:rPr lang="en-US" altLang="cs-CZ" b="0" dirty="0"/>
              <a:t> je </a:t>
            </a:r>
            <a:r>
              <a:rPr lang="en-US" altLang="cs-CZ" b="0" dirty="0" err="1"/>
              <a:t>průmyslovým</a:t>
            </a:r>
            <a:r>
              <a:rPr lang="en-US" altLang="cs-CZ" b="0" dirty="0"/>
              <a:t> </a:t>
            </a:r>
            <a:r>
              <a:rPr lang="en-US" altLang="cs-CZ" b="0" dirty="0" err="1"/>
              <a:t>odvětví</a:t>
            </a:r>
            <a:r>
              <a:rPr lang="en-US" altLang="cs-CZ" b="0" dirty="0"/>
              <a:t> s </a:t>
            </a:r>
            <a:r>
              <a:rPr lang="en-US" altLang="cs-CZ" b="0" dirty="0" err="1"/>
              <a:t>největším</a:t>
            </a:r>
            <a:r>
              <a:rPr lang="en-US" altLang="cs-CZ" b="0" dirty="0"/>
              <a:t> </a:t>
            </a:r>
            <a:r>
              <a:rPr lang="en-US" altLang="cs-CZ" b="0" dirty="0" err="1"/>
              <a:t>podílem</a:t>
            </a:r>
            <a:r>
              <a:rPr lang="en-US" altLang="cs-CZ" b="0" dirty="0"/>
              <a:t> </a:t>
            </a:r>
            <a:r>
              <a:rPr lang="en-US" altLang="cs-CZ" b="0" dirty="0" err="1"/>
              <a:t>na</a:t>
            </a:r>
            <a:r>
              <a:rPr lang="en-US" altLang="cs-CZ" b="0" dirty="0"/>
              <a:t> </a:t>
            </a:r>
            <a:r>
              <a:rPr lang="en-US" altLang="cs-CZ" b="0" dirty="0" err="1"/>
              <a:t>světové</a:t>
            </a:r>
            <a:r>
              <a:rPr lang="en-US" altLang="cs-CZ" b="0" dirty="0"/>
              <a:t> </a:t>
            </a:r>
            <a:r>
              <a:rPr lang="en-US" altLang="cs-CZ" b="0" dirty="0" err="1"/>
              <a:t>ekonomice</a:t>
            </a:r>
            <a:r>
              <a:rPr lang="en-US" altLang="cs-CZ" b="0" dirty="0"/>
              <a:t>. </a:t>
            </a:r>
            <a:endParaRPr lang="cs-CZ" altLang="cs-CZ" b="0" dirty="0" smtClean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altLang="cs-CZ" b="0" dirty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altLang="cs-CZ" b="0" dirty="0" smtClean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altLang="cs-CZ" b="0" dirty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altLang="cs-CZ" b="0" dirty="0" smtClean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altLang="cs-CZ" b="0" dirty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b="0" dirty="0" smtClean="0"/>
              <a:t>V České republice obrovské zásoby strusky v oblastech s hutním průmyslem (Kladensko, Ostravsko)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en-US" altLang="cs-CZ" b="0" dirty="0" smtClean="0"/>
          </a:p>
        </p:txBody>
      </p:sp>
      <p:sp>
        <p:nvSpPr>
          <p:cNvPr id="614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DDE46-BC91-48D1-A8D2-7FD943DAB12A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  <p:pic>
        <p:nvPicPr>
          <p:cNvPr id="1030" name="Picture 6" descr="VÃ½sledek obrÃ¡zku pro recycled asphalt pave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1138" r="1066" b="4681"/>
          <a:stretch/>
        </p:blipFill>
        <p:spPr bwMode="auto">
          <a:xfrm>
            <a:off x="6755680" y="2998974"/>
            <a:ext cx="2340000" cy="118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paving asphalt wirtg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14523"/>
          <a:stretch/>
        </p:blipFill>
        <p:spPr bwMode="auto">
          <a:xfrm>
            <a:off x="6755680" y="5589239"/>
            <a:ext cx="2340000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Ã½sledek obrÃ¡zku pro steel s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t="9726" b="11660"/>
          <a:stretch/>
        </p:blipFill>
        <p:spPr>
          <a:xfrm>
            <a:off x="6768504" y="435719"/>
            <a:ext cx="2340000" cy="1224136"/>
          </a:xfrm>
          <a:prstGeom prst="rect">
            <a:avLst/>
          </a:prstGeom>
        </p:spPr>
      </p:pic>
      <p:pic>
        <p:nvPicPr>
          <p:cNvPr id="13" name="Obrázek 12" descr="C:\Users\Pavla\Desktop\20170511_11124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/>
          <a:stretch/>
        </p:blipFill>
        <p:spPr bwMode="auto">
          <a:xfrm>
            <a:off x="6755680" y="1695444"/>
            <a:ext cx="2340000" cy="127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/>
          <a:srcRect t="12794"/>
          <a:stretch/>
        </p:blipFill>
        <p:spPr>
          <a:xfrm>
            <a:off x="6755680" y="4252143"/>
            <a:ext cx="2340000" cy="1281930"/>
          </a:xfrm>
          <a:prstGeom prst="rect">
            <a:avLst/>
          </a:prstGeom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559763"/>
              </p:ext>
            </p:extLst>
          </p:nvPr>
        </p:nvGraphicFramePr>
        <p:xfrm>
          <a:off x="827584" y="3270601"/>
          <a:ext cx="5386486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87326">
                  <a:extLst>
                    <a:ext uri="{9D8B030D-6E8A-4147-A177-3AD203B41FA5}">
                      <a16:colId xmlns:a16="http://schemas.microsoft.com/office/drawing/2014/main" val="4255740198"/>
                    </a:ext>
                  </a:extLst>
                </a:gridCol>
                <a:gridCol w="1799160">
                  <a:extLst>
                    <a:ext uri="{9D8B030D-6E8A-4147-A177-3AD203B41FA5}">
                      <a16:colId xmlns:a16="http://schemas.microsoft.com/office/drawing/2014/main" val="1920082293"/>
                    </a:ext>
                  </a:extLst>
                </a:gridCol>
              </a:tblGrid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2017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Svět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704005"/>
                  </a:ext>
                </a:extLst>
              </a:tr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Surové železo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1,2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mld.tun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863774"/>
                  </a:ext>
                </a:extLst>
              </a:tr>
              <a:tr h="336670">
                <a:tc>
                  <a:txBody>
                    <a:bodyPr/>
                    <a:lstStyle/>
                    <a:p>
                      <a:r>
                        <a:rPr lang="cs-CZ" dirty="0" smtClean="0"/>
                        <a:t>Vysokopecn</a:t>
                      </a:r>
                      <a:r>
                        <a:rPr lang="cs-CZ" baseline="0" dirty="0" smtClean="0"/>
                        <a:t>í struska (odhad)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cca</a:t>
                      </a:r>
                      <a:r>
                        <a:rPr lang="cs-CZ" baseline="0" dirty="0" smtClean="0"/>
                        <a:t> 320</a:t>
                      </a:r>
                      <a:r>
                        <a:rPr lang="cs-CZ" dirty="0" smtClean="0"/>
                        <a:t> mil.</a:t>
                      </a:r>
                      <a:r>
                        <a:rPr lang="cs-CZ" baseline="0" dirty="0" smtClean="0"/>
                        <a:t> 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834753"/>
                  </a:ext>
                </a:extLst>
              </a:tr>
              <a:tr h="302769">
                <a:tc>
                  <a:txBody>
                    <a:bodyPr/>
                    <a:lstStyle/>
                    <a:p>
                      <a:r>
                        <a:rPr lang="cs-CZ" dirty="0" smtClean="0"/>
                        <a:t>Surová</a:t>
                      </a:r>
                      <a:r>
                        <a:rPr lang="cs-CZ" baseline="0" dirty="0" smtClean="0"/>
                        <a:t> ocel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1,7 </a:t>
                      </a:r>
                      <a:r>
                        <a:rPr lang="cs-CZ" dirty="0" err="1" smtClean="0"/>
                        <a:t>mld.tun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04143"/>
                  </a:ext>
                </a:extLst>
              </a:tr>
              <a:tr h="336670">
                <a:tc>
                  <a:txBody>
                    <a:bodyPr/>
                    <a:lstStyle/>
                    <a:p>
                      <a:r>
                        <a:rPr lang="cs-CZ" dirty="0" smtClean="0"/>
                        <a:t>Ocelářská struska (odhad)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cca 200 mil.</a:t>
                      </a:r>
                      <a:r>
                        <a:rPr lang="cs-CZ" baseline="0" dirty="0" smtClean="0"/>
                        <a:t> tun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1284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990600"/>
            <a:ext cx="7632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5AE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5AE27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5AE27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5AE27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5AE27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5AE2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5AE2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5AE2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5AE27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kern="0" dirty="0" err="1"/>
              <a:t>Návrh</a:t>
            </a:r>
            <a:r>
              <a:rPr lang="en-US" altLang="cs-CZ" kern="0" dirty="0"/>
              <a:t> </a:t>
            </a:r>
            <a:r>
              <a:rPr lang="en-US" altLang="cs-CZ" kern="0" dirty="0" err="1" smtClean="0"/>
              <a:t>asfaltov</a:t>
            </a:r>
            <a:r>
              <a:rPr lang="cs-CZ" altLang="cs-CZ" kern="0" dirty="0" err="1" smtClean="0"/>
              <a:t>ých</a:t>
            </a:r>
            <a:r>
              <a:rPr lang="en-US" altLang="cs-CZ" kern="0" dirty="0" smtClean="0"/>
              <a:t> </a:t>
            </a:r>
            <a:r>
              <a:rPr lang="en-US" altLang="cs-CZ" kern="0" dirty="0" err="1" smtClean="0"/>
              <a:t>směs</a:t>
            </a:r>
            <a:r>
              <a:rPr lang="cs-CZ" altLang="cs-CZ" kern="0" dirty="0" smtClean="0"/>
              <a:t>í:</a:t>
            </a:r>
            <a:endParaRPr lang="en-US" altLang="cs-CZ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28657" y="1772816"/>
            <a:ext cx="833595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3B3D66"/>
                </a:solidFill>
                <a:latin typeface="+mn-lt"/>
                <a:ea typeface="+mn-ea"/>
                <a:cs typeface="+mn-cs"/>
              </a:defRPr>
            </a:lvl1pPr>
            <a:lvl2pPr marL="4445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3B3D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9pPr>
          </a:lstStyle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kern="0" dirty="0" smtClean="0">
                <a:solidFill>
                  <a:srgbClr val="002060"/>
                </a:solidFill>
                <a:latin typeface="Arial (Základní text)"/>
              </a:rPr>
              <a:t>ACO 11+ 50/70 </a:t>
            </a:r>
            <a:r>
              <a:rPr lang="cs-CZ" altLang="cs-CZ" b="0" kern="0" dirty="0" smtClean="0">
                <a:solidFill>
                  <a:srgbClr val="002060"/>
                </a:solidFill>
                <a:latin typeface="Arial (Základní text)"/>
              </a:rPr>
              <a:t>(asfaltový beton pro obrusné vrstvy se silničním asfaltovým pojivem 50/70)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b="0" kern="0" dirty="0" smtClean="0">
                <a:solidFill>
                  <a:srgbClr val="002060"/>
                </a:solidFill>
                <a:latin typeface="Arial (Základní text)"/>
              </a:rPr>
              <a:t>referenční kamenivo z lomu Zbraslav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b="0" kern="0" dirty="0">
                <a:solidFill>
                  <a:srgbClr val="002060"/>
                </a:solidFill>
                <a:latin typeface="Arial (Základní text)"/>
              </a:rPr>
              <a:t>v</a:t>
            </a:r>
            <a:r>
              <a:rPr lang="cs-CZ" altLang="cs-CZ" b="0" kern="0" dirty="0" smtClean="0">
                <a:solidFill>
                  <a:srgbClr val="002060"/>
                </a:solidFill>
                <a:latin typeface="Arial (Základní text)"/>
              </a:rPr>
              <a:t>ysokopecní struska z haldy </a:t>
            </a:r>
            <a:r>
              <a:rPr lang="cs-CZ" altLang="cs-CZ" b="0" kern="0" dirty="0" err="1" smtClean="0">
                <a:solidFill>
                  <a:srgbClr val="002060"/>
                </a:solidFill>
                <a:latin typeface="Arial (Základní text)"/>
              </a:rPr>
              <a:t>Koněv</a:t>
            </a:r>
            <a:r>
              <a:rPr lang="cs-CZ" altLang="cs-CZ" b="0" kern="0" dirty="0" smtClean="0">
                <a:solidFill>
                  <a:srgbClr val="002060"/>
                </a:solidFill>
                <a:latin typeface="Arial (Základní text)"/>
              </a:rPr>
              <a:t> na Kladně</a:t>
            </a:r>
          </a:p>
          <a:p>
            <a:pPr lvl="2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kern="0" dirty="0">
                <a:solidFill>
                  <a:srgbClr val="002060"/>
                </a:solidFill>
                <a:latin typeface="Arial (Základní text)"/>
              </a:rPr>
              <a:t>f</a:t>
            </a:r>
            <a:r>
              <a:rPr lang="cs-CZ" altLang="cs-CZ" kern="0" dirty="0" smtClean="0">
                <a:solidFill>
                  <a:srgbClr val="002060"/>
                </a:solidFill>
                <a:latin typeface="Arial (Základní text)"/>
              </a:rPr>
              <a:t>rakce 0/4 mm</a:t>
            </a:r>
          </a:p>
          <a:p>
            <a:pPr lvl="2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kern="0" dirty="0">
                <a:solidFill>
                  <a:srgbClr val="002060"/>
                </a:solidFill>
                <a:latin typeface="Arial (Základní text)"/>
              </a:rPr>
              <a:t>frakce </a:t>
            </a:r>
            <a:r>
              <a:rPr lang="cs-CZ" altLang="cs-CZ" kern="0" dirty="0" smtClean="0">
                <a:solidFill>
                  <a:srgbClr val="002060"/>
                </a:solidFill>
                <a:latin typeface="Arial (Základní text)"/>
              </a:rPr>
              <a:t>4/8 </a:t>
            </a:r>
            <a:r>
              <a:rPr lang="cs-CZ" altLang="cs-CZ" kern="0" dirty="0">
                <a:solidFill>
                  <a:srgbClr val="002060"/>
                </a:solidFill>
                <a:latin typeface="Arial (Základní text)"/>
              </a:rPr>
              <a:t>mm</a:t>
            </a:r>
            <a:endParaRPr lang="en-US" altLang="cs-CZ" kern="0" dirty="0">
              <a:solidFill>
                <a:srgbClr val="002060"/>
              </a:solidFill>
              <a:latin typeface="Arial (Základní text)"/>
            </a:endParaRPr>
          </a:p>
          <a:p>
            <a:pPr lvl="2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kern="0" dirty="0">
                <a:solidFill>
                  <a:srgbClr val="002060"/>
                </a:solidFill>
                <a:latin typeface="Arial (Základní text)"/>
              </a:rPr>
              <a:t>frakce </a:t>
            </a:r>
            <a:r>
              <a:rPr lang="cs-CZ" altLang="cs-CZ" kern="0" dirty="0" smtClean="0">
                <a:solidFill>
                  <a:srgbClr val="002060"/>
                </a:solidFill>
                <a:latin typeface="Arial (Základní text)"/>
              </a:rPr>
              <a:t>8/11 </a:t>
            </a:r>
            <a:r>
              <a:rPr lang="cs-CZ" altLang="cs-CZ" kern="0" dirty="0">
                <a:solidFill>
                  <a:srgbClr val="002060"/>
                </a:solidFill>
                <a:latin typeface="Arial (Základní text)"/>
              </a:rPr>
              <a:t>mm</a:t>
            </a:r>
            <a:endParaRPr lang="en-US" altLang="cs-CZ" kern="0" dirty="0">
              <a:solidFill>
                <a:srgbClr val="002060"/>
              </a:solidFill>
              <a:latin typeface="Arial (Základní text)"/>
            </a:endParaRPr>
          </a:p>
          <a:p>
            <a:pPr lvl="2" algn="just" eaLnBrk="1" hangingPunct="1">
              <a:spcBef>
                <a:spcPct val="0"/>
              </a:spcBef>
              <a:spcAft>
                <a:spcPts val="1200"/>
              </a:spcAft>
            </a:pPr>
            <a:endParaRPr lang="en-US" altLang="cs-CZ" b="0" kern="0" dirty="0">
              <a:solidFill>
                <a:srgbClr val="002060"/>
              </a:solidFill>
              <a:latin typeface="Arial (Základní text)"/>
            </a:endParaRPr>
          </a:p>
        </p:txBody>
      </p:sp>
      <p:sp>
        <p:nvSpPr>
          <p:cNvPr id="6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400" b="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36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eaLnBrk="1" hangingPunct="1"/>
            <a:r>
              <a:rPr lang="en-US" altLang="cs-CZ" dirty="0" err="1"/>
              <a:t>Popis</a:t>
            </a:r>
            <a:r>
              <a:rPr lang="en-US" altLang="cs-CZ" dirty="0"/>
              <a:t> </a:t>
            </a:r>
            <a:r>
              <a:rPr lang="en-US" altLang="cs-CZ" dirty="0" err="1"/>
              <a:t>provedených</a:t>
            </a:r>
            <a:r>
              <a:rPr lang="en-US" altLang="cs-CZ" dirty="0"/>
              <a:t> </a:t>
            </a:r>
            <a:r>
              <a:rPr lang="en-US" altLang="cs-CZ" dirty="0" err="1"/>
              <a:t>zkoušek</a:t>
            </a:r>
            <a:endParaRPr lang="en-US" alt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8658" y="1843507"/>
            <a:ext cx="7039686" cy="4896842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 smtClean="0">
                <a:latin typeface="Arial (Základní text)"/>
              </a:rPr>
              <a:t>volumetrické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 smtClean="0">
                <a:latin typeface="Arial (Základní text)"/>
              </a:rPr>
              <a:t>vlastnosti</a:t>
            </a:r>
            <a:r>
              <a:rPr lang="cs-CZ" altLang="cs-CZ" b="0" dirty="0" smtClean="0">
                <a:latin typeface="Arial (Základní text)"/>
              </a:rPr>
              <a:t> (</a:t>
            </a:r>
            <a:r>
              <a:rPr lang="en-US" altLang="cs-CZ" b="0" dirty="0" smtClean="0">
                <a:latin typeface="Arial (Základní text)"/>
              </a:rPr>
              <a:t>ČSN </a:t>
            </a:r>
            <a:r>
              <a:rPr lang="en-US" altLang="cs-CZ" b="0" dirty="0">
                <a:latin typeface="Arial (Základní text)"/>
              </a:rPr>
              <a:t>EN 12697-8);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 smtClean="0">
                <a:latin typeface="Arial (Základní text)"/>
              </a:rPr>
              <a:t>modul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tuhosti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cs-CZ" altLang="cs-CZ" b="0" dirty="0" smtClean="0">
                <a:latin typeface="Arial (Základní text)"/>
              </a:rPr>
              <a:t>(</a:t>
            </a:r>
            <a:r>
              <a:rPr lang="en-US" altLang="cs-CZ" b="0" dirty="0" smtClean="0">
                <a:latin typeface="Arial (Základní text)"/>
              </a:rPr>
              <a:t>ČSN </a:t>
            </a:r>
            <a:r>
              <a:rPr lang="en-US" altLang="cs-CZ" b="0" dirty="0">
                <a:latin typeface="Arial (Základní text)"/>
              </a:rPr>
              <a:t>EN </a:t>
            </a:r>
            <a:r>
              <a:rPr lang="en-US" altLang="cs-CZ" b="0" dirty="0" smtClean="0">
                <a:latin typeface="Arial (Základní text)"/>
              </a:rPr>
              <a:t>12697-26</a:t>
            </a:r>
            <a:r>
              <a:rPr lang="cs-CZ" altLang="cs-CZ" b="0" dirty="0" smtClean="0">
                <a:latin typeface="Arial (Základní text)"/>
              </a:rPr>
              <a:t>)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na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válcových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zkušebních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tělesech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nedestruktivní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metodou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smtClean="0">
                <a:latin typeface="Arial (Základní text)"/>
              </a:rPr>
              <a:t>IT-CY</a:t>
            </a:r>
            <a:r>
              <a:rPr lang="cs-CZ" altLang="cs-CZ" b="0" dirty="0" smtClean="0">
                <a:latin typeface="Arial (Základní text)"/>
              </a:rPr>
              <a:t> </a:t>
            </a:r>
            <a:r>
              <a:rPr lang="en-US" altLang="cs-CZ" b="0" dirty="0" err="1" smtClean="0">
                <a:latin typeface="Arial (Základní text)"/>
              </a:rPr>
              <a:t>při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teplotách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smtClean="0">
                <a:latin typeface="Arial (Základní text)"/>
              </a:rPr>
              <a:t>0,15 </a:t>
            </a:r>
            <a:r>
              <a:rPr lang="en-US" altLang="cs-CZ" b="0" dirty="0">
                <a:latin typeface="Arial (Základní text)"/>
              </a:rPr>
              <a:t>a </a:t>
            </a:r>
            <a:r>
              <a:rPr lang="en-US" altLang="cs-CZ" b="0" dirty="0" smtClean="0">
                <a:latin typeface="Arial (Základní text)"/>
              </a:rPr>
              <a:t>27°C</a:t>
            </a:r>
            <a:r>
              <a:rPr lang="en-US" altLang="cs-CZ" b="0" dirty="0">
                <a:latin typeface="Arial (Základní text)"/>
              </a:rPr>
              <a:t>;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 smtClean="0">
                <a:latin typeface="Arial (Základní text)"/>
              </a:rPr>
              <a:t>odolnost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vůči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trvalým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deformacím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smtClean="0">
                <a:latin typeface="Arial (Základní text)"/>
              </a:rPr>
              <a:t>(ČSN </a:t>
            </a:r>
            <a:r>
              <a:rPr lang="en-US" altLang="cs-CZ" b="0" dirty="0">
                <a:latin typeface="Arial (Základní text)"/>
              </a:rPr>
              <a:t>EN </a:t>
            </a:r>
            <a:r>
              <a:rPr lang="en-US" altLang="cs-CZ" b="0" dirty="0" smtClean="0">
                <a:latin typeface="Arial (Základní text)"/>
              </a:rPr>
              <a:t>12697-22+A1</a:t>
            </a:r>
            <a:r>
              <a:rPr lang="cs-CZ" altLang="cs-CZ" b="0" dirty="0" smtClean="0">
                <a:latin typeface="Arial (Základní text)"/>
              </a:rPr>
              <a:t>)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na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malém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zkušebním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zařízení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ve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vzduchové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 smtClean="0">
                <a:latin typeface="Arial (Základní text)"/>
              </a:rPr>
              <a:t>lázni</a:t>
            </a:r>
            <a:r>
              <a:rPr lang="cs-CZ" altLang="cs-CZ" b="0" dirty="0" smtClean="0">
                <a:latin typeface="Arial (Základní text)"/>
              </a:rPr>
              <a:t> při teplotě 50°C</a:t>
            </a:r>
            <a:r>
              <a:rPr lang="en-US" altLang="cs-CZ" b="0" dirty="0" smtClean="0">
                <a:latin typeface="Arial (Základní text)"/>
              </a:rPr>
              <a:t>;</a:t>
            </a:r>
            <a:endParaRPr lang="en-US" altLang="cs-CZ" b="0" dirty="0">
              <a:latin typeface="Arial (Základní text)"/>
            </a:endParaRP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dirty="0" err="1" smtClean="0">
                <a:latin typeface="Arial (Základní text)"/>
              </a:rPr>
              <a:t>pevnost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>
                <a:latin typeface="Arial (Základní text)"/>
              </a:rPr>
              <a:t>v </a:t>
            </a:r>
            <a:r>
              <a:rPr lang="en-US" altLang="cs-CZ" b="0" dirty="0" err="1">
                <a:latin typeface="Arial (Základní text)"/>
              </a:rPr>
              <a:t>tahu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za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ohybu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cs-CZ" altLang="cs-CZ" b="0" dirty="0" smtClean="0">
                <a:latin typeface="Arial (Základní text)"/>
              </a:rPr>
              <a:t>(</a:t>
            </a:r>
            <a:r>
              <a:rPr lang="en-US" altLang="cs-CZ" b="0" dirty="0" smtClean="0">
                <a:latin typeface="Arial (Základní text)"/>
              </a:rPr>
              <a:t>TP 151</a:t>
            </a:r>
            <a:r>
              <a:rPr lang="cs-CZ" altLang="cs-CZ" b="0" dirty="0" smtClean="0">
                <a:latin typeface="Arial (Základní text)"/>
              </a:rPr>
              <a:t>) při teplotě 0°C;</a:t>
            </a:r>
            <a:endParaRPr lang="cs-CZ" altLang="cs-CZ" b="0" dirty="0">
              <a:latin typeface="Arial (Základní text)"/>
            </a:endParaRP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b="0" dirty="0" smtClean="0">
                <a:latin typeface="Arial (Základní text)"/>
              </a:rPr>
              <a:t>o</a:t>
            </a:r>
            <a:r>
              <a:rPr lang="en-US" altLang="cs-CZ" b="0" dirty="0" err="1" smtClean="0">
                <a:latin typeface="Arial (Základní text)"/>
              </a:rPr>
              <a:t>dolnost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proti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šíření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trhliny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cs-CZ" altLang="cs-CZ" b="0" dirty="0" smtClean="0">
                <a:latin typeface="Arial (Základní text)"/>
              </a:rPr>
              <a:t>(</a:t>
            </a:r>
            <a:r>
              <a:rPr lang="en-US" altLang="cs-CZ" b="0" dirty="0" smtClean="0">
                <a:latin typeface="Arial (Základní text)"/>
              </a:rPr>
              <a:t>ČSN </a:t>
            </a:r>
            <a:r>
              <a:rPr lang="en-US" altLang="cs-CZ" b="0" dirty="0">
                <a:latin typeface="Arial (Základní text)"/>
              </a:rPr>
              <a:t>EN </a:t>
            </a:r>
            <a:r>
              <a:rPr lang="en-US" altLang="cs-CZ" b="0" dirty="0" smtClean="0">
                <a:latin typeface="Arial (Základní text)"/>
              </a:rPr>
              <a:t>12697-44</a:t>
            </a:r>
            <a:r>
              <a:rPr lang="cs-CZ" altLang="cs-CZ" b="0" dirty="0" smtClean="0">
                <a:latin typeface="Arial (Základní text)"/>
              </a:rPr>
              <a:t>)</a:t>
            </a:r>
            <a:r>
              <a:rPr lang="en-US" altLang="cs-CZ" b="0" dirty="0" smtClean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na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latin typeface="Arial (Základní text)"/>
              </a:rPr>
              <a:t>půlválcových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>
                <a:solidFill>
                  <a:srgbClr val="002060"/>
                </a:solidFill>
                <a:latin typeface="Arial (Základní text)"/>
              </a:rPr>
              <a:t>zkušebních</a:t>
            </a:r>
            <a:r>
              <a:rPr lang="en-US" altLang="cs-CZ" b="0" dirty="0">
                <a:latin typeface="Arial (Základní text)"/>
              </a:rPr>
              <a:t> </a:t>
            </a:r>
            <a:r>
              <a:rPr lang="en-US" altLang="cs-CZ" b="0" dirty="0" err="1" smtClean="0">
                <a:latin typeface="Arial (Základní text)"/>
              </a:rPr>
              <a:t>tělesech</a:t>
            </a:r>
            <a:r>
              <a:rPr lang="cs-CZ" altLang="cs-CZ" b="0" dirty="0" smtClean="0">
                <a:latin typeface="Arial (Základní text)"/>
              </a:rPr>
              <a:t> </a:t>
            </a:r>
            <a:r>
              <a:rPr lang="cs-CZ" altLang="cs-CZ" b="0" dirty="0">
                <a:latin typeface="Arial (Základní text)"/>
              </a:rPr>
              <a:t>při teplotě </a:t>
            </a:r>
            <a:r>
              <a:rPr lang="cs-CZ" altLang="cs-CZ" b="0" dirty="0" smtClean="0">
                <a:latin typeface="Arial (Základní text)"/>
              </a:rPr>
              <a:t>0°C</a:t>
            </a:r>
            <a:endParaRPr lang="cs-CZ" altLang="cs-CZ" b="0" dirty="0">
              <a:latin typeface="Arial (Základní text)"/>
            </a:endParaRPr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cs-CZ" sz="1400" b="0" dirty="0">
              <a:solidFill>
                <a:schemeClr val="tx1"/>
              </a:solidFill>
            </a:endParaRPr>
          </a:p>
        </p:txBody>
      </p:sp>
      <p:pic>
        <p:nvPicPr>
          <p:cNvPr id="11269" name="Obrázek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3" y="2132856"/>
            <a:ext cx="129418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Škola\Diplomka\Vypalování\Fotografie\Šíření trhlin\P10006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/>
          <a:stretch/>
        </p:blipFill>
        <p:spPr bwMode="auto">
          <a:xfrm>
            <a:off x="7294276" y="4725144"/>
            <a:ext cx="1783251" cy="201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4850" r="13775" b="6951"/>
          <a:stretch/>
        </p:blipFill>
        <p:spPr>
          <a:xfrm>
            <a:off x="5464188" y="4725652"/>
            <a:ext cx="1800000" cy="198947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28658" y="4797152"/>
            <a:ext cx="4720531" cy="194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3B3D66"/>
                </a:solidFill>
                <a:latin typeface="+mn-lt"/>
                <a:ea typeface="+mn-ea"/>
                <a:cs typeface="+mn-cs"/>
              </a:defRPr>
            </a:lvl1pPr>
            <a:lvl2pPr marL="4445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3B3D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9pPr>
          </a:lstStyle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zkouška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modulu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tuhosti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,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odolnosti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vůči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šíření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mrazové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trhliny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a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pevnosti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v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tahu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za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ohybu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byly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navíc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rozšířena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o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výsledky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stanovené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na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tělesech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podrobených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laboratorní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simulaci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dlouhodobého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stárnutí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dle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</a:t>
            </a:r>
            <a:r>
              <a:rPr lang="en-US" altLang="cs-CZ" b="0" kern="0" dirty="0" err="1" smtClean="0">
                <a:solidFill>
                  <a:srgbClr val="002060"/>
                </a:solidFill>
                <a:latin typeface="Arial (Základní text)"/>
              </a:rPr>
              <a:t>prEN</a:t>
            </a:r>
            <a:r>
              <a:rPr lang="en-US" altLang="cs-CZ" b="0" kern="0" dirty="0" smtClean="0">
                <a:solidFill>
                  <a:srgbClr val="002060"/>
                </a:solidFill>
                <a:latin typeface="Arial (Základní text)"/>
              </a:rPr>
              <a:t> 12697-52.</a:t>
            </a:r>
            <a:endParaRPr lang="en-US" altLang="cs-CZ" b="0" kern="0" dirty="0">
              <a:solidFill>
                <a:srgbClr val="002060"/>
              </a:solidFill>
              <a:latin typeface="Arial (Základní text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Mezerovitost</a:t>
            </a:r>
            <a:endParaRPr lang="en-GB" altLang="cs-CZ" dirty="0" smtClean="0"/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66" y="1484784"/>
            <a:ext cx="6788670" cy="2794992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619270"/>
            <a:ext cx="8607356" cy="161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3B3D66"/>
                </a:solidFill>
                <a:latin typeface="+mn-lt"/>
                <a:ea typeface="+mn-ea"/>
                <a:cs typeface="+mn-cs"/>
              </a:defRPr>
            </a:lvl1pPr>
            <a:lvl2pPr marL="4445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+mn-lt"/>
              </a:defRPr>
            </a:lvl2pPr>
            <a:lvl3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+mn-lt"/>
              </a:defRPr>
            </a:lvl3pPr>
            <a:lvl4pPr marL="1641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3B3D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+mn-lt"/>
              </a:defRPr>
            </a:lvl9pPr>
          </a:lstStyle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b="0" kern="0" dirty="0" smtClean="0">
                <a:solidFill>
                  <a:srgbClr val="002060"/>
                </a:solidFill>
              </a:rPr>
              <a:t>V</a:t>
            </a:r>
            <a:r>
              <a:rPr lang="en-GB" altLang="cs-CZ" b="0" kern="0" dirty="0" smtClean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případě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volumetrických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vlastností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nedošlo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při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substituci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jemné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frakce</a:t>
            </a:r>
            <a:r>
              <a:rPr lang="en-GB" altLang="cs-CZ" b="0" kern="0" dirty="0">
                <a:solidFill>
                  <a:srgbClr val="002060"/>
                </a:solidFill>
              </a:rPr>
              <a:t> (4/8mm) k </a:t>
            </a:r>
            <a:r>
              <a:rPr lang="en-GB" altLang="cs-CZ" b="0" kern="0" dirty="0" err="1">
                <a:solidFill>
                  <a:srgbClr val="002060"/>
                </a:solidFill>
              </a:rPr>
              <a:t>výrazným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změnám</a:t>
            </a:r>
            <a:r>
              <a:rPr lang="en-GB" altLang="cs-CZ" b="0" kern="0" dirty="0">
                <a:solidFill>
                  <a:srgbClr val="002060"/>
                </a:solidFill>
              </a:rPr>
              <a:t>.</a:t>
            </a: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cs-CZ" b="0" kern="0" dirty="0" err="1">
                <a:solidFill>
                  <a:srgbClr val="002060"/>
                </a:solidFill>
              </a:rPr>
              <a:t>Při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náhradě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hrubších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frakcí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kameniva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došlo</a:t>
            </a:r>
            <a:r>
              <a:rPr lang="en-GB" altLang="cs-CZ" b="0" kern="0" dirty="0">
                <a:solidFill>
                  <a:srgbClr val="002060"/>
                </a:solidFill>
              </a:rPr>
              <a:t> k </a:t>
            </a:r>
            <a:r>
              <a:rPr lang="en-GB" altLang="cs-CZ" b="0" kern="0" dirty="0" err="1">
                <a:solidFill>
                  <a:srgbClr val="002060"/>
                </a:solidFill>
              </a:rPr>
              <a:t>nárůstu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mezerovitosti</a:t>
            </a:r>
            <a:r>
              <a:rPr lang="en-GB" altLang="cs-CZ" b="0" kern="0" dirty="0">
                <a:solidFill>
                  <a:srgbClr val="002060"/>
                </a:solidFill>
              </a:rPr>
              <a:t>.</a:t>
            </a: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cs-CZ" b="0" kern="0" dirty="0" err="1">
                <a:solidFill>
                  <a:srgbClr val="002060"/>
                </a:solidFill>
              </a:rPr>
              <a:t>Při</a:t>
            </a:r>
            <a:r>
              <a:rPr lang="en-GB" altLang="cs-CZ" b="0" kern="0" dirty="0">
                <a:solidFill>
                  <a:srgbClr val="002060"/>
                </a:solidFill>
              </a:rPr>
              <a:t> 100 % </a:t>
            </a:r>
            <a:r>
              <a:rPr lang="en-GB" altLang="cs-CZ" b="0" kern="0" dirty="0" err="1">
                <a:solidFill>
                  <a:srgbClr val="002060"/>
                </a:solidFill>
              </a:rPr>
              <a:t>náhradě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měla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zkušební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tělesa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mezerovitost</a:t>
            </a:r>
            <a:r>
              <a:rPr lang="en-GB" altLang="cs-CZ" b="0" kern="0" dirty="0">
                <a:solidFill>
                  <a:srgbClr val="002060"/>
                </a:solidFill>
              </a:rPr>
              <a:t> </a:t>
            </a:r>
            <a:r>
              <a:rPr lang="en-GB" altLang="cs-CZ" b="0" kern="0" dirty="0" err="1">
                <a:solidFill>
                  <a:srgbClr val="002060"/>
                </a:solidFill>
              </a:rPr>
              <a:t>téměř</a:t>
            </a:r>
            <a:r>
              <a:rPr lang="en-GB" altLang="cs-CZ" b="0" kern="0" dirty="0">
                <a:solidFill>
                  <a:srgbClr val="002060"/>
                </a:solidFill>
              </a:rPr>
              <a:t> 19 %-obj.</a:t>
            </a:r>
          </a:p>
          <a:p>
            <a:pPr marL="179387" lvl="1" indent="0" algn="just"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b="0" kern="0" dirty="0" smtClean="0">
              <a:solidFill>
                <a:srgbClr val="002060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kern="0" dirty="0" err="1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990600"/>
            <a:ext cx="8496944" cy="566738"/>
          </a:xfrm>
        </p:spPr>
        <p:txBody>
          <a:bodyPr/>
          <a:lstStyle/>
          <a:p>
            <a:pPr eaLnBrk="1" hangingPunct="1"/>
            <a:r>
              <a:rPr lang="en-US" altLang="cs-CZ" dirty="0" err="1"/>
              <a:t>Odolnost</a:t>
            </a:r>
            <a:r>
              <a:rPr lang="en-US" altLang="cs-CZ" dirty="0"/>
              <a:t> </a:t>
            </a:r>
            <a:r>
              <a:rPr lang="en-US" altLang="cs-CZ" dirty="0" err="1"/>
              <a:t>asfaltové</a:t>
            </a:r>
            <a:r>
              <a:rPr lang="en-US" altLang="cs-CZ" dirty="0"/>
              <a:t> </a:t>
            </a:r>
            <a:r>
              <a:rPr lang="en-US" altLang="cs-CZ" dirty="0" err="1"/>
              <a:t>směsi</a:t>
            </a:r>
            <a:r>
              <a:rPr lang="en-US" altLang="cs-CZ" dirty="0"/>
              <a:t> </a:t>
            </a:r>
            <a:r>
              <a:rPr lang="en-US" altLang="cs-CZ" dirty="0" err="1"/>
              <a:t>vůči</a:t>
            </a:r>
            <a:r>
              <a:rPr lang="en-US" altLang="cs-CZ" dirty="0"/>
              <a:t> </a:t>
            </a:r>
            <a:r>
              <a:rPr lang="en-US" altLang="cs-CZ" dirty="0" err="1"/>
              <a:t>účinkům</a:t>
            </a:r>
            <a:r>
              <a:rPr lang="en-US" altLang="cs-CZ" dirty="0"/>
              <a:t> </a:t>
            </a:r>
            <a:r>
              <a:rPr lang="en-US" altLang="cs-CZ" dirty="0" err="1"/>
              <a:t>vody</a:t>
            </a:r>
            <a:r>
              <a:rPr lang="en-US" altLang="cs-CZ" dirty="0"/>
              <a:t> a </a:t>
            </a:r>
            <a:r>
              <a:rPr lang="en-US" altLang="cs-CZ" dirty="0" err="1"/>
              <a:t>mrazu</a:t>
            </a:r>
            <a:endParaRPr lang="en-US" alt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6314" y="5206544"/>
            <a:ext cx="8607356" cy="1512888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cs-CZ" b="0" dirty="0">
                <a:solidFill>
                  <a:srgbClr val="002060"/>
                </a:solidFill>
              </a:rPr>
              <a:t>Z </a:t>
            </a:r>
            <a:r>
              <a:rPr lang="en-GB" altLang="cs-CZ" b="0" dirty="0" err="1">
                <a:solidFill>
                  <a:srgbClr val="002060"/>
                </a:solidFill>
              </a:rPr>
              <a:t>důvodu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zvýšené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nasákavosti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struskového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kameniva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 smtClean="0">
                <a:solidFill>
                  <a:srgbClr val="002060"/>
                </a:solidFill>
              </a:rPr>
              <a:t>byla</a:t>
            </a:r>
            <a:r>
              <a:rPr lang="en-GB" altLang="cs-CZ" b="0" dirty="0" smtClean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obava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ze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zhoršení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cs-CZ" altLang="cs-CZ" b="0" dirty="0" smtClean="0">
                <a:solidFill>
                  <a:srgbClr val="002060"/>
                </a:solidFill>
              </a:rPr>
              <a:t>parametru ITSR</a:t>
            </a:r>
            <a:r>
              <a:rPr lang="en-GB" altLang="cs-CZ" b="0" dirty="0" smtClean="0">
                <a:solidFill>
                  <a:srgbClr val="002060"/>
                </a:solidFill>
              </a:rPr>
              <a:t>, </a:t>
            </a:r>
            <a:r>
              <a:rPr lang="en-GB" altLang="cs-CZ" b="0" dirty="0" err="1">
                <a:solidFill>
                  <a:srgbClr val="002060"/>
                </a:solidFill>
              </a:rPr>
              <a:t>avšak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všechny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testované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asfaltové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směsi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vyhověly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minimálním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>
                <a:solidFill>
                  <a:srgbClr val="002060"/>
                </a:solidFill>
              </a:rPr>
              <a:t>normovým</a:t>
            </a:r>
            <a:r>
              <a:rPr lang="en-GB" altLang="cs-CZ" b="0" dirty="0">
                <a:solidFill>
                  <a:srgbClr val="002060"/>
                </a:solidFill>
              </a:rPr>
              <a:t> </a:t>
            </a:r>
            <a:r>
              <a:rPr lang="en-GB" altLang="cs-CZ" b="0" dirty="0" err="1" smtClean="0">
                <a:solidFill>
                  <a:srgbClr val="002060"/>
                </a:solidFill>
              </a:rPr>
              <a:t>hranicím</a:t>
            </a:r>
            <a:r>
              <a:rPr lang="cs-CZ" altLang="cs-CZ" b="0" dirty="0" smtClean="0">
                <a:solidFill>
                  <a:srgbClr val="002060"/>
                </a:solidFill>
              </a:rPr>
              <a:t> (</a:t>
            </a:r>
            <a:r>
              <a:rPr lang="cs-CZ" altLang="cs-CZ" b="0" dirty="0">
                <a:solidFill>
                  <a:srgbClr val="002060"/>
                </a:solidFill>
              </a:rPr>
              <a:t>70</a:t>
            </a:r>
            <a:r>
              <a:rPr lang="cs-CZ" altLang="cs-CZ" b="0" dirty="0" smtClean="0">
                <a:solidFill>
                  <a:srgbClr val="002060"/>
                </a:solidFill>
              </a:rPr>
              <a:t>%).</a:t>
            </a: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b="0" dirty="0">
                <a:solidFill>
                  <a:srgbClr val="002060"/>
                </a:solidFill>
              </a:rPr>
              <a:t>U</a:t>
            </a:r>
            <a:r>
              <a:rPr lang="cs-CZ" altLang="cs-CZ" b="0" dirty="0" smtClean="0">
                <a:solidFill>
                  <a:srgbClr val="002060"/>
                </a:solidFill>
              </a:rPr>
              <a:t> </a:t>
            </a:r>
            <a:r>
              <a:rPr lang="cs-CZ" altLang="cs-CZ" b="0" dirty="0">
                <a:solidFill>
                  <a:srgbClr val="002060"/>
                </a:solidFill>
              </a:rPr>
              <a:t>všech testovaných variant byl dosažen lepší výsledek u asfaltových směsí se struskovým </a:t>
            </a:r>
            <a:r>
              <a:rPr lang="cs-CZ" altLang="cs-CZ" b="0" dirty="0" smtClean="0">
                <a:solidFill>
                  <a:srgbClr val="002060"/>
                </a:solidFill>
              </a:rPr>
              <a:t>kamenivem.</a:t>
            </a: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b="0" dirty="0" smtClean="0">
              <a:solidFill>
                <a:srgbClr val="002060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ts val="600"/>
              </a:spcAft>
            </a:pPr>
            <a:endParaRPr lang="cs-CZ" altLang="cs-CZ" dirty="0" err="1" smtClean="0">
              <a:solidFill>
                <a:srgbClr val="002060"/>
              </a:solidFill>
            </a:endParaRPr>
          </a:p>
        </p:txBody>
      </p:sp>
      <p:sp>
        <p:nvSpPr>
          <p:cNvPr id="25" name="Zástupný symbol pro číslo snímku 4"/>
          <p:cNvSpPr txBox="1">
            <a:spLocks noGrp="1"/>
          </p:cNvSpPr>
          <p:nvPr/>
        </p:nvSpPr>
        <p:spPr bwMode="auto">
          <a:xfrm>
            <a:off x="251520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400" b="0" smtClean="0">
                <a:solidFill>
                  <a:schemeClr val="tx1"/>
                </a:solidFill>
              </a:rPr>
              <a:t>6</a:t>
            </a:r>
            <a:endParaRPr lang="en-US" altLang="cs-CZ" sz="1400" b="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1271"/>
          <a:stretch/>
        </p:blipFill>
        <p:spPr>
          <a:xfrm>
            <a:off x="536915" y="1818348"/>
            <a:ext cx="4199146" cy="33022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557338"/>
            <a:ext cx="2774708" cy="3592835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>
          <a:xfrm>
            <a:off x="5220072" y="1582115"/>
            <a:ext cx="0" cy="34310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0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Modul tuhosti (IT-CY)</a:t>
            </a:r>
            <a:endParaRPr lang="en-US" alt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6375" y="4869160"/>
            <a:ext cx="8937625" cy="1784053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b="0" dirty="0" smtClean="0">
                <a:solidFill>
                  <a:srgbClr val="002060"/>
                </a:solidFill>
              </a:rPr>
              <a:t>Použitím struskového kameniva došlo ke snížení pevnostních charakteristik, tak u modulu tuhosti, tak u dílčích pevností v příčném tahu (ITS)</a:t>
            </a:r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03063"/>
            <a:ext cx="2569362" cy="30689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557338"/>
            <a:ext cx="539542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Odolnost vůči šíření mrazové trhliny</a:t>
            </a:r>
            <a:endParaRPr lang="en-US" alt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6375" y="5013177"/>
            <a:ext cx="6093817" cy="16559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sz="1600" b="0" dirty="0"/>
              <a:t>Všechny směsi se struskou dosáhly horších výsledků lomové houževnatosti než referenční směs. </a:t>
            </a:r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62" t="7513" r="31388" b="28757"/>
          <a:stretch/>
        </p:blipFill>
        <p:spPr>
          <a:xfrm>
            <a:off x="6426012" y="1124744"/>
            <a:ext cx="2592289" cy="38884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1"/>
          <a:stretch/>
        </p:blipFill>
        <p:spPr bwMode="auto">
          <a:xfrm>
            <a:off x="6426012" y="5147321"/>
            <a:ext cx="2592000" cy="1406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772816"/>
            <a:ext cx="5184576" cy="2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lvl="1"/>
            <a:r>
              <a:rPr lang="cs-CZ" dirty="0" smtClean="0"/>
              <a:t>Odolnost vůči trvalým deformacím</a:t>
            </a:r>
            <a:endParaRPr lang="cs-CZ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505" y="4941168"/>
            <a:ext cx="8847694" cy="1727920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0"/>
              </a:spcAft>
            </a:pPr>
            <a:r>
              <a:rPr lang="cs-CZ" altLang="cs-CZ" sz="1600" b="0" dirty="0">
                <a:solidFill>
                  <a:srgbClr val="002060"/>
                </a:solidFill>
              </a:rPr>
              <a:t>Asfaltové směsi se struskovým kamenivem vykazují mírně vyšší </a:t>
            </a:r>
            <a:r>
              <a:rPr lang="cs-CZ" altLang="cs-CZ" sz="1600" b="0" dirty="0" smtClean="0">
                <a:solidFill>
                  <a:srgbClr val="002060"/>
                </a:solidFill>
              </a:rPr>
              <a:t>hodnoty </a:t>
            </a:r>
            <a:r>
              <a:rPr lang="cs-CZ" altLang="cs-CZ" sz="1600" b="0" dirty="0">
                <a:solidFill>
                  <a:srgbClr val="002060"/>
                </a:solidFill>
              </a:rPr>
              <a:t>než referenční směsi s drceným kamenivem. </a:t>
            </a:r>
            <a:endParaRPr lang="cs-CZ" altLang="cs-CZ" sz="1600" b="0" dirty="0" smtClean="0">
              <a:solidFill>
                <a:srgbClr val="002060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ts val="0"/>
              </a:spcAft>
            </a:pPr>
            <a:r>
              <a:rPr lang="cs-CZ" altLang="cs-CZ" sz="1600" b="0" dirty="0" smtClean="0">
                <a:solidFill>
                  <a:srgbClr val="002060"/>
                </a:solidFill>
              </a:rPr>
              <a:t>Hodnoty </a:t>
            </a:r>
            <a:r>
              <a:rPr lang="cs-CZ" altLang="cs-CZ" sz="1600" b="0" dirty="0">
                <a:solidFill>
                  <a:srgbClr val="002060"/>
                </a:solidFill>
              </a:rPr>
              <a:t>jsou však stále výrazně pod normovými hranicemi. </a:t>
            </a:r>
            <a:endParaRPr lang="cs-CZ" altLang="cs-CZ" sz="1600" b="0" dirty="0" smtClean="0">
              <a:solidFill>
                <a:srgbClr val="002060"/>
              </a:solidFill>
            </a:endParaRPr>
          </a:p>
          <a:p>
            <a:pPr lvl="1" algn="just" eaLnBrk="1" hangingPunct="1">
              <a:spcBef>
                <a:spcPct val="0"/>
              </a:spcBef>
              <a:spcAft>
                <a:spcPts val="0"/>
              </a:spcAft>
            </a:pPr>
            <a:r>
              <a:rPr lang="cs-CZ" altLang="cs-CZ" sz="1600" b="0" dirty="0" smtClean="0">
                <a:solidFill>
                  <a:srgbClr val="002060"/>
                </a:solidFill>
              </a:rPr>
              <a:t>Vyšší </a:t>
            </a:r>
            <a:r>
              <a:rPr lang="cs-CZ" altLang="cs-CZ" sz="1600" b="0" dirty="0">
                <a:solidFill>
                  <a:srgbClr val="002060"/>
                </a:solidFill>
              </a:rPr>
              <a:t>zhoršení vykazují směsi s jemnější frakcí strusky (4/8 mm), při použití hrubšího kameniva nejsou rozdíly v porovnání s referenčními směsmi tak výrazné. </a:t>
            </a:r>
            <a:endParaRPr lang="cs-CZ" altLang="cs-CZ" sz="1600" b="0" dirty="0" smtClean="0">
              <a:solidFill>
                <a:srgbClr val="002060"/>
              </a:solidFill>
            </a:endParaRPr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22" r="26879" b="1612"/>
          <a:stretch/>
        </p:blipFill>
        <p:spPr>
          <a:xfrm>
            <a:off x="6722951" y="1557338"/>
            <a:ext cx="2232248" cy="29787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44" y="1767736"/>
            <a:ext cx="6292238" cy="24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990600"/>
            <a:ext cx="7632700" cy="5667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Shrnutí a závěr</a:t>
            </a:r>
            <a:endParaRPr lang="en-US" altLang="cs-CZ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6375" y="1628776"/>
            <a:ext cx="8686104" cy="5040312"/>
          </a:xfrm>
        </p:spPr>
        <p:txBody>
          <a:bodyPr/>
          <a:lstStyle/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/>
              <a:t>Při návrhu je třeba dostatečně dbát na správný návrh zrnitosti asfaltových směsí – použití struskového kameniva může navyšovat mezerovitost.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/>
              <a:t>Varianty asfaltových směsí se struskou vykazovaly spíše lepší výsledky odolnosti vůči účinkům vody a mrazu (ITSR). Na druhou stranu, ale vykazovaly nižší dílčí pevnosti v příčném tahu.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/>
              <a:t>Moduly tuhosti stejně jako pevnosti v příčném tahu variant se struskovým kamenivem byly spíše nižší. </a:t>
            </a:r>
            <a:endParaRPr lang="cs-CZ" sz="1750" b="0" dirty="0" smtClean="0"/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 smtClean="0"/>
              <a:t>U </a:t>
            </a:r>
            <a:r>
              <a:rPr lang="cs-CZ" sz="1750" b="0" dirty="0"/>
              <a:t>odolnosti vůči šíření mrazové trhliny bylo zřejmé opět mírné zhoršení vlastností, které však nebylo bezezbytku potvrzeno zkouškou pevnosti v tahu za ohybu.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/>
              <a:t>Odolnost vůči trvalým deformacím se zdá z pohledu použití struskového kameniva jako „kritická“. Varianty se struskovým kamenivem vykázaly horší výsledky, ale výsledky byly hluboko pod normovými hranicemi. 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sz="1750" b="0" dirty="0"/>
              <a:t>Náhrada 100 % přírodního kameniva kamenivem struskovým nevykázala </a:t>
            </a:r>
            <a:r>
              <a:rPr lang="cs-CZ" sz="1750" b="0" dirty="0" smtClean="0"/>
              <a:t>dostatečně </a:t>
            </a:r>
            <a:r>
              <a:rPr lang="cs-CZ" sz="1750" b="0" dirty="0"/>
              <a:t>dobré výsledky a nelze ji nijak doporučit a </a:t>
            </a:r>
            <a:r>
              <a:rPr lang="cs-CZ" sz="1750" b="0" dirty="0" smtClean="0"/>
              <a:t>podpořit. Z </a:t>
            </a:r>
            <a:r>
              <a:rPr lang="cs-CZ" sz="1750" b="0" dirty="0"/>
              <a:t>pohledu této varianty se 100% náhrada jeví jako spíše nevhodná. </a:t>
            </a:r>
          </a:p>
          <a:p>
            <a:pPr lvl="1" algn="just" eaLnBrk="1" hangingPunct="1">
              <a:spcBef>
                <a:spcPct val="0"/>
              </a:spcBef>
              <a:spcAft>
                <a:spcPts val="1200"/>
              </a:spcAft>
            </a:pPr>
            <a:endParaRPr lang="cs-CZ" sz="1750" b="0" dirty="0" smtClean="0"/>
          </a:p>
          <a:p>
            <a:pPr marL="179387" lvl="1" indent="0" algn="just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cs-CZ" altLang="cs-CZ" sz="1750" dirty="0" err="1" smtClean="0">
              <a:solidFill>
                <a:srgbClr val="FF0000"/>
              </a:solidFill>
            </a:endParaRPr>
          </a:p>
        </p:txBody>
      </p:sp>
      <p:sp>
        <p:nvSpPr>
          <p:cNvPr id="11268" name="Zástupný symbol pro číslo snímku 4"/>
          <p:cNvSpPr txBox="1">
            <a:spLocks noGrp="1"/>
          </p:cNvSpPr>
          <p:nvPr/>
        </p:nvSpPr>
        <p:spPr bwMode="auto">
          <a:xfrm>
            <a:off x="206375" y="6381750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defRPr sz="2000" b="1">
                <a:solidFill>
                  <a:srgbClr val="3B3D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5AE27"/>
              </a:buClr>
              <a:buFont typeface="Wingdings 3" panose="05040102010807070707" pitchFamily="18" charset="2"/>
              <a:buChar char="Æ"/>
              <a:defRPr b="1">
                <a:solidFill>
                  <a:srgbClr val="3B3D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5AE27"/>
              </a:buClr>
              <a:buFont typeface="Wingdings" panose="05000000000000000000" pitchFamily="2" charset="2"/>
              <a:buChar char="§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B3D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7C2D3C-61F9-4525-8B39-F10B16934DBD}" type="slidenum">
              <a:rPr lang="en-US" altLang="cs-CZ" sz="1400" b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cs-CZ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V_09">
  <a:themeElements>
    <a:clrScheme name="AV_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V_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V_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_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_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_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_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_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_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6199</TotalTime>
  <Words>1170</Words>
  <Application>Microsoft Office PowerPoint</Application>
  <PresentationFormat>Předvádění na obrazovce (4:3)</PresentationFormat>
  <Paragraphs>113</Paragraphs>
  <Slides>11</Slides>
  <Notes>9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Arial (Základní text)</vt:lpstr>
      <vt:lpstr>Wingdings</vt:lpstr>
      <vt:lpstr>Wingdings 3</vt:lpstr>
      <vt:lpstr>AV_09</vt:lpstr>
      <vt:lpstr>Asfaltová směs se struskovým kamenivem</vt:lpstr>
      <vt:lpstr>Prezentace aplikace PowerPoint</vt:lpstr>
      <vt:lpstr>Popis provedených zkoušek</vt:lpstr>
      <vt:lpstr>Mezerovitost</vt:lpstr>
      <vt:lpstr>Odolnost asfaltové směsi vůči účinkům vody a mrazu</vt:lpstr>
      <vt:lpstr>Modul tuhosti (IT-CY)</vt:lpstr>
      <vt:lpstr>Odolnost vůči šíření mrazové trhliny</vt:lpstr>
      <vt:lpstr>Odolnost vůči trvalým deformacím</vt:lpstr>
      <vt:lpstr>Shrnutí a závěr</vt:lpstr>
      <vt:lpstr>Prezentace aplikace PowerPoint</vt:lpstr>
      <vt:lpstr>Úvod</vt:lpstr>
    </vt:vector>
  </TitlesOfParts>
  <Company>Fakulta stavební ČVUT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with experimental designs and performance assessment of cold asphalt mixtures – new type of pavement structure in the Czech Republic</dc:title>
  <dc:subject>SMEC 2013</dc:subject>
  <dc:creator>Jan Valentin</dc:creator>
  <cp:lastModifiedBy>Zdeněk Prošek</cp:lastModifiedBy>
  <cp:revision>282</cp:revision>
  <dcterms:created xsi:type="dcterms:W3CDTF">2009-11-07T10:27:27Z</dcterms:created>
  <dcterms:modified xsi:type="dcterms:W3CDTF">2019-03-21T09:02:33Z</dcterms:modified>
</cp:coreProperties>
</file>