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257" r:id="rId2"/>
    <p:sldId id="434" r:id="rId3"/>
    <p:sldId id="265" r:id="rId4"/>
    <p:sldId id="418" r:id="rId5"/>
    <p:sldId id="417" r:id="rId6"/>
    <p:sldId id="440" r:id="rId7"/>
    <p:sldId id="421" r:id="rId8"/>
    <p:sldId id="430" r:id="rId9"/>
    <p:sldId id="406" r:id="rId10"/>
    <p:sldId id="424" r:id="rId11"/>
    <p:sldId id="401" r:id="rId12"/>
    <p:sldId id="442" r:id="rId13"/>
    <p:sldId id="445" r:id="rId14"/>
    <p:sldId id="462" r:id="rId15"/>
    <p:sldId id="448" r:id="rId16"/>
    <p:sldId id="458" r:id="rId17"/>
    <p:sldId id="453" r:id="rId18"/>
    <p:sldId id="439" r:id="rId19"/>
    <p:sldId id="450" r:id="rId20"/>
    <p:sldId id="426" r:id="rId21"/>
    <p:sldId id="427" r:id="rId22"/>
    <p:sldId id="410" r:id="rId23"/>
    <p:sldId id="449" r:id="rId24"/>
    <p:sldId id="456" r:id="rId25"/>
    <p:sldId id="268" r:id="rId26"/>
    <p:sldId id="393" r:id="rId27"/>
  </p:sldIdLst>
  <p:sldSz cx="9144000" cy="6858000" type="screen4x3"/>
  <p:notesSz cx="6734175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333399"/>
    <a:srgbClr val="A50021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49" autoAdjust="0"/>
    <p:restoredTop sz="94693" autoAdjust="0"/>
  </p:normalViewPr>
  <p:slideViewPr>
    <p:cSldViewPr>
      <p:cViewPr varScale="1">
        <p:scale>
          <a:sx n="60" d="100"/>
          <a:sy n="60" d="100"/>
        </p:scale>
        <p:origin x="7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Moje%20dokumenty\1-cvi&#269;\12\odstra&#328;ovanie-As,%20As-Fe,%2011.20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Moje%20dokumenty\1-cvi&#269;\12\Sb-adsorp&#269;n&#225;%20kapacit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i="0"/>
            </a:pPr>
            <a:r>
              <a:rPr lang="en-US" sz="2800" b="1" i="0" baseline="0" dirty="0" smtClean="0"/>
              <a:t>Efficiency of trapping As from spiked water,</a:t>
            </a:r>
            <a:r>
              <a:rPr lang="sk-SK" sz="2800" b="1" i="0" baseline="0" dirty="0" smtClean="0"/>
              <a:t> c(</a:t>
            </a:r>
            <a:r>
              <a:rPr lang="sk-SK" sz="2800" b="1" i="0" baseline="0" dirty="0" err="1" smtClean="0"/>
              <a:t>As</a:t>
            </a:r>
            <a:r>
              <a:rPr lang="sk-SK" sz="2800" b="1" i="0" baseline="0" dirty="0"/>
              <a:t>) = 914,0 µg/l</a:t>
            </a:r>
            <a:endParaRPr lang="sk-SK" sz="2800" b="1" i="0" dirty="0"/>
          </a:p>
          <a:p>
            <a:pPr>
              <a:defRPr sz="2800" i="0"/>
            </a:pPr>
            <a:endParaRPr lang="sk-SK" sz="2800" i="0" dirty="0"/>
          </a:p>
        </c:rich>
      </c:tx>
      <c:layout>
        <c:manualLayout>
          <c:xMode val="edge"/>
          <c:yMode val="edge"/>
          <c:x val="0.105887284922718"/>
          <c:y val="2.214761130437183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487072584038766E-2"/>
          <c:y val="0.1890625570199447"/>
          <c:w val="0.87870882275790063"/>
          <c:h val="0.607635409210212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'As-účinnosť'!$A$23:$A$29</c:f>
              <c:strCache>
                <c:ptCount val="7"/>
                <c:pt idx="0">
                  <c:v>č.158-SAV</c:v>
                </c:pt>
                <c:pt idx="1">
                  <c:v>č.159-SAV</c:v>
                </c:pt>
                <c:pt idx="2">
                  <c:v>č.161-SAV</c:v>
                </c:pt>
                <c:pt idx="3">
                  <c:v>č.162-SAV</c:v>
                </c:pt>
                <c:pt idx="4">
                  <c:v>č.165-SAV</c:v>
                </c:pt>
                <c:pt idx="5">
                  <c:v>č.166-SAV</c:v>
                </c:pt>
                <c:pt idx="6">
                  <c:v>GEH</c:v>
                </c:pt>
              </c:strCache>
            </c:strRef>
          </c:cat>
          <c:val>
            <c:numRef>
              <c:f>'As-účinnosť'!$B$23:$B$29</c:f>
              <c:numCache>
                <c:formatCode>0.00</c:formatCode>
                <c:ptCount val="7"/>
                <c:pt idx="0" formatCode="General">
                  <c:v>92.64</c:v>
                </c:pt>
                <c:pt idx="1">
                  <c:v>97.8</c:v>
                </c:pt>
                <c:pt idx="2">
                  <c:v>95.95</c:v>
                </c:pt>
                <c:pt idx="3">
                  <c:v>97.6</c:v>
                </c:pt>
                <c:pt idx="4">
                  <c:v>76.7</c:v>
                </c:pt>
                <c:pt idx="5">
                  <c:v>94.4</c:v>
                </c:pt>
                <c:pt idx="6">
                  <c:v>37.090000000000003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3-496C-9ED4-2B301B086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62624"/>
        <c:axId val="138105216"/>
      </c:barChart>
      <c:catAx>
        <c:axId val="149162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8105216"/>
        <c:crosses val="autoZero"/>
        <c:auto val="1"/>
        <c:lblAlgn val="ctr"/>
        <c:lblOffset val="100"/>
        <c:noMultiLvlLbl val="0"/>
      </c:catAx>
      <c:valAx>
        <c:axId val="1381052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k-SK"/>
          </a:p>
        </c:txPr>
        <c:crossAx val="149162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b="1" i="0" baseline="0" dirty="0" smtClean="0"/>
              <a:t>Efficiency of trapping</a:t>
            </a:r>
            <a:r>
              <a:rPr lang="sk-SK" sz="2800" b="1" i="0" baseline="0" dirty="0" smtClean="0"/>
              <a:t> </a:t>
            </a:r>
            <a:r>
              <a:rPr lang="sk-SK" sz="2800" b="1" i="0" baseline="0" dirty="0" err="1" smtClean="0"/>
              <a:t>Sb</a:t>
            </a:r>
            <a:r>
              <a:rPr lang="en-US" sz="2800" b="1" i="0" baseline="0" dirty="0" smtClean="0"/>
              <a:t> from spiked        water, </a:t>
            </a:r>
            <a:r>
              <a:rPr lang="sk-SK" sz="2800" b="1" i="0" baseline="0" dirty="0" smtClean="0"/>
              <a:t>c(</a:t>
            </a:r>
            <a:r>
              <a:rPr lang="sk-SK" sz="2800" b="1" i="0" baseline="0" dirty="0" err="1" smtClean="0"/>
              <a:t>Sb</a:t>
            </a:r>
            <a:r>
              <a:rPr lang="sk-SK" sz="2800" b="1" i="0" baseline="0" dirty="0"/>
              <a:t>) = 65,2 µg/l</a:t>
            </a:r>
            <a:endParaRPr lang="sk-SK" sz="2800" b="1" i="0" dirty="0"/>
          </a:p>
          <a:p>
            <a:pPr>
              <a:defRPr/>
            </a:pPr>
            <a:endParaRPr lang="sk-SK" sz="1200" dirty="0"/>
          </a:p>
        </c:rich>
      </c:tx>
      <c:layout>
        <c:manualLayout>
          <c:xMode val="edge"/>
          <c:yMode val="edge"/>
          <c:x val="6.742899850523183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807094972100231E-2"/>
          <c:y val="0.25179222551908764"/>
          <c:w val="0.87442561790213391"/>
          <c:h val="0.566021416757645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116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'Sb-adsorp-kapacita'!$B$24:$B$30</c:f>
              <c:strCache>
                <c:ptCount val="7"/>
                <c:pt idx="0">
                  <c:v>č.158-SAV</c:v>
                </c:pt>
                <c:pt idx="1">
                  <c:v>č.159-SAV</c:v>
                </c:pt>
                <c:pt idx="2">
                  <c:v>č.161-SAV</c:v>
                </c:pt>
                <c:pt idx="3">
                  <c:v>č.162-SAV</c:v>
                </c:pt>
                <c:pt idx="4">
                  <c:v>č.165-SAV</c:v>
                </c:pt>
                <c:pt idx="5">
                  <c:v>č.166-SAV</c:v>
                </c:pt>
                <c:pt idx="6">
                  <c:v>GEH</c:v>
                </c:pt>
              </c:strCache>
            </c:strRef>
          </c:cat>
          <c:val>
            <c:numRef>
              <c:f>'Sb-adsorp-kapacita'!$C$24:$C$30</c:f>
              <c:numCache>
                <c:formatCode>General</c:formatCode>
                <c:ptCount val="7"/>
                <c:pt idx="0">
                  <c:v>83.27</c:v>
                </c:pt>
                <c:pt idx="1">
                  <c:v>84.86999999999999</c:v>
                </c:pt>
                <c:pt idx="2">
                  <c:v>84.27</c:v>
                </c:pt>
                <c:pt idx="3">
                  <c:v>84.669999999999987</c:v>
                </c:pt>
                <c:pt idx="4">
                  <c:v>79.73</c:v>
                </c:pt>
                <c:pt idx="5">
                  <c:v>81.13</c:v>
                </c:pt>
                <c:pt idx="6">
                  <c:v>59.87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C-4091-8071-6A0A27963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29792"/>
        <c:axId val="138131328"/>
      </c:barChart>
      <c:catAx>
        <c:axId val="13812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8131328"/>
        <c:crosses val="autoZero"/>
        <c:auto val="1"/>
        <c:lblAlgn val="ctr"/>
        <c:lblOffset val="100"/>
        <c:noMultiLvlLbl val="0"/>
      </c:catAx>
      <c:valAx>
        <c:axId val="138131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k-SK"/>
          </a:p>
        </c:txPr>
        <c:crossAx val="138129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0.00126</cdr:x>
      <cdr:y>0.36187</cdr:y>
    </cdr:from>
    <cdr:to>
      <cdr:x>0.09751</cdr:x>
      <cdr:y>0.53855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0344" y="1872754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%</a:t>
          </a:r>
          <a:endParaRPr lang="sk-SK" sz="3200" dirty="0"/>
        </a:p>
      </cdr:txBody>
    </cdr:sp>
  </cdr:relSizeAnchor>
  <cdr:relSizeAnchor xmlns:cdr="http://schemas.openxmlformats.org/drawingml/2006/chartDrawing">
    <cdr:from>
      <cdr:x>0.11501</cdr:x>
      <cdr:y>0.82331</cdr:y>
    </cdr:from>
    <cdr:to>
      <cdr:x>0.47986</cdr:x>
      <cdr:y>1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946448" y="4260850"/>
          <a:ext cx="30026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0.08876</cdr:x>
      <cdr:y>0.82331</cdr:y>
    </cdr:from>
    <cdr:to>
      <cdr:x>0.26987</cdr:x>
      <cdr:y>1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730424" y="4260850"/>
          <a:ext cx="14904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0.28</cdr:x>
      <cdr:y>0.82331</cdr:y>
    </cdr:from>
    <cdr:to>
      <cdr:x>0.39111</cdr:x>
      <cdr:y>1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2304256" y="48965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0.1225</cdr:x>
      <cdr:y>0.82331</cdr:y>
    </cdr:from>
    <cdr:to>
      <cdr:x>0.47861</cdr:x>
      <cdr:y>1</cdr:y>
    </cdr:to>
    <cdr:sp macro="" textlink="">
      <cdr:nvSpPr>
        <cdr:cNvPr id="6" name="BlokTextu 5"/>
        <cdr:cNvSpPr txBox="1"/>
      </cdr:nvSpPr>
      <cdr:spPr>
        <a:xfrm xmlns:a="http://schemas.openxmlformats.org/drawingml/2006/main">
          <a:off x="1008112" y="4260850"/>
          <a:ext cx="29306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0.09625</cdr:x>
      <cdr:y>0.79452</cdr:y>
    </cdr:from>
    <cdr:to>
      <cdr:x>0.99749</cdr:x>
      <cdr:y>0.9986</cdr:y>
    </cdr:to>
    <cdr:sp macro="" textlink="">
      <cdr:nvSpPr>
        <cdr:cNvPr id="7" name="BlokTextu 6"/>
        <cdr:cNvSpPr txBox="1"/>
      </cdr:nvSpPr>
      <cdr:spPr>
        <a:xfrm xmlns:a="http://schemas.openxmlformats.org/drawingml/2006/main">
          <a:off x="792088" y="4176464"/>
          <a:ext cx="7416824" cy="1072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       SAMPLE NUMBER                 GEH</a:t>
          </a:r>
        </a:p>
        <a:p xmlns:a="http://schemas.openxmlformats.org/drawingml/2006/main">
          <a:r>
            <a:rPr lang="en-US" sz="2400" b="1" dirty="0" smtClean="0">
              <a:solidFill>
                <a:srgbClr val="A50021"/>
              </a:solidFill>
            </a:rPr>
            <a:t>  146      147     151       153       155      159 </a:t>
          </a:r>
          <a:endParaRPr lang="sk-SK" sz="2400" b="1" dirty="0">
            <a:solidFill>
              <a:srgbClr val="A5002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0.00848</cdr:x>
      <cdr:y>0.46915</cdr:y>
    </cdr:from>
    <cdr:to>
      <cdr:x>0.04238</cdr:x>
      <cdr:y>0.62593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72008" y="2736304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</cdr:x>
      <cdr:y>0.49384</cdr:y>
    </cdr:from>
    <cdr:to>
      <cdr:x>0.05933</cdr:x>
      <cdr:y>0.65062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0" y="2880320"/>
          <a:ext cx="5040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%</a:t>
          </a:r>
          <a:endParaRPr lang="sk-SK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A3DEFA-ABC7-4E3A-9B4B-94D04B41CAF2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C0A2CD-4531-4DA7-A45B-FDD66A5A8165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5427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721B5D-FC8C-45BF-9385-6AA9E26F6605}" type="slidenum">
              <a:rPr lang="en-US" altLang="sk-SK"/>
              <a:pPr/>
              <a:t>4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0FE3A-DE1B-4F13-A61C-1012929E0527}" type="slidenum">
              <a:rPr lang="en-US" altLang="sk-SK"/>
              <a:pPr/>
              <a:t>12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6451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857A31-D6F4-4C3C-9D79-1F7BDA19665C}" type="slidenum">
              <a:rPr lang="en-US" altLang="sk-SK"/>
              <a:pPr/>
              <a:t>18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k-SK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F1FB-C3AB-48D2-8C59-18DEF944039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752792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C5EC3-77D9-4A83-A322-6D6C4E0B26CB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47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E329D-5189-47AD-8297-E19CE3A8BE39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BE5A9-30FF-4A5B-B379-F2406F95DBFB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1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A4E51-E0FF-462E-A4B0-5982838BEB05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B1C97-AB09-4A8B-AD77-600AF5D93A87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9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09549-1B0B-4E06-9293-CFCF205DFA86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81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0FD42-F6EE-41ED-A1D4-4FF88553EA00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9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CB05B-DE1E-4BE5-8801-B447D7FC1448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4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57365-29E6-4215-87C2-542BAF0C4466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79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7721C-55BE-476C-B06E-67EB06C3F15E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2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82FB2-FABB-4B3C-BF1B-59BC93334E72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24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73BDB-6CBD-45D3-BD02-2BC9FA3AFDCD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92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7C9C9-7359-4C71-9361-7D76DACA9506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43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0F5CD5C5-70FB-4CCC-AE25-AE8D413E6DC8}" type="slidenum">
              <a:rPr lang="en-US" altLang="sk-SK"/>
              <a:pPr/>
              <a:t>‹#›</a:t>
            </a:fld>
            <a:endParaRPr lang="en-US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  <p:sldLayoutId id="2147484767" r:id="rId13"/>
    <p:sldLayoutId id="214748476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852937"/>
            <a:ext cx="8389168" cy="182806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sk-SK" sz="3600" b="1" dirty="0" smtClean="0"/>
              <a:t>       </a:t>
            </a:r>
            <a:r>
              <a:rPr lang="en-US" sz="3600" b="1" dirty="0" smtClean="0"/>
              <a:t>   </a:t>
            </a:r>
            <a:br>
              <a:rPr lang="en-US" sz="3600" b="1" dirty="0" smtClean="0"/>
            </a:br>
            <a:r>
              <a:rPr lang="en-US" sz="3600" b="1" dirty="0" smtClean="0"/>
              <a:t>          </a:t>
            </a:r>
            <a:br>
              <a:rPr lang="en-US" sz="3600" b="1" dirty="0" smtClean="0"/>
            </a:br>
            <a:r>
              <a:rPr lang="en-US" sz="3600" b="1" dirty="0" smtClean="0"/>
              <a:t>             </a:t>
            </a:r>
            <a:br>
              <a:rPr lang="en-US" sz="36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      </a:t>
            </a:r>
            <a:r>
              <a:rPr lang="en-US" sz="3000" b="1" dirty="0" smtClean="0"/>
              <a:t>     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cap="all" dirty="0" smtClean="0"/>
              <a:t> 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4797425"/>
            <a:ext cx="8892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DUŠAN BEREK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IVAN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NOV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POLYMER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INSTITUTE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SLOVAK ACADEMY OF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SCIENCES</a:t>
            </a:r>
          </a:p>
          <a:p>
            <a:pPr>
              <a:defRPr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84541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BRATISLAVA,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SLOVAKIA</a:t>
            </a:r>
          </a:p>
          <a:p>
            <a:pPr>
              <a:defRPr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DAVID HUNKELER, AQUATECH-WATER, GENEVA, SWITZERLAND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372200" y="6237288"/>
            <a:ext cx="2303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41333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cap="all" dirty="0"/>
              <a:t/>
            </a:r>
            <a:br>
              <a:rPr lang="sk-SK" sz="3200" cap="all" dirty="0"/>
            </a:br>
            <a:endParaRPr lang="sk-SK" sz="3200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659285"/>
            <a:ext cx="83363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3600" b="1" cap="all" dirty="0" smtClean="0"/>
              <a:t>              </a:t>
            </a:r>
            <a:r>
              <a:rPr lang="sk-SK" sz="3600" b="1" cap="all" dirty="0" err="1" smtClean="0"/>
              <a:t>Removal</a:t>
            </a:r>
            <a:r>
              <a:rPr lang="sk-SK" sz="3600" b="1" cap="all" dirty="0" smtClean="0"/>
              <a:t> </a:t>
            </a:r>
            <a:r>
              <a:rPr lang="sk-SK" sz="3600" b="1" cap="all" dirty="0"/>
              <a:t>of </a:t>
            </a:r>
            <a:r>
              <a:rPr lang="sk-SK" sz="3600" b="1" cap="all" dirty="0" err="1"/>
              <a:t>ions</a:t>
            </a:r>
            <a:r>
              <a:rPr lang="sk-SK" sz="3600" b="1" cap="all" dirty="0"/>
              <a:t> </a:t>
            </a:r>
            <a:r>
              <a:rPr lang="sk-SK" sz="3600" b="1" cap="all" dirty="0" smtClean="0"/>
              <a:t>of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3600" b="1" cap="all" dirty="0" smtClean="0"/>
              <a:t>   	 </a:t>
            </a:r>
            <a:r>
              <a:rPr lang="sk-SK" sz="3600" b="1" cap="all" dirty="0" err="1" smtClean="0"/>
              <a:t>harmful</a:t>
            </a:r>
            <a:r>
              <a:rPr lang="sk-SK" sz="3600" b="1" cap="all" dirty="0" smtClean="0"/>
              <a:t> </a:t>
            </a:r>
            <a:r>
              <a:rPr lang="sk-SK" sz="3600" b="1" cap="all" dirty="0" err="1"/>
              <a:t>metals</a:t>
            </a:r>
            <a:r>
              <a:rPr lang="sk-SK" sz="3600" b="1" cap="all" dirty="0"/>
              <a:t> </a:t>
            </a:r>
            <a:r>
              <a:rPr lang="sk-SK" sz="3600" b="1" cap="all" dirty="0" err="1" smtClean="0"/>
              <a:t>from</a:t>
            </a:r>
            <a:r>
              <a:rPr lang="sk-SK" sz="3600" b="1" cap="all" dirty="0" smtClean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3600" b="1" cap="all" dirty="0" smtClean="0"/>
              <a:t>     </a:t>
            </a:r>
            <a:r>
              <a:rPr lang="sk-SK" sz="3600" b="1" cap="all" dirty="0" err="1" smtClean="0"/>
              <a:t>water</a:t>
            </a:r>
            <a:r>
              <a:rPr lang="sk-SK" sz="3600" b="1" cap="all" dirty="0" smtClean="0"/>
              <a:t> </a:t>
            </a:r>
            <a:r>
              <a:rPr lang="sk-SK" sz="3600" b="1" cap="all" dirty="0" err="1"/>
              <a:t>with</a:t>
            </a:r>
            <a:r>
              <a:rPr lang="sk-SK" sz="3600" b="1" cap="all" dirty="0"/>
              <a:t> </a:t>
            </a:r>
            <a:r>
              <a:rPr lang="sk-SK" sz="3600" b="1" cap="all" dirty="0" err="1"/>
              <a:t>help</a:t>
            </a:r>
            <a:r>
              <a:rPr lang="sk-SK" sz="3600" b="1" cap="all" dirty="0"/>
              <a:t> </a:t>
            </a:r>
            <a:r>
              <a:rPr lang="sk-SK" sz="3600" b="1" cap="all" dirty="0" smtClean="0"/>
              <a:t>of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3600" b="1" cap="all" dirty="0" err="1" smtClean="0"/>
              <a:t>original</a:t>
            </a:r>
            <a:r>
              <a:rPr lang="sk-SK" sz="3600" b="1" cap="all" dirty="0" smtClean="0"/>
              <a:t> </a:t>
            </a:r>
            <a:r>
              <a:rPr lang="sk-SK" sz="3600" b="1" cap="all" dirty="0" err="1" smtClean="0"/>
              <a:t>composite</a:t>
            </a:r>
            <a:r>
              <a:rPr lang="sk-SK" sz="3600" b="1" cap="all" dirty="0" smtClean="0"/>
              <a:t> </a:t>
            </a:r>
            <a:r>
              <a:rPr lang="sk-SK" sz="3600" b="1" cap="all" dirty="0"/>
              <a:t>sorbent</a:t>
            </a:r>
            <a:r>
              <a:rPr lang="sk-SK" cap="all" dirty="0"/>
              <a:t/>
            </a:r>
            <a:br>
              <a:rPr lang="sk-SK" cap="all" dirty="0"/>
            </a:br>
            <a:endParaRPr lang="sk-SK" cap="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76250"/>
            <a:ext cx="9144000" cy="6408738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 STRUCTURE OF </a:t>
            </a:r>
            <a:r>
              <a:rPr lang="sk-SK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</a:t>
            </a:r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-POROUS CARBON FIBERS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4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4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DD43B-BD7C-481C-BAA6-7DC736B5D7F8}" type="slidenum">
              <a:rPr lang="en-US" altLang="sk-SK" smtClean="0">
                <a:latin typeface="Arial Black" panose="020B0A04020102020204" pitchFamily="34" charset="0"/>
              </a:rPr>
              <a:pPr/>
              <a:t>10</a:t>
            </a:fld>
            <a:endParaRPr lang="en-US" altLang="sk-SK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88" y="1989138"/>
            <a:ext cx="8964612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cap="smal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positron </a:t>
            </a:r>
            <a:r>
              <a:rPr lang="en-US" sz="3600" b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annihilation lifetime </a:t>
            </a:r>
            <a:r>
              <a:rPr lang="en-US" sz="3600" b="1" cap="smal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spectroscopy</a:t>
            </a:r>
            <a:r>
              <a:rPr lang="en-US" sz="3600" b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k-SK" sz="3600" b="1" cap="smal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sk-SK" sz="3600" b="1" cap="small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3600" b="1" cap="small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b.e.t</a:t>
            </a:r>
            <a:r>
              <a:rPr lang="en-US" sz="36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argon adsorption isotherm</a:t>
            </a:r>
            <a:r>
              <a:rPr lang="sk-SK" sz="28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en-US" sz="36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</a:t>
            </a:r>
            <a:r>
              <a:rPr lang="en-US" sz="36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gel permeation chromatography --  </a:t>
            </a:r>
            <a:r>
              <a:rPr lang="en-US" sz="3600" b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indicate presence of </a:t>
            </a:r>
          </a:p>
          <a:p>
            <a:pPr>
              <a:defRPr/>
            </a:pPr>
            <a:r>
              <a:rPr lang="en-US" sz="4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narrow pores with similar size in the range of 0.6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nm</a:t>
            </a:r>
            <a:endParaRPr lang="sk-SK" sz="44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67E1CE-0829-4CD2-8D72-B65B9C651FC9}" type="slidenum">
              <a:rPr lang="en-US" altLang="sk-SK">
                <a:latin typeface="Arial Black" panose="020B0A04020102020204" pitchFamily="34" charset="0"/>
              </a:rPr>
              <a:pPr/>
              <a:t>11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21507" name="AutoShape 2" descr="https://webmail.savba.sk:8181/uwc/webmail/attach/d%20-%20003.jpg?sid=&amp;mbox=INBOX&amp;charset=escaped_unicode&amp;uid=91440&amp;number=2&amp;filename=d%20-%20003.jpg"/>
          <p:cNvSpPr>
            <a:spLocks noChangeAspect="1" noChangeArrowheads="1"/>
          </p:cNvSpPr>
          <p:nvPr/>
        </p:nvSpPr>
        <p:spPr bwMode="auto">
          <a:xfrm>
            <a:off x="63500" y="-136525"/>
            <a:ext cx="81438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k-SK" altLang="sk-SK"/>
          </a:p>
        </p:txBody>
      </p:sp>
      <p:sp>
        <p:nvSpPr>
          <p:cNvPr id="21508" name="AutoShape 4" descr="https://webmail.savba.sk:8181/uwc/webmail/attach/d%20-%20003.jpg?sid=&amp;mbox=INBOX&amp;charset=escaped_unicode&amp;uid=91440&amp;number=2&amp;filename=d%20-%20003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k-SK" altLang="sk-SK"/>
          </a:p>
        </p:txBody>
      </p:sp>
      <p:sp>
        <p:nvSpPr>
          <p:cNvPr id="21509" name="AutoShape 6" descr="https://webmail.savba.sk:8181/uwc/webmail/attach/d%20-%20005.jpg?sid=&amp;mbox=INBOX&amp;charset=escaped_unicode&amp;uid=91440&amp;number=4&amp;filename=d%20-%20005.jpg"/>
          <p:cNvSpPr>
            <a:spLocks noChangeAspect="1" noChangeArrowheads="1"/>
          </p:cNvSpPr>
          <p:nvPr/>
        </p:nvSpPr>
        <p:spPr bwMode="auto">
          <a:xfrm>
            <a:off x="63500" y="-136525"/>
            <a:ext cx="81438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k-SK" altLang="sk-SK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34B7F1-A482-4F9B-B571-530F373DABC2}" type="slidenum">
              <a:rPr lang="en-US" altLang="sk-SK">
                <a:latin typeface="Arial Black" panose="020B0A04020102020204" pitchFamily="34" charset="0"/>
              </a:rPr>
              <a:pPr/>
              <a:t>12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7950" y="549275"/>
            <a:ext cx="9036050" cy="5903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ASSUMPTION -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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UNIFORM, DEEP NANO-PORES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WITH ORIFICES OF DIFFERENT SIZE,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SHAPE AND VOLUME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lum bright="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690828" y="6559034"/>
            <a:ext cx="2474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sk-SK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597693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COMPOSITES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DEPOSITION OF NANO- AND MICROPARTICLES OF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ACTIVE SUBSTANCE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EXCLUSIVELY ON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SURFACE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MICROPOROUS CARBON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ORIGINALLY STRUCTURED 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COMPOSITE</a:t>
            </a:r>
            <a:r>
              <a:rPr lang="sk-SK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MATERIALS</a:t>
            </a:r>
          </a:p>
          <a:p>
            <a:pPr>
              <a:buFont typeface="Wingdings 3" pitchFamily="18" charset="2"/>
              <a:buChar char="["/>
              <a:defRPr/>
            </a:pPr>
            <a:endParaRPr lang="sk-SK" b="1" dirty="0"/>
          </a:p>
        </p:txBody>
      </p:sp>
      <p:sp>
        <p:nvSpPr>
          <p:cNvPr id="30723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F9DC9-4421-45CF-9AC4-264BD3490C20}" type="slidenum">
              <a:rPr lang="en-US" altLang="sk-SK">
                <a:latin typeface="Arial Black" panose="020B0A04020102020204" pitchFamily="34" charset="0"/>
              </a:rPr>
              <a:pPr/>
              <a:t>13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084888" y="6021388"/>
            <a:ext cx="22066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sk-SK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--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PORES OF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SMALL ENOUGH TO PREVENT PENETRATION OF PRECURORS OF ACTIVE SUBSTANCE, FeCl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ZnCl</a:t>
            </a:r>
            <a:r>
              <a:rPr lang="sk-SK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ACTIVE SUBSTANCE GENERATED FROM PRECURSOR BY PRECIPITATION IS DEPOSITED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EXCLUSIVELY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SURFACE OF CARRIER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MICROPOROUS CARBON FIBERS</a:t>
            </a:r>
            <a:endParaRPr lang="sk-SK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09549-1B0B-4E06-9293-CFCF205DFA86}" type="slidenum">
              <a:rPr lang="en-US" altLang="sk-SK" smtClean="0"/>
              <a:pPr/>
              <a:t>14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29596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692150"/>
            <a:ext cx="9073008" cy="59769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  </a:t>
            </a: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FEATURES OF COMPOSITES</a:t>
            </a:r>
          </a:p>
          <a:p>
            <a:pPr>
              <a:buFont typeface="Wingdings 3" pitchFamily="18" charset="2"/>
              <a:buChar char="["/>
              <a:defRPr/>
            </a:pPr>
            <a:endParaRPr lang="en-US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LARGE AND EASILY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  ACCESSIBLE SURFACE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  OF ACTIVE SUBSTANCE</a:t>
            </a:r>
            <a:endParaRPr lang="en-US" sz="44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</a:t>
            </a:r>
            <a: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 </a:t>
            </a: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LOW FLOW RESISTANCE</a:t>
            </a:r>
          </a:p>
          <a:p>
            <a:pPr>
              <a:defRPr/>
            </a:pPr>
            <a:endParaRPr lang="sk-SK" sz="4800" dirty="0"/>
          </a:p>
        </p:txBody>
      </p:sp>
      <p:sp>
        <p:nvSpPr>
          <p:cNvPr id="31747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76176F-A435-4034-AD80-F2A12769B9C0}" type="slidenum">
              <a:rPr lang="en-US" altLang="sk-SK">
                <a:latin typeface="Arial Black" panose="020B0A04020102020204" pitchFamily="34" charset="0"/>
              </a:rPr>
              <a:pPr/>
              <a:t>15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549275"/>
            <a:ext cx="8857108" cy="58324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HYDRATED FERRIC HYDROXIDE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FOR 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AFFINITY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NUMEROUS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METAL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IONS, </a:t>
            </a:r>
            <a:r>
              <a:rPr lang="sk-SK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As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Sb,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Pb, Se, ...</a:t>
            </a:r>
          </a:p>
          <a:p>
            <a:pPr>
              <a:buNone/>
              <a:defRPr/>
            </a:pP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 </a:t>
            </a:r>
            <a:r>
              <a:rPr lang="sk-SK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MICROPARTICLES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>
              <a:buNone/>
              <a:defRPr/>
            </a:pP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Fe(OH)</a:t>
            </a:r>
            <a:r>
              <a:rPr lang="sk-SK" sz="4000" b="1" baseline="-25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.n(H</a:t>
            </a:r>
            <a:r>
              <a:rPr lang="sk-SK" sz="4000" b="1" baseline="-25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DEPOSITED</a:t>
            </a:r>
            <a:endParaRPr lang="en-US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sk-SK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MICROPOROUS CARBON</a:t>
            </a:r>
            <a:endParaRPr lang="en-US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sk-SK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</a:t>
            </a:r>
            <a:r>
              <a:rPr lang="sk-SK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– „CF-Fe“</a:t>
            </a:r>
            <a:endParaRPr lang="sk-SK" sz="40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5C8CF-FE27-4FB2-AD97-B16F7F6C1588}" type="slidenum">
              <a:rPr lang="en-US" altLang="sk-SK">
                <a:latin typeface="Arial Black" panose="020B0A04020102020204" pitchFamily="34" charset="0"/>
              </a:rPr>
              <a:pPr/>
              <a:t>16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829C7C-62A3-4374-BA48-2ED13FE63089}" type="slidenum">
              <a:rPr lang="en-US" altLang="sk-SK">
                <a:latin typeface="Arial Black" panose="020B0A04020102020204" pitchFamily="34" charset="0"/>
              </a:rPr>
              <a:pPr/>
              <a:t>17</a:t>
            </a:fld>
            <a:endParaRPr lang="en-US" altLang="sk-SK">
              <a:latin typeface="Arial Black" panose="020B0A04020102020204" pitchFamily="34" charset="0"/>
            </a:endParaRPr>
          </a:p>
        </p:txBody>
      </p:sp>
      <p:pic>
        <p:nvPicPr>
          <p:cNvPr id="33795" name="Content Placeholder 4" descr="D:\Users\upoldber\AppData\Local\Microsoft\Windows\Temporary Internet Files\Content.Outlook\8IKZ0J7K\Cfil182_0004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6613"/>
            <a:ext cx="7010400" cy="5400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C-FIBER WITH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DEPOSITED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HYDRATED FERRIC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HYDROXIDE</a:t>
            </a:r>
            <a:endParaRPr lang="sk-SK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617293-BAA9-43A1-91A8-BB7A43489AD3}" type="slidenum">
              <a:rPr lang="en-US" altLang="sk-SK">
                <a:latin typeface="Arial Black" panose="020B0A04020102020204" pitchFamily="34" charset="0"/>
              </a:rPr>
              <a:pPr/>
              <a:t>18</a:t>
            </a:fld>
            <a:endParaRPr lang="en-US" altLang="sk-SK">
              <a:latin typeface="Arial Black" panose="020B0A04020102020204" pitchFamily="34" charset="0"/>
            </a:endParaRPr>
          </a:p>
        </p:txBody>
      </p:sp>
      <p:pic>
        <p:nvPicPr>
          <p:cNvPr id="35844" name="Picture 2" descr="D:\Users\upoldber\AppData\Local\Microsoft\Windows\Temporary Internet Files\Content.Outlook\8IKZ0J7K\Cfil182_000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BOTH EFFICIENCY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&amp;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CAPACITY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OF </a:t>
            </a:r>
            <a:endParaRPr lang="sk-SK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CF-Fe</a:t>
            </a:r>
            <a:r>
              <a:rPr lang="sk-SK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COMPOSITE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ADSORBENTS </a:t>
            </a:r>
            <a:endParaRPr lang="sk-SK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FOR </a:t>
            </a:r>
            <a:r>
              <a:rPr lang="sk-SK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REMOVAL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OF HARMFUL </a:t>
            </a:r>
            <a:endParaRPr lang="sk-SK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METALS</a:t>
            </a:r>
            <a:r>
              <a:rPr lang="sk-SK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FROM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WATER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W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ERE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TESTED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UNDER</a:t>
            </a:r>
            <a:r>
              <a:rPr lang="sk-SK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(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FLOW-THROUGH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endParaRPr lang="sk-SK" sz="3600" dirty="0">
              <a:solidFill>
                <a:srgbClr val="3333FF"/>
              </a:solidFill>
            </a:endParaRPr>
          </a:p>
        </p:txBody>
      </p:sp>
      <p:sp>
        <p:nvSpPr>
          <p:cNvPr id="36867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33AFC-7B24-48D3-8C86-1F40AA936B1A}" type="slidenum">
              <a:rPr lang="en-US" altLang="sk-SK">
                <a:latin typeface="Arial Black" panose="020B0A04020102020204" pitchFamily="34" charset="0"/>
              </a:rPr>
              <a:pPr/>
              <a:t>19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660232" y="5876925"/>
            <a:ext cx="2251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HUSTOPEČE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713"/>
            <a:ext cx="8435975" cy="6048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THE PRIMARY TASK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–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PREPARATION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INEXPENSIVE</a:t>
            </a:r>
            <a:endParaRPr lang="sk-SK" sz="48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 </a:t>
            </a:r>
            <a:endParaRPr lang="sk-SK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POROUS</a:t>
            </a:r>
            <a:r>
              <a:rPr lang="sk-SK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CARBON FIBERS</a:t>
            </a:r>
            <a:endParaRPr lang="en-US" sz="4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WITH ADJUSTABLE PROPERTIES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AND BROAD APPLICABILITY - BY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CARBONIZATION OF CELLULOSE</a:t>
            </a:r>
            <a:endParaRPr lang="sk-SK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15A54E-C42F-4BDC-94D4-D380617A1942}" type="slidenum">
              <a:rPr lang="en-US" altLang="sk-SK">
                <a:latin typeface="Arial Black" panose="020B0A04020102020204" pitchFamily="34" charset="0"/>
              </a:rPr>
              <a:pPr/>
              <a:t>2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E00A5-FD36-4A44-B89B-0B752E027982}" type="slidenum">
              <a:rPr lang="en-US" altLang="sk-SK">
                <a:latin typeface="Arial Black" panose="020B0A04020102020204" pitchFamily="34" charset="0"/>
              </a:rPr>
              <a:pPr/>
              <a:t>20</a:t>
            </a:fld>
            <a:endParaRPr lang="en-US" altLang="sk-SK">
              <a:latin typeface="Arial Black" panose="020B0A04020102020204" pitchFamily="34" charset="0"/>
            </a:endParaRPr>
          </a:p>
        </p:txBody>
      </p:sp>
      <p:graphicFrame>
        <p:nvGraphicFramePr>
          <p:cNvPr id="5" name="Graf 2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82296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EE04E-EB2F-4D46-A5AA-EE6C67A20036}" type="slidenum">
              <a:rPr lang="en-US" altLang="sk-SK">
                <a:latin typeface="Arial Black" panose="020B0A04020102020204" pitchFamily="34" charset="0"/>
              </a:rPr>
              <a:pPr/>
              <a:t>21</a:t>
            </a:fld>
            <a:endParaRPr lang="en-US" altLang="sk-SK">
              <a:latin typeface="Arial Black" panose="020B0A04020102020204" pitchFamily="34" charset="0"/>
            </a:endParaRPr>
          </a:p>
        </p:txBody>
      </p:sp>
      <p:graphicFrame>
        <p:nvGraphicFramePr>
          <p:cNvPr id="5" name="Graf 1"/>
          <p:cNvGraphicFramePr>
            <a:graphicFrameLocks noGrp="1"/>
          </p:cNvGraphicFramePr>
          <p:nvPr>
            <p:ph idx="1"/>
          </p:nvPr>
        </p:nvGraphicFramePr>
        <p:xfrm>
          <a:off x="251520" y="620688"/>
          <a:ext cx="8496300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BlokTextu 3"/>
          <p:cNvSpPr txBox="1">
            <a:spLocks noChangeArrowheads="1"/>
          </p:cNvSpPr>
          <p:nvPr/>
        </p:nvSpPr>
        <p:spPr bwMode="auto">
          <a:xfrm>
            <a:off x="971550" y="5589588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k-SK" sz="2800" b="1"/>
              <a:t>              SAMPLE NUMBER                   GEH</a:t>
            </a:r>
          </a:p>
          <a:p>
            <a:r>
              <a:rPr lang="en-US" altLang="sk-SK" sz="2800" b="1"/>
              <a:t>  </a:t>
            </a:r>
            <a:r>
              <a:rPr lang="en-US" altLang="sk-SK" sz="2000" b="1"/>
              <a:t>145         146         148         151         153          157       </a:t>
            </a:r>
            <a:endParaRPr lang="sk-SK" altLang="sk-SK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</a:t>
            </a:r>
            <a:endParaRPr lang="sk-SK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COMPOSITES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CF-Fe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ADSORPTION EFFICIENCY AND CAPACITY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well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natural and synthetic RADIONUCLIDES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itchFamily="18" charset="2"/>
              <a:buChar char="[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SUITABILITY FOR WATER TREATMENT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AND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292080" y="5949280"/>
            <a:ext cx="3312368" cy="7563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sk-SK" sz="1800" b="1" dirty="0" smtClean="0">
                <a:solidFill>
                  <a:srgbClr val="8B4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sk-SK" altLang="sk-SK" sz="1800" b="1" dirty="0" smtClean="0">
                <a:solidFill>
                  <a:srgbClr val="8B4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LUBOČEPY 2019</a:t>
            </a:r>
            <a:endParaRPr lang="sk-SK" altLang="sk-SK" sz="1800" b="1" dirty="0">
              <a:solidFill>
                <a:srgbClr val="8B4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altLang="sk-SK" dirty="0" smtClean="0">
                <a:latin typeface="Arial Black" panose="020B0A04020102020204" pitchFamily="34" charset="0"/>
              </a:rPr>
              <a:t>  </a:t>
            </a:r>
            <a:fld id="{99355795-7DD0-4177-9286-2FB65EF0B76D}" type="slidenum">
              <a:rPr lang="en-US" altLang="sk-SK" smtClean="0">
                <a:latin typeface="Arial Black" panose="020B0A04020102020204" pitchFamily="34" charset="0"/>
              </a:rPr>
              <a:pPr/>
              <a:t>22</a:t>
            </a:fld>
            <a:endParaRPr lang="en-US" altLang="sk-SK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SPECIFIC FEATURE OF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SORBENT WITH 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CARRIER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DISTINCT KINDS OF SURFACES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PRESENT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OF NANOPARTICLES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OF ORIGINAL CARBON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FCFC84-42F3-4980-B2A0-92D1C906D3AE}" type="slidenum">
              <a:rPr lang="en-US" altLang="sk-SK">
                <a:latin typeface="Arial Black" panose="020B0A04020102020204" pitchFamily="34" charset="0"/>
              </a:rPr>
              <a:pPr/>
              <a:t>23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620713"/>
            <a:ext cx="8713787" cy="57610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IMPURITIES</a:t>
            </a: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GASES CAN BE REMOVED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HELP OF COMPOSITE MATERIALS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OF BOTH SYNTHESES AND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PRODUCTION INCLUDING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COLORANTS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AND  AGRICULTURAL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INVOLVING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DETERGENTS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NITRATES,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OF DIGESTION,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etc.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46083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964ED-A635-4A37-BA74-F330BA120BF8}" type="slidenum">
              <a:rPr lang="en-US" altLang="sk-SK">
                <a:latin typeface="Arial Black" panose="020B0A04020102020204" pitchFamily="34" charset="0"/>
              </a:rPr>
              <a:pPr/>
              <a:t>24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357E53-DA32-4834-BC1A-ACF1E56F5675}" type="slidenum">
              <a:rPr lang="en-US" altLang="sk-SK">
                <a:latin typeface="Arial Black" panose="020B0A04020102020204" pitchFamily="34" charset="0"/>
              </a:rPr>
              <a:pPr/>
              <a:t>25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FURTHER POSSIBLE APPLICATIONS OF </a:t>
            </a: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COMPOSITES BASED ON </a:t>
            </a: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CARBON FIBERS</a:t>
            </a:r>
            <a:r>
              <a:rPr lang="sk-SK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SORBENTS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--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FOR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PURIFICATION OF GASES AND LIQUIDS -- PRODUCTS OF INDUSTRIAL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CHEMICAL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SYNTHESES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-- FOR SELECTIVE ENTRAPMENT AND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SEQUESTRATION OF GASES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CATALYSTS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507413" cy="5175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155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468313" y="549275"/>
            <a:ext cx="8675687" cy="6037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NUMEROUS OTHER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APPLICATIONS </a:t>
            </a:r>
            <a:endParaRPr lang="sk-SK" sz="36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OF MICROPOROUS CARBON FIBERS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ARE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AT HAND</a:t>
            </a:r>
            <a:endParaRPr lang="sk-SK" sz="36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ROOM FOR 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COOPERATION WITH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MANY PARTNERS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IS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AVAILABLE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 EVERYONE</a:t>
            </a:r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IS  WELCOME</a:t>
            </a:r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sk-SK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CONTACT: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dusan.berek</a:t>
            </a:r>
            <a:r>
              <a:rPr 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@</a:t>
            </a:r>
            <a:r>
              <a:rPr lang="en-US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savba.sk</a:t>
            </a:r>
            <a:endParaRPr lang="sk-SK" b="1" u="sng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defRPr/>
            </a:pPr>
            <a:endParaRPr lang="sk-SK" sz="3600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6708274" y="6298407"/>
            <a:ext cx="22574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97BF74-AE20-42BC-AA00-1AFBB2B611F1}" type="slidenum">
              <a:rPr lang="en-US" altLang="sk-SK">
                <a:latin typeface="Arial Black" panose="020B0A04020102020204" pitchFamily="34" charset="0"/>
              </a:rPr>
              <a:pPr/>
              <a:t>3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333375"/>
            <a:ext cx="9359900" cy="68389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sk-SK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CELLULOSE </a:t>
            </a:r>
            <a:r>
              <a:rPr lang="en-US" sz="4400" dirty="0" smtClean="0">
                <a:solidFill>
                  <a:srgbClr val="A50021"/>
                </a:solidFill>
                <a:sym typeface="Wingdings 3" pitchFamily="18" charset="2"/>
              </a:rPr>
              <a:t>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sk-SK" sz="4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sk-SK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CARBONIZATION </a:t>
            </a:r>
            <a:r>
              <a:rPr lang="en-US" sz="4400" dirty="0" smtClean="0">
                <a:solidFill>
                  <a:srgbClr val="3333FF"/>
                </a:solidFill>
                <a:sym typeface="Wingdings 3" pitchFamily="18" charset="2"/>
              </a:rPr>
              <a:t></a:t>
            </a:r>
            <a:r>
              <a:rPr lang="sk-SK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sk-SK" sz="4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sk-SK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PYROLYTIC CARBON </a:t>
            </a:r>
            <a:r>
              <a:rPr lang="en-US" sz="4400" dirty="0" smtClean="0">
                <a:solidFill>
                  <a:srgbClr val="00B050"/>
                </a:solidFill>
                <a:sym typeface="Wingdings 3" pitchFamily="18" charset="2"/>
              </a:rPr>
              <a:t>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sk-SK" sz="4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</a:t>
            </a:r>
            <a:r>
              <a:rPr lang="sk-SK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</a:t>
            </a:r>
            <a:r>
              <a:rPr lang="sk-SK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POROUS CARBON FIBERS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sk-SK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0"/>
            <a:ext cx="8893175" cy="6911975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sk-SK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FIBERS?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BECAUSE</a:t>
            </a:r>
            <a:endParaRPr lang="sk-SK" sz="4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CELLULOSE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USUALLY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APPEARS IN FORM OF FIBERS OR FIBER-LIKE STRUCTURE</a:t>
            </a:r>
            <a:endParaRPr lang="sk-SK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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TO PARTIC</a:t>
            </a:r>
            <a:r>
              <a:rPr 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ULATE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 ARE EASIER TO MANIPULATE AND THEIR BED EXHIBITS DECREASED</a:t>
            </a:r>
            <a:r>
              <a:rPr 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FLOW OF GASES AND</a:t>
            </a:r>
            <a:r>
              <a:rPr 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LIQUIDS</a:t>
            </a:r>
            <a:endParaRPr lang="sk-SK" sz="36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318608-B0E1-40CC-9A1F-B9E563DA6975}" type="slidenum">
              <a:rPr lang="en-US" altLang="sk-SK">
                <a:latin typeface="Arial Black" panose="020B0A04020102020204" pitchFamily="34" charset="0"/>
              </a:rPr>
              <a:pPr/>
              <a:t>4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620713"/>
            <a:ext cx="8893175" cy="57610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PROPERTIES OF C-FIBERS</a:t>
            </a:r>
            <a:endParaRPr lang="sk-SK" sz="28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itchFamily="18" charset="2"/>
              <a:buChar char=""/>
              <a:defRPr/>
            </a:pPr>
            <a:r>
              <a:rPr lang="sk-SK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LENGTH AND DIAMETER ARE DETERMINED BY STARTING MATERIA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    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INDUSTRIAL RAW CELLULOSE</a:t>
            </a:r>
            <a:endParaRPr lang="sk-SK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INDUSTRIAL 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DELIGNIFIED CELLULOSE –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PULP, COTTON WOOL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	 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RAW CELLULOSIC MATERIALS –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SISAL,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(CRUSHED)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BAMBOO,</a:t>
            </a:r>
            <a:r>
              <a:rPr lang="sk-SK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OIL- AND COCO-PALMS, SAW-DUST...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</a:t>
            </a:r>
            <a:r>
              <a:rPr lang="sk-SK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CRUSHED WASTE PAPER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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CELLULOSE NANOFIBERS </a:t>
            </a:r>
            <a:r>
              <a:rPr lang="sk-SK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UNDER STUDY</a:t>
            </a:r>
            <a:r>
              <a:rPr lang="sk-SK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3E1C-1726-41C7-A2B4-C8039A242EF8}" type="slidenum">
              <a:rPr lang="en-US" altLang="sk-SK">
                <a:latin typeface="Arial Black" panose="020B0A04020102020204" pitchFamily="34" charset="0"/>
              </a:rPr>
              <a:pPr/>
              <a:t>5</a:t>
            </a:fld>
            <a:endParaRPr lang="en-US" altLang="sk-SK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291512" cy="6092825"/>
          </a:xfrm>
        </p:spPr>
        <p:txBody>
          <a:bodyPr/>
          <a:lstStyle/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DELIGNIFIED CELLULOSE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„GREENCEL“, HUNCOVCE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SLOVAKIA</a:t>
            </a:r>
            <a:endParaRPr lang="sk-SK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27763" y="6248400"/>
            <a:ext cx="24590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76B0B-B087-4826-BE40-155CEFDDDB9B}" type="slidenum">
              <a:rPr lang="en-US" altLang="sk-SK">
                <a:latin typeface="Arial Black" panose="020B0A04020102020204" pitchFamily="34" charset="0"/>
              </a:rPr>
              <a:pPr/>
              <a:t>6</a:t>
            </a:fld>
            <a:endParaRPr lang="en-US" altLang="sk-SK">
              <a:latin typeface="Arial Black" panose="020B0A04020102020204" pitchFamily="34" charset="0"/>
            </a:endParaRPr>
          </a:p>
        </p:txBody>
      </p:sp>
      <p:pic>
        <p:nvPicPr>
          <p:cNvPr id="11268" name="Picture 3" descr="D:\Users\upoldber\AppData\Local\Microsoft\Windows\Temporary Internet Files\Content.Outlook\8IKZ0J7K\Cfil182_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1375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61198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PORES</a:t>
            </a:r>
            <a:endParaRPr lang="sk-SK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OF ACTIVATORS, POROGENS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Zn SALTS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 AND B   SUBSTANCES</a:t>
            </a:r>
            <a:endParaRPr lang="sk-SK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 </a:t>
            </a: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ALTERNATIVES: Si, Ti, etc.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PROBLEMS: PRICE AND ECOLOGY</a:t>
            </a:r>
            <a:endParaRPr lang="en-US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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CARBONIZATION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POROGENS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83486-2ACC-4ECE-B58B-0E21E8571678}" type="slidenum">
              <a:rPr lang="en-US" altLang="sk-SK">
                <a:latin typeface="Arial Black" panose="020B0A04020102020204" pitchFamily="34" charset="0"/>
              </a:rPr>
              <a:pPr/>
              <a:t>7</a:t>
            </a:fld>
            <a:endParaRPr lang="en-US" altLang="sk-SK">
              <a:latin typeface="Arial Black" panose="020B0A040201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940152" y="6215618"/>
            <a:ext cx="223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549275"/>
            <a:ext cx="8713788" cy="59753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CARBONIZATION UNDER NITROGEN</a:t>
            </a:r>
            <a:endParaRPr lang="sk-SK" sz="36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anose="05040102010807070707" pitchFamily="18" charset="2"/>
              <a:buChar char="[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</a:t>
            </a:r>
          </a:p>
          <a:p>
            <a:pPr marL="0" indent="0">
              <a:buNone/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SOPHISTICATED REACTORS</a:t>
            </a:r>
            <a:endParaRPr lang="sk-SK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APPROACH 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NEEDED FOR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APPLICATION</a:t>
            </a:r>
            <a:endParaRPr lang="en-US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itchFamily="18" charset="2"/>
              <a:buChar char="["/>
              <a:defRPr/>
            </a:pPr>
            <a:r>
              <a:rPr lang="sk-SK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CLOSED VESSELS</a:t>
            </a:r>
            <a:r>
              <a:rPr lang="sk-SK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WITH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  </a:t>
            </a:r>
            <a:r>
              <a:rPr lang="sk-SK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ATMOSPHERE 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</a:t>
            </a:r>
            <a:r>
              <a:rPr lang="sk-SK" sz="4000" b="1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b="1" baseline="-250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300192" y="5877272"/>
            <a:ext cx="2206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549275"/>
            <a:ext cx="8713788" cy="56880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BASIC PHYSICAL PROPERTIES OF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SO FAR PREPARED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 </a:t>
            </a: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MICROPOROUS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CARBON FIBERS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itchFamily="18" charset="2"/>
              </a:rPr>
              <a:t>:</a:t>
            </a:r>
            <a:endParaRPr lang="sk-SK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b="1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-- </a:t>
            </a:r>
            <a:r>
              <a:rPr lang="sk-S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LENGTH FROM 20 µm TO SEVERAL cm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-- </a:t>
            </a:r>
            <a:r>
              <a:rPr lang="sk-S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DIAMETER FROM 1 to 100 µm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>
              <a:lnSpc>
                <a:spcPct val="80000"/>
              </a:lnSpc>
              <a:defRPr/>
            </a:pP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B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.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E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.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.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SURFACE AREA FROM FEW       m</a:t>
            </a:r>
            <a:r>
              <a:rPr lang="sk-SK" sz="36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2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.g</a:t>
            </a:r>
            <a:r>
              <a:rPr lang="sk-SK" sz="36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-1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to ALMOST 2,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5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00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(!) 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m</a:t>
            </a:r>
            <a:r>
              <a:rPr lang="sk-SK" sz="36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2</a:t>
            </a:r>
            <a:r>
              <a:rPr lang="sk-SK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.g</a:t>
            </a:r>
            <a:r>
              <a:rPr lang="sk-SK" sz="36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-1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28184" y="5949280"/>
            <a:ext cx="2458616" cy="756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F1F962-EFA8-4F8A-B4DF-FAC1F1A7B052}" type="slidenum">
              <a:rPr lang="en-US" altLang="sk-SK">
                <a:latin typeface="Arial Black" panose="020B0A04020102020204" pitchFamily="34" charset="0"/>
              </a:rPr>
              <a:pPr/>
              <a:t>9</a:t>
            </a:fld>
            <a:endParaRPr lang="en-US" altLang="sk-SK" dirty="0">
              <a:latin typeface="Arial Black" panose="020B0A040201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372225" y="6092825"/>
            <a:ext cx="2206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LUBOČEPY 2019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4101</TotalTime>
  <Words>734</Words>
  <Application>Microsoft Office PowerPoint</Application>
  <PresentationFormat>On-screen Show (4:3)</PresentationFormat>
  <Paragraphs>212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Symbol</vt:lpstr>
      <vt:lpstr>Times New Roman</vt:lpstr>
      <vt:lpstr>Wingdings</vt:lpstr>
      <vt:lpstr>Wingdings 3</vt:lpstr>
      <vt:lpstr>Pixel</vt:lpstr>
      <vt:lpstr>                                                       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Polymer Institute SAV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LIQUID CHROMATOGRAPHY OF SYNTHETIC POLYMERS</dc:title>
  <dc:creator>upoljtar</dc:creator>
  <cp:lastModifiedBy>Dušan Berek</cp:lastModifiedBy>
  <cp:revision>365</cp:revision>
  <dcterms:created xsi:type="dcterms:W3CDTF">2006-01-31T11:39:52Z</dcterms:created>
  <dcterms:modified xsi:type="dcterms:W3CDTF">2019-03-11T15:45:02Z</dcterms:modified>
</cp:coreProperties>
</file>