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1" r:id="rId2"/>
    <p:sldId id="297" r:id="rId3"/>
    <p:sldId id="284" r:id="rId4"/>
    <p:sldId id="265" r:id="rId5"/>
    <p:sldId id="300" r:id="rId6"/>
    <p:sldId id="299" r:id="rId7"/>
    <p:sldId id="292" r:id="rId8"/>
    <p:sldId id="257" r:id="rId9"/>
    <p:sldId id="268" r:id="rId10"/>
    <p:sldId id="272" r:id="rId11"/>
    <p:sldId id="271" r:id="rId12"/>
    <p:sldId id="290" r:id="rId13"/>
    <p:sldId id="289" r:id="rId14"/>
    <p:sldId id="281" r:id="rId15"/>
    <p:sldId id="288" r:id="rId16"/>
    <p:sldId id="273" r:id="rId17"/>
    <p:sldId id="295" r:id="rId18"/>
    <p:sldId id="287" r:id="rId19"/>
    <p:sldId id="296" r:id="rId20"/>
    <p:sldId id="280" r:id="rId21"/>
    <p:sldId id="28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590"/>
  </p:normalViewPr>
  <p:slideViewPr>
    <p:cSldViewPr snapToGrid="0" snapToObjects="1">
      <p:cViewPr>
        <p:scale>
          <a:sx n="100" d="100"/>
          <a:sy n="100" d="100"/>
        </p:scale>
        <p:origin x="2424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38856\Dokumenty\FChT%20&#8211;%20doktorsk&#233;%20studium\Ostatn&#237;\excel\v&#253;t&#283;&#382;ek%20rce%20MB9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localhost\Users\barborakamenicka\Desktop\%20DP\rozde&#780;lovaci&#769;%20koeficienty%20graf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barborakamenicka\Desktop\sorpc&#780;ni&#769;%20kapacita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38856\Plocha\&#250;&#269;innost%20MB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barborakamenicka\Desktop\Diplomova&#769;%20pra&#769;ce\sorpc&#780;ni&#769;%20kapaci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38856\Plocha\&#250;&#269;innost%20MB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List1!$A$1:$A$4</c:f>
              <c:strCache>
                <c:ptCount val="4"/>
                <c:pt idx="0">
                  <c:v>cetylMe3NBr + MB9</c:v>
                </c:pt>
                <c:pt idx="1">
                  <c:v>Arquad 2HT + MB9</c:v>
                </c:pt>
                <c:pt idx="2">
                  <c:v>benzylMe2stearylNCl + MB9</c:v>
                </c:pt>
                <c:pt idx="3">
                  <c:v>Oktyl3MeNCl + MB9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List1!$A$1:$A$4</c:f>
              <c:strCache>
                <c:ptCount val="4"/>
                <c:pt idx="0">
                  <c:v>cetylMe3NBr + MB9</c:v>
                </c:pt>
                <c:pt idx="1">
                  <c:v>Arquad 2HT + MB9</c:v>
                </c:pt>
                <c:pt idx="2">
                  <c:v>benzylMe2stearylNCl + MB9</c:v>
                </c:pt>
                <c:pt idx="3">
                  <c:v>Oktyl3MeNCl + MB9</c:v>
                </c:pt>
              </c:strCache>
            </c:strRef>
          </c:cat>
          <c:val>
            <c:numRef>
              <c:f>List1!$C$1:$C$4</c:f>
              <c:numCache>
                <c:formatCode>General</c:formatCode>
                <c:ptCount val="4"/>
                <c:pt idx="0">
                  <c:v>17.9</c:v>
                </c:pt>
                <c:pt idx="1">
                  <c:v>82.4</c:v>
                </c:pt>
                <c:pt idx="2">
                  <c:v>91.8</c:v>
                </c:pt>
                <c:pt idx="3">
                  <c:v>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38809616"/>
        <c:axId val="-1238807840"/>
      </c:barChart>
      <c:catAx>
        <c:axId val="-123880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38807840"/>
        <c:crosses val="autoZero"/>
        <c:auto val="1"/>
        <c:lblAlgn val="ctr"/>
        <c:lblOffset val="100"/>
        <c:noMultiLvlLbl val="0"/>
      </c:catAx>
      <c:valAx>
        <c:axId val="-123880784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Výtěžek reakce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2388096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500" b="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'mb9'!$E$5</c:f>
              <c:strCache>
                <c:ptCount val="1"/>
                <c:pt idx="0">
                  <c:v>Hodnota log Pow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5133579289273E-17"/>
                  <c:y val="0.1155557305336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'mb9'!$D$30:$D$40</c:f>
              <c:strCache>
                <c:ptCount val="11"/>
                <c:pt idx="0">
                  <c:v>MB9</c:v>
                </c:pt>
                <c:pt idx="1">
                  <c:v>poly(diallylMe2N)+MB9</c:v>
                </c:pt>
                <c:pt idx="2">
                  <c:v>StearylBzMe2N+MB9 </c:v>
                </c:pt>
                <c:pt idx="3">
                  <c:v>HexadecylBzMe2N+MB9 </c:v>
                </c:pt>
                <c:pt idx="4">
                  <c:v>cetylNMe3+MB9 </c:v>
                </c:pt>
                <c:pt idx="5">
                  <c:v>AlkBzN+MB9  </c:v>
                </c:pt>
                <c:pt idx="6">
                  <c:v>dilaurylMe2N+MB9 </c:v>
                </c:pt>
                <c:pt idx="7">
                  <c:v>didecylMe2N+MB9 </c:v>
                </c:pt>
                <c:pt idx="8">
                  <c:v>Rewoquat+MB9 </c:v>
                </c:pt>
                <c:pt idx="9">
                  <c:v>Aliquat+MB9 </c:v>
                </c:pt>
                <c:pt idx="10">
                  <c:v>trioktylMeN+MB9</c:v>
                </c:pt>
              </c:strCache>
            </c:strRef>
          </c:cat>
          <c:val>
            <c:numRef>
              <c:f>'mb9'!$E$30:$E$40</c:f>
              <c:numCache>
                <c:formatCode>General</c:formatCode>
                <c:ptCount val="11"/>
                <c:pt idx="0">
                  <c:v>-0.25</c:v>
                </c:pt>
                <c:pt idx="1">
                  <c:v>0.295</c:v>
                </c:pt>
                <c:pt idx="2">
                  <c:v>0.37</c:v>
                </c:pt>
                <c:pt idx="3">
                  <c:v>0.47</c:v>
                </c:pt>
                <c:pt idx="4">
                  <c:v>0.605</c:v>
                </c:pt>
                <c:pt idx="5">
                  <c:v>0.71</c:v>
                </c:pt>
                <c:pt idx="6">
                  <c:v>0.76</c:v>
                </c:pt>
                <c:pt idx="7">
                  <c:v>0.85</c:v>
                </c:pt>
                <c:pt idx="8">
                  <c:v>0.93</c:v>
                </c:pt>
                <c:pt idx="9">
                  <c:v>1.2</c:v>
                </c:pt>
                <c:pt idx="1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A6-4E05-9FA7-13E5243EBF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37933792"/>
        <c:axId val="-1237931472"/>
      </c:barChart>
      <c:catAx>
        <c:axId val="-12379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37931472"/>
        <c:crosses val="autoZero"/>
        <c:auto val="1"/>
        <c:lblAlgn val="ctr"/>
        <c:lblOffset val="100"/>
        <c:noMultiLvlLbl val="0"/>
      </c:catAx>
      <c:valAx>
        <c:axId val="-1237931472"/>
        <c:scaling>
          <c:orientation val="minMax"/>
          <c:max val="3.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379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35952372862966"/>
          <c:y val="0.0337932173036492"/>
          <c:w val="0.330843917387945"/>
          <c:h val="0.050007874015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List1!$O$22</c:f>
              <c:strCache>
                <c:ptCount val="1"/>
                <c:pt idx="0">
                  <c:v>Sorpční kapacita GAC 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348411466576384"/>
                  <c:y val="-0.353479407767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List1!$J$23:$J$27</c:f>
              <c:strCache>
                <c:ptCount val="5"/>
                <c:pt idx="0">
                  <c:v>GAC</c:v>
                </c:pt>
                <c:pt idx="1">
                  <c:v>Aliquat 336</c:v>
                </c:pt>
                <c:pt idx="2">
                  <c:v>Arquad 2HT</c:v>
                </c:pt>
                <c:pt idx="3">
                  <c:v>směs. Aliquatu s Arquadem</c:v>
                </c:pt>
                <c:pt idx="4">
                  <c:v>Rewoquat 18WE</c:v>
                </c:pt>
              </c:strCache>
            </c:strRef>
          </c:cat>
          <c:val>
            <c:numRef>
              <c:f>List1!$K$23:$K$27</c:f>
              <c:numCache>
                <c:formatCode>General</c:formatCode>
                <c:ptCount val="5"/>
                <c:pt idx="0">
                  <c:v>110.7</c:v>
                </c:pt>
                <c:pt idx="1">
                  <c:v>110.7</c:v>
                </c:pt>
                <c:pt idx="2">
                  <c:v>110.7</c:v>
                </c:pt>
                <c:pt idx="3">
                  <c:v>110.7</c:v>
                </c:pt>
                <c:pt idx="4">
                  <c:v>110.7</c:v>
                </c:pt>
              </c:numCache>
            </c:numRef>
          </c:val>
        </c:ser>
        <c:ser>
          <c:idx val="1"/>
          <c:order val="1"/>
          <c:tx>
            <c:strRef>
              <c:f>List1!$O$23</c:f>
              <c:strCache>
                <c:ptCount val="1"/>
                <c:pt idx="0">
                  <c:v>Navýšení sorpční kapacity GAC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0476279966885398"/>
                  <c:y val="-0.102184998011485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136,77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198019801980198"/>
                  <c:y val="-0.0964630225080386"/>
                </c:manualLayout>
              </c:layout>
              <c:tx>
                <c:rich>
                  <a:bodyPr/>
                  <a:lstStyle/>
                  <a:p>
                    <a:r>
                      <a:rPr lang="is-IS"/>
                      <a:t>135,4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198019801980198"/>
                  <c:y val="-0.0996784565916398"/>
                </c:manualLayout>
              </c:layout>
              <c:tx>
                <c:rich>
                  <a:bodyPr/>
                  <a:lstStyle/>
                  <a:p>
                    <a:r>
                      <a:rPr lang="fi-FI"/>
                      <a:t>135,72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98019801980183"/>
                  <c:y val="-0.0996784565916398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135,3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List1!$J$23:$J$27</c:f>
              <c:strCache>
                <c:ptCount val="5"/>
                <c:pt idx="0">
                  <c:v>GAC</c:v>
                </c:pt>
                <c:pt idx="1">
                  <c:v>Aliquat 336</c:v>
                </c:pt>
                <c:pt idx="2">
                  <c:v>Arquad 2HT</c:v>
                </c:pt>
                <c:pt idx="3">
                  <c:v>směs. Aliquatu s Arquadem</c:v>
                </c:pt>
                <c:pt idx="4">
                  <c:v>Rewoquat 18WE</c:v>
                </c:pt>
              </c:strCache>
            </c:strRef>
          </c:cat>
          <c:val>
            <c:numRef>
              <c:f>List1!$L$23:$L$27</c:f>
              <c:numCache>
                <c:formatCode>General</c:formatCode>
                <c:ptCount val="5"/>
                <c:pt idx="0">
                  <c:v>0.0</c:v>
                </c:pt>
                <c:pt idx="1">
                  <c:v>26.07</c:v>
                </c:pt>
                <c:pt idx="2">
                  <c:v>24.7</c:v>
                </c:pt>
                <c:pt idx="3">
                  <c:v>25.02</c:v>
                </c:pt>
                <c:pt idx="4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38751744"/>
        <c:axId val="-1238749264"/>
      </c:barChart>
      <c:catAx>
        <c:axId val="-123875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38749264"/>
        <c:crosses val="autoZero"/>
        <c:auto val="1"/>
        <c:lblAlgn val="ctr"/>
        <c:lblOffset val="100"/>
        <c:noMultiLvlLbl val="0"/>
      </c:catAx>
      <c:valAx>
        <c:axId val="-1238749264"/>
        <c:scaling>
          <c:orientation val="minMax"/>
          <c:max val="14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Sorpční kapacita [mg MB9/g GAC]</a:t>
                </a:r>
              </a:p>
            </c:rich>
          </c:tx>
          <c:layout>
            <c:manualLayout>
              <c:xMode val="edge"/>
              <c:yMode val="edge"/>
              <c:x val="0.013535256144953"/>
              <c:y val="0.203561760906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3875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013513348688"/>
          <c:y val="0.010683703749757"/>
          <c:w val="0.713933265767522"/>
          <c:h val="0.0801253259741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List1!$A$9</c:f>
              <c:strCache>
                <c:ptCount val="1"/>
                <c:pt idx="0">
                  <c:v>Účinnost odbarvení (%)                              (1 g nas. GAC/0,6 mmol MB9/0,25 mmol tenzidu)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GAC (10 g GAC/1 mmol MB9)</c:v>
                </c:pt>
                <c:pt idx="1">
                  <c:v>nas. GAC (1 g GAC/0,6 mmol MB9)</c:v>
                </c:pt>
                <c:pt idx="2">
                  <c:v>Aliquat 336 </c:v>
                </c:pt>
                <c:pt idx="3">
                  <c:v>Rewoquat 18WE </c:v>
                </c:pt>
                <c:pt idx="4">
                  <c:v>Arquad 2HT</c:v>
                </c:pt>
                <c:pt idx="5">
                  <c:v>Arquad 2HT+Aliquat 336</c:v>
                </c:pt>
                <c:pt idx="6">
                  <c:v>Aliquat 336 +BzkoniumCl 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99.8</c:v>
                </c:pt>
                <c:pt idx="1">
                  <c:v>13.5</c:v>
                </c:pt>
                <c:pt idx="2">
                  <c:v>99.7</c:v>
                </c:pt>
                <c:pt idx="3">
                  <c:v>98.9</c:v>
                </c:pt>
                <c:pt idx="4">
                  <c:v>98.7</c:v>
                </c:pt>
                <c:pt idx="5">
                  <c:v>99.9</c:v>
                </c:pt>
                <c:pt idx="6">
                  <c:v>99.9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37890144"/>
        <c:axId val="-1237887664"/>
      </c:barChart>
      <c:catAx>
        <c:axId val="-123789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37887664"/>
        <c:crosses val="autoZero"/>
        <c:auto val="1"/>
        <c:lblAlgn val="ctr"/>
        <c:lblOffset val="100"/>
        <c:noMultiLvlLbl val="0"/>
      </c:catAx>
      <c:valAx>
        <c:axId val="-1237887664"/>
        <c:scaling>
          <c:orientation val="minMax"/>
          <c:max val="10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7890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5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List1!$O$24</c:f>
              <c:strCache>
                <c:ptCount val="1"/>
                <c:pt idx="0">
                  <c:v>Sorpční kapacita biocharu a biocharu za spolupůsobení tenzidů [mg MB9/g sorbentu]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1291430910981E-17"/>
                  <c:y val="0.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69797287441545"/>
                  <c:y val="0.05647058823529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516572364392E-16"/>
                  <c:y val="0.0541176470588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4516572364392E-16"/>
                  <c:y val="0.06352941176470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0.05882352941176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List1!$B$8:$B$12</c:f>
              <c:strCache>
                <c:ptCount val="5"/>
                <c:pt idx="0">
                  <c:v>biochar</c:v>
                </c:pt>
                <c:pt idx="1">
                  <c:v>biochar + Rewoquat </c:v>
                </c:pt>
                <c:pt idx="2">
                  <c:v>biochar + Aliquat</c:v>
                </c:pt>
                <c:pt idx="3">
                  <c:v>biochar + Arquad</c:v>
                </c:pt>
                <c:pt idx="4">
                  <c:v>biochar + cetylMe3NBr</c:v>
                </c:pt>
              </c:strCache>
            </c:strRef>
          </c:cat>
          <c:val>
            <c:numRef>
              <c:f>List1!$C$8:$C$12</c:f>
              <c:numCache>
                <c:formatCode>General</c:formatCode>
                <c:ptCount val="5"/>
                <c:pt idx="0">
                  <c:v>11.1</c:v>
                </c:pt>
                <c:pt idx="1">
                  <c:v>24.6</c:v>
                </c:pt>
                <c:pt idx="2">
                  <c:v>24.8</c:v>
                </c:pt>
                <c:pt idx="3">
                  <c:v>23.8</c:v>
                </c:pt>
                <c:pt idx="4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37860624"/>
        <c:axId val="-1237857872"/>
      </c:barChart>
      <c:catAx>
        <c:axId val="-12378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37857872"/>
        <c:crosses val="autoZero"/>
        <c:auto val="1"/>
        <c:lblAlgn val="ctr"/>
        <c:lblOffset val="100"/>
        <c:noMultiLvlLbl val="0"/>
      </c:catAx>
      <c:valAx>
        <c:axId val="-1237857872"/>
        <c:scaling>
          <c:orientation val="minMax"/>
          <c:max val="2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0" i="0" baseline="0" dirty="0" smtClean="0">
                    <a:effectLst/>
                  </a:rPr>
                  <a:t>Sorpční kapacita [mg MB9/g biocharu]</a:t>
                </a:r>
                <a:endParaRPr lang="cs-CZ" dirty="0" smtClean="0">
                  <a:effectLst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3786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Účinnost odbarvení(%)                                  (1 g biocharu NovoCarbo/0,05 mmol MB9/0,5 mmol tenzidu)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List1!$A$14:$A$20</c:f>
              <c:strCache>
                <c:ptCount val="7"/>
                <c:pt idx="0">
                  <c:v>Biochar  (1 g/0,05 mmol MB9)</c:v>
                </c:pt>
                <c:pt idx="1">
                  <c:v>Rewoquat 18WE </c:v>
                </c:pt>
                <c:pt idx="2">
                  <c:v>Arquad 2HT</c:v>
                </c:pt>
                <c:pt idx="3">
                  <c:v>Aliquat 336</c:v>
                </c:pt>
                <c:pt idx="4">
                  <c:v>Aliquat 336+cetylMe3NBr</c:v>
                </c:pt>
                <c:pt idx="5">
                  <c:v>Arquad 2HT+Aliquat 336</c:v>
                </c:pt>
                <c:pt idx="6">
                  <c:v>BzkoniumCl</c:v>
                </c:pt>
              </c:strCache>
            </c:strRef>
          </c:cat>
          <c:val>
            <c:numRef>
              <c:f>List1!$B$14:$B$20</c:f>
              <c:numCache>
                <c:formatCode>General</c:formatCode>
                <c:ptCount val="7"/>
                <c:pt idx="0">
                  <c:v>43.7</c:v>
                </c:pt>
                <c:pt idx="1">
                  <c:v>98.7</c:v>
                </c:pt>
                <c:pt idx="2">
                  <c:v>94.8</c:v>
                </c:pt>
                <c:pt idx="3">
                  <c:v>99.0</c:v>
                </c:pt>
                <c:pt idx="4">
                  <c:v>99.2</c:v>
                </c:pt>
                <c:pt idx="5">
                  <c:v>84.0</c:v>
                </c:pt>
                <c:pt idx="6">
                  <c:v>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38577776"/>
        <c:axId val="-1238575296"/>
      </c:barChart>
      <c:catAx>
        <c:axId val="-123857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38575296"/>
        <c:crosses val="autoZero"/>
        <c:auto val="1"/>
        <c:lblAlgn val="ctr"/>
        <c:lblOffset val="100"/>
        <c:noMultiLvlLbl val="0"/>
      </c:catAx>
      <c:valAx>
        <c:axId val="-123857529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8577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0.1344</cdr:x>
      <cdr:y>0.03234</cdr:y>
    </cdr:from>
    <cdr:to>
      <cdr:x>0.6219</cdr:x>
      <cdr:y>0.10512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00100" y="114296"/>
          <a:ext cx="2902148" cy="2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500" dirty="0"/>
            <a:t>Na 1 mmol MB9 dávkovány</a:t>
          </a:r>
          <a:r>
            <a:rPr lang="cs-CZ" sz="1500" baseline="0" dirty="0"/>
            <a:t> 2 mmol </a:t>
          </a:r>
          <a:r>
            <a:rPr lang="cs-CZ" sz="1500" baseline="0" dirty="0" err="1"/>
            <a:t>ILs</a:t>
          </a:r>
          <a:endParaRPr lang="cs-CZ" sz="15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0.33063</cdr:x>
      <cdr:y>0.18282</cdr:y>
    </cdr:from>
    <cdr:to>
      <cdr:x>0.4499</cdr:x>
      <cdr:y>0.24908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8900000">
          <a:off x="2792005" y="926267"/>
          <a:ext cx="1007189" cy="335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/>
            <a:t>Aliquat</a:t>
          </a:r>
        </a:p>
      </cdr:txBody>
    </cdr:sp>
  </cdr:relSizeAnchor>
  <cdr:relSizeAnchor xmlns:cdr="http://schemas.openxmlformats.org/drawingml/2006/chartDrawing">
    <cdr:from>
      <cdr:x>0.50311</cdr:x>
      <cdr:y>0.20174</cdr:y>
    </cdr:from>
    <cdr:to>
      <cdr:x>0.62458</cdr:x>
      <cdr:y>0.27525</cdr:y>
    </cdr:to>
    <cdr:sp macro="" textlink="">
      <cdr:nvSpPr>
        <cdr:cNvPr id="3" name="TextovéPole 2"/>
        <cdr:cNvSpPr txBox="1"/>
      </cdr:nvSpPr>
      <cdr:spPr>
        <a:xfrm xmlns:a="http://schemas.openxmlformats.org/drawingml/2006/main" rot="18983830">
          <a:off x="4248588" y="1022141"/>
          <a:ext cx="1025767" cy="372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/>
            <a:t>Arquad</a:t>
          </a:r>
        </a:p>
      </cdr:txBody>
    </cdr:sp>
  </cdr:relSizeAnchor>
  <cdr:relSizeAnchor xmlns:cdr="http://schemas.openxmlformats.org/drawingml/2006/chartDrawing">
    <cdr:from>
      <cdr:x>0.72779</cdr:x>
      <cdr:y>0.03201</cdr:y>
    </cdr:from>
    <cdr:to>
      <cdr:x>0.77858</cdr:x>
      <cdr:y>0.42186</cdr:y>
    </cdr:to>
    <cdr:sp macro="" textlink="">
      <cdr:nvSpPr>
        <cdr:cNvPr id="4" name="TextovéPole 3"/>
        <cdr:cNvSpPr txBox="1"/>
      </cdr:nvSpPr>
      <cdr:spPr>
        <a:xfrm xmlns:a="http://schemas.openxmlformats.org/drawingml/2006/main" rot="18680329">
          <a:off x="5372768" y="935315"/>
          <a:ext cx="1975212" cy="428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aseline="0"/>
            <a:t>Aliquat + Arquad</a:t>
          </a:r>
          <a:endParaRPr lang="cs-CZ" sz="1600"/>
        </a:p>
      </cdr:txBody>
    </cdr:sp>
  </cdr:relSizeAnchor>
  <cdr:relSizeAnchor xmlns:cdr="http://schemas.openxmlformats.org/drawingml/2006/chartDrawing">
    <cdr:from>
      <cdr:x>0.8956</cdr:x>
      <cdr:y>0.05893</cdr:y>
    </cdr:from>
    <cdr:to>
      <cdr:x>0.92419</cdr:x>
      <cdr:y>0.36039</cdr:y>
    </cdr:to>
    <cdr:sp macro="" textlink="">
      <cdr:nvSpPr>
        <cdr:cNvPr id="5" name="TextovéPole 4"/>
        <cdr:cNvSpPr txBox="1"/>
      </cdr:nvSpPr>
      <cdr:spPr>
        <a:xfrm xmlns:a="http://schemas.openxmlformats.org/drawingml/2006/main" rot="18828763">
          <a:off x="6920045" y="941556"/>
          <a:ext cx="1527376" cy="241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/>
            <a:t>Rewoquat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34F6E-05B8-A945-8A64-32B9411397F6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36EB-5BC6-954B-ABBB-D227DD3D97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4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7110-2461-A842-8846-C4DFE5A4BB0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8C610-6A56-8C41-B3B7-8B423E31C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8C610-6A56-8C41-B3B7-8B423E31CA2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16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9C5A-78F1-514E-89CC-3C6C90F39794}" type="datetime1">
              <a:rPr lang="cs-CZ" smtClean="0"/>
              <a:t>17.03.19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4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BF8C-5265-1945-8BDC-78DC660C8980}" type="datetime1">
              <a:rPr lang="cs-CZ" smtClean="0"/>
              <a:t>17.03.19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87A5-91F5-FA40-8CBE-01026BA8CCA9}" type="datetime1">
              <a:rPr lang="cs-CZ" smtClean="0"/>
              <a:t>17.03.19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2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557F-2416-B849-AC2F-B59B1EFDA74E}" type="datetime1">
              <a:rPr lang="cs-CZ" smtClean="0"/>
              <a:t>17.03.19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26B-CBBC-3D4E-8ED6-331BBEB10CAD}" type="datetime1">
              <a:rPr lang="cs-CZ" smtClean="0"/>
              <a:t>17.03.19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3AFD-A11F-F94C-8FD3-61CE0865F113}" type="datetime1">
              <a:rPr lang="cs-CZ" smtClean="0"/>
              <a:t>17.03.19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3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E37-7700-2340-B111-39AE30536091}" type="datetime1">
              <a:rPr lang="cs-CZ" smtClean="0"/>
              <a:t>17.03.19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4ACA-8691-AF45-AEA7-3F3B357DE20B}" type="datetime1">
              <a:rPr lang="cs-CZ" smtClean="0"/>
              <a:t>17.03.19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9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7D59-37DC-0040-AD9F-FAAD4DF647FE}" type="datetime1">
              <a:rPr lang="cs-CZ" smtClean="0"/>
              <a:t>17.03.19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3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07A7-5665-044C-80A7-C2BA9CE8FF71}" type="datetime1">
              <a:rPr lang="cs-CZ" smtClean="0"/>
              <a:t>17.03.19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158-C819-DE47-8720-8A74C7D1A272}" type="datetime1">
              <a:rPr lang="cs-CZ" smtClean="0"/>
              <a:t>17.03.19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5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60DA-C484-D14D-B068-9B29ED24E476}" type="datetime1">
              <a:rPr lang="cs-CZ" smtClean="0"/>
              <a:t>17.03.19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69D5-3317-CE40-977B-BD7035168F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3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Microsoft_Wordu_97_20041.doc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9932" y="3217256"/>
            <a:ext cx="8640959" cy="1470025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Srovnání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účinnosti odstraňování barviva Mordant Blue 9 použitého jako modelového AOX kontaminantu z vod adsorpcí na uhlíkatých sorbentech a iontovou výměnou s využitím iontových kapalin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1881" y="4422775"/>
            <a:ext cx="7992888" cy="17526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Barbora Kamenická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omáš Weidlich</a:t>
            </a:r>
            <a:endParaRPr lang="cs-CZ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lista-F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lista-FCHT-znak-01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:\Data\st26844\Plocha\asdas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3" y="209922"/>
            <a:ext cx="7416823" cy="194361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 bwMode="auto">
          <a:xfrm>
            <a:off x="6351" y="4687281"/>
            <a:ext cx="913764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chemických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technologií, Univerzita Pardubice,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ÚEnviChI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475" y="410368"/>
            <a:ext cx="8515350" cy="6537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účinnosti odstraňování chlorovaného barviva MB9 přídavkem iontových kapalin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072306"/>
              </p:ext>
            </p:extLst>
          </p:nvPr>
        </p:nvGraphicFramePr>
        <p:xfrm>
          <a:off x="1" y="1305493"/>
          <a:ext cx="9106934" cy="220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Document" r:id="rId3" imgW="7067550" imgH="1714500" progId="ChemWindow.Document">
                  <p:embed/>
                </p:oleObj>
              </mc:Choice>
              <mc:Fallback>
                <p:oleObj name="Document" r:id="rId3" imgW="7067550" imgH="1714500" progId="ChemWindow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305493"/>
                        <a:ext cx="9106934" cy="2208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49535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10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65176" y="3759398"/>
            <a:ext cx="8510154" cy="202525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Testována izolace Mordant Blue 9 z vodných roztoků přídavkem vybraných iontových kapalin =&gt; vzniklý iontový pár separován extrakcí do dichlormethanu =&gt; po destilaci CH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stanoven výtěžek reakce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Testovány iontové kapalin s 1,2 a 3 dlouhými alkylový řetězci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s://www.sigmaaldrich.com/content/dam/sigma-aldrich/structure8/089/mfcd00011862.eps/_jcr_content/renditions/mfcd00011862-lar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42" y="1380051"/>
            <a:ext cx="2408358" cy="9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979196" y="2472809"/>
            <a:ext cx="12041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Aliquat 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336,</a:t>
            </a:r>
          </a:p>
          <a:p>
            <a:pPr algn="ctr"/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Oktyl3MeNCl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65" y="514398"/>
            <a:ext cx="1984967" cy="13541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998112" y="1939346"/>
            <a:ext cx="18293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 err="1">
                <a:latin typeface="Arial" panose="020B0604020202020204" pitchFamily="34" charset="0"/>
                <a:cs typeface="Arial" panose="020B0604020202020204" pitchFamily="34" charset="0"/>
              </a:rPr>
              <a:t>Benzalkonium</a:t>
            </a:r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chlorid</a:t>
            </a:r>
          </a:p>
          <a:p>
            <a:pPr algn="ctr"/>
            <a:r>
              <a:rPr lang="cs-CZ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BzkoniumCl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https://www.sigmaaldrich.com/content/dam/sigma-aldrich/structure6/156/mfcd00011772.eps/_jcr_content/renditions/mfcd00011772-lar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" y="514398"/>
            <a:ext cx="1807734" cy="1013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446408" y="1685431"/>
            <a:ext cx="25218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Cetyltrimethylamonium bromid</a:t>
            </a:r>
          </a:p>
          <a:p>
            <a:pPr algn="ctr"/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cetylMe3NBr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5"/>
          <a:stretch>
            <a:fillRect/>
          </a:stretch>
        </p:blipFill>
        <p:spPr>
          <a:xfrm>
            <a:off x="3742184" y="2601345"/>
            <a:ext cx="2085276" cy="149794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46955" y="4042161"/>
            <a:ext cx="2675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 err="1">
                <a:latin typeface="Arial" panose="020B0604020202020204" pitchFamily="34" charset="0"/>
                <a:cs typeface="Arial" panose="020B0604020202020204" pitchFamily="34" charset="0"/>
              </a:rPr>
              <a:t>Dilauryldimethylamonium</a:t>
            </a:r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chlorid</a:t>
            </a:r>
          </a:p>
          <a:p>
            <a:pPr algn="ctr"/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lauryl2Me2NCl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9" y="5047467"/>
            <a:ext cx="1978786" cy="1089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863700" y="6286636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Luviquat FC 370</a:t>
            </a:r>
          </a:p>
        </p:txBody>
      </p:sp>
      <p:pic>
        <p:nvPicPr>
          <p:cNvPr id="16" name="Obrázek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16" y="2554652"/>
            <a:ext cx="1596999" cy="1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ovéPole 16"/>
          <p:cNvSpPr txBox="1"/>
          <p:nvPr/>
        </p:nvSpPr>
        <p:spPr>
          <a:xfrm>
            <a:off x="215575" y="4296077"/>
            <a:ext cx="29835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Poly(</a:t>
            </a:r>
            <a:r>
              <a:rPr lang="cs-CZ" sz="1350" dirty="0" err="1">
                <a:latin typeface="Arial" panose="020B0604020202020204" pitchFamily="34" charset="0"/>
                <a:cs typeface="Arial" panose="020B0604020202020204" pitchFamily="34" charset="0"/>
              </a:rPr>
              <a:t>diallyldimethylamonium</a:t>
            </a:r>
            <a:r>
              <a:rPr lang="cs-CZ" sz="1350" dirty="0">
                <a:latin typeface="Arial" panose="020B0604020202020204" pitchFamily="34" charset="0"/>
                <a:cs typeface="Arial" panose="020B0604020202020204" pitchFamily="34" charset="0"/>
              </a:rPr>
              <a:t> chlorid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Poly(allyl2Me2NCl)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 descr="https://www.sigmaaldrich.com/content/dam/sigma-aldrich/structure1/197/mfcd00055540.eps/_jcr_content/renditions/mfcd00055540-larg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84" y="5014660"/>
            <a:ext cx="2085276" cy="971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ovéPole 19"/>
          <p:cNvSpPr txBox="1"/>
          <p:nvPr/>
        </p:nvSpPr>
        <p:spPr>
          <a:xfrm>
            <a:off x="4226015" y="5986554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Arquad</a:t>
            </a:r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2HT</a:t>
            </a:r>
            <a:endParaRPr lang="cs-CZ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2525" y="116951"/>
            <a:ext cx="857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Testované kapalné iontoměniče = kvartérní amoniové soli (s 1-3 dlouhými alkylovými řetězci):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11</a:t>
            </a:fld>
            <a:endParaRPr lang="cs-CZ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43" y="4010228"/>
            <a:ext cx="2010155" cy="107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6979196" y="5291949"/>
            <a:ext cx="14830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Rewoquat 18WE</a:t>
            </a:r>
          </a:p>
        </p:txBody>
      </p:sp>
    </p:spTree>
    <p:extLst>
      <p:ext uri="{BB962C8B-B14F-4D97-AF65-F5344CB8AC3E}">
        <p14:creationId xmlns:p14="http://schemas.microsoft.com/office/powerpoint/2010/main" val="15279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7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18938" y="2281357"/>
            <a:ext cx="15731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b="1" dirty="0" smtClean="0"/>
              <a:t>MB9 + Arquad 2HT:</a:t>
            </a:r>
            <a:endParaRPr lang="cs-CZ" sz="135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5283" y="5197394"/>
            <a:ext cx="15552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b="1" dirty="0" smtClean="0"/>
              <a:t>MB9 + Aliquat 336:</a:t>
            </a:r>
            <a:endParaRPr lang="cs-CZ" sz="135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5761" y="3837373"/>
            <a:ext cx="1576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b="1" dirty="0" smtClean="0"/>
              <a:t>MB9 + </a:t>
            </a:r>
            <a:r>
              <a:rPr lang="cs-CZ" sz="1350" b="1" dirty="0" err="1" smtClean="0"/>
              <a:t>BzkoniumCl</a:t>
            </a:r>
            <a:r>
              <a:rPr lang="cs-CZ" sz="1350" b="1" dirty="0" smtClean="0"/>
              <a:t>: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410" y="648759"/>
            <a:ext cx="16727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b="1" dirty="0" smtClean="0"/>
              <a:t>MB9 + cetylMe3NBr: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8123" y="120388"/>
            <a:ext cx="857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iontové výměny MB9 s vybranými tenzidy: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465450"/>
              </p:ext>
            </p:extLst>
          </p:nvPr>
        </p:nvGraphicFramePr>
        <p:xfrm>
          <a:off x="418938" y="412222"/>
          <a:ext cx="8238795" cy="159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ChemSketch" r:id="rId3" imgW="5690520" imgH="1106280" progId="ACD.ChemSketch.20">
                  <p:embed/>
                </p:oleObj>
              </mc:Choice>
              <mc:Fallback>
                <p:oleObj name="ChemSketch" r:id="rId3" imgW="5690520" imgH="1106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938" y="412222"/>
                        <a:ext cx="8238795" cy="1597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36252"/>
              </p:ext>
            </p:extLst>
          </p:nvPr>
        </p:nvGraphicFramePr>
        <p:xfrm>
          <a:off x="191316" y="2246637"/>
          <a:ext cx="8838583" cy="148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ChemSketch" r:id="rId5" imgW="5980320" imgH="1008720" progId="ACD.ChemSketch.20">
                  <p:embed/>
                </p:oleObj>
              </mc:Choice>
              <mc:Fallback>
                <p:oleObj name="ChemSketch" r:id="rId5" imgW="5980320" imgH="1008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316" y="2246637"/>
                        <a:ext cx="8838583" cy="148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23788"/>
              </p:ext>
            </p:extLst>
          </p:nvPr>
        </p:nvGraphicFramePr>
        <p:xfrm>
          <a:off x="391699" y="3837373"/>
          <a:ext cx="8283576" cy="148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ChemSketch" r:id="rId7" imgW="5955840" imgH="1127880" progId="ACD.ChemSketch.20">
                  <p:embed/>
                </p:oleObj>
              </mc:Choice>
              <mc:Fallback>
                <p:oleObj name="ChemSketch" r:id="rId7" imgW="5955840" imgH="1127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699" y="3837373"/>
                        <a:ext cx="8283576" cy="148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8570"/>
              </p:ext>
            </p:extLst>
          </p:nvPr>
        </p:nvGraphicFramePr>
        <p:xfrm>
          <a:off x="306422" y="5347435"/>
          <a:ext cx="8673927" cy="132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ChemSketch" r:id="rId9" imgW="6556320" imgH="1008720" progId="ACD.ChemSketch.20">
                  <p:embed/>
                </p:oleObj>
              </mc:Choice>
              <mc:Fallback>
                <p:oleObj name="ChemSketch" r:id="rId9" imgW="6556320" imgH="1008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6422" y="5347435"/>
                        <a:ext cx="8673927" cy="132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1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327957"/>
              </p:ext>
            </p:extLst>
          </p:nvPr>
        </p:nvGraphicFramePr>
        <p:xfrm>
          <a:off x="590551" y="1066800"/>
          <a:ext cx="779145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37" y="229039"/>
            <a:ext cx="8515350" cy="6537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Izolace MB9 z vodných roztoků pomocí iontových kapalin s 1-3 dlouhými alkylovými řetězci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9391" y="5608197"/>
            <a:ext cx="825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Účinnost izolace MB9 roste v řadě: cetylMe3NBr &lt; Arquad 2HT &lt; benzyMe2stearylNCl &lt; Oktyl3MeNCl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497432"/>
              </p:ext>
            </p:extLst>
          </p:nvPr>
        </p:nvGraphicFramePr>
        <p:xfrm>
          <a:off x="859527" y="1005664"/>
          <a:ext cx="7299368" cy="473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9391" y="229040"/>
            <a:ext cx="8515350" cy="6537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Stanovení rozdělovacího koeficientu oktan-1-ol-voda pro MB9 a iontové páry MB9 s R</a:t>
            </a:r>
            <a:r>
              <a:rPr lang="cs-C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NX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9391" y="5865372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Nejúčinnější kvartérní amoniové soli = nerozpustné ve vodě = problém s aplikací</a:t>
            </a: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zajímavá účinnost + ve vodě rozpustné =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benzalkonium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chlorid = AlkBzN+MB9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5" y="2273483"/>
            <a:ext cx="1342821" cy="82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81" y="2686225"/>
            <a:ext cx="1174726" cy="81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s://www.sigmaaldrich.com/content/dam/sigma-aldrich/structure6/156/mfcd00011772.eps/_jcr_content/renditions/mfcd00011772-larg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00" y="2021524"/>
            <a:ext cx="1207023" cy="6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www.sigmaaldrich.com/content/dam/sigma-aldrich/structure8/089/mfcd00011862.eps/_jcr_content/renditions/mfcd00011862-larg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70" y="1135750"/>
            <a:ext cx="1517391" cy="68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7"/>
          <a:stretch>
            <a:fillRect/>
          </a:stretch>
        </p:blipFill>
        <p:spPr>
          <a:xfrm>
            <a:off x="5112723" y="1580901"/>
            <a:ext cx="1407428" cy="88124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00025" y="951610"/>
            <a:ext cx="8858250" cy="247769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Nejúčinnější iontové kapaliny: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Rewoquat 18 WE, Arquad 2HT-75, 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Aliquat 336 </a:t>
            </a:r>
            <a:endParaRPr lang="cs-CZ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lipofilní,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nejméně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 dvěma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objemnými alkylovými skupinami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ve vodě téměř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nerozpustné </a:t>
            </a:r>
          </a:p>
          <a:p>
            <a:pPr algn="just"/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Kompromis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mezi rozpustností ve vodě a účinností pro separaci –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alkylbenzyldimethylamonium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chlorid  (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AlkBzNCl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benzalkonium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chlorid)</a:t>
            </a:r>
          </a:p>
          <a:p>
            <a:pPr algn="just"/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separaci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vhodný např.: vodný roztok směsi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Aliquatu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336 (hydrofobní) </a:t>
            </a:r>
            <a:r>
              <a:rPr lang="cs-CZ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rozp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. v 50%ním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vodném </a:t>
            </a:r>
            <a:r>
              <a:rPr lang="cs-CZ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BzkoniumCl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(hydrofilní):</a:t>
            </a:r>
            <a:endParaRPr 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33" y="3429302"/>
            <a:ext cx="1984967" cy="135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s://www.sigmaaldrich.com/content/dam/sigma-aldrich/structure8/089/mfcd00011862.eps/_jcr_content/renditions/mfcd00011862-lar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12" y="3676914"/>
            <a:ext cx="2402006" cy="85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92" y="4696491"/>
            <a:ext cx="904668" cy="197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72" y="4646357"/>
            <a:ext cx="838146" cy="20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79391" y="229040"/>
            <a:ext cx="8515350" cy="653795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SHRNUTÍ: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84" y="703748"/>
            <a:ext cx="8828089" cy="994172"/>
          </a:xfrm>
        </p:spPr>
        <p:txBody>
          <a:bodyPr>
            <a:normAutofit/>
          </a:bodyPr>
          <a:lstStyle/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Adsorpce MB9 na GAC → nasycení GAC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nasycené GAC využito pro další odstraňování MB9 za spolupůsobení tenzidů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(0,1 g/GAC)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" y="0"/>
            <a:ext cx="9167812" cy="88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Navýšení sorpční kapacity GAC tenzidy při odstraňování MB9 dle postupu: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839315"/>
              </p:ext>
            </p:extLst>
          </p:nvPr>
        </p:nvGraphicFramePr>
        <p:xfrm>
          <a:off x="339723" y="1697920"/>
          <a:ext cx="8444613" cy="506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4208020" y="1137941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navýšení sorpční kapacity GAC až o 19 %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17</a:t>
            </a:fld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" y="0"/>
            <a:ext cx="9167812" cy="88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Srovnání účinností odstranění MB9 adsorpcí na GAC a adsorpcí na nasycené GAC za spolupůsobení tenzidů: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28366"/>
              </p:ext>
            </p:extLst>
          </p:nvPr>
        </p:nvGraphicFramePr>
        <p:xfrm>
          <a:off x="103883" y="1229080"/>
          <a:ext cx="8919815" cy="471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0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25457"/>
              </p:ext>
            </p:extLst>
          </p:nvPr>
        </p:nvGraphicFramePr>
        <p:xfrm>
          <a:off x="832241" y="1193799"/>
          <a:ext cx="7479507" cy="50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/>
          <p:cNvSpPr txBox="1">
            <a:spLocks/>
          </p:cNvSpPr>
          <p:nvPr/>
        </p:nvSpPr>
        <p:spPr>
          <a:xfrm>
            <a:off x="484181" y="271977"/>
            <a:ext cx="8201026" cy="82581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Odstraňování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MB9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adsorpcí na biochar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spolupůsobení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tenzidů při násadě 0,2 g tenzidu / g biocharu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4181" y="6313725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za spolupůsobení tenzidů sorpční kapacita biocharu vyšší až o 55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1748" y="6469300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77001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19</a:t>
            </a:fld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501663"/>
              </p:ext>
            </p:extLst>
          </p:nvPr>
        </p:nvGraphicFramePr>
        <p:xfrm>
          <a:off x="205408" y="1152525"/>
          <a:ext cx="8756998" cy="468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1" y="0"/>
            <a:ext cx="9167812" cy="88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Srovnání účinností odstranění MB9 adsorpcí na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biochar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a adsorpcí na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biochar za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spolupůsobení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tenzidů: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775"/>
            <a:ext cx="7886700" cy="928689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Pojem AOX 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150" y="1033464"/>
            <a:ext cx="8458200" cy="4351338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= adsorbovatelné organicky vázané halogeny </a:t>
            </a:r>
          </a:p>
          <a:p>
            <a:pPr algn="just">
              <a:buFont typeface="Symbol"/>
              <a:buChar char="Þ"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organické </a:t>
            </a: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halogenderiváty</a:t>
            </a:r>
            <a:endParaRPr lang="cs-CZ" alt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parametr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sledování těchto látek ve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vodách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Podle nařízení č. 143/2012 Sb. o postupu pro určování znečištění odpadních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</a:p>
          <a:p>
            <a:pPr algn="just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Stanovení dle ČSN EN ISO 9562 (75 7531)</a:t>
            </a:r>
          </a:p>
          <a:p>
            <a:pPr algn="just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Poplatky za vypouštění odpadních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 s obsahem AOX: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2</a:t>
            </a:fld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45769"/>
              </p:ext>
            </p:extLst>
          </p:nvPr>
        </p:nvGraphicFramePr>
        <p:xfrm>
          <a:off x="0" y="4343400"/>
          <a:ext cx="91154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Document" r:id="rId3" imgW="5844943" imgH="1089295" progId="Word.Document.8">
                  <p:embed/>
                </p:oleObj>
              </mc:Choice>
              <mc:Fallback>
                <p:oleObj name="Document" r:id="rId3" imgW="5844943" imgH="108929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91154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2876"/>
            <a:ext cx="7886700" cy="6655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260872"/>
            <a:ext cx="9029700" cy="4441751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Odstraňování látek typu AOX účinné s R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NX s nejméně dvěma objemnými alkylovými skupinami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nízká rozpustnost ve vodě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účinné využití směsi Aliquatu 336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BzkoniumCl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Účinná aplikace uhlíkatých sorbentů za spolupůsobení tenzidů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zvýšení sorpční kapacity sorbentů → šetření nákladů na odstraňování a regeneraci aktivního uhlí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využití levnějšího uhlíkatého sorbentu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biocharu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Průmyslové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ekonomických nákladů 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účinné odstraňování AOX kontaminantů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3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107" y="180736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Picture 9" descr="lista-F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lista-FCHT-znak-01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ek obrázku pro děkuji za pozorn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801541"/>
            <a:ext cx="3673475" cy="28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360092"/>
            <a:ext cx="6579913" cy="126815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Problematika AOX kontaminantů</a:t>
            </a:r>
            <a:b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ŽP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728" y="2057400"/>
            <a:ext cx="8740184" cy="44005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Perzistentní látky</a:t>
            </a:r>
          </a:p>
          <a:p>
            <a:pPr algn="just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vodách lze chlorované deriváty vyjádřit souhrnným parametrem AOX (adsorbovatelné organické halogenderiváty)</a:t>
            </a:r>
          </a:p>
          <a:p>
            <a:pPr algn="just">
              <a:lnSpc>
                <a:spcPct val="140000"/>
              </a:lnSpc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halogenovaných aromatických sloučenin problém s vysokou stabilitou vazeb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arom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-Cl,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velmi špatně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biodegradovatelné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BČOV nedochází k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jejich odstranění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vod 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relativně dobře rozpustné ve vodě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riziko kontaminace životního prostředí </a:t>
            </a:r>
          </a:p>
          <a:p>
            <a:pPr marL="0" indent="0" algn="just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Nutno využít speciální separační techniky pro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z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913" y="223100"/>
            <a:ext cx="2428875" cy="1542143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4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86600" y="6492462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4</a:t>
            </a:fld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76200" y="3566"/>
            <a:ext cx="92202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 řešení odstraňování AOX z vod = adsorpce na aktivní uhlí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1473" y="1357283"/>
            <a:ext cx="8410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3822" y="1131088"/>
            <a:ext cx="8510154" cy="414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45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Malá účinnost díky vysoké polaritě AOX kontaminantů, účinnost velmi závislá na pH - nejúčinnější v kyselé oblasti pH</a:t>
            </a:r>
          </a:p>
          <a:p>
            <a:pPr algn="just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Problematické nakládání s nasyceným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sorbentem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případě, že sorbovaný kontaminant není VOC</a:t>
            </a:r>
          </a:p>
          <a:p>
            <a:pPr algn="just"/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ODSTRAŇOVÁNÍ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spalování nebezpečného odpadu a náhrada sorpční náplně čerstvým sorbentem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DRAHÉ</a:t>
            </a:r>
          </a:p>
          <a:p>
            <a:pPr marL="457200" indent="-457200" algn="just">
              <a:buAutoNum type="arabicPeriod"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2. REGENERACE =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desorpce/pyrolýzy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= DRAHÉ +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NUTNOST SPÁLIT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DESORBOVANÉ AOX +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ČR není desorpční jednotka na regeneraci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 pyrolýzou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5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5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Výsledek obrázku pro aktivní uhl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858029"/>
            <a:ext cx="2524125" cy="19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23822" y="2191943"/>
            <a:ext cx="8658225" cy="29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 typeface="Symbol" pitchFamily="18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buFont typeface="Symbol" pitchFamily="18" charset="2"/>
              <a:buNone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34200" y="6400057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9496" y="1010297"/>
            <a:ext cx="8510154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Využíván převážně v zemědělství díky sekvestraci uhlíku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 i jako ekonomicky přijatelný alternativní sorbent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cca 1000 dolarů/tunu levnější než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Liší se typem surovin (borovicové dřevo, třešňové pecky, zemědělský odpad,…) a způsobem přípravy (pyrolýza při 400 °C, 500 °C,…)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biocharu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jako sorbentu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současnosti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studováno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řadě odborných publikací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Dle databáze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Science: </a:t>
            </a:r>
          </a:p>
          <a:p>
            <a:pPr lvl="1"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klíč.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biochar AND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195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odkazů, z toho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172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 posledních 5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klíč.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biochar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pharmaceuticals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73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odkazů, z toho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 posledních 5 let</a:t>
            </a:r>
          </a:p>
          <a:p>
            <a:pPr marL="257175" lvl="1" indent="-257175" algn="just">
              <a:lnSpc>
                <a:spcPct val="120000"/>
              </a:lnSpc>
              <a:spcBef>
                <a:spcPts val="450"/>
              </a:spcBef>
            </a:pP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33" y="4845001"/>
            <a:ext cx="1748731" cy="1748731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76200" y="3566"/>
            <a:ext cx="92202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snížení nákladů = využití alternativních uhlíkatých sorbentů = např.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biouhel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6</a:t>
            </a:fld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2875"/>
            <a:ext cx="8229600" cy="1143000"/>
          </a:xfrm>
        </p:spPr>
        <p:txBody>
          <a:bodyPr/>
          <a:lstStyle/>
          <a:p>
            <a:pPr algn="ctr"/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možnosti odstraňování AOX = chemické metody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71473" y="1357283"/>
            <a:ext cx="84105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Chemická oxidace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ředevším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AOPs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oxidačních činidel, často za spolupůsobení UV záření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yžaduje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nákladné zařízení, velké přebytky oxidačních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činidel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přes oxidaci studované sloučeniny AOX ve vodách obvykle přetrvávají = velká stabilita vazeb C-Cl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Reduktivní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dehalogenace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Al slitiny s kovem, který má vlastnosti hydrogenačního katalyzátoru → kvantitativní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hydrodechlorace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aromatických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chlorderivátů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(např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využití Raneyovy slitiny hliníku s 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niklem)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Přeměna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mnohem lépe biologicky odbouratelné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dehalogenované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produkty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69D5-3317-CE40-977B-BD7035168F63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155969"/>
            <a:ext cx="8813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INOVATIVNÍ MOŽNOST ODSTRAŇOVÁNÍ AOX = IONTOVÁ VÝMĚNA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Při aplikaci polymerních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anexů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problém s regenerací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využití levných kationaktivních tenzidů (R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v roli kapalných iontoměničů pro separaci ve vodě rozpuštěných biocidů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(barviv) ve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formě iontových párů:</a:t>
            </a:r>
          </a:p>
          <a:p>
            <a:pPr marL="342900" lvl="1" indent="0" algn="ctr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barvivo-SO</a:t>
            </a:r>
            <a:r>
              <a:rPr lang="cs-CZ" sz="18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1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barvivo-SO</a:t>
            </a:r>
            <a:r>
              <a:rPr lang="cs-CZ" sz="18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cs-CZ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cs-CZ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Schopnost výměny aniontu R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800" baseline="30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halogenovaný organický anion     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barvivo-SO</a:t>
            </a:r>
            <a:r>
              <a:rPr lang="cs-CZ" sz="1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pokles polarity a rozpustnosti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→ možnost separace biocidů z vod s použitím jednoduchých separačních metod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20000"/>
              </a:lnSpc>
              <a:spcBef>
                <a:spcPts val="45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adsorpce a iontové výměny = využití impregnace (použitého) sorbentu v roli nosiče kapalného iontoměniče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Tvorba iontových párů např. barvivo-SO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= možnost účinné sorpce hydrofobních iontových párů ve srovnání s původním hydrofilním barvivo-SO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?!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29" y="4757159"/>
            <a:ext cx="2952096" cy="19928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47" y="1565154"/>
            <a:ext cx="8886092" cy="2428599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hlorované azobarvivo kyselé povahy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Jeden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 mnoha běžně používaných organických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barviv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Využívá se při barvení bavlny, hedvábí a nylonu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Dobře rozpustné ve vodě, molekulová hmotnost 502,81 g/mol, vlnová délka adsorpčního maxima ve viditelné oblasti spektra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= 516 nm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Zvyšuje parametr AOX (adsorbovatelné organické halogeny) ve vodách = použit jako modelový AOX kontaminant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273711" y="249513"/>
            <a:ext cx="8101931" cy="86201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Mordant Blue 9</a:t>
            </a:r>
            <a:b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jako zdroj AOX: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8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95251"/>
            <a:ext cx="2248554" cy="13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72" y="110474"/>
            <a:ext cx="2805767" cy="13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496" y="-92935"/>
            <a:ext cx="7886700" cy="994172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postupy a výsledky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55" y="901237"/>
            <a:ext cx="8825687" cy="40314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Cíl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 separaci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Mordant Blue 9 z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vod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srovnat účinnost adsorpce na uhlíkaté sorbenty a iontovou výměnu pomocí iontových kapalin:</a:t>
            </a:r>
          </a:p>
          <a:p>
            <a:pPr marL="342900" lvl="1" indent="0" algn="ctr">
              <a:lnSpc>
                <a:spcPct val="120000"/>
              </a:lnSpc>
              <a:spcBef>
                <a:spcPts val="450"/>
              </a:spcBef>
              <a:buNone/>
            </a:pP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8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8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8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barvivo-SO</a:t>
            </a:r>
            <a:r>
              <a:rPr lang="cs-CZ" sz="1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barvivo-SO</a:t>
            </a:r>
            <a:r>
              <a:rPr lang="cs-CZ" sz="1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cs-CZ" sz="18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cs-CZ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lnSpc>
                <a:spcPct val="120000"/>
              </a:lnSpc>
              <a:spcBef>
                <a:spcPts val="450"/>
              </a:spcBef>
              <a:buNone/>
            </a:pP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Testováno chlorované azobarvivo kyselé povahy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Mordant Blue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(MB9)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Sorbenty: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aktivní uhlí (granulované,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Hydraffin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CC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DonauChem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(vzorky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Pyreg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400 °C,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Pyreg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500 °C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NovoCarbo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Kvartérní amoniové soli: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oktyl3MeNCl, lauryl2Me2NCl, poly(allyl2Me2NCl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BzMe2stearylNCl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cetylMe3NBr, Aliquat 336, Arquad 2HT,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Rewoqaut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18WE, Luviquat FC 370</a:t>
            </a:r>
          </a:p>
          <a:p>
            <a:pPr marL="0" indent="0" algn="just">
              <a:buNone/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Účinnost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MB9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hodnocena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spektrofotometrické stanovení obsahu barviva MB9 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měření parametru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CHSK</a:t>
            </a:r>
            <a:r>
              <a:rPr lang="cs-CZ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(kyvetové testy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Hach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měřením parametru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AOX (VÚOS a.s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/>
              <a:t>9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067175"/>
            <a:ext cx="1970813" cy="253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</TotalTime>
  <Words>965</Words>
  <Application>Microsoft Macintosh PowerPoint</Application>
  <PresentationFormat>Předvádění na obrazovce (4:3)</PresentationFormat>
  <Paragraphs>162</Paragraphs>
  <Slides>21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Symbol</vt:lpstr>
      <vt:lpstr>Arial</vt:lpstr>
      <vt:lpstr>Motiv Office</vt:lpstr>
      <vt:lpstr>Document</vt:lpstr>
      <vt:lpstr>ChemSketch</vt:lpstr>
      <vt:lpstr> Srovnání účinnosti odstraňování barviva Mordant Blue 9 použitého jako modelového AOX kontaminantu z vod adsorpcí na uhlíkatých sorbentech a iontovou výměnou s využitím iontových kapalin </vt:lpstr>
      <vt:lpstr>Pojem AOX </vt:lpstr>
      <vt:lpstr>Problematika AOX kontaminantů v ŽP</vt:lpstr>
      <vt:lpstr>Prezentace aplikace PowerPoint</vt:lpstr>
      <vt:lpstr>Prezentace aplikace PowerPoint</vt:lpstr>
      <vt:lpstr>Další možnosti odstraňování AOX = chemické metody </vt:lpstr>
      <vt:lpstr>Prezentace aplikace PowerPoint</vt:lpstr>
      <vt:lpstr>Mordant Blue 9 jako zdroj AOX:</vt:lpstr>
      <vt:lpstr>Použité postupy a výsledky</vt:lpstr>
      <vt:lpstr>Hodnocení účinnosti odstraňování chlorovaného barviva MB9 přídavkem iontových kapalin</vt:lpstr>
      <vt:lpstr>Prezentace aplikace PowerPoint</vt:lpstr>
      <vt:lpstr>Prezentace aplikace PowerPoint</vt:lpstr>
      <vt:lpstr>Izolace MB9 z vodných roztoků pomocí iontových kapalin s 1-3 dlouhými alkylovými řetězci</vt:lpstr>
      <vt:lpstr>Stanovení rozdělovacího koeficientu oktan-1-ol-voda pro MB9 a iontové páry MB9 s R4NX</vt:lpstr>
      <vt:lpstr>SHRNUTÍ:</vt:lpstr>
      <vt:lpstr>Adsorpce MB9 na GAC → nasycení GAC → nasycené GAC využito pro další odstraňování MB9 za spolupůsobení tenzidů (0,1 g/GAC)</vt:lpstr>
      <vt:lpstr>Prezentace aplikace PowerPoint</vt:lpstr>
      <vt:lpstr>Prezentace aplikace PowerPoint</vt:lpstr>
      <vt:lpstr>Prezentace aplikace PowerPoint</vt:lpstr>
      <vt:lpstr>Závěr</vt:lpstr>
      <vt:lpstr>DĚKUJI VÁM ZA POZORNOST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kationaktivních tenzidů pro separaci chlorovaných biocidních kyselin a jejich solí z odpadních vod</dc:title>
  <dc:creator>Barbora Kamenická</dc:creator>
  <cp:lastModifiedBy>Barbora Kamenická</cp:lastModifiedBy>
  <cp:revision>674</cp:revision>
  <cp:lastPrinted>2018-05-27T13:59:32Z</cp:lastPrinted>
  <dcterms:created xsi:type="dcterms:W3CDTF">2018-04-30T11:48:12Z</dcterms:created>
  <dcterms:modified xsi:type="dcterms:W3CDTF">2019-03-17T15:03:10Z</dcterms:modified>
</cp:coreProperties>
</file>