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272" r:id="rId2"/>
    <p:sldId id="310" r:id="rId3"/>
    <p:sldId id="320" r:id="rId4"/>
    <p:sldId id="321" r:id="rId5"/>
    <p:sldId id="322" r:id="rId6"/>
    <p:sldId id="323" r:id="rId7"/>
    <p:sldId id="324" r:id="rId8"/>
    <p:sldId id="311" r:id="rId9"/>
    <p:sldId id="312" r:id="rId10"/>
    <p:sldId id="313" r:id="rId11"/>
    <p:sldId id="314" r:id="rId12"/>
    <p:sldId id="315" r:id="rId13"/>
    <p:sldId id="316" r:id="rId14"/>
    <p:sldId id="294" r:id="rId15"/>
    <p:sldId id="286" r:id="rId16"/>
    <p:sldId id="283" r:id="rId17"/>
    <p:sldId id="285" r:id="rId18"/>
    <p:sldId id="295" r:id="rId19"/>
    <p:sldId id="287" r:id="rId20"/>
    <p:sldId id="296" r:id="rId21"/>
    <p:sldId id="297" r:id="rId22"/>
    <p:sldId id="299" r:id="rId23"/>
    <p:sldId id="317" r:id="rId24"/>
    <p:sldId id="318" r:id="rId25"/>
    <p:sldId id="319" r:id="rId26"/>
    <p:sldId id="307" r:id="rId27"/>
    <p:sldId id="298" r:id="rId28"/>
    <p:sldId id="300" r:id="rId29"/>
    <p:sldId id="301" r:id="rId30"/>
    <p:sldId id="302" r:id="rId31"/>
    <p:sldId id="306" r:id="rId32"/>
    <p:sldId id="303" r:id="rId33"/>
    <p:sldId id="304" r:id="rId34"/>
    <p:sldId id="305" r:id="rId35"/>
    <p:sldId id="282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41981-FF7A-4CF4-A53A-65551AC56527}" type="datetimeFigureOut">
              <a:rPr lang="cs-CZ" smtClean="0"/>
              <a:t>15.03.2019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FE959-E6B0-4F65-8C8B-EE741E1732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307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D4573-58E7-4156-A133-2731F5F8D1A6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1D30-C0A0-4124-A783-34D9F15FA0FE}" type="datetime1">
              <a:rPr lang="en-US" smtClean="0"/>
              <a:t>3/15/2019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D5871-AB0F-4B3D-8861-97E78CB7B47E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8406-4C3F-4F3E-80BD-A22568EA37EB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8077-7188-48C5-8679-2287FAC952E9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740-6776-4EE9-99FD-96D592FA5A23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BD99-6FFD-46C5-B5E2-43A34BDA2566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678E-214C-4CF8-97C7-95015FB02960}" type="datetime1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660E0-FA77-4473-A859-74127B089143}" type="datetime1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8D7B8-9F07-4899-827D-5F3CFDDEB574}" type="datetime1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7C5C-1CD1-417D-A89C-14747F5222C7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EFBB-CFA1-4AA8-9123-F0B52DBD84FE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61146459-E3C3-4969-9224-5ED50B492D17}" type="datetime1">
              <a:rPr lang="en-US" smtClean="0"/>
              <a:pPr/>
              <a:t>3/15/2019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mailto:novotny@renards.cz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11200" y="2267712"/>
            <a:ext cx="10468864" cy="932688"/>
          </a:xfrm>
        </p:spPr>
        <p:txBody>
          <a:bodyPr/>
          <a:lstStyle/>
          <a:p>
            <a:pPr algn="l"/>
            <a:r>
              <a:rPr lang="cs-CZ" sz="6000" dirty="0"/>
              <a:t>BioCNG pro města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1200" y="4514088"/>
            <a:ext cx="2579624" cy="573024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</a:rPr>
              <a:t>Ing. Petr Novotný</a:t>
            </a:r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11200" y="3325368"/>
            <a:ext cx="10746232" cy="9326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6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000" b="0" dirty="0"/>
              <a:t>energetické a materiálové využití bioodpadu ve prospěch obyvatel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biometanu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609600" y="3383703"/>
            <a:ext cx="2356103" cy="106933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b="21162"/>
          <a:stretch/>
        </p:blipFill>
        <p:spPr>
          <a:xfrm>
            <a:off x="609600" y="1999378"/>
            <a:ext cx="2359375" cy="111242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0" b="9345"/>
          <a:stretch/>
        </p:blipFill>
        <p:spPr>
          <a:xfrm>
            <a:off x="609601" y="4788833"/>
            <a:ext cx="2356102" cy="1112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5703" y="2140723"/>
            <a:ext cx="16550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Zemědělské BPS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97707" y="3502872"/>
            <a:ext cx="15910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Odpadové BPS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7707" y="5025842"/>
            <a:ext cx="16550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BPS na ČOV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5427" r="17975" b="20638"/>
          <a:stretch/>
        </p:blipFill>
        <p:spPr>
          <a:xfrm>
            <a:off x="5140452" y="4721751"/>
            <a:ext cx="1911096" cy="10698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2" t="45779"/>
          <a:stretch/>
        </p:blipFill>
        <p:spPr>
          <a:xfrm>
            <a:off x="7244554" y="3155576"/>
            <a:ext cx="2122828" cy="14697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46619" y="2218157"/>
            <a:ext cx="226771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Čištění bioplynu, odstranění CO</a:t>
            </a:r>
            <a:r>
              <a:rPr lang="cs-CZ" sz="2400" baseline="-25000" dirty="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42657" y="3467260"/>
            <a:ext cx="23530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BIOMETAN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5427" r="45558" b="20638"/>
          <a:stretch/>
        </p:blipFill>
        <p:spPr>
          <a:xfrm>
            <a:off x="7424927" y="4694638"/>
            <a:ext cx="1097281" cy="10698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29604" y="2308844"/>
            <a:ext cx="14264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Produkce bioplynu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6" t="15427" r="17975" b="20638"/>
          <a:stretch/>
        </p:blipFill>
        <p:spPr>
          <a:xfrm rot="20312416">
            <a:off x="8848069" y="4721752"/>
            <a:ext cx="801624" cy="10698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5427" r="45558" b="20638"/>
          <a:stretch/>
        </p:blipFill>
        <p:spPr>
          <a:xfrm>
            <a:off x="10150814" y="4694638"/>
            <a:ext cx="1097281" cy="10698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785329" y="2273362"/>
            <a:ext cx="226771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98% 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, Identický se zemním plynem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5807" r="46722" b="33185"/>
          <a:stretch/>
        </p:blipFill>
        <p:spPr>
          <a:xfrm>
            <a:off x="5032186" y="3109570"/>
            <a:ext cx="1821303" cy="150042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4525387" y="3698511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ight Arrow 24"/>
          <p:cNvSpPr/>
          <p:nvPr/>
        </p:nvSpPr>
        <p:spPr>
          <a:xfrm>
            <a:off x="4529783" y="4727171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ight Arrow 25"/>
          <p:cNvSpPr/>
          <p:nvPr/>
        </p:nvSpPr>
        <p:spPr>
          <a:xfrm>
            <a:off x="4527041" y="2917626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Right Arrow 26"/>
          <p:cNvSpPr/>
          <p:nvPr/>
        </p:nvSpPr>
        <p:spPr>
          <a:xfrm>
            <a:off x="6907529" y="3700480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ight Arrow 27"/>
          <p:cNvSpPr/>
          <p:nvPr/>
        </p:nvSpPr>
        <p:spPr>
          <a:xfrm>
            <a:off x="9440349" y="3694454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je možné využít biometan?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119" y="3798378"/>
            <a:ext cx="23530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BIOMETAN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5427" r="45558" b="20638"/>
          <a:stretch/>
        </p:blipFill>
        <p:spPr>
          <a:xfrm>
            <a:off x="1068840" y="4736456"/>
            <a:ext cx="1097281" cy="10698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3355" y="2315180"/>
            <a:ext cx="226771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98% 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, Identický se zemním plynem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55" y="2081690"/>
            <a:ext cx="1438033" cy="1031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2455" b="16456"/>
          <a:stretch/>
        </p:blipFill>
        <p:spPr>
          <a:xfrm>
            <a:off x="5238293" y="2413985"/>
            <a:ext cx="2239216" cy="14099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24" y="2265625"/>
            <a:ext cx="2146943" cy="15693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19965" b="797"/>
          <a:stretch/>
        </p:blipFill>
        <p:spPr>
          <a:xfrm flipH="1">
            <a:off x="9716725" y="2376456"/>
            <a:ext cx="2361364" cy="1447467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975229" y="3413106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Right Arrow 20"/>
          <p:cNvSpPr/>
          <p:nvPr/>
        </p:nvSpPr>
        <p:spPr>
          <a:xfrm>
            <a:off x="3013739" y="5030802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99" y="4600864"/>
            <a:ext cx="2925796" cy="15360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600344" y="3050282"/>
            <a:ext cx="16890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BioCNG pro dopravu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00344" y="4737652"/>
            <a:ext cx="181723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Vtláčení do sítě zemního plynu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608" y="4600864"/>
            <a:ext cx="2602234" cy="15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Digestát – zbytek po fermentaci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85" y="1949893"/>
            <a:ext cx="4678255" cy="254710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9893"/>
            <a:ext cx="3531962" cy="254710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12" y="4674804"/>
            <a:ext cx="2739588" cy="175892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74804"/>
            <a:ext cx="2585884" cy="175892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28" y="4674805"/>
            <a:ext cx="2664412" cy="17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Digestát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</a:rPr>
              <a:t>Zdroj rychle dostupných živin pro rostliny</a:t>
            </a:r>
          </a:p>
          <a:p>
            <a:r>
              <a:rPr lang="cs-CZ" dirty="0">
                <a:latin typeface="Calibri" panose="020F0502020204030204" pitchFamily="34" charset="0"/>
              </a:rPr>
              <a:t>Možno separovat pevnou složku (separát) a kapalnou (fugát)</a:t>
            </a:r>
          </a:p>
          <a:p>
            <a:endParaRPr lang="cs-CZ" dirty="0">
              <a:latin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</a:rPr>
              <a:t>Pro digestát neexistuje v ČR trh</a:t>
            </a:r>
          </a:p>
          <a:p>
            <a:r>
              <a:rPr lang="cs-CZ" dirty="0">
                <a:latin typeface="Calibri" panose="020F0502020204030204" pitchFamily="34" charset="0"/>
              </a:rPr>
              <a:t>Zemědělci jsou zvyklí používat průmyslová hnojiva</a:t>
            </a:r>
          </a:p>
          <a:p>
            <a:r>
              <a:rPr lang="cs-CZ" dirty="0">
                <a:latin typeface="Calibri" panose="020F0502020204030204" pitchFamily="34" charset="0"/>
              </a:rPr>
              <a:t>Využití digestátu – snížení emisí CO</a:t>
            </a:r>
            <a:r>
              <a:rPr lang="cs-CZ" baseline="-25000" dirty="0">
                <a:latin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</a:rPr>
              <a:t> a využití organické složky pro zdraví půdy</a:t>
            </a:r>
          </a:p>
          <a:p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52" y="0"/>
            <a:ext cx="6046074" cy="399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52086" cy="53640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" y="2797646"/>
            <a:ext cx="2690282" cy="168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04" y="3657600"/>
            <a:ext cx="7309422" cy="3213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1846"/>
            <a:ext cx="5663412" cy="237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31" y="255823"/>
            <a:ext cx="10972800" cy="1143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</a:rPr>
              <a:t>Příklady ze zahraničí</a:t>
            </a:r>
          </a:p>
        </p:txBody>
      </p:sp>
    </p:spTree>
    <p:extLst>
      <p:ext uri="{BB962C8B-B14F-4D97-AF65-F5344CB8AC3E}">
        <p14:creationId xmlns:p14="http://schemas.microsoft.com/office/powerpoint/2010/main" val="6081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Kalmari</a:t>
            </a:r>
            <a:r>
              <a:rPr lang="cs-CZ" dirty="0"/>
              <a:t> </a:t>
            </a:r>
            <a:r>
              <a:rPr lang="cs-CZ" dirty="0" err="1"/>
              <a:t>farm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" y="1935162"/>
            <a:ext cx="5852582" cy="4389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18" y="4225204"/>
            <a:ext cx="3975434" cy="2632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45" y="710744"/>
            <a:ext cx="5461607" cy="34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Kalmari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- </a:t>
            </a:r>
            <a:r>
              <a:rPr lang="cs-CZ" dirty="0" err="1"/>
              <a:t>Jyväskylä</a:t>
            </a:r>
            <a:r>
              <a:rPr lang="cs-CZ" dirty="0"/>
              <a:t> střední Finsko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První výrobce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r>
              <a:rPr lang="cs-CZ" dirty="0">
                <a:latin typeface="Calibri" panose="020F0502020204030204" pitchFamily="34" charset="0"/>
              </a:rPr>
              <a:t> ve Finsku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BPS postavena v roce 1998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Začátek produkce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r>
              <a:rPr lang="cs-CZ" dirty="0">
                <a:latin typeface="Calibri" panose="020F0502020204030204" pitchFamily="34" charset="0"/>
              </a:rPr>
              <a:t> v roce 2002, od roku 2004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r>
              <a:rPr lang="cs-CZ" dirty="0">
                <a:latin typeface="Calibri" panose="020F0502020204030204" pitchFamily="34" charset="0"/>
              </a:rPr>
              <a:t> i pro veřejnost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Aktuálně zásobuje 400 CNG automobilů z okolí a svoji zemědělskou techniku (CNG traktor Valtra)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 roce 2008 došlo k rozšíření kapacity BPS kvůli rostoucí poptávce po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endParaRPr lang="cs-CZ" dirty="0">
              <a:latin typeface="Calibri" panose="020F050202020403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Zdroj bioplynu – základ je kravský hnůj od 150 krav, </a:t>
            </a:r>
            <a:r>
              <a:rPr lang="cs-CZ" dirty="0" err="1">
                <a:latin typeface="Calibri" panose="020F0502020204030204" pitchFamily="34" charset="0"/>
              </a:rPr>
              <a:t>senáž</a:t>
            </a:r>
            <a:r>
              <a:rPr lang="cs-CZ" dirty="0">
                <a:latin typeface="Calibri" panose="020F0502020204030204" pitchFamily="34" charset="0"/>
              </a:rPr>
              <a:t> v </a:t>
            </a:r>
            <a:r>
              <a:rPr lang="cs-CZ" dirty="0" err="1">
                <a:latin typeface="Calibri" panose="020F0502020204030204" pitchFamily="34" charset="0"/>
              </a:rPr>
              <a:t>kofermentaci</a:t>
            </a:r>
            <a:r>
              <a:rPr lang="cs-CZ" dirty="0">
                <a:latin typeface="Calibri" panose="020F0502020204030204" pitchFamily="34" charset="0"/>
              </a:rPr>
              <a:t> s odpady z potravinářského průmyslu – pivovar, čokoládovny.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Kalmari</a:t>
            </a:r>
            <a:r>
              <a:rPr lang="cs-CZ" dirty="0"/>
              <a:t> </a:t>
            </a:r>
            <a:r>
              <a:rPr lang="cs-CZ" dirty="0" err="1"/>
              <a:t>farm</a:t>
            </a:r>
            <a:r>
              <a:rPr lang="cs-CZ" dirty="0"/>
              <a:t> – technologie </a:t>
            </a:r>
            <a:r>
              <a:rPr lang="cs-CZ" dirty="0" err="1"/>
              <a:t>upgradingu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Vodní vypírka (</a:t>
            </a:r>
            <a:r>
              <a:rPr lang="cs-CZ" dirty="0" err="1">
                <a:latin typeface="Calibri" panose="020F0502020204030204" pitchFamily="34" charset="0"/>
              </a:rPr>
              <a:t>watter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scrubbing</a:t>
            </a:r>
            <a:r>
              <a:rPr lang="cs-CZ" dirty="0">
                <a:latin typeface="Calibri" panose="020F0502020204030204" pitchFamily="34" charset="0"/>
              </a:rPr>
              <a:t>)		95 – 98 % CH4 </a:t>
            </a:r>
            <a:r>
              <a:rPr lang="cs-CZ" dirty="0" err="1">
                <a:latin typeface="Calibri" panose="020F0502020204030204" pitchFamily="34" charset="0"/>
              </a:rPr>
              <a:t>biometan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Celková produkce energie (2016) 		5 000 </a:t>
            </a:r>
            <a:r>
              <a:rPr lang="cs-CZ" dirty="0" err="1">
                <a:latin typeface="Calibri" panose="020F0502020204030204" pitchFamily="34" charset="0"/>
              </a:rPr>
              <a:t>MWh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Kapacita produkce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r>
              <a:rPr lang="cs-CZ" dirty="0">
                <a:latin typeface="Calibri" panose="020F0502020204030204" pitchFamily="34" charset="0"/>
              </a:rPr>
              <a:t>			3 000 </a:t>
            </a:r>
            <a:r>
              <a:rPr lang="cs-CZ" dirty="0" err="1">
                <a:latin typeface="Calibri" panose="020F0502020204030204" pitchFamily="34" charset="0"/>
              </a:rPr>
              <a:t>MWh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Kogenerační jednotka				40 </a:t>
            </a:r>
            <a:r>
              <a:rPr lang="cs-CZ" dirty="0" err="1">
                <a:latin typeface="Calibri" panose="020F0502020204030204" pitchFamily="34" charset="0"/>
              </a:rPr>
              <a:t>kWe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Záloha dodávky zemním plynem		NE (není zaveden)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Počet vlastních CNG vozidel			12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Celkový počet odběratelů </a:t>
            </a:r>
            <a:r>
              <a:rPr lang="cs-CZ" dirty="0" err="1">
                <a:latin typeface="Calibri" panose="020F0502020204030204" pitchFamily="34" charset="0"/>
              </a:rPr>
              <a:t>BioCNG</a:t>
            </a:r>
            <a:r>
              <a:rPr lang="cs-CZ" dirty="0">
                <a:latin typeface="Calibri" panose="020F0502020204030204" pitchFamily="34" charset="0"/>
              </a:rPr>
              <a:t>		400</a:t>
            </a:r>
          </a:p>
        </p:txBody>
      </p:sp>
    </p:spTree>
    <p:extLst>
      <p:ext uri="{BB962C8B-B14F-4D97-AF65-F5344CB8AC3E}">
        <p14:creationId xmlns:p14="http://schemas.microsoft.com/office/powerpoint/2010/main" val="33184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" y="1165370"/>
            <a:ext cx="12187353" cy="53586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chemeClr val="bg1"/>
                </a:solidFill>
                <a:latin typeface="Calibri" panose="020F0502020204030204" pitchFamily="34" charset="0"/>
              </a:rPr>
              <a:t>Romerike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Romerike</a:t>
            </a:r>
            <a:r>
              <a:rPr lang="cs-CZ" dirty="0"/>
              <a:t> (Oslo, Norsko)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Bioodpady separované od občanů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Průmyslové bioodpady a bioodpady od podnikatelů – prošlé potraviny, zbytky z restaurací a jídelen, odpady ze zpracování masa, pekáren, mlékáren apod.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Kapacita 50 000 tun bioodpadu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Roční produkce cca 4,5 mil m</a:t>
            </a:r>
            <a:r>
              <a:rPr lang="cs-CZ" baseline="30000" dirty="0">
                <a:latin typeface="Calibri" panose="020F0502020204030204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(ve formě LBG)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Pohání 135 autobusů v Oslu</a:t>
            </a:r>
          </a:p>
        </p:txBody>
      </p:sp>
    </p:spTree>
    <p:extLst>
      <p:ext uri="{BB962C8B-B14F-4D97-AF65-F5344CB8AC3E}">
        <p14:creationId xmlns:p14="http://schemas.microsoft.com/office/powerpoint/2010/main" val="28658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Biometan a BioCNG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Je </a:t>
            </a:r>
            <a:r>
              <a:rPr lang="cs-CZ" b="1" u="sng" dirty="0">
                <a:latin typeface="Calibri" panose="020F0502020204030204" pitchFamily="34" charset="0"/>
              </a:rPr>
              <a:t>možné ho vyrábět z odpadu </a:t>
            </a:r>
            <a:r>
              <a:rPr lang="cs-CZ" dirty="0">
                <a:latin typeface="Calibri" panose="020F0502020204030204" pitchFamily="34" charset="0"/>
              </a:rPr>
              <a:t>– biologicky rozložitelné odpady, kaly z ČOV, odpady ze zemědělství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Jedná se o nejefektivnější způsob získání energie z bioodpadů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Zdroje pro výrobu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jsou decentralizované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Využití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je decentralizované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Zkušenosti ze západní Evropy – produkce a využití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je integrální součástí městského hospodářství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Pozitivní přesah do mnoha oblastí - odpadové hospodářství, doprava, zemědělství, ochrana půdy, ochrana ovzduší, energetická efektivita – splňuje principy cirkulární ekonomiky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4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Romerike</a:t>
            </a: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68775"/>
            <a:ext cx="6748758" cy="4089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05" y="704088"/>
            <a:ext cx="7725196" cy="324315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33" y="4013614"/>
            <a:ext cx="4299567" cy="2844385"/>
          </a:xfrm>
        </p:spPr>
      </p:pic>
    </p:spTree>
    <p:extLst>
      <p:ext uri="{BB962C8B-B14F-4D97-AF65-F5344CB8AC3E}">
        <p14:creationId xmlns:p14="http://schemas.microsoft.com/office/powerpoint/2010/main" val="418266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Romerike</a:t>
            </a:r>
            <a:r>
              <a:rPr lang="cs-CZ" dirty="0"/>
              <a:t> – úprava bioplynu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cs-CZ" dirty="0">
                <a:latin typeface="Calibri" panose="020F0502020204030204" pitchFamily="34" charset="0"/>
              </a:rPr>
              <a:t>Technologie vodní vypírky</a:t>
            </a:r>
          </a:p>
          <a:p>
            <a:pPr>
              <a:spcBef>
                <a:spcPts val="1200"/>
              </a:spcBef>
            </a:pPr>
            <a:r>
              <a:rPr lang="cs-CZ" dirty="0" err="1">
                <a:latin typeface="Calibri" panose="020F0502020204030204" pitchFamily="34" charset="0"/>
              </a:rPr>
              <a:t>Upgrading</a:t>
            </a:r>
            <a:r>
              <a:rPr lang="cs-CZ" dirty="0">
                <a:latin typeface="Calibri" panose="020F0502020204030204" pitchFamily="34" charset="0"/>
              </a:rPr>
              <a:t> bioplynu z 60 % CH</a:t>
            </a:r>
            <a:r>
              <a:rPr lang="cs-CZ" baseline="-25000" dirty="0">
                <a:latin typeface="Calibri" panose="020F0502020204030204" pitchFamily="34" charset="0"/>
              </a:rPr>
              <a:t>4</a:t>
            </a:r>
            <a:r>
              <a:rPr lang="cs-CZ" dirty="0">
                <a:latin typeface="Calibri" panose="020F0502020204030204" pitchFamily="34" charset="0"/>
              </a:rPr>
              <a:t> na 97 % CH</a:t>
            </a:r>
            <a:r>
              <a:rPr lang="cs-CZ" baseline="-25000" dirty="0">
                <a:latin typeface="Calibri" panose="020F0502020204030204" pitchFamily="34" charset="0"/>
              </a:rPr>
              <a:t>4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Stlačení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na 30 bar, </a:t>
            </a:r>
            <a:r>
              <a:rPr lang="cs-CZ" dirty="0" err="1">
                <a:latin typeface="Calibri" panose="020F0502020204030204" pitchFamily="34" charset="0"/>
              </a:rPr>
              <a:t>absobce</a:t>
            </a:r>
            <a:r>
              <a:rPr lang="cs-CZ" dirty="0">
                <a:latin typeface="Calibri" panose="020F0502020204030204" pitchFamily="34" charset="0"/>
              </a:rPr>
              <a:t> zbylého CO</a:t>
            </a:r>
            <a:r>
              <a:rPr lang="cs-CZ" baseline="-25000" dirty="0">
                <a:latin typeface="Calibri" panose="020F0502020204030204" pitchFamily="34" charset="0"/>
              </a:rPr>
              <a:t>2</a:t>
            </a:r>
            <a:r>
              <a:rPr lang="cs-CZ" dirty="0">
                <a:latin typeface="Calibri" panose="020F0502020204030204" pitchFamily="34" charset="0"/>
              </a:rPr>
              <a:t> přes molekulární filtry, docílení hodnoty 99,9 % CH</a:t>
            </a:r>
            <a:r>
              <a:rPr lang="cs-CZ" baseline="-25000" dirty="0">
                <a:latin typeface="Calibri" panose="020F0502020204030204" pitchFamily="34" charset="0"/>
              </a:rPr>
              <a:t>4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Zchlazení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 na -166 ˚C, snížení tlaku na 2 bar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Skladování a transport v kapalné formě při -159 ˚C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Použití ve 135 autobusech na zkapalněný plyn</a:t>
            </a:r>
          </a:p>
        </p:txBody>
      </p:sp>
    </p:spTree>
    <p:extLst>
      <p:ext uri="{BB962C8B-B14F-4D97-AF65-F5344CB8AC3E}">
        <p14:creationId xmlns:p14="http://schemas.microsoft.com/office/powerpoint/2010/main" val="41659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" y="-88490"/>
            <a:ext cx="12252391" cy="816941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54" y="3494616"/>
            <a:ext cx="109728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</a:rPr>
              <a:t>Pilotní projekt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0854" y="490311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</a:rPr>
              <a:t>BRNO</a:t>
            </a:r>
          </a:p>
        </p:txBody>
      </p:sp>
    </p:spTree>
    <p:extLst>
      <p:ext uri="{BB962C8B-B14F-4D97-AF65-F5344CB8AC3E}">
        <p14:creationId xmlns:p14="http://schemas.microsoft.com/office/powerpoint/2010/main" val="367833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Pilotní projekt BioCNG pro Brno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5480"/>
            <a:ext cx="11107119" cy="4389120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Ukázat základní princip – z odpadu je možné vyrábět palivo, které spolehlivě funguje. BVK, DPMB a </a:t>
            </a:r>
            <a:r>
              <a:rPr lang="cs-CZ" dirty="0" err="1">
                <a:latin typeface="Calibri" panose="020F0502020204030204" pitchFamily="34" charset="0"/>
              </a:rPr>
              <a:t>MemBrain</a:t>
            </a:r>
            <a:r>
              <a:rPr lang="cs-CZ" dirty="0">
                <a:latin typeface="Calibri" panose="020F0502020204030204" pitchFamily="34" charset="0"/>
              </a:rPr>
              <a:t> jsou důvěryhodné instituce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Na příkladu pilotního projektu je možné vysvětlit i jiné konfigurace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Kaly ČOV – Bioodpady – zemědělské odpady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Autobusy – nákladní vozidla – dodávky – traktory - osobní automobily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Lokální použití – vtláčení do sítě zemního plynu – kombinace obou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Membránová technologie – technologie vodní vypírky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b="1" dirty="0">
                <a:latin typeface="Calibri" panose="020F0502020204030204" pitchFamily="34" charset="0"/>
              </a:rPr>
              <a:t>Lepší je jednou vidět než stokrát slyšet!</a:t>
            </a:r>
          </a:p>
        </p:txBody>
      </p:sp>
    </p:spTree>
    <p:extLst>
      <p:ext uri="{BB962C8B-B14F-4D97-AF65-F5344CB8AC3E}">
        <p14:creationId xmlns:p14="http://schemas.microsoft.com/office/powerpoint/2010/main" val="34452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za projektem stojí?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</a:rPr>
              <a:t>Projekt je osobní iniciativou 2 hlavních aktérů, jejichž záměrem je do České republiky přenést dobré příklady ze zahraničí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</a:rPr>
              <a:t>Ing. Petr Novotný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</a:rPr>
              <a:t>RENARDS dotační, s.r.o., externí spolupracovník INCIEN</a:t>
            </a:r>
          </a:p>
          <a:p>
            <a:pPr marL="0" indent="0">
              <a:buNone/>
            </a:pPr>
            <a:endParaRPr lang="cs-CZ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</a:rPr>
              <a:t>Mgr. Soňa Jonášová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</a:rPr>
              <a:t>Ředitelka Institutu cirkulární ekonomiky z. s. (INCIEN)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48" y="3022271"/>
            <a:ext cx="2145796" cy="2145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333" r="16252" b="1"/>
          <a:stretch/>
        </p:blipFill>
        <p:spPr>
          <a:xfrm flipH="1">
            <a:off x="6579029" y="4409267"/>
            <a:ext cx="2115887" cy="221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Nejtvrdší „oříšky“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Přesvědčit zúčastněné o smysluplnosti projektu – bez osvícených ředitelů BVK a DPMB by to nešlo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Přesvědčit nižší úředníky městských firem, že jednou udělají věci jinak – bylo nutné jim poskytnout maximální support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Daňové problémy (DPMB - jak vykazovat plyn zdarma od příbuzné firmy, jak je to se spotřební daní)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Legislativní problémy (licence na výrobu paliva)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Odpovědnost za riziko – specialita firemních právníků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b="1" dirty="0">
                <a:latin typeface="Calibri" panose="020F0502020204030204" pitchFamily="34" charset="0"/>
              </a:rPr>
              <a:t>Z technického hlediska bylo možné celý projekt nachystat a spustit za 14 dní. V reálném světě to však trvalo 1 rok.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2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Potenciál produkce </a:t>
            </a:r>
            <a:r>
              <a:rPr lang="cs-CZ" dirty="0" err="1"/>
              <a:t>BioCNG</a:t>
            </a:r>
            <a:r>
              <a:rPr lang="cs-CZ" dirty="0"/>
              <a:t> v Brně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>
                <a:latin typeface="Calibri" panose="020F0502020204030204" pitchFamily="34" charset="0"/>
              </a:rPr>
              <a:t>Kaly ČOV (500 tis. EO)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12 000 tun sušiny v kalu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3 360 000 m</a:t>
            </a:r>
            <a:r>
              <a:rPr lang="cs-CZ" baseline="30000" dirty="0">
                <a:latin typeface="Calibri" panose="020F0502020204030204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, potenciál k pohonu  cca 100 CNG autobusů</a:t>
            </a:r>
          </a:p>
          <a:p>
            <a:pPr>
              <a:spcBef>
                <a:spcPts val="1200"/>
              </a:spcBef>
            </a:pPr>
            <a:r>
              <a:rPr lang="cs-CZ" sz="2400" dirty="0">
                <a:latin typeface="Calibri" panose="020F0502020204030204" pitchFamily="34" charset="0"/>
              </a:rPr>
              <a:t>Biologicky rozložitelné odpady (obyvatelé a průmysl)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30 850 tun – 123 m</a:t>
            </a:r>
            <a:r>
              <a:rPr lang="cs-CZ" baseline="30000" dirty="0">
                <a:latin typeface="Calibri" panose="020F0502020204030204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</a:rPr>
              <a:t> bioplynu/tunu s 60 % CH</a:t>
            </a:r>
            <a:r>
              <a:rPr lang="cs-CZ" baseline="-25000" dirty="0">
                <a:latin typeface="Calibri" panose="020F0502020204030204" pitchFamily="34" charset="0"/>
              </a:rPr>
              <a:t>4</a:t>
            </a:r>
            <a:r>
              <a:rPr lang="cs-CZ" dirty="0">
                <a:latin typeface="Calibri" panose="020F0502020204030204" pitchFamily="34" charset="0"/>
              </a:rPr>
              <a:t> – 3 794 550 m</a:t>
            </a:r>
            <a:r>
              <a:rPr lang="cs-CZ" baseline="30000" dirty="0">
                <a:latin typeface="Calibri" panose="020F0502020204030204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</a:rPr>
              <a:t> bioplynu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2 276 730 m</a:t>
            </a:r>
            <a:r>
              <a:rPr lang="cs-CZ" baseline="30000" dirty="0">
                <a:latin typeface="Calibri" panose="020F0502020204030204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r>
              <a:rPr lang="cs-CZ" dirty="0">
                <a:latin typeface="Calibri" panose="020F0502020204030204" pitchFamily="34" charset="0"/>
              </a:rPr>
              <a:t>, potenciál k pohonu cca 70 CNG autobusů</a:t>
            </a:r>
          </a:p>
        </p:txBody>
      </p:sp>
    </p:spTree>
    <p:extLst>
      <p:ext uri="{BB962C8B-B14F-4D97-AF65-F5344CB8AC3E}">
        <p14:creationId xmlns:p14="http://schemas.microsoft.com/office/powerpoint/2010/main" val="164975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Pilotní projekt v Brně - předpoklady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Využití existujícího zdroje bioplynu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Využití stávající flotily CNG autobusů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Vhodný prostor pro umístění technologie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Nabídka zapůjčení testovací jednotky od společnosti </a:t>
            </a:r>
            <a:r>
              <a:rPr lang="cs-CZ" dirty="0" err="1">
                <a:latin typeface="Calibri" panose="020F0502020204030204" pitchFamily="34" charset="0"/>
              </a:rPr>
              <a:t>MemBrain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Osvícené vedení zúčastněných společností DPMB, BVK, </a:t>
            </a:r>
            <a:r>
              <a:rPr lang="cs-CZ" dirty="0" err="1">
                <a:latin typeface="Calibri" panose="020F0502020204030204" pitchFamily="34" charset="0"/>
              </a:rPr>
              <a:t>MemBrain</a:t>
            </a:r>
            <a:endParaRPr lang="cs-CZ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Energie, čas a touha iniciátorů to dotáhnout do zdárného konce</a:t>
            </a:r>
          </a:p>
        </p:txBody>
      </p:sp>
    </p:spTree>
    <p:extLst>
      <p:ext uri="{BB962C8B-B14F-4D97-AF65-F5344CB8AC3E}">
        <p14:creationId xmlns:p14="http://schemas.microsoft.com/office/powerpoint/2010/main" val="217873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8563"/>
            <a:ext cx="5852582" cy="43894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Instalace 19.7.2018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00" y="2468563"/>
            <a:ext cx="5952536" cy="33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4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tankování 18.10.2018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98" y="2468564"/>
            <a:ext cx="5426402" cy="40698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049"/>
            <a:ext cx="6530601" cy="48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nakládání s bioodpadem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5878" y="2938482"/>
            <a:ext cx="21549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anose="020F0502020204030204" pitchFamily="34" charset="0"/>
              </a:rPr>
              <a:t>Kompostování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5878" y="5131500"/>
            <a:ext cx="352958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Calibri" panose="020F0502020204030204" pitchFamily="34" charset="0"/>
              </a:rPr>
              <a:t>Anaerobní fermentace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4748"/>
          <a:stretch/>
        </p:blipFill>
        <p:spPr>
          <a:xfrm>
            <a:off x="5533027" y="2179832"/>
            <a:ext cx="3047992" cy="1978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27" y="4347294"/>
            <a:ext cx="3047992" cy="203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Zájem médií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163" y="906252"/>
            <a:ext cx="5143837" cy="3857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55" y="2002217"/>
            <a:ext cx="3450161" cy="485578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9642"/>
            <a:ext cx="4731143" cy="3548358"/>
          </a:xfrm>
        </p:spPr>
      </p:pic>
    </p:spTree>
    <p:extLst>
      <p:ext uri="{BB962C8B-B14F-4D97-AF65-F5344CB8AC3E}">
        <p14:creationId xmlns:p14="http://schemas.microsoft.com/office/powerpoint/2010/main" val="1486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Ocenění Smart City Institutu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71115"/>
            <a:ext cx="6272784" cy="4704589"/>
          </a:xfrm>
        </p:spPr>
      </p:pic>
      <p:sp>
        <p:nvSpPr>
          <p:cNvPr id="5" name="TextBox 4"/>
          <p:cNvSpPr txBox="1"/>
          <p:nvPr/>
        </p:nvSpPr>
        <p:spPr>
          <a:xfrm>
            <a:off x="7168896" y="2071115"/>
            <a:ext cx="454456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libri" panose="020F0502020204030204" pitchFamily="34" charset="0"/>
              </a:rPr>
              <a:t>Soutěž Chytrá města pro budoucnost 2018</a:t>
            </a:r>
          </a:p>
          <a:p>
            <a:endParaRPr lang="cs-CZ" sz="2800" b="1" dirty="0">
              <a:latin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cs-CZ" sz="2800" b="1" dirty="0">
                <a:latin typeface="Calibri" panose="020F0502020204030204" pitchFamily="34" charset="0"/>
              </a:rPr>
              <a:t>Místo v kategorii</a:t>
            </a:r>
          </a:p>
          <a:p>
            <a:r>
              <a:rPr lang="cs-CZ" sz="2800" dirty="0">
                <a:latin typeface="Calibri" panose="020F0502020204030204" pitchFamily="34" charset="0"/>
              </a:rPr>
              <a:t>IDEA/VIZE Smart city 2018</a:t>
            </a:r>
          </a:p>
          <a:p>
            <a:endParaRPr lang="cs-CZ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8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pilotního projektu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935480"/>
            <a:ext cx="11161363" cy="438912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Délka trvání </a:t>
            </a:r>
            <a:r>
              <a:rPr lang="cs-CZ" b="1" dirty="0">
                <a:latin typeface="Calibri" panose="020F0502020204030204" pitchFamily="34" charset="0"/>
              </a:rPr>
              <a:t>2 měsíce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Počet najetých kilometrů čistě na </a:t>
            </a:r>
            <a:r>
              <a:rPr lang="cs-CZ" dirty="0" err="1">
                <a:latin typeface="Calibri" panose="020F0502020204030204" pitchFamily="34" charset="0"/>
              </a:rPr>
              <a:t>biometan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</a:rPr>
              <a:t>4 750 km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Provedeno 36 plnění, odebráno </a:t>
            </a:r>
            <a:r>
              <a:rPr lang="cs-CZ" b="1" dirty="0">
                <a:latin typeface="Calibri" panose="020F0502020204030204" pitchFamily="34" charset="0"/>
              </a:rPr>
              <a:t>1 660 kg </a:t>
            </a:r>
            <a:r>
              <a:rPr lang="cs-CZ" b="1" dirty="0" err="1">
                <a:latin typeface="Calibri" panose="020F0502020204030204" pitchFamily="34" charset="0"/>
              </a:rPr>
              <a:t>biometanu</a:t>
            </a:r>
            <a:endParaRPr lang="cs-CZ" b="1" dirty="0"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Doba tankování 15 minut na 65 kg paliva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V průběhu testování proběhly 2 krátkodobé odstávky na seřízení – v tu dobu tankováno CNG – </a:t>
            </a:r>
            <a:r>
              <a:rPr lang="cs-CZ" b="1" dirty="0">
                <a:latin typeface="Calibri" panose="020F0502020204030204" pitchFamily="34" charset="0"/>
              </a:rPr>
              <a:t>absolutní kompatibilita</a:t>
            </a:r>
          </a:p>
          <a:p>
            <a:pPr marL="0" indent="0">
              <a:spcBef>
                <a:spcPts val="1200"/>
              </a:spcBef>
              <a:buNone/>
            </a:pPr>
            <a:endParaRPr lang="cs-CZ" i="1" dirty="0"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i="1" dirty="0">
                <a:latin typeface="Calibri" panose="020F0502020204030204" pitchFamily="34" charset="0"/>
              </a:rPr>
              <a:t>„Jedná se o velký pokrok v oblasti ekologizace městské hromadné dopravy. Tímto směrem by se měly ubírat naše další plány“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i="1" dirty="0">
                <a:latin typeface="Calibri" panose="020F0502020204030204" pitchFamily="34" charset="0"/>
              </a:rPr>
              <a:t>					</a:t>
            </a:r>
            <a:r>
              <a:rPr lang="cs-CZ" b="1" i="1" dirty="0">
                <a:latin typeface="Calibri" panose="020F0502020204030204" pitchFamily="34" charset="0"/>
              </a:rPr>
              <a:t>Ing. Miloš Havránek, generální ředitel DPMB</a:t>
            </a:r>
            <a:endParaRPr lang="cs-CZ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 výroby </a:t>
            </a:r>
            <a:r>
              <a:rPr lang="cs-CZ" dirty="0" err="1"/>
              <a:t>BioCNG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b="1" dirty="0">
                <a:latin typeface="Calibri" panose="020F0502020204030204" pitchFamily="34" charset="0"/>
              </a:rPr>
              <a:t>Investiční podpora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dirty="0">
                <a:latin typeface="Calibri" panose="020F0502020204030204" pitchFamily="34" charset="0"/>
              </a:rPr>
              <a:t>MPO – program OP PIK, PO3, Nízkouhlíkové technologie, </a:t>
            </a:r>
            <a:r>
              <a:rPr lang="pt-BR" dirty="0">
                <a:latin typeface="Calibri" panose="020F0502020204030204" pitchFamily="34" charset="0"/>
              </a:rPr>
              <a:t>Úprava bioplynu na biometan a jeho vtláčení do sítě</a:t>
            </a:r>
            <a:endParaRPr lang="cs-CZ" dirty="0"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dirty="0">
                <a:latin typeface="Calibri" panose="020F0502020204030204" pitchFamily="34" charset="0"/>
              </a:rPr>
              <a:t>Dotace je ve výši rozdílu diskontovaných výnosů a diskontovaných nákladů s provozním ziskem ve výši 7,95 %</a:t>
            </a:r>
          </a:p>
          <a:p>
            <a:pPr marL="0" indent="0">
              <a:spcBef>
                <a:spcPts val="1200"/>
              </a:spcBef>
              <a:buNone/>
            </a:pPr>
            <a:endParaRPr lang="cs-CZ" dirty="0">
              <a:latin typeface="Calibri" panose="020F050202020403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cs-CZ" b="1" dirty="0">
                <a:latin typeface="Calibri" panose="020F0502020204030204" pitchFamily="34" charset="0"/>
              </a:rPr>
              <a:t>Provozní podpora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cs-CZ" dirty="0">
                <a:latin typeface="Calibri" panose="020F0502020204030204" pitchFamily="34" charset="0"/>
              </a:rPr>
              <a:t>Zatím neexistuje, návrh novely zákona o POZE však počítá s provozní podporou na </a:t>
            </a:r>
            <a:r>
              <a:rPr lang="cs-CZ" dirty="0" err="1">
                <a:latin typeface="Calibri" panose="020F0502020204030204" pitchFamily="34" charset="0"/>
              </a:rPr>
              <a:t>biometan</a:t>
            </a:r>
            <a:r>
              <a:rPr lang="cs-CZ" dirty="0">
                <a:latin typeface="Calibri" panose="020F0502020204030204" pitchFamily="34" charset="0"/>
              </a:rPr>
              <a:t> ve výši max. 1700 Kč/</a:t>
            </a:r>
            <a:r>
              <a:rPr lang="cs-CZ" dirty="0" err="1">
                <a:latin typeface="Calibri" panose="020F0502020204030204" pitchFamily="34" charset="0"/>
              </a:rPr>
              <a:t>MWh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5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Předpoklady pro rozvoj </a:t>
            </a:r>
            <a:r>
              <a:rPr lang="cs-CZ" dirty="0" err="1"/>
              <a:t>BioCNG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Zavedení provozní podpory na produkci </a:t>
            </a:r>
            <a:r>
              <a:rPr lang="cs-CZ" dirty="0" err="1">
                <a:latin typeface="Calibri" panose="020F0502020204030204" pitchFamily="34" charset="0"/>
              </a:rPr>
              <a:t>BioMetanu</a:t>
            </a:r>
            <a:endParaRPr lang="cs-CZ" dirty="0">
              <a:latin typeface="Calibri" panose="020F0502020204030204" pitchFamily="34" charset="0"/>
            </a:endParaRP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Projektům připojeným do sítě ZP</a:t>
            </a:r>
          </a:p>
          <a:p>
            <a:pPr lvl="1"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Projektům využívajícím vyrobený </a:t>
            </a:r>
            <a:r>
              <a:rPr lang="cs-CZ" dirty="0" err="1">
                <a:latin typeface="Calibri" panose="020F0502020204030204" pitchFamily="34" charset="0"/>
              </a:rPr>
              <a:t>biometan</a:t>
            </a:r>
            <a:r>
              <a:rPr lang="cs-CZ" dirty="0">
                <a:latin typeface="Calibri" panose="020F0502020204030204" pitchFamily="34" charset="0"/>
              </a:rPr>
              <a:t> v lokální distribuční síti (bez připojení do sítě ZP)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Zdražení/zákaz skládkování směsného odpadu</a:t>
            </a:r>
          </a:p>
          <a:p>
            <a:pPr>
              <a:spcBef>
                <a:spcPts val="1200"/>
              </a:spcBef>
            </a:pPr>
            <a:r>
              <a:rPr lang="cs-CZ" dirty="0">
                <a:latin typeface="Calibri" panose="020F0502020204030204" pitchFamily="34" charset="0"/>
              </a:rPr>
              <a:t>Informovanost obyvatel a </a:t>
            </a:r>
            <a:r>
              <a:rPr lang="cs-CZ" dirty="0" err="1">
                <a:latin typeface="Calibri" panose="020F0502020204030204" pitchFamily="34" charset="0"/>
              </a:rPr>
              <a:t>decision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makerů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0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07136" y="4698564"/>
            <a:ext cx="10363200" cy="1509712"/>
          </a:xfrm>
        </p:spPr>
        <p:txBody>
          <a:bodyPr/>
          <a:lstStyle/>
          <a:p>
            <a:pPr algn="r"/>
            <a:r>
              <a:rPr lang="cs-CZ" b="1" dirty="0">
                <a:latin typeface="Calibri" panose="020F0502020204030204" pitchFamily="34" charset="0"/>
              </a:rPr>
              <a:t>Ing. Petr Novotný</a:t>
            </a:r>
          </a:p>
          <a:p>
            <a:pPr algn="r"/>
            <a:r>
              <a:rPr lang="cs-CZ" dirty="0">
                <a:latin typeface="Calibri" panose="020F0502020204030204" pitchFamily="34" charset="0"/>
                <a:hlinkClick r:id="rId2"/>
              </a:rPr>
              <a:t>novotny@renards.cz</a:t>
            </a:r>
            <a:endParaRPr lang="cs-CZ" dirty="0">
              <a:latin typeface="Calibri" panose="020F0502020204030204" pitchFamily="34" charset="0"/>
            </a:endParaRPr>
          </a:p>
          <a:p>
            <a:pPr algn="r"/>
            <a:r>
              <a:rPr lang="cs-CZ" dirty="0">
                <a:latin typeface="Calibri" panose="020F0502020204030204" pitchFamily="34" charset="0"/>
              </a:rPr>
              <a:t>722 222 772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4" y="2806788"/>
            <a:ext cx="5044735" cy="378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Odpady vhodné pro kompostování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Suché s vysokým obsahem celulózy, především větve, tráva, listí, rostlinná pletiva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Nevhodné</a:t>
            </a:r>
            <a:r>
              <a:rPr lang="cs-CZ" sz="2400" dirty="0">
                <a:latin typeface="Calibri" panose="020F0502020204030204" pitchFamily="34" charset="0"/>
              </a:rPr>
              <a:t> jsou tekuté či vlhké bioodpady nebo odpady vyžadující hygienizaci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26670"/>
            <a:ext cx="2358791" cy="1769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77" y="3927491"/>
            <a:ext cx="3142483" cy="17682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46" y="3931222"/>
            <a:ext cx="3241832" cy="18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46048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Odpady vhodné k anaerobní fermentaci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>
                <a:latin typeface="Calibri" panose="020F0502020204030204" pitchFamily="34" charset="0"/>
              </a:rPr>
              <a:t>Odpady </a:t>
            </a:r>
            <a:r>
              <a:rPr lang="cs-CZ" sz="2800" b="1" dirty="0">
                <a:latin typeface="Calibri" panose="020F0502020204030204" pitchFamily="34" charset="0"/>
              </a:rPr>
              <a:t>vyžadující hygienizaci</a:t>
            </a:r>
            <a:r>
              <a:rPr lang="cs-CZ" sz="2800" dirty="0">
                <a:latin typeface="Calibri" panose="020F0502020204030204" pitchFamily="34" charset="0"/>
              </a:rPr>
              <a:t>, tekuté či vlhké odpady – gastroodpady, prošlé potraviny, živnostenské a průmyslové bioodpady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95516"/>
            <a:ext cx="3019838" cy="1580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21" y="4891666"/>
            <a:ext cx="2704579" cy="1521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04" y="3095516"/>
            <a:ext cx="2107176" cy="1580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891666"/>
            <a:ext cx="2028435" cy="1521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16" y="3099723"/>
            <a:ext cx="2363110" cy="1576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86" y="4891666"/>
            <a:ext cx="2849694" cy="15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Odpadová bioplynová stanice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Uzavřený prostor bez přístupu vzduchu</a:t>
            </a:r>
          </a:p>
          <a:p>
            <a:r>
              <a:rPr lang="cs-CZ" sz="2400" dirty="0">
                <a:latin typeface="Calibri" panose="020F0502020204030204" pitchFamily="34" charset="0"/>
              </a:rPr>
              <a:t>Bakterie rozkládají substrát a produkují bioplyn</a:t>
            </a:r>
          </a:p>
          <a:p>
            <a:r>
              <a:rPr lang="cs-CZ" sz="2400" dirty="0">
                <a:latin typeface="Calibri" panose="020F0502020204030204" pitchFamily="34" charset="0"/>
              </a:rPr>
              <a:t>Stálá teplota a míchání</a:t>
            </a:r>
          </a:p>
          <a:p>
            <a:r>
              <a:rPr lang="cs-CZ" sz="2400" dirty="0">
                <a:latin typeface="Calibri" panose="020F0502020204030204" pitchFamily="34" charset="0"/>
              </a:rPr>
              <a:t>Stejný princip u zemědělských BPS a při zpracování kalů</a:t>
            </a:r>
          </a:p>
          <a:p>
            <a:r>
              <a:rPr lang="cs-CZ" sz="2400" dirty="0">
                <a:latin typeface="Calibri" panose="020F0502020204030204" pitchFamily="34" charset="0"/>
              </a:rPr>
              <a:t>Pro odpadové BPS jsou zásadní periferní zařízení</a:t>
            </a:r>
          </a:p>
          <a:p>
            <a:pPr lvl="1"/>
            <a:r>
              <a:rPr lang="cs-CZ" dirty="0">
                <a:latin typeface="Calibri" panose="020F0502020204030204" pitchFamily="34" charset="0"/>
              </a:rPr>
              <a:t>Příjem a vyčištění od nežádoucích příměsí</a:t>
            </a:r>
          </a:p>
          <a:p>
            <a:pPr lvl="1"/>
            <a:r>
              <a:rPr lang="cs-CZ" dirty="0" err="1">
                <a:latin typeface="Calibri" panose="020F0502020204030204" pitchFamily="34" charset="0"/>
              </a:rPr>
              <a:t>Hygienizace</a:t>
            </a:r>
            <a:r>
              <a:rPr lang="cs-CZ" dirty="0">
                <a:latin typeface="Calibri" panose="020F0502020204030204" pitchFamily="34" charset="0"/>
              </a:rPr>
              <a:t> a homogenizace</a:t>
            </a:r>
          </a:p>
          <a:p>
            <a:pPr lvl="1"/>
            <a:r>
              <a:rPr lang="cs-CZ" dirty="0">
                <a:latin typeface="Calibri" panose="020F0502020204030204" pitchFamily="34" charset="0"/>
              </a:rPr>
              <a:t>Zajištění hygieny provozu a eliminaci zápachu</a:t>
            </a:r>
          </a:p>
          <a:p>
            <a:pPr lvl="1"/>
            <a:r>
              <a:rPr lang="cs-CZ" dirty="0">
                <a:latin typeface="Calibri" panose="020F0502020204030204" pitchFamily="34" charset="0"/>
              </a:rPr>
              <a:t>Využití bioplynu k produkci biometanu</a:t>
            </a:r>
          </a:p>
          <a:p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67" y="3849624"/>
            <a:ext cx="3475611" cy="21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1556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Bioplyn, biometan, BioCNG vs. CH4 a zemní plyn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68880"/>
            <a:ext cx="10972800" cy="3282696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		metan, zemní plyn, CNG, biometan, BioCNG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Bioplyn 	z 60 % metan (CH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) ze 40 % oxid uhličitý CO</a:t>
            </a:r>
            <a:r>
              <a:rPr lang="cs-CZ" sz="2400" baseline="-25000" dirty="0">
                <a:latin typeface="Calibri" panose="020F0502020204030204" pitchFamily="34" charset="0"/>
              </a:rPr>
              <a:t>2</a:t>
            </a:r>
          </a:p>
          <a:p>
            <a:r>
              <a:rPr lang="cs-CZ" sz="2400" dirty="0">
                <a:latin typeface="Calibri" panose="020F0502020204030204" pitchFamily="34" charset="0"/>
              </a:rPr>
              <a:t>Biometan	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, vzniká odstraněním CO</a:t>
            </a:r>
            <a:r>
              <a:rPr lang="cs-CZ" sz="2400" baseline="-25000" dirty="0">
                <a:latin typeface="Calibri" panose="020F0502020204030204" pitchFamily="34" charset="0"/>
              </a:rPr>
              <a:t>2</a:t>
            </a:r>
            <a:r>
              <a:rPr lang="cs-CZ" sz="2400" dirty="0">
                <a:latin typeface="Calibri" panose="020F0502020204030204" pitchFamily="34" charset="0"/>
              </a:rPr>
              <a:t> z bioplynu</a:t>
            </a:r>
          </a:p>
          <a:p>
            <a:r>
              <a:rPr lang="cs-CZ" sz="2400" dirty="0">
                <a:latin typeface="Calibri" panose="020F0502020204030204" pitchFamily="34" charset="0"/>
              </a:rPr>
              <a:t>BioCNG	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, vzniká </a:t>
            </a:r>
            <a:r>
              <a:rPr lang="cs-CZ" sz="2400" dirty="0" err="1">
                <a:latin typeface="Calibri" panose="020F0502020204030204" pitchFamily="34" charset="0"/>
              </a:rPr>
              <a:t>natlakováním</a:t>
            </a:r>
            <a:r>
              <a:rPr lang="cs-CZ" sz="2400" dirty="0">
                <a:latin typeface="Calibri" panose="020F0502020204030204" pitchFamily="34" charset="0"/>
              </a:rPr>
              <a:t> biometanu na 200 – 250 bar</a:t>
            </a:r>
          </a:p>
          <a:p>
            <a:endParaRPr lang="cs-CZ" sz="2400" dirty="0">
              <a:latin typeface="Calibri" panose="020F0502020204030204" pitchFamily="34" charset="0"/>
            </a:endParaRPr>
          </a:p>
          <a:p>
            <a:r>
              <a:rPr lang="cs-CZ" sz="2400" dirty="0">
                <a:latin typeface="Calibri" panose="020F0502020204030204" pitchFamily="34" charset="0"/>
              </a:rPr>
              <a:t>Zemní plyn	CH</a:t>
            </a:r>
            <a:r>
              <a:rPr lang="cs-CZ" sz="2400" baseline="-25000" dirty="0">
                <a:latin typeface="Calibri" panose="020F0502020204030204" pitchFamily="34" charset="0"/>
              </a:rPr>
              <a:t>4</a:t>
            </a:r>
            <a:r>
              <a:rPr lang="cs-CZ" sz="2400" dirty="0">
                <a:latin typeface="Calibri" panose="020F0502020204030204" pitchFamily="34" charset="0"/>
              </a:rPr>
              <a:t> fosilního původu</a:t>
            </a:r>
          </a:p>
          <a:p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15805" r="18364" b="19714"/>
          <a:stretch/>
        </p:blipFill>
        <p:spPr>
          <a:xfrm>
            <a:off x="9089136" y="5138927"/>
            <a:ext cx="1892808" cy="107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4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bioplynu – dnešní stav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609600" y="3383703"/>
            <a:ext cx="2356103" cy="106933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b="21162"/>
          <a:stretch/>
        </p:blipFill>
        <p:spPr>
          <a:xfrm>
            <a:off x="609600" y="1999378"/>
            <a:ext cx="2359375" cy="111242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0" b="9345"/>
          <a:stretch/>
        </p:blipFill>
        <p:spPr>
          <a:xfrm>
            <a:off x="609601" y="4788833"/>
            <a:ext cx="2356102" cy="1112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65703" y="2140723"/>
            <a:ext cx="16550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Zemědělské BPS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7707" y="3502872"/>
            <a:ext cx="15910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Odpadové BPS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97707" y="5025842"/>
            <a:ext cx="16550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BPS na ČOV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t="15427" r="17975" b="20638"/>
          <a:stretch/>
        </p:blipFill>
        <p:spPr>
          <a:xfrm>
            <a:off x="5140452" y="4721751"/>
            <a:ext cx="1911096" cy="10698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9604" y="2308844"/>
            <a:ext cx="14264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Produkce bioplynu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5807" r="46722" b="33185"/>
          <a:stretch/>
        </p:blipFill>
        <p:spPr>
          <a:xfrm>
            <a:off x="5032186" y="3109570"/>
            <a:ext cx="1821303" cy="1500428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525387" y="3698511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ight Arrow 13"/>
          <p:cNvSpPr/>
          <p:nvPr/>
        </p:nvSpPr>
        <p:spPr>
          <a:xfrm>
            <a:off x="4529783" y="4727171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ight Arrow 14"/>
          <p:cNvSpPr/>
          <p:nvPr/>
        </p:nvSpPr>
        <p:spPr>
          <a:xfrm>
            <a:off x="4527041" y="2917626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ight Arrow 15"/>
          <p:cNvSpPr/>
          <p:nvPr/>
        </p:nvSpPr>
        <p:spPr>
          <a:xfrm>
            <a:off x="6907529" y="3700480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42" descr="Kogeneracní jednot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12" y="3172183"/>
            <a:ext cx="1798638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 descr="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695" y="4172118"/>
            <a:ext cx="1512888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4" r="6846"/>
          <a:stretch/>
        </p:blipFill>
        <p:spPr>
          <a:xfrm>
            <a:off x="10112196" y="2512076"/>
            <a:ext cx="1061885" cy="13809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10735" y="2740887"/>
            <a:ext cx="16483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Calibri" panose="020F0502020204030204" pitchFamily="34" charset="0"/>
              </a:rPr>
              <a:t>Kogenerace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93469" y="1764084"/>
            <a:ext cx="240345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Teplo – většinově mařeno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93469" y="5485655"/>
            <a:ext cx="24812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libri" panose="020F0502020204030204" pitchFamily="34" charset="0"/>
              </a:rPr>
              <a:t>Elektřina cca 40 % energie bioplynu</a:t>
            </a:r>
            <a:endParaRPr lang="cs-CZ" sz="2400" baseline="-25000" dirty="0">
              <a:latin typeface="Calibri" panose="020F05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536574" y="3684548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Right Arrow 24"/>
          <p:cNvSpPr/>
          <p:nvPr/>
        </p:nvSpPr>
        <p:spPr>
          <a:xfrm>
            <a:off x="9343409" y="3257868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Right Arrow 25"/>
          <p:cNvSpPr/>
          <p:nvPr/>
        </p:nvSpPr>
        <p:spPr>
          <a:xfrm>
            <a:off x="9352942" y="4024790"/>
            <a:ext cx="288037" cy="19194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3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(Ne)využití tepla z BPS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45503"/>
            <a:ext cx="7798722" cy="49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6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917</TotalTime>
  <Words>1135</Words>
  <Application>Microsoft Office PowerPoint</Application>
  <PresentationFormat>Širokoúhlá obrazovka</PresentationFormat>
  <Paragraphs>174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Calibri</vt:lpstr>
      <vt:lpstr>Century Gothic</vt:lpstr>
      <vt:lpstr>Palatino Linotype</vt:lpstr>
      <vt:lpstr>Wingdings 2</vt:lpstr>
      <vt:lpstr>Presentation on brainstorming</vt:lpstr>
      <vt:lpstr>BioCNG pro města</vt:lpstr>
      <vt:lpstr>Biometan a BioCNG</vt:lpstr>
      <vt:lpstr>Způsob nakládání s bioodpadem</vt:lpstr>
      <vt:lpstr>Odpady vhodné pro kompostování</vt:lpstr>
      <vt:lpstr>Odpady vhodné k anaerobní fermentaci</vt:lpstr>
      <vt:lpstr>Odpadová bioplynová stanice</vt:lpstr>
      <vt:lpstr>Bioplyn, biometan, BioCNG vs. CH4 a zemní plyn</vt:lpstr>
      <vt:lpstr>Využití bioplynu – dnešní stav</vt:lpstr>
      <vt:lpstr>(Ne)využití tepla z BPS</vt:lpstr>
      <vt:lpstr>Výroba biometanu</vt:lpstr>
      <vt:lpstr>Jak je možné využít biometan?</vt:lpstr>
      <vt:lpstr>Digestát – zbytek po fermentaci</vt:lpstr>
      <vt:lpstr>Digestát</vt:lpstr>
      <vt:lpstr>Příklady ze zahraničí</vt:lpstr>
      <vt:lpstr>Kalmari farm</vt:lpstr>
      <vt:lpstr>Kalmari farm - Jyväskylä střední Finsko</vt:lpstr>
      <vt:lpstr>Kalmari farm – technologie upgradingu</vt:lpstr>
      <vt:lpstr>Romerike</vt:lpstr>
      <vt:lpstr>Romerike (Oslo, Norsko)</vt:lpstr>
      <vt:lpstr>Romerike</vt:lpstr>
      <vt:lpstr>Romerike – úprava bioplynu</vt:lpstr>
      <vt:lpstr>Pilotní projekt</vt:lpstr>
      <vt:lpstr>Pilotní projekt BioCNG pro Brno</vt:lpstr>
      <vt:lpstr>Kdo za projektem stojí?</vt:lpstr>
      <vt:lpstr>Nejtvrdší „oříšky“</vt:lpstr>
      <vt:lpstr>Potenciál produkce BioCNG v Brně</vt:lpstr>
      <vt:lpstr>Pilotní projekt v Brně - předpoklady</vt:lpstr>
      <vt:lpstr>Instalace 19.7.2018</vt:lpstr>
      <vt:lpstr>První tankování 18.10.2018</vt:lpstr>
      <vt:lpstr>Zájem médií</vt:lpstr>
      <vt:lpstr>Ocenění Smart City Institutu</vt:lpstr>
      <vt:lpstr>Výsledky pilotního projektu</vt:lpstr>
      <vt:lpstr>Podpora výroby BioCNG</vt:lpstr>
      <vt:lpstr>Předpoklady pro rozvoj BioCNG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Inteligentní nakládání s bioodpady ve městě Brně</dc:title>
  <dc:creator>Petr Novotny</dc:creator>
  <cp:lastModifiedBy>Vladimír Študent</cp:lastModifiedBy>
  <cp:revision>70</cp:revision>
  <cp:lastPrinted>2017-11-29T19:52:42Z</cp:lastPrinted>
  <dcterms:created xsi:type="dcterms:W3CDTF">2017-11-29T18:00:44Z</dcterms:created>
  <dcterms:modified xsi:type="dcterms:W3CDTF">2019-03-15T05:00:55Z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