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66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4DD-B9D8-4707-BDD5-D4C3438CC0C5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140C-DEF5-41B4-A549-1519A941AF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684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4DD-B9D8-4707-BDD5-D4C3438CC0C5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140C-DEF5-41B4-A549-1519A941AF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04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4DD-B9D8-4707-BDD5-D4C3438CC0C5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140C-DEF5-41B4-A549-1519A941AF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474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4DD-B9D8-4707-BDD5-D4C3438CC0C5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140C-DEF5-41B4-A549-1519A941AF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02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4DD-B9D8-4707-BDD5-D4C3438CC0C5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140C-DEF5-41B4-A549-1519A941AF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31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4DD-B9D8-4707-BDD5-D4C3438CC0C5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140C-DEF5-41B4-A549-1519A941AF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807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4DD-B9D8-4707-BDD5-D4C3438CC0C5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140C-DEF5-41B4-A549-1519A941AF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19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4DD-B9D8-4707-BDD5-D4C3438CC0C5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140C-DEF5-41B4-A549-1519A941AF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00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4DD-B9D8-4707-BDD5-D4C3438CC0C5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140C-DEF5-41B4-A549-1519A941AF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66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4DD-B9D8-4707-BDD5-D4C3438CC0C5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140C-DEF5-41B4-A549-1519A941AF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190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4DD-B9D8-4707-BDD5-D4C3438CC0C5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140C-DEF5-41B4-A549-1519A941AF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411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004DD-B9D8-4707-BDD5-D4C3438CC0C5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C140C-DEF5-41B4-A549-1519A941AF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83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Odpa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5400" b="1" dirty="0"/>
              <a:t>Kaly z ČOV z pohledu cirkulární ekonomiky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i="1" dirty="0"/>
              <a:t>Karel Prokeš, </a:t>
            </a:r>
            <a:r>
              <a:rPr lang="cs-CZ" i="1" dirty="0" err="1"/>
              <a:t>Agmeco</a:t>
            </a:r>
            <a:r>
              <a:rPr lang="cs-CZ" i="1" dirty="0"/>
              <a:t> LT, s.r.o</a:t>
            </a:r>
            <a:r>
              <a:rPr lang="cs-CZ" i="1" dirty="0" smtClean="0"/>
              <a:t>.,</a:t>
            </a:r>
          </a:p>
          <a:p>
            <a:r>
              <a:rPr lang="cs-CZ" i="1" dirty="0" smtClean="0"/>
              <a:t>Klastr </a:t>
            </a:r>
            <a:r>
              <a:rPr lang="cs-CZ" i="1" dirty="0" err="1" smtClean="0"/>
              <a:t>WASTen</a:t>
            </a:r>
            <a:r>
              <a:rPr lang="cs-CZ" i="1" dirty="0" smtClean="0"/>
              <a:t> </a:t>
            </a:r>
            <a:r>
              <a:rPr lang="cs-CZ" i="1" dirty="0" err="1" smtClean="0"/>
              <a:t>z.s</a:t>
            </a:r>
            <a:r>
              <a:rPr lang="cs-CZ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940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Kaly z ČOV z pohledu cirkulární ekonomiky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dirty="0" smtClean="0"/>
              <a:t>Zabýváme se i otázkou sušení vstupní suroviny. Z pohledu cirkulární ekonomiky je asi vhodné aby i malé ČOV, které si nemohou dovolit </a:t>
            </a:r>
            <a:r>
              <a:rPr lang="cs-CZ" sz="2800" dirty="0" err="1" smtClean="0"/>
              <a:t>termolýzní</a:t>
            </a:r>
            <a:r>
              <a:rPr lang="cs-CZ" sz="2800" dirty="0" smtClean="0"/>
              <a:t> jednotku  měli alespoň cenově přijatelnou sušárnu a vysušený kal dováželi k sousední ČOV vybavené </a:t>
            </a:r>
            <a:r>
              <a:rPr lang="cs-CZ" sz="2800" dirty="0" err="1" smtClean="0"/>
              <a:t>termolýzní</a:t>
            </a:r>
            <a:r>
              <a:rPr lang="cs-CZ" sz="2800" dirty="0" smtClean="0"/>
              <a:t> jednotkou.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800" dirty="0"/>
              <a:t>Kaly z ČOV jsou jedním, poměrně úzkým segmentem celého odpadového hospodářství. Jak bylo řečeno, není v principu problém ekologicky zpracovat kaly z ČOV. Otázkou je cena tohoto zpracování a ekonomické možnosti, které daná konkrétní metoda může přinést. Při zhodnocení všech aspektů se ukazuje, že </a:t>
            </a:r>
            <a:r>
              <a:rPr lang="cs-CZ" sz="2800" dirty="0" err="1"/>
              <a:t>termolýzní</a:t>
            </a:r>
            <a:r>
              <a:rPr lang="cs-CZ" sz="2800" dirty="0"/>
              <a:t> technologie je nejen ekologická, ale i plně vyhovující zásadám cirkulární ekonomiky. Navíc je možné tuto technologii použít i pro jiné typy biomasy</a:t>
            </a:r>
          </a:p>
        </p:txBody>
      </p:sp>
    </p:spTree>
    <p:extLst>
      <p:ext uri="{BB962C8B-B14F-4D97-AF65-F5344CB8AC3E}">
        <p14:creationId xmlns:p14="http://schemas.microsoft.com/office/powerpoint/2010/main" val="1400330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Kaly z ČOV z pohledu cirkulární ekonomiky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cirkulární ekonomika </a:t>
            </a:r>
            <a:r>
              <a:rPr lang="cs-CZ" dirty="0" smtClean="0"/>
              <a:t>je </a:t>
            </a:r>
            <a:r>
              <a:rPr lang="cs-CZ" dirty="0"/>
              <a:t>koncept, který je integrální součástí udržitelného rozvoje. Zabývá se způsoby jak zvyšovat kvalitu životního prostředí a života vůbec s pomocí zvyšování efektivity produkce. </a:t>
            </a:r>
            <a:endParaRPr lang="cs-CZ" dirty="0" smtClean="0"/>
          </a:p>
          <a:p>
            <a:r>
              <a:rPr lang="cs-CZ" dirty="0" smtClean="0"/>
              <a:t>Používané </a:t>
            </a:r>
            <a:r>
              <a:rPr lang="cs-CZ" dirty="0"/>
              <a:t>materiály by měly být rozděleny do dvou nezávisle cirkulujících okruhů. </a:t>
            </a:r>
            <a:endParaRPr lang="cs-CZ" dirty="0" smtClean="0"/>
          </a:p>
          <a:p>
            <a:r>
              <a:rPr lang="cs-CZ" dirty="0" smtClean="0"/>
              <a:t>První </a:t>
            </a:r>
            <a:r>
              <a:rPr lang="cs-CZ" dirty="0"/>
              <a:t>se zabývá látkami organického původu, které jsou snadno odbouratelné a není proto u nich problém je navrátit zpět do biosféry. </a:t>
            </a:r>
            <a:endParaRPr lang="cs-CZ" dirty="0" smtClean="0"/>
          </a:p>
          <a:p>
            <a:r>
              <a:rPr lang="cs-CZ" dirty="0" smtClean="0"/>
              <a:t>Druhý </a:t>
            </a:r>
            <a:r>
              <a:rPr lang="cs-CZ" dirty="0"/>
              <a:t>se zabývá syntetickými látkami, jež by měly být do produktů vkládány takovým způsobem, aby je bylo možné následně extrahovat a opět použít a do biosféry je nevracet</a:t>
            </a:r>
          </a:p>
        </p:txBody>
      </p:sp>
    </p:spTree>
    <p:extLst>
      <p:ext uri="{BB962C8B-B14F-4D97-AF65-F5344CB8AC3E}">
        <p14:creationId xmlns:p14="http://schemas.microsoft.com/office/powerpoint/2010/main" val="2049023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Kaly z ČOV z pohledu cirkulární ekonomiky</a:t>
            </a:r>
            <a:endParaRPr lang="cs-CZ" sz="28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829" y="1600200"/>
            <a:ext cx="5702341" cy="4525963"/>
          </a:xfrm>
        </p:spPr>
      </p:pic>
    </p:spTree>
    <p:extLst>
      <p:ext uri="{BB962C8B-B14F-4D97-AF65-F5344CB8AC3E}">
        <p14:creationId xmlns:p14="http://schemas.microsoft.com/office/powerpoint/2010/main" val="109387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Kaly z ČOV z pohledu cirkulární ekonomiky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>
                <a:effectLst/>
              </a:rPr>
              <a:t>Odpad je každá movitá věc, které se osoba zbavuje nebo má úmysl nebo povinnost se jí zbavit. Z pohledu práva definuje přesně odpad zákon  č. 185/2001 </a:t>
            </a:r>
            <a:r>
              <a:rPr lang="cs-CZ" sz="2200" dirty="0" err="1" smtClean="0">
                <a:effectLst/>
              </a:rPr>
              <a:t>Sb</a:t>
            </a:r>
            <a:r>
              <a:rPr lang="cs-CZ" sz="2200" dirty="0" smtClean="0">
                <a:effectLst/>
              </a:rPr>
              <a:t> o odpadech a přísluší do některé ze skupin odpadů uvedených v příloze č. 1 k tomuto zákonu</a:t>
            </a:r>
            <a:r>
              <a:rPr lang="cs-CZ" sz="2200" dirty="0"/>
              <a:t>.</a:t>
            </a:r>
            <a:endParaRPr lang="cs-CZ" sz="2200" dirty="0" smtClean="0">
              <a:effectLst/>
              <a:hlinkClick r:id="rId2"/>
            </a:endParaRPr>
          </a:p>
          <a:p>
            <a:r>
              <a:rPr lang="cs-CZ" sz="2200" dirty="0" smtClean="0">
                <a:effectLst/>
              </a:rPr>
              <a:t>odpadové hospodářství je činnost zaměřená na předcházení vzniku odpadů, na nakládání s odpady a na následnou péči o místo, kde jsou odpady trvale uloženy, a kontrola těchto činností</a:t>
            </a:r>
          </a:p>
          <a:p>
            <a:r>
              <a:rPr lang="cs-CZ" sz="2200" dirty="0" smtClean="0">
                <a:effectLst/>
              </a:rPr>
              <a:t>původce odpadu právnická osoba nebo fyzická osoba oprávněná k podnikání, při jejichž činnosti vznikají odpady, nebo právnická osoba nebo fyzická osoba oprávněná k podnikání, které provádějí úpravu odpadů nebo jiné činnosti, jejichž výsledkem je změna povahy nebo složení odpadů</a:t>
            </a:r>
            <a:endParaRPr lang="cs-CZ" sz="2200" dirty="0" smtClean="0">
              <a:effectLst/>
              <a:hlinkClick r:id="rId2"/>
            </a:endParaRPr>
          </a:p>
          <a:p>
            <a:endParaRPr lang="cs-CZ" sz="1600" dirty="0">
              <a:effectLst/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668691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Kaly z ČOV z pohledu cirkulární ekonomiky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Základním postulátem je, že se od ledna 2020 nebudou smět kaly z ČOV vyvážet na pole, skládky, apod. Hlavním důvodem je, že v těchto kalech mohou být obsaženy různé polutanty, endogenní </a:t>
            </a:r>
            <a:r>
              <a:rPr lang="cs-CZ" sz="2000" dirty="0" err="1"/>
              <a:t>disruptory</a:t>
            </a:r>
            <a:r>
              <a:rPr lang="cs-CZ" sz="2000" dirty="0"/>
              <a:t> a jiné látky obdobné povahy, souhrnně nazývané polutanty, kterým je nutno zabránit aby se dostaly do potravinového řetězce. Kromě toho mohou být v těchto kalech obsaženy i těžké kovy, které by se rovněž mohly dostat do potravinového </a:t>
            </a:r>
            <a:r>
              <a:rPr lang="cs-CZ" sz="2000" dirty="0" smtClean="0"/>
              <a:t>řetězce</a:t>
            </a:r>
            <a:r>
              <a:rPr lang="cs-CZ" sz="2000" dirty="0"/>
              <a:t>, což je také </a:t>
            </a:r>
            <a:r>
              <a:rPr lang="cs-CZ" sz="2000" dirty="0" smtClean="0"/>
              <a:t>nepřípustné</a:t>
            </a:r>
          </a:p>
          <a:p>
            <a:r>
              <a:rPr lang="cs-CZ" sz="2000" dirty="0" smtClean="0"/>
              <a:t>Co s tím udělat</a:t>
            </a:r>
          </a:p>
          <a:p>
            <a:r>
              <a:rPr lang="cs-CZ" sz="2000" dirty="0" smtClean="0"/>
              <a:t>- nic vše je v normě</a:t>
            </a:r>
          </a:p>
          <a:p>
            <a:r>
              <a:rPr lang="cs-CZ" sz="2000" dirty="0" smtClean="0"/>
              <a:t>- vysušit a nechat spálit</a:t>
            </a:r>
          </a:p>
          <a:p>
            <a:r>
              <a:rPr lang="cs-CZ" sz="2000" dirty="0" smtClean="0"/>
              <a:t>- odvézt a nechat vysušit a spálit</a:t>
            </a:r>
          </a:p>
          <a:p>
            <a:r>
              <a:rPr lang="cs-CZ" sz="2000" dirty="0" smtClean="0"/>
              <a:t>- vysušit a zpracovat termicky</a:t>
            </a:r>
          </a:p>
          <a:p>
            <a:r>
              <a:rPr lang="cs-CZ" sz="2000" dirty="0" smtClean="0"/>
              <a:t>- vysušit a zpracovat jiným způsobem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42074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Kaly z ČOV z pohledu cirkulární ekonomiky</a:t>
            </a:r>
            <a:endParaRPr lang="cs-CZ" sz="2800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957" y="1600200"/>
            <a:ext cx="4520085" cy="4525963"/>
          </a:xfrm>
        </p:spPr>
      </p:pic>
    </p:spTree>
    <p:extLst>
      <p:ext uri="{BB962C8B-B14F-4D97-AF65-F5344CB8AC3E}">
        <p14:creationId xmlns:p14="http://schemas.microsoft.com/office/powerpoint/2010/main" val="2164211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Kaly z ČOV z pohledu cirkulární ekonomiky</a:t>
            </a:r>
            <a:endParaRPr lang="cs-CZ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smtClean="0"/>
              <a:t>Termické metody zpracování kalů</a:t>
            </a:r>
          </a:p>
          <a:p>
            <a:pPr>
              <a:buFontTx/>
              <a:buChar char="-"/>
            </a:pPr>
            <a:r>
              <a:rPr lang="cs-CZ" sz="2800" dirty="0" smtClean="0"/>
              <a:t>Spalování</a:t>
            </a:r>
          </a:p>
          <a:p>
            <a:pPr>
              <a:buFontTx/>
              <a:buChar char="-"/>
            </a:pPr>
            <a:r>
              <a:rPr lang="cs-CZ" sz="2800" dirty="0" smtClean="0"/>
              <a:t>Zplyňování</a:t>
            </a:r>
          </a:p>
          <a:p>
            <a:pPr>
              <a:buFontTx/>
              <a:buChar char="-"/>
            </a:pPr>
            <a:r>
              <a:rPr lang="cs-CZ" sz="2800" dirty="0" smtClean="0"/>
              <a:t>Termolýza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Vždy je potřeba kaly vysušit na cca 15% vlhkosti</a:t>
            </a:r>
          </a:p>
          <a:p>
            <a:pPr>
              <a:buFontTx/>
              <a:buChar char="-"/>
            </a:pPr>
            <a:r>
              <a:rPr lang="cs-CZ" sz="2800" dirty="0" smtClean="0"/>
              <a:t>Polutanty jsou zlikvidovány</a:t>
            </a:r>
          </a:p>
          <a:p>
            <a:pPr>
              <a:buFontTx/>
              <a:buChar char="-"/>
            </a:pPr>
            <a:r>
              <a:rPr lang="cs-CZ" sz="2800" dirty="0" smtClean="0"/>
              <a:t>Těžké kovy zůstanou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3765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Kaly z ČOV z pohledu cirkulární ekonomiky</a:t>
            </a:r>
            <a:endParaRPr lang="cs-CZ" sz="28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58" y="1600200"/>
            <a:ext cx="6913284" cy="4525963"/>
          </a:xfrm>
        </p:spPr>
      </p:pic>
    </p:spTree>
    <p:extLst>
      <p:ext uri="{BB962C8B-B14F-4D97-AF65-F5344CB8AC3E}">
        <p14:creationId xmlns:p14="http://schemas.microsoft.com/office/powerpoint/2010/main" val="4084387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Kaly z ČOV z pohledu cirkulární ekonomiky</a:t>
            </a:r>
            <a:endParaRPr lang="cs-CZ" sz="28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718" y="1600200"/>
            <a:ext cx="5074564" cy="4525963"/>
          </a:xfrm>
        </p:spPr>
      </p:pic>
    </p:spTree>
    <p:extLst>
      <p:ext uri="{BB962C8B-B14F-4D97-AF65-F5344CB8AC3E}">
        <p14:creationId xmlns:p14="http://schemas.microsoft.com/office/powerpoint/2010/main" val="33803086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21490</TotalTime>
  <Words>259</Words>
  <Application>Microsoft Office PowerPoint</Application>
  <PresentationFormat>Předvádění na obrazovce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Kaly z ČOV z pohledu cirkulární ekonomiky</vt:lpstr>
      <vt:lpstr>Kaly z ČOV z pohledu cirkulární ekonomiky</vt:lpstr>
      <vt:lpstr>Kaly z ČOV z pohledu cirkulární ekonomiky</vt:lpstr>
      <vt:lpstr>Kaly z ČOV z pohledu cirkulární ekonomiky</vt:lpstr>
      <vt:lpstr>Kaly z ČOV z pohledu cirkulární ekonomiky</vt:lpstr>
      <vt:lpstr>Kaly z ČOV z pohledu cirkulární ekonomiky</vt:lpstr>
      <vt:lpstr>Kaly z ČOV z pohledu cirkulární ekonomiky</vt:lpstr>
      <vt:lpstr>Kaly z ČOV z pohledu cirkulární ekonomiky</vt:lpstr>
      <vt:lpstr>Kaly z ČOV z pohledu cirkulární ekonomiky</vt:lpstr>
      <vt:lpstr>Kaly z ČOV z pohledu cirkulární ekonomiky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Kaly z ČOV z pohledu cirkulární ekonomiky</dc:title>
  <dc:creator>Prokes</dc:creator>
  <cp:lastModifiedBy>Prokes</cp:lastModifiedBy>
  <cp:revision>16</cp:revision>
  <dcterms:created xsi:type="dcterms:W3CDTF">2019-03-02T11:59:39Z</dcterms:created>
  <dcterms:modified xsi:type="dcterms:W3CDTF">2019-03-17T17:28:34Z</dcterms:modified>
</cp:coreProperties>
</file>