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75" r:id="rId4"/>
    <p:sldId id="261" r:id="rId5"/>
    <p:sldId id="262" r:id="rId6"/>
    <p:sldId id="305" r:id="rId7"/>
    <p:sldId id="306" r:id="rId8"/>
    <p:sldId id="307" r:id="rId9"/>
    <p:sldId id="280" r:id="rId10"/>
    <p:sldId id="282" r:id="rId11"/>
    <p:sldId id="304" r:id="rId12"/>
    <p:sldId id="289" r:id="rId13"/>
    <p:sldId id="308" r:id="rId14"/>
    <p:sldId id="309" r:id="rId15"/>
    <p:sldId id="310" r:id="rId16"/>
    <p:sldId id="281" r:id="rId17"/>
    <p:sldId id="264" r:id="rId18"/>
    <p:sldId id="266" r:id="rId1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03D13-82CE-4E7F-9073-8136F9458550}" type="datetimeFigureOut">
              <a:rPr lang="sk-SK" smtClean="0"/>
              <a:t>21. 3. 2019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111DE-6C27-43C1-9785-194BBF97F6D3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24251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11DE-6C27-43C1-9785-194BBF97F6D3}" type="slidenum">
              <a:rPr lang="sk-SK" smtClean="0"/>
              <a:t>16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36648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A5AD-0B69-427A-9788-02DEA26D2E7B}" type="datetimeFigureOut">
              <a:rPr lang="sk-SK" smtClean="0"/>
              <a:t>21. 3. 2019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B61F-B88D-4493-9EEB-381A8D2BD90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7496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A5AD-0B69-427A-9788-02DEA26D2E7B}" type="datetimeFigureOut">
              <a:rPr lang="sk-SK" smtClean="0"/>
              <a:t>21. 3. 2019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B61F-B88D-4493-9EEB-381A8D2BD90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1722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A5AD-0B69-427A-9788-02DEA26D2E7B}" type="datetimeFigureOut">
              <a:rPr lang="sk-SK" smtClean="0"/>
              <a:t>21. 3. 2019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B61F-B88D-4493-9EEB-381A8D2BD90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4632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A5AD-0B69-427A-9788-02DEA26D2E7B}" type="datetimeFigureOut">
              <a:rPr lang="sk-SK" smtClean="0"/>
              <a:t>21. 3. 2019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B61F-B88D-4493-9EEB-381A8D2BD90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1797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A5AD-0B69-427A-9788-02DEA26D2E7B}" type="datetimeFigureOut">
              <a:rPr lang="sk-SK" smtClean="0"/>
              <a:t>21. 3. 2019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B61F-B88D-4493-9EEB-381A8D2BD90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9074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A5AD-0B69-427A-9788-02DEA26D2E7B}" type="datetimeFigureOut">
              <a:rPr lang="sk-SK" smtClean="0"/>
              <a:t>21. 3. 2019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B61F-B88D-4493-9EEB-381A8D2BD90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5151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A5AD-0B69-427A-9788-02DEA26D2E7B}" type="datetimeFigureOut">
              <a:rPr lang="sk-SK" smtClean="0"/>
              <a:t>21. 3. 2019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B61F-B88D-4493-9EEB-381A8D2BD90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66594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A5AD-0B69-427A-9788-02DEA26D2E7B}" type="datetimeFigureOut">
              <a:rPr lang="sk-SK" smtClean="0"/>
              <a:t>21. 3. 2019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B61F-B88D-4493-9EEB-381A8D2BD90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3032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A5AD-0B69-427A-9788-02DEA26D2E7B}" type="datetimeFigureOut">
              <a:rPr lang="sk-SK" smtClean="0"/>
              <a:t>21. 3. 2019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B61F-B88D-4493-9EEB-381A8D2BD90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6165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A5AD-0B69-427A-9788-02DEA26D2E7B}" type="datetimeFigureOut">
              <a:rPr lang="sk-SK" smtClean="0"/>
              <a:t>21. 3. 2019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B61F-B88D-4493-9EEB-381A8D2BD90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13801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A5AD-0B69-427A-9788-02DEA26D2E7B}" type="datetimeFigureOut">
              <a:rPr lang="sk-SK" smtClean="0"/>
              <a:t>21. 3. 2019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B61F-B88D-4493-9EEB-381A8D2BD90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7161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AA5AD-0B69-427A-9788-02DEA26D2E7B}" type="datetimeFigureOut">
              <a:rPr lang="sk-SK" smtClean="0"/>
              <a:t>21. 3. 2019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DB61F-B88D-4493-9EEB-381A8D2BD90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7681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0196" y="321014"/>
            <a:ext cx="11507821" cy="61965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ODPADOVÉ FÓRUM 2019</a:t>
            </a:r>
          </a:p>
          <a:p>
            <a:pPr marL="0" indent="0" algn="ctr">
              <a:buNone/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Výsledky výzkumu a vývoje pro průmyslovou a komunálni ekologii – 14. ročník</a:t>
            </a:r>
          </a:p>
          <a:p>
            <a:pPr marL="0" indent="0" algn="ctr">
              <a:buNone/>
            </a:pPr>
            <a:endParaRPr lang="sk-SK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HODNOTENIE ZDRAVOTNÉHO STAVU RYCHLORASTÚCICH DREVÍN VYSADENÝCH NA POPOLOVOM ODKALISKU V BYSTRIČANOCH PRE ÚČELY REVITALIZÁCIE</a:t>
            </a:r>
          </a:p>
          <a:p>
            <a:pPr marL="0" indent="0" algn="ctr">
              <a:buNone/>
            </a:pPr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Kolektív autorov: doc. RNDr. Ing. Jozef Minďaš, PhD. a prof. Ing. Jana Škvareninová, PhD.</a:t>
            </a:r>
          </a:p>
          <a:p>
            <a:pPr marL="0" indent="0" algn="ctr">
              <a:buNone/>
            </a:pPr>
            <a:endParaRPr lang="sk-SK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Hustopeče, 2019                                                                                      RNDr. Peter Brunovský, PhD.  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efinitívne odkalisko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305" y="3540441"/>
            <a:ext cx="4455602" cy="259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1" y="92664"/>
            <a:ext cx="175260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7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602" y="382423"/>
            <a:ext cx="9614264" cy="1325563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Príprava a založenie pokusnej výsadby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k-SK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Skrývka hornej vrstvy z popolovej pláže                        Navozenie maštaľného hnoja na plochu                               Rozhodenie zeminy na plochu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k-SK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k-SK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k-SK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k-SK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k-SK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k-SK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k-SK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k-SK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k-SK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k-SK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Panelová cesta pre prístup mechanizácie                                  Pokusné pole s oplotením                                      Vchodové dvere do pokusného poľa</a:t>
            </a:r>
            <a:endParaRPr lang="sk-SK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čistý popol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510" y="2125270"/>
            <a:ext cx="2300080" cy="168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0704201417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429" y="2125270"/>
            <a:ext cx="2300080" cy="168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07042014177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878" y="2125270"/>
            <a:ext cx="2300080" cy="168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pokusné pole - bez oplotenia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980" y="4412911"/>
            <a:ext cx="2306610" cy="168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pokusné pole - s oplotením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70" y="4412911"/>
            <a:ext cx="2306610" cy="168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SAM_039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878" y="4412911"/>
            <a:ext cx="2306610" cy="168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1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Prehľad vysadených drevín</a:t>
            </a:r>
            <a:endParaRPr lang="sk-SK" sz="4000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040216"/>
              </p:ext>
            </p:extLst>
          </p:nvPr>
        </p:nvGraphicFramePr>
        <p:xfrm>
          <a:off x="838200" y="2165261"/>
          <a:ext cx="10515600" cy="3337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89023"/>
                <a:gridCol w="2342606"/>
                <a:gridCol w="2383971"/>
              </a:tblGrid>
              <a:tr h="370840">
                <a:tc>
                  <a:txBody>
                    <a:bodyPr/>
                    <a:lstStyle/>
                    <a:p>
                      <a:r>
                        <a:rPr lang="sk-SK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Drevina</a:t>
                      </a:r>
                      <a:endParaRPr lang="sk-S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Sadenice (počet)</a:t>
                      </a:r>
                      <a:endParaRPr lang="sk-S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Osové</a:t>
                      </a:r>
                      <a:r>
                        <a:rPr lang="sk-SK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odrezky (počet)</a:t>
                      </a:r>
                      <a:endParaRPr lang="sk-S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Topoľ sivý (</a:t>
                      </a:r>
                      <a:r>
                        <a:rPr lang="sk-SK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Populus canescens</a:t>
                      </a:r>
                      <a:r>
                        <a:rPr lang="sk-SK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sk-S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sk-S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―</a:t>
                      </a:r>
                      <a:endParaRPr lang="sk-S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Topoľ čierny </a:t>
                      </a:r>
                      <a:r>
                        <a:rPr lang="sk-SK" sz="16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„Baka“ </a:t>
                      </a:r>
                      <a:r>
                        <a:rPr lang="sk-SK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sk-SK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Populus nigra</a:t>
                      </a:r>
                      <a:r>
                        <a:rPr lang="sk-SK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sk-S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sk-S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sk-S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Topoľ euroamerický „Pannonia“ (</a:t>
                      </a:r>
                      <a:r>
                        <a:rPr lang="sk-SK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Populus</a:t>
                      </a:r>
                      <a:r>
                        <a:rPr lang="sk-SK" sz="16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euroamericana</a:t>
                      </a:r>
                      <a:r>
                        <a:rPr lang="sk-SK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sk-S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sk-S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sk-S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Topoľ balzamový „Androscoggin“ (</a:t>
                      </a:r>
                      <a:r>
                        <a:rPr lang="sk-SK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Populus balsamifera</a:t>
                      </a:r>
                      <a:r>
                        <a:rPr lang="sk-SK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sk-S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sk-S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sk-S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Vŕba biela „Dekaň“ (</a:t>
                      </a:r>
                      <a:r>
                        <a:rPr lang="sk-SK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Salix</a:t>
                      </a:r>
                      <a:r>
                        <a:rPr lang="sk-SK" sz="16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alba</a:t>
                      </a:r>
                      <a:r>
                        <a:rPr lang="sk-SK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sk-S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sk-S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sk-S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Vŕba košikárska „Inger“ (</a:t>
                      </a:r>
                      <a:r>
                        <a:rPr lang="sk-SK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Salix viminalis</a:t>
                      </a:r>
                      <a:r>
                        <a:rPr lang="sk-SK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sk-S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sk-S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sk-S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Agát biely (</a:t>
                      </a:r>
                      <a:r>
                        <a:rPr lang="sk-SK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Robinia pseudoacacia</a:t>
                      </a:r>
                      <a:r>
                        <a:rPr lang="sk-SK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sk-S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sk-S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―</a:t>
                      </a:r>
                      <a:endParaRPr lang="sk-S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Spolu</a:t>
                      </a:r>
                      <a:endParaRPr lang="sk-SK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441</a:t>
                      </a:r>
                      <a:endParaRPr lang="sk-SK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</a:t>
                      </a:r>
                      <a:endParaRPr lang="sk-SK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54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0222" y="229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2022" y="1348540"/>
            <a:ext cx="11897098" cy="5374477"/>
          </a:xfrm>
        </p:spPr>
        <p:txBody>
          <a:bodyPr>
            <a:normAutofit fontScale="77500" lnSpcReduction="20000"/>
          </a:bodyPr>
          <a:lstStyle/>
          <a:p>
            <a:r>
              <a:rPr lang="sk-SK" sz="2600" b="1" dirty="0">
                <a:latin typeface="Arial" panose="020B0604020202020204" pitchFamily="34" charset="0"/>
                <a:cs typeface="Arial" panose="020B0604020202020204" pitchFamily="34" charset="0"/>
              </a:rPr>
              <a:t>Hodnotenie zdravotného stavu testovaných </a:t>
            </a:r>
            <a:r>
              <a:rPr lang="sk-SK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drevín po 1. roku</a:t>
            </a:r>
          </a:p>
          <a:p>
            <a:endParaRPr lang="sk-SK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sk-SK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Mäkké a tvrdé listnáče (sadenice) – čistý popol ENO                                          Mäkké </a:t>
            </a:r>
            <a:r>
              <a:rPr lang="sk-SK" sz="1500" b="1" dirty="0">
                <a:latin typeface="Arial" panose="020B0604020202020204" pitchFamily="34" charset="0"/>
                <a:cs typeface="Arial" panose="020B0604020202020204" pitchFamily="34" charset="0"/>
              </a:rPr>
              <a:t>a tvrdé listnáče </a:t>
            </a:r>
            <a:r>
              <a:rPr lang="sk-SK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(sadenice</a:t>
            </a:r>
            <a:r>
              <a:rPr lang="sk-SK" sz="1500" b="1" dirty="0">
                <a:latin typeface="Arial" panose="020B0604020202020204" pitchFamily="34" charset="0"/>
                <a:cs typeface="Arial" panose="020B0604020202020204" pitchFamily="34" charset="0"/>
              </a:rPr>
              <a:t>) – popol ENO </a:t>
            </a:r>
            <a:r>
              <a:rPr lang="sk-SK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 maštaľný hnoj </a:t>
            </a:r>
          </a:p>
          <a:p>
            <a:pPr marL="0" indent="0">
              <a:buNone/>
            </a:pPr>
            <a:endParaRPr lang="sk-SK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 marL="0" indent="0">
              <a:buNone/>
            </a:pPr>
            <a:endParaRPr lang="sk-SK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k-SK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Mäkké a tvrdé listnáče (sadenice) – popol ENO / zemina</a:t>
            </a:r>
          </a:p>
          <a:p>
            <a:pPr marL="0" indent="0">
              <a:buNone/>
            </a:pPr>
            <a:endParaRPr lang="sk-SK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/>
          <a:srcRect l="24336" t="32626" r="25630" b="43234"/>
          <a:stretch/>
        </p:blipFill>
        <p:spPr>
          <a:xfrm>
            <a:off x="3215494" y="4926326"/>
            <a:ext cx="5690153" cy="169232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/>
          <a:srcRect l="24336" t="32237" r="25525" b="43234"/>
          <a:stretch/>
        </p:blipFill>
        <p:spPr>
          <a:xfrm>
            <a:off x="254976" y="2140452"/>
            <a:ext cx="5690153" cy="169232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4"/>
          <a:srcRect l="24336" t="35351" r="25525" b="39925"/>
          <a:stretch/>
        </p:blipFill>
        <p:spPr>
          <a:xfrm>
            <a:off x="6208021" y="2140452"/>
            <a:ext cx="5690153" cy="16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0222" y="229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2022" y="1348540"/>
            <a:ext cx="11897098" cy="5374477"/>
          </a:xfrm>
        </p:spPr>
        <p:txBody>
          <a:bodyPr>
            <a:normAutofit fontScale="77500" lnSpcReduction="20000"/>
          </a:bodyPr>
          <a:lstStyle/>
          <a:p>
            <a:r>
              <a:rPr lang="sk-SK" sz="2600" b="1" dirty="0">
                <a:latin typeface="Arial" panose="020B0604020202020204" pitchFamily="34" charset="0"/>
                <a:cs typeface="Arial" panose="020B0604020202020204" pitchFamily="34" charset="0"/>
              </a:rPr>
              <a:t>Hodnotenie zdravotného stavu testovaných </a:t>
            </a:r>
            <a:r>
              <a:rPr lang="sk-SK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drevín po 1. roku</a:t>
            </a:r>
          </a:p>
          <a:p>
            <a:endParaRPr lang="sk-SK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sk-SK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Mäkké a tvrdé listnáče (osové odrezky) – čistý popol ENO                                   Mäkké </a:t>
            </a:r>
            <a:r>
              <a:rPr lang="sk-SK" sz="1500" b="1" dirty="0">
                <a:latin typeface="Arial" panose="020B0604020202020204" pitchFamily="34" charset="0"/>
                <a:cs typeface="Arial" panose="020B0604020202020204" pitchFamily="34" charset="0"/>
              </a:rPr>
              <a:t>a tvrdé listnáče </a:t>
            </a:r>
            <a:r>
              <a:rPr lang="sk-SK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(osové odrezky) </a:t>
            </a:r>
            <a:r>
              <a:rPr lang="sk-SK" sz="1500" b="1" dirty="0">
                <a:latin typeface="Arial" panose="020B0604020202020204" pitchFamily="34" charset="0"/>
                <a:cs typeface="Arial" panose="020B0604020202020204" pitchFamily="34" charset="0"/>
              </a:rPr>
              <a:t>– popol ENO </a:t>
            </a:r>
            <a:r>
              <a:rPr lang="sk-SK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 maštaľný hnoj </a:t>
            </a:r>
          </a:p>
          <a:p>
            <a:pPr marL="0" indent="0">
              <a:buNone/>
            </a:pPr>
            <a:endParaRPr lang="sk-SK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 marL="0" indent="0">
              <a:buNone/>
            </a:pPr>
            <a:endParaRPr lang="sk-SK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k-SK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Mäkké a tvrdé listnáče (osové odrezky) – popol ENO / zemina</a:t>
            </a:r>
          </a:p>
          <a:p>
            <a:pPr marL="0" indent="0">
              <a:buNone/>
            </a:pPr>
            <a:endParaRPr lang="sk-SK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24336" t="46836" r="25525" b="36032"/>
          <a:stretch/>
        </p:blipFill>
        <p:spPr>
          <a:xfrm>
            <a:off x="344486" y="2234274"/>
            <a:ext cx="5631073" cy="166502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/>
          <a:srcRect l="24336" t="31846" r="25525" b="50828"/>
          <a:stretch/>
        </p:blipFill>
        <p:spPr>
          <a:xfrm>
            <a:off x="6208021" y="2234273"/>
            <a:ext cx="5631072" cy="1665027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4"/>
          <a:srcRect l="24336" t="33209" r="25630" b="49465"/>
          <a:stretch/>
        </p:blipFill>
        <p:spPr>
          <a:xfrm>
            <a:off x="3392484" y="4959867"/>
            <a:ext cx="5631073" cy="166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9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0222" y="229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2022" y="1348540"/>
            <a:ext cx="11897098" cy="5374477"/>
          </a:xfrm>
        </p:spPr>
        <p:txBody>
          <a:bodyPr>
            <a:normAutofit fontScale="77500" lnSpcReduction="20000"/>
          </a:bodyPr>
          <a:lstStyle/>
          <a:p>
            <a:r>
              <a:rPr lang="sk-SK" sz="2600" b="1" dirty="0">
                <a:latin typeface="Arial" panose="020B0604020202020204" pitchFamily="34" charset="0"/>
                <a:cs typeface="Arial" panose="020B0604020202020204" pitchFamily="34" charset="0"/>
              </a:rPr>
              <a:t>Hodnotenie zdravotného stavu testovaných </a:t>
            </a:r>
            <a:r>
              <a:rPr lang="sk-SK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drevín po 2. roku</a:t>
            </a:r>
          </a:p>
          <a:p>
            <a:endParaRPr lang="sk-SK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sk-SK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Mäkké a tvrdé listnáče (sadenice) – čistý popol ENO                                          Mäkké </a:t>
            </a:r>
            <a:r>
              <a:rPr lang="sk-SK" sz="1500" b="1" dirty="0">
                <a:latin typeface="Arial" panose="020B0604020202020204" pitchFamily="34" charset="0"/>
                <a:cs typeface="Arial" panose="020B0604020202020204" pitchFamily="34" charset="0"/>
              </a:rPr>
              <a:t>a tvrdé listnáče </a:t>
            </a:r>
            <a:r>
              <a:rPr lang="sk-SK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(sadenice</a:t>
            </a:r>
            <a:r>
              <a:rPr lang="sk-SK" sz="1500" b="1" dirty="0">
                <a:latin typeface="Arial" panose="020B0604020202020204" pitchFamily="34" charset="0"/>
                <a:cs typeface="Arial" panose="020B0604020202020204" pitchFamily="34" charset="0"/>
              </a:rPr>
              <a:t>) – popol ENO </a:t>
            </a:r>
            <a:r>
              <a:rPr lang="sk-SK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 maštaľný hnoj </a:t>
            </a:r>
          </a:p>
          <a:p>
            <a:pPr marL="0" indent="0">
              <a:buNone/>
            </a:pPr>
            <a:endParaRPr lang="sk-SK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 marL="0" indent="0">
              <a:buNone/>
            </a:pPr>
            <a:endParaRPr lang="sk-SK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k-SK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Mäkké a tvrdé listnáče (sadenice) – popol ENO / zemina</a:t>
            </a:r>
          </a:p>
          <a:p>
            <a:pPr marL="0" indent="0">
              <a:buNone/>
            </a:pPr>
            <a:endParaRPr lang="sk-SK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24336" t="34961" r="25525" b="40509"/>
          <a:stretch/>
        </p:blipFill>
        <p:spPr>
          <a:xfrm>
            <a:off x="355407" y="2210937"/>
            <a:ext cx="5609231" cy="171961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/>
          <a:srcRect l="24336" t="31068" r="25525" b="44403"/>
          <a:stretch/>
        </p:blipFill>
        <p:spPr>
          <a:xfrm>
            <a:off x="6208022" y="2210937"/>
            <a:ext cx="5609231" cy="1719619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4"/>
          <a:srcRect l="24336" t="29899" r="25525" b="45376"/>
          <a:stretch/>
        </p:blipFill>
        <p:spPr>
          <a:xfrm>
            <a:off x="3403406" y="4894217"/>
            <a:ext cx="5609231" cy="173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0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0222" y="229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2022" y="1348540"/>
            <a:ext cx="11897098" cy="5374477"/>
          </a:xfrm>
        </p:spPr>
        <p:txBody>
          <a:bodyPr>
            <a:normAutofit fontScale="77500" lnSpcReduction="20000"/>
          </a:bodyPr>
          <a:lstStyle/>
          <a:p>
            <a:r>
              <a:rPr lang="sk-SK" sz="2600" b="1" dirty="0">
                <a:latin typeface="Arial" panose="020B0604020202020204" pitchFamily="34" charset="0"/>
                <a:cs typeface="Arial" panose="020B0604020202020204" pitchFamily="34" charset="0"/>
              </a:rPr>
              <a:t>Hodnotenie zdravotného stavu testovaných </a:t>
            </a:r>
            <a:r>
              <a:rPr lang="sk-SK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drevín po 2. roku</a:t>
            </a:r>
          </a:p>
          <a:p>
            <a:endParaRPr lang="sk-SK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sk-SK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Mäkké a tvrdé listnáče (osové odrezky) – čistý popol ENO                                   Mäkké </a:t>
            </a:r>
            <a:r>
              <a:rPr lang="sk-SK" sz="1500" b="1" dirty="0">
                <a:latin typeface="Arial" panose="020B0604020202020204" pitchFamily="34" charset="0"/>
                <a:cs typeface="Arial" panose="020B0604020202020204" pitchFamily="34" charset="0"/>
              </a:rPr>
              <a:t>a tvrdé listnáče </a:t>
            </a:r>
            <a:r>
              <a:rPr lang="sk-SK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(osové odrezky) </a:t>
            </a:r>
            <a:r>
              <a:rPr lang="sk-SK" sz="1500" b="1" dirty="0">
                <a:latin typeface="Arial" panose="020B0604020202020204" pitchFamily="34" charset="0"/>
                <a:cs typeface="Arial" panose="020B0604020202020204" pitchFamily="34" charset="0"/>
              </a:rPr>
              <a:t>– popol ENO </a:t>
            </a:r>
            <a:r>
              <a:rPr lang="sk-SK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 maštaľný hnoj </a:t>
            </a:r>
          </a:p>
          <a:p>
            <a:pPr marL="0" indent="0">
              <a:buNone/>
            </a:pPr>
            <a:endParaRPr lang="sk-SK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 marL="0" indent="0">
              <a:buNone/>
            </a:pPr>
            <a:endParaRPr lang="sk-SK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k-SK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Mäkké a tvrdé listnáče (osové odrezky) – popol ENO / zemina</a:t>
            </a:r>
          </a:p>
          <a:p>
            <a:pPr marL="0" indent="0">
              <a:buNone/>
            </a:pPr>
            <a:endParaRPr lang="sk-SK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/>
          <a:srcRect l="24336" t="40023" r="25525" b="42651"/>
          <a:stretch/>
        </p:blipFill>
        <p:spPr>
          <a:xfrm>
            <a:off x="354697" y="2198155"/>
            <a:ext cx="5610649" cy="158141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/>
          <a:srcRect l="24336" t="33987" r="25525" b="48492"/>
          <a:stretch/>
        </p:blipFill>
        <p:spPr>
          <a:xfrm>
            <a:off x="6208020" y="2198155"/>
            <a:ext cx="5610649" cy="158141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4"/>
          <a:srcRect l="24336" t="35351" r="25525" b="47128"/>
          <a:stretch/>
        </p:blipFill>
        <p:spPr>
          <a:xfrm>
            <a:off x="2946205" y="4928572"/>
            <a:ext cx="6523631" cy="158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4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870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DISKUSIA</a:t>
            </a:r>
            <a:endParaRPr lang="sk-SK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199" y="1825625"/>
            <a:ext cx="10709367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Obnova ekosystémov zničených popolčekom: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Banát, Rumunsko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Fytoremediačný potenciál rýchlorastúcich drevín: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Baia Mare, Rumunsko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Revitalizácia uloženého popola na odkalisku: 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Chennai, India </a:t>
            </a:r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Popolčekové znečisťovanie v západnej balkánskej oblasti: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Tuzla, Bosna a Hercegovina  </a:t>
            </a:r>
          </a:p>
          <a:p>
            <a:pPr marL="0" indent="0" algn="just">
              <a:buNone/>
            </a:pPr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55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ZÁVERY</a:t>
            </a:r>
            <a:endParaRPr lang="sk-SK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5120639"/>
          </a:xfrm>
        </p:spPr>
        <p:txBody>
          <a:bodyPr>
            <a:noAutofit/>
          </a:bodyPr>
          <a:lstStyle/>
          <a:p>
            <a:pPr marL="342900" lvl="1" indent="-342900" algn="just">
              <a:lnSpc>
                <a:spcPct val="150000"/>
              </a:lnSpc>
              <a:spcBef>
                <a:spcPts val="0"/>
              </a:spcBef>
            </a:pP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Topoľ 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sivý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sz="1800" i="1" dirty="0">
                <a:latin typeface="Arial" panose="020B0604020202020204" pitchFamily="34" charset="0"/>
                <a:cs typeface="Arial" panose="020B0604020202020204" pitchFamily="34" charset="0"/>
              </a:rPr>
              <a:t>populus canescens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) sa ukazuje ako nevhodná drevina do týchto variantov popolových plôch. </a:t>
            </a:r>
            <a:endParaRPr lang="sk-S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50000"/>
              </a:lnSpc>
              <a:spcBef>
                <a:spcPts val="0"/>
              </a:spcBef>
            </a:pP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Topoľ 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čierny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sz="1800" i="1" dirty="0">
                <a:latin typeface="Arial" panose="020B0604020202020204" pitchFamily="34" charset="0"/>
                <a:cs typeface="Arial" panose="020B0604020202020204" pitchFamily="34" charset="0"/>
              </a:rPr>
              <a:t>populus nigra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) napĺňa rastové parametre, ale citlivo reaguje na hrdze z rodu </a:t>
            </a:r>
            <a:r>
              <a:rPr lang="sk-SK" sz="1800" i="1" dirty="0">
                <a:latin typeface="Arial" panose="020B0604020202020204" pitchFamily="34" charset="0"/>
                <a:cs typeface="Arial" panose="020B0604020202020204" pitchFamily="34" charset="0"/>
              </a:rPr>
              <a:t>Melampsora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a bakteriálnu chorobu </a:t>
            </a:r>
            <a:r>
              <a:rPr lang="sk-SK" sz="1800" i="1" dirty="0">
                <a:latin typeface="Arial" panose="020B0604020202020204" pitchFamily="34" charset="0"/>
                <a:cs typeface="Arial" panose="020B0604020202020204" pitchFamily="34" charset="0"/>
              </a:rPr>
              <a:t>Erwinia cancerogena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k-S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50000"/>
              </a:lnSpc>
              <a:spcBef>
                <a:spcPts val="0"/>
              </a:spcBef>
            </a:pP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Topoľ 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euroamerický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sz="1800" i="1" dirty="0">
                <a:latin typeface="Arial" panose="020B0604020202020204" pitchFamily="34" charset="0"/>
                <a:cs typeface="Arial" panose="020B0604020202020204" pitchFamily="34" charset="0"/>
              </a:rPr>
              <a:t>populus euroamericana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) spĺňa všetky požiadavky na výsadbu, aj napriek tomu, že ide o šľachtený euroamerický topoľ. </a:t>
            </a:r>
            <a:endParaRPr lang="sk-S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50000"/>
              </a:lnSpc>
              <a:spcBef>
                <a:spcPts val="0"/>
              </a:spcBef>
            </a:pP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Topoľ 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balzamový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sz="1800" i="1" dirty="0">
                <a:latin typeface="Arial" panose="020B0604020202020204" pitchFamily="34" charset="0"/>
                <a:cs typeface="Arial" panose="020B0604020202020204" pitchFamily="34" charset="0"/>
              </a:rPr>
              <a:t>populus balsamifera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) je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vhodná drevina na výsadbu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 popolových plôch. </a:t>
            </a:r>
          </a:p>
          <a:p>
            <a:pPr marL="342900" lvl="1" indent="-342900" algn="just">
              <a:lnSpc>
                <a:spcPct val="150000"/>
              </a:lnSpc>
              <a:spcBef>
                <a:spcPts val="0"/>
              </a:spcBef>
            </a:pP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Vŕba 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biela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sz="1800" i="1" dirty="0">
                <a:latin typeface="Arial" panose="020B0604020202020204" pitchFamily="34" charset="0"/>
                <a:cs typeface="Arial" panose="020B0604020202020204" pitchFamily="34" charset="0"/>
              </a:rPr>
              <a:t>salix alba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) je vhodnou drevinou do popolových plôch, spĺňa všetky kritériá. </a:t>
            </a:r>
            <a:endParaRPr lang="sk-S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50000"/>
              </a:lnSpc>
              <a:spcBef>
                <a:spcPts val="0"/>
              </a:spcBef>
            </a:pP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Vŕba 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košikárska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sz="1800" i="1" dirty="0">
                <a:latin typeface="Arial" panose="020B0604020202020204" pitchFamily="34" charset="0"/>
                <a:cs typeface="Arial" panose="020B0604020202020204" pitchFamily="34" charset="0"/>
              </a:rPr>
              <a:t>salix viminalis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) je vhodnou drevinou do popolových plôch za predpokladu, že sa v 3 až 4 ročnom intervale orezáva. </a:t>
            </a:r>
            <a:endParaRPr lang="sk-S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50000"/>
              </a:lnSpc>
              <a:spcBef>
                <a:spcPts val="0"/>
              </a:spcBef>
            </a:pP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Agát 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biely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sz="1800" i="1" dirty="0">
                <a:latin typeface="Arial" panose="020B0604020202020204" pitchFamily="34" charset="0"/>
                <a:cs typeface="Arial" panose="020B0604020202020204" pitchFamily="34" charset="0"/>
              </a:rPr>
              <a:t>robinia pseudoacacia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) je vhodný len do variantu popola so zeminou.</a:t>
            </a:r>
          </a:p>
        </p:txBody>
      </p:sp>
    </p:spTree>
    <p:extLst>
      <p:ext uri="{BB962C8B-B14F-4D97-AF65-F5344CB8AC3E}">
        <p14:creationId xmlns:p14="http://schemas.microsoft.com/office/powerpoint/2010/main" val="156360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1886" y="412091"/>
            <a:ext cx="11421291" cy="8882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ĎAKUJEM ZA POZORNOSŤ</a:t>
            </a:r>
            <a:endParaRPr lang="sk-SK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k-SK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1297577" y="4685211"/>
            <a:ext cx="10515600" cy="198555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sk-SK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sk-SK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sk-SK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k-SK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k-SK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</a:t>
            </a:r>
          </a:p>
          <a:p>
            <a:pPr marL="0" indent="0" algn="just">
              <a:buNone/>
            </a:pPr>
            <a:r>
              <a:rPr lang="sk-SK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Email: </a:t>
            </a:r>
            <a:r>
              <a:rPr lang="sk-SK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brunovsky.peter.sevs@gmail.com, </a:t>
            </a:r>
            <a:r>
              <a:rPr lang="sk-SK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Tel.: </a:t>
            </a:r>
            <a:r>
              <a:rPr lang="sk-SK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+421 903 548 550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sk-SK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AM_05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77" y="1376565"/>
            <a:ext cx="28194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SAM_05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38" y="1376565"/>
            <a:ext cx="28194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AM_05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899" y="1300365"/>
            <a:ext cx="28194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SAM_10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77" y="3855856"/>
            <a:ext cx="2819400" cy="225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SAM_104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38" y="3855856"/>
            <a:ext cx="2819400" cy="225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SAM_105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899" y="3855856"/>
            <a:ext cx="2819400" cy="225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77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6240" y="365125"/>
            <a:ext cx="11399520" cy="1325563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Štruktúra príspevku</a:t>
            </a:r>
            <a:endParaRPr lang="sk-SK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ÚVOD</a:t>
            </a:r>
          </a:p>
          <a:p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CIEĽ PRÍSPEVKU</a:t>
            </a:r>
          </a:p>
          <a:p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METÓDY A MATERIÁLY</a:t>
            </a:r>
          </a:p>
          <a:p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VÝSLEDKY </a:t>
            </a:r>
          </a:p>
          <a:p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DISKUSIA</a:t>
            </a:r>
          </a:p>
          <a:p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ZÁVERY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8778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ÚVOD</a:t>
            </a:r>
            <a:endParaRPr lang="sk-SK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6686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Možnosti rekultivácie a následného využívania odkalísk a priemyselných háld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Rekultivácie popolových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odkalísk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Rýchlorastúce dreviny a možnosti ich využitia pri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rekultivácii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Energetické plodiny v udržateľnej fytoremediácii 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99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CIEĽ PRÍSPEVKU</a:t>
            </a:r>
            <a:endParaRPr lang="sk-SK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Primárnym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cieľom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príspevku bolo vyhodnotiť zdravotný stav topoľov a vŕb (agátu) a zamerať sa na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najnebezpečnejšie bakteriálne (</a:t>
            </a:r>
            <a:r>
              <a:rPr lang="sk-SK" sz="2000" i="1" dirty="0">
                <a:latin typeface="Arial" panose="020B0604020202020204" pitchFamily="34" charset="0"/>
                <a:cs typeface="Arial" panose="020B0604020202020204" pitchFamily="34" charset="0"/>
              </a:rPr>
              <a:t>Erwinia carcerogenea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) a hubové choroby (</a:t>
            </a:r>
            <a:r>
              <a:rPr lang="sk-SK" sz="2000" i="1" dirty="0">
                <a:latin typeface="Arial" panose="020B0604020202020204" pitchFamily="34" charset="0"/>
                <a:cs typeface="Arial" panose="020B0604020202020204" pitchFamily="34" charset="0"/>
              </a:rPr>
              <a:t>Chondroplea populea, Marssonina brunnea, Melempsora sp.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), ďalej škodcov asimilačných orgánov, ako aj na škodcov kmienkov (Saperda).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sk-SK" sz="2000" u="sng" dirty="0">
                <a:latin typeface="Arial" panose="020B0604020202020204" pitchFamily="34" charset="0"/>
                <a:cs typeface="Arial" panose="020B0604020202020204" pitchFamily="34" charset="0"/>
              </a:rPr>
              <a:t>Čiastkové ciele </a:t>
            </a:r>
            <a:r>
              <a:rPr lang="sk-SK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príspevku: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stanovení stupňa napadnutia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postupovať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podľa metodiky vypracovanej Národným lesníckym centrom vo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Zvolene,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prezentovať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výsledky z hodnotenia zdravotného stavu testovaných drevín po 1. a 2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roku.</a:t>
            </a:r>
          </a:p>
          <a:p>
            <a:pPr lvl="0" algn="just"/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METÓDY A MATERIÁLY</a:t>
            </a:r>
            <a:endParaRPr lang="sk-SK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37696" y="1690688"/>
            <a:ext cx="5944739" cy="4583885"/>
          </a:xfrm>
        </p:spPr>
        <p:txBody>
          <a:bodyPr>
            <a:noAutofit/>
          </a:bodyPr>
          <a:lstStyle/>
          <a:p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Charakteristika objektu skúmania</a:t>
            </a:r>
          </a:p>
          <a:p>
            <a:pPr marL="0" indent="0" algn="just">
              <a:buNone/>
            </a:pP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Skúmaný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objekt – Dočasné odkalisko je situované do Trenčianskeho kraja, okresu Prievidza a rozprestiera sa v katastrálnom území obce Bystričany a Zemianske Kostoľany. Dočasné odkalisko sa nachádza západne od obce Zemianske Kostoľany, na pravom brehu rieky Nitra – v smere jej toku, približne 2 km od Pôvodného odkaliska. Teleso odkaliska sa tiahne na úpätí pohoria Drieňov od severozápadu na juhovýchod a na jeho južnom okraji sa nachádzajú kúpele Chalmová. Budovať ho začali v roku 1965 po havárii Pôvodného odkaliska. Po roku 1998 dostavaním viacerých stavebných objektov v rámci stavby Ukladanie stabilizátu na Dočasné odkalisko vznikla na tomto odkalisku skládka odpadov na inertný odpad, na ktorú bol ukladaný stabilizát. Základná hrádza bola rovnako ako nadvyšovacie hrádze vystavaná z popola a 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škvary.</a:t>
            </a:r>
            <a:endParaRPr lang="sk-SK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/>
          <a:srcRect l="34638" t="27267" r="21646" b="15667"/>
          <a:stretch/>
        </p:blipFill>
        <p:spPr>
          <a:xfrm>
            <a:off x="6278880" y="1690688"/>
            <a:ext cx="5610011" cy="4583885"/>
          </a:xfrm>
          <a:prstGeom prst="rect">
            <a:avLst/>
          </a:prstGeom>
        </p:spPr>
      </p:pic>
      <p:sp>
        <p:nvSpPr>
          <p:cNvPr id="9" name="Šípka doľava 8"/>
          <p:cNvSpPr/>
          <p:nvPr/>
        </p:nvSpPr>
        <p:spPr>
          <a:xfrm>
            <a:off x="9414811" y="4259762"/>
            <a:ext cx="1510450" cy="70539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Experimentálna plocha</a:t>
            </a:r>
            <a:endParaRPr lang="sk-SK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58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METÓDY A MATERIÁLY</a:t>
            </a:r>
            <a:endParaRPr lang="sk-SK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9183" y="1856151"/>
            <a:ext cx="11887200" cy="4583885"/>
          </a:xfrm>
        </p:spPr>
        <p:txBody>
          <a:bodyPr numCol="2">
            <a:noAutofit/>
          </a:bodyPr>
          <a:lstStyle/>
          <a:p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Metodika hodnotenia zdravotného stavu</a:t>
            </a:r>
          </a:p>
          <a:p>
            <a:pPr marL="0" indent="0">
              <a:buNone/>
            </a:pPr>
            <a:endParaRPr lang="sk-SK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Pri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stanovení stupňa napadnutia sa postupovalo podľa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metodiky vypracovanej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Národným lesníckym centrom vo Zvolene, </a:t>
            </a:r>
            <a:r>
              <a:rPr lang="sk-SK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ako </a:t>
            </a:r>
            <a:r>
              <a:rPr lang="sk-SK" sz="1800" u="sng" dirty="0">
                <a:latin typeface="Arial" panose="020B0604020202020204" pitchFamily="34" charset="0"/>
                <a:cs typeface="Arial" panose="020B0604020202020204" pitchFamily="34" charset="0"/>
              </a:rPr>
              <a:t>je to zrejmé z nasledovného prehľadu</a:t>
            </a:r>
            <a:r>
              <a:rPr lang="sk-SK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Huba</a:t>
            </a:r>
            <a:r>
              <a:rPr lang="sk-SK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Chondroplea populea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– bez znakov napadnutia,</a:t>
            </a:r>
          </a:p>
          <a:p>
            <a:pPr marL="0" indent="0" algn="just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– ojedinelý výskyt,</a:t>
            </a:r>
          </a:p>
          <a:p>
            <a:pPr marL="0" indent="0" algn="just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– slabý výskyt,</a:t>
            </a:r>
          </a:p>
          <a:p>
            <a:pPr marL="0" indent="0" algn="just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– mierny výskyt,</a:t>
            </a:r>
          </a:p>
          <a:p>
            <a:pPr marL="0" indent="0" algn="just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– silný výskyt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k-S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k-S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k-S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Huba </a:t>
            </a:r>
            <a:r>
              <a:rPr lang="sk-SK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Marssonina brunnea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– nákaza nezistená,</a:t>
            </a:r>
          </a:p>
          <a:p>
            <a:pPr marL="0" indent="0" algn="just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– ojedinelý výskyt nekrotických škvŕn do počtu 10,</a:t>
            </a:r>
          </a:p>
          <a:p>
            <a:pPr marL="0" indent="0" algn="just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– nekrotické škvrny pokrývajú plochy do 1/8,     </a:t>
            </a:r>
          </a:p>
          <a:p>
            <a:pPr marL="0" indent="0" algn="just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– väčší výskyt, nekrotické škvrny nepresahujú ¼ plochy, </a:t>
            </a:r>
          </a:p>
          <a:p>
            <a:pPr marL="0" indent="0" algn="just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– pokryv je väčší, ale nepresahujú ½ plochy, </a:t>
            </a:r>
          </a:p>
          <a:p>
            <a:pPr marL="0" indent="0" algn="just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– pokryv presahuje polovicu plochy; </a:t>
            </a:r>
            <a:endParaRPr lang="sk-SK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73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METÓDY A MATERIÁLY</a:t>
            </a:r>
            <a:endParaRPr lang="sk-SK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56151"/>
            <a:ext cx="10339316" cy="4583885"/>
          </a:xfrm>
        </p:spPr>
        <p:txBody>
          <a:bodyPr numCol="2">
            <a:noAutofit/>
          </a:bodyPr>
          <a:lstStyle/>
          <a:p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Metodika hodnotenia zdravotného stavu</a:t>
            </a:r>
          </a:p>
          <a:p>
            <a:pPr marL="0" indent="0" algn="just">
              <a:buNone/>
            </a:pPr>
            <a:endParaRPr lang="sk-S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Huba </a:t>
            </a:r>
            <a:r>
              <a:rPr lang="sk-SK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Melmpsora sp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– rezistentný, </a:t>
            </a:r>
          </a:p>
          <a:p>
            <a:pPr marL="0" indent="0" algn="just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– necitlivý, </a:t>
            </a:r>
          </a:p>
          <a:p>
            <a:pPr marL="0" indent="0" algn="just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– slabo citlivý, </a:t>
            </a:r>
          </a:p>
          <a:p>
            <a:pPr marL="0" indent="0" algn="just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– citlivý, </a:t>
            </a:r>
          </a:p>
          <a:p>
            <a:pPr marL="0" indent="0" algn="just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– veľmi silne citlivý; </a:t>
            </a:r>
            <a:endParaRPr lang="sk-S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k-S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k-S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Baktéria </a:t>
            </a:r>
            <a:r>
              <a:rPr lang="sk-SK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Erwinia carcenogena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– nákaza nezistená, </a:t>
            </a:r>
          </a:p>
          <a:p>
            <a:pPr marL="0" indent="0" algn="just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– zistená prítomnosť nákazy do 10 škvŕn na kmienku (kmeni), </a:t>
            </a:r>
          </a:p>
          <a:p>
            <a:pPr marL="0" indent="0" algn="just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– viac ako 10 škvŕn, výhony sa dôsledku baktérie nevytvárajú, </a:t>
            </a:r>
          </a:p>
          <a:p>
            <a:pPr marL="0" indent="0" algn="just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– kmienok husto osadený škvrnami, začínajú sa vytvárať bočné výhony, </a:t>
            </a:r>
          </a:p>
          <a:p>
            <a:pPr marL="0" indent="0" algn="just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– kmienok husto osadený škvrnami, rany sa nehoja; </a:t>
            </a:r>
          </a:p>
          <a:p>
            <a:pPr marL="0" indent="0" algn="just">
              <a:buNone/>
            </a:pP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18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METÓDY A MATERIÁLY</a:t>
            </a:r>
            <a:endParaRPr lang="sk-SK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45660" y="1856151"/>
            <a:ext cx="11682483" cy="4583885"/>
          </a:xfrm>
        </p:spPr>
        <p:txBody>
          <a:bodyPr numCol="3">
            <a:noAutofit/>
          </a:bodyPr>
          <a:lstStyle/>
          <a:p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Metodika hodnotenia zdravotného stavu</a:t>
            </a:r>
          </a:p>
          <a:p>
            <a:pPr marL="0" indent="0" algn="just">
              <a:buNone/>
            </a:pPr>
            <a:endParaRPr lang="sk-S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Listoví škodcovia: </a:t>
            </a: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– bez znakov napadnutia, </a:t>
            </a:r>
          </a:p>
          <a:p>
            <a:pPr marL="0" indent="0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– ojedinelý výskyt, </a:t>
            </a:r>
          </a:p>
          <a:p>
            <a:pPr marL="0" indent="0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– slabý výskyt, </a:t>
            </a:r>
          </a:p>
          <a:p>
            <a:pPr marL="0" indent="0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– mierny výskyt, </a:t>
            </a:r>
          </a:p>
          <a:p>
            <a:pPr marL="0" indent="0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– silný výskyt; </a:t>
            </a:r>
            <a:endParaRPr lang="sk-S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Škodcovia 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kmienkov: </a:t>
            </a: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– rezistentný, 0 – slabý výskyt, </a:t>
            </a:r>
          </a:p>
          <a:p>
            <a:pPr marL="0" indent="0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– závrt (novotvar), </a:t>
            </a:r>
          </a:p>
          <a:p>
            <a:pPr marL="0" indent="0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– mierny výskyt (do 5 novotvarov), </a:t>
            </a:r>
          </a:p>
          <a:p>
            <a:pPr marL="0" indent="0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– silný (do 10 novotvarov), </a:t>
            </a:r>
          </a:p>
          <a:p>
            <a:pPr marL="0" indent="0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– veľmi silný výskyt (nad 10 novotvarov); </a:t>
            </a:r>
            <a:endParaRPr lang="sk-S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Z abiotických činiteľov sa hodnotili škody spôsobené mrazom. </a:t>
            </a: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800" u="sng" dirty="0">
                <a:latin typeface="Arial" panose="020B0604020202020204" pitchFamily="34" charset="0"/>
                <a:cs typeface="Arial" panose="020B0604020202020204" pitchFamily="34" charset="0"/>
              </a:rPr>
              <a:t>Stupeň napadnutia sme vyjadrili nasledovne: </a:t>
            </a: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– bez znakov napadnutia, </a:t>
            </a:r>
          </a:p>
          <a:p>
            <a:pPr marL="0" indent="0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– koncové listu boli napadnuté mrazom, ale terminálny prút vyzrel, </a:t>
            </a:r>
          </a:p>
          <a:p>
            <a:pPr marL="0" indent="0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– všetky listy boli spálené, ale terminálny prút vyzrel, </a:t>
            </a:r>
          </a:p>
          <a:p>
            <a:pPr marL="0" indent="0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– listy a terminálny prút boli poškodené mrazom</a:t>
            </a:r>
          </a:p>
        </p:txBody>
      </p:sp>
    </p:spTree>
    <p:extLst>
      <p:ext uri="{BB962C8B-B14F-4D97-AF65-F5344CB8AC3E}">
        <p14:creationId xmlns:p14="http://schemas.microsoft.com/office/powerpoint/2010/main" val="405088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00594"/>
            <a:ext cx="12192000" cy="1825625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VÝSLEDKY </a:t>
            </a:r>
            <a:br>
              <a:rPr lang="sk-SK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Príprava a založenie pokusnej výsadby</a:t>
            </a:r>
            <a:endParaRPr lang="sk-SK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Príprava plochy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/>
          <a:srcRect l="14526" t="23737" r="54302" b="54406"/>
          <a:stretch/>
        </p:blipFill>
        <p:spPr>
          <a:xfrm>
            <a:off x="1863632" y="3065419"/>
            <a:ext cx="8464735" cy="323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8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3566</TotalTime>
  <Words>1048</Words>
  <Application>Microsoft Office PowerPoint</Application>
  <PresentationFormat>Širokouhlá</PresentationFormat>
  <Paragraphs>282</Paragraphs>
  <Slides>18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Motív Office</vt:lpstr>
      <vt:lpstr>Prezentácia programu PowerPoint</vt:lpstr>
      <vt:lpstr>Štruktúra príspevku</vt:lpstr>
      <vt:lpstr>ÚVOD</vt:lpstr>
      <vt:lpstr>CIEĽ PRÍSPEVKU</vt:lpstr>
      <vt:lpstr>METÓDY A MATERIÁLY</vt:lpstr>
      <vt:lpstr>METÓDY A MATERIÁLY</vt:lpstr>
      <vt:lpstr>METÓDY A MATERIÁLY</vt:lpstr>
      <vt:lpstr>METÓDY A MATERIÁLY</vt:lpstr>
      <vt:lpstr>VÝSLEDKY   Príprava a založenie pokusnej výsadby</vt:lpstr>
      <vt:lpstr>Príprava a založenie pokusnej výsadby</vt:lpstr>
      <vt:lpstr>Prehľad vysadených drevín</vt:lpstr>
      <vt:lpstr>VÝSLEDKY</vt:lpstr>
      <vt:lpstr>VÝSLEDKY</vt:lpstr>
      <vt:lpstr>VÝSLEDKY</vt:lpstr>
      <vt:lpstr>VÝSLEDKY</vt:lpstr>
      <vt:lpstr>DISKUSIA</vt:lpstr>
      <vt:lpstr>ZÁVERY</vt:lpstr>
      <vt:lpstr>Prezentácia programu PowerPoint</vt:lpstr>
    </vt:vector>
  </TitlesOfParts>
  <Company>SEVS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Peter Brunovský</dc:creator>
  <cp:lastModifiedBy>Peter Brunovský</cp:lastModifiedBy>
  <cp:revision>290</cp:revision>
  <dcterms:created xsi:type="dcterms:W3CDTF">2015-02-20T07:44:54Z</dcterms:created>
  <dcterms:modified xsi:type="dcterms:W3CDTF">2019-03-21T08:41:45Z</dcterms:modified>
</cp:coreProperties>
</file>