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9" r:id="rId3"/>
    <p:sldId id="280" r:id="rId4"/>
    <p:sldId id="285" r:id="rId5"/>
    <p:sldId id="257" r:id="rId6"/>
    <p:sldId id="269" r:id="rId7"/>
    <p:sldId id="270" r:id="rId8"/>
    <p:sldId id="271" r:id="rId9"/>
    <p:sldId id="272" r:id="rId10"/>
    <p:sldId id="278" r:id="rId11"/>
    <p:sldId id="283" r:id="rId12"/>
    <p:sldId id="286" r:id="rId13"/>
    <p:sldId id="281" r:id="rId14"/>
    <p:sldId id="282" r:id="rId15"/>
    <p:sldId id="274" r:id="rId16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jkova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A01AD-D549-437F-8C40-37395CA1D47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7D7B-F926-4704-977B-64B72CE602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212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2945-2EF1-40BC-A1A4-05C810776963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706DC-4111-4B28-BDD1-481DE37BDE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5086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1363"/>
            <a:ext cx="4935538" cy="37020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7890"/>
            <a:ext cx="5389563" cy="44370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RIA: </a:t>
            </a:r>
            <a:r>
              <a:rPr lang="en-GB" altLang="en-US" b="1" smtClean="0">
                <a:solidFill>
                  <a:srgbClr val="0070C0"/>
                </a:solidFill>
                <a:ea typeface="MS PGothic" pitchFamily="34" charset="-128"/>
              </a:rPr>
              <a:t>Action primarily consisting of activities aiming to establish new knowledge and/or to explore the feasibility of a new or improved technology, product, process, service or solution</a:t>
            </a:r>
          </a:p>
          <a:p>
            <a:r>
              <a:rPr lang="cs-CZ" altLang="cs-CZ" smtClean="0"/>
              <a:t>IA: </a:t>
            </a:r>
            <a:r>
              <a:rPr lang="en-GB" altLang="en-US" b="1" smtClean="0">
                <a:solidFill>
                  <a:srgbClr val="0070C0"/>
                </a:solidFill>
                <a:ea typeface="MS PGothic" pitchFamily="34" charset="-128"/>
              </a:rPr>
              <a:t>Action primarily consisting of activities directly aiming at producing plans and arrangements or designs for new, altered or improved products, processes or services</a:t>
            </a:r>
          </a:p>
          <a:p>
            <a:r>
              <a:rPr lang="cs-CZ" altLang="cs-CZ" smtClean="0"/>
              <a:t>CSA: </a:t>
            </a:r>
            <a:r>
              <a:rPr lang="en-GB" altLang="en-US" b="1" smtClean="0">
                <a:solidFill>
                  <a:srgbClr val="0070C0"/>
                </a:solidFill>
                <a:ea typeface="MS PGothic" pitchFamily="34" charset="-128"/>
              </a:rPr>
              <a:t>Actions consisting primarily of accompanying measures such as </a:t>
            </a:r>
            <a:r>
              <a:rPr lang="en-GB" altLang="en-US" smtClean="0">
                <a:solidFill>
                  <a:srgbClr val="0070C0"/>
                </a:solidFill>
                <a:ea typeface="MS PGothic" pitchFamily="34" charset="-128"/>
              </a:rPr>
              <a:t>standardisation, dissemination, awareness-raising and communication, networking, coordination or support services, policy dialogues and mutual learning exercises and studies, including design studies for new infrastructure</a:t>
            </a:r>
            <a:endParaRPr lang="en-GB" altLang="en-US" b="1" smtClean="0">
              <a:solidFill>
                <a:srgbClr val="0070C0"/>
              </a:solidFill>
              <a:ea typeface="MS PGothic" pitchFamily="34" charset="-128"/>
            </a:endParaRPr>
          </a:p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9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9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9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9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7"/>
          <a:stretch>
            <a:fillRect/>
          </a:stretch>
        </p:blipFill>
        <p:spPr bwMode="auto">
          <a:xfrm>
            <a:off x="0" y="0"/>
            <a:ext cx="23399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68538" y="333375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11188" y="6092825"/>
            <a:ext cx="7921625" cy="0"/>
          </a:xfrm>
          <a:prstGeom prst="line">
            <a:avLst/>
          </a:prstGeom>
          <a:noFill/>
          <a:ln w="12700">
            <a:solidFill>
              <a:srgbClr val="004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844675"/>
            <a:ext cx="7273925" cy="433388"/>
          </a:xfrm>
        </p:spPr>
        <p:txBody>
          <a:bodyPr lIns="0" tIns="0" rIns="0" bIns="0" anchor="t"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420938"/>
            <a:ext cx="7273925" cy="10080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258888" y="3357563"/>
            <a:ext cx="727392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415A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567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E275-FC57-4147-AC99-20C924C1D9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875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7038" y="363538"/>
            <a:ext cx="1838325" cy="5513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58888" y="363538"/>
            <a:ext cx="5365750" cy="5513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5491-A667-4703-AB19-77AAB7DFB3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072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5116-5111-4766-9527-289B7A3650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13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0E39-D63E-4D6C-AB95-B812D2A3AE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718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8888" y="1916113"/>
            <a:ext cx="356076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72050" y="1916113"/>
            <a:ext cx="356076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6317-B2E9-4071-93AD-2AF67C75AF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731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D6A76-E7A5-49E3-9C12-EC9B42503B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46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01B1-DDFF-47FC-9573-A0F292E380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870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CD34-D2DB-44C8-99BA-3CBA5B2C84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441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E436-0307-4738-BEA0-6DD676717E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517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452C-29EE-49F7-81FA-12ED67DE97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62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38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363538"/>
            <a:ext cx="605948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916113"/>
            <a:ext cx="72739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9B4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3A60B-C4EC-4E26-9F80-A46B1DC992D5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11188" y="6092825"/>
            <a:ext cx="7921625" cy="0"/>
          </a:xfrm>
          <a:prstGeom prst="line">
            <a:avLst/>
          </a:prstGeom>
          <a:noFill/>
          <a:ln w="12700">
            <a:solidFill>
              <a:srgbClr val="004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0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415A"/>
          </a:solidFill>
          <a:latin typeface="+mn-lt"/>
          <a:ea typeface="+mn-ea"/>
          <a:cs typeface="+mn-cs"/>
        </a:defRPr>
      </a:lvl1pPr>
      <a:lvl2pPr marL="719138" indent="-1809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415A"/>
          </a:solidFill>
          <a:latin typeface="+mn-lt"/>
        </a:defRPr>
      </a:lvl2pPr>
      <a:lvl3pPr marL="1165225" indent="-1619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15A"/>
          </a:solidFill>
          <a:latin typeface="+mn-lt"/>
        </a:defRPr>
      </a:lvl3pPr>
      <a:lvl4pPr marL="1611313" indent="-1793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415A"/>
          </a:solidFill>
          <a:latin typeface="+mn-lt"/>
        </a:defRPr>
      </a:lvl4pPr>
      <a:lvl5pPr marL="2057400" indent="-2174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5pPr>
      <a:lvl6pPr marL="25146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6pPr>
      <a:lvl7pPr marL="29718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7pPr>
      <a:lvl8pPr marL="34290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8pPr>
      <a:lvl9pPr marL="38862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re2030.eu/cabriss" TargetMode="External"/><Relationship Id="rId2" Type="http://schemas.openxmlformats.org/officeDocument/2006/relationships/hyperlink" Target="https://circular-impact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dis.europa.eu/projects/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2020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7.cz/zivotni-prostredi-environment/" TargetMode="External"/><Relationship Id="rId2" Type="http://schemas.openxmlformats.org/officeDocument/2006/relationships/hyperlink" Target="mailto:cejkova@tc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7" name="Rectangle 3"/>
          <p:cNvSpPr>
            <a:spLocks noChangeArrowheads="1"/>
          </p:cNvSpPr>
          <p:nvPr/>
        </p:nvSpPr>
        <p:spPr bwMode="auto">
          <a:xfrm>
            <a:off x="4610639" y="4869160"/>
            <a:ext cx="4044754" cy="11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80000"/>
              </a:lnSpc>
              <a:spcBef>
                <a:spcPct val="40000"/>
              </a:spcBef>
              <a:buClr>
                <a:srgbClr val="4720D4"/>
              </a:buClr>
              <a:buFont typeface="Wingdings" pitchFamily="2" charset="2"/>
              <a:buNone/>
              <a:defRPr/>
            </a:pPr>
            <a:endParaRPr lang="cs-CZ" sz="2400" b="1" dirty="0">
              <a:solidFill>
                <a:srgbClr val="4720D4"/>
              </a:solidFill>
              <a:latin typeface="Arial" charset="0"/>
            </a:endParaRPr>
          </a:p>
          <a:p>
            <a:pPr algn="r">
              <a:lnSpc>
                <a:spcPct val="80000"/>
              </a:lnSpc>
              <a:spcBef>
                <a:spcPct val="40000"/>
              </a:spcBef>
              <a:buClr>
                <a:srgbClr val="4720D4"/>
              </a:buClr>
              <a:buFont typeface="Wingdings" pitchFamily="2" charset="2"/>
              <a:buNone/>
              <a:defRPr/>
            </a:pPr>
            <a:r>
              <a:rPr lang="cs-CZ" sz="1700" dirty="0">
                <a:solidFill>
                  <a:srgbClr val="00415A"/>
                </a:solidFill>
              </a:rPr>
              <a:t>Jana </a:t>
            </a:r>
            <a:r>
              <a:rPr lang="cs-CZ" sz="1700" dirty="0" smtClean="0">
                <a:solidFill>
                  <a:srgbClr val="00415A"/>
                </a:solidFill>
              </a:rPr>
              <a:t>Čejková</a:t>
            </a:r>
          </a:p>
          <a:p>
            <a:pPr algn="r">
              <a:lnSpc>
                <a:spcPct val="80000"/>
              </a:lnSpc>
              <a:spcBef>
                <a:spcPct val="40000"/>
              </a:spcBef>
              <a:buClr>
                <a:srgbClr val="4720D4"/>
              </a:buClr>
              <a:buFont typeface="Wingdings" pitchFamily="2" charset="2"/>
              <a:buNone/>
              <a:defRPr/>
            </a:pPr>
            <a:r>
              <a:rPr lang="cs-CZ" sz="1700" dirty="0" smtClean="0">
                <a:solidFill>
                  <a:srgbClr val="00415A"/>
                </a:solidFill>
              </a:rPr>
              <a:t>20. března 2019</a:t>
            </a:r>
            <a:r>
              <a:rPr lang="cs-CZ" sz="1700" dirty="0" smtClean="0">
                <a:solidFill>
                  <a:srgbClr val="00415A"/>
                </a:solidFill>
                <a:latin typeface="+mn-lt"/>
                <a:cs typeface="+mn-cs"/>
              </a:rPr>
              <a:t>, Hustopeče</a:t>
            </a:r>
            <a:endParaRPr lang="en-US" sz="1700" dirty="0">
              <a:solidFill>
                <a:srgbClr val="00415A"/>
              </a:solidFill>
              <a:latin typeface="+mn-lt"/>
              <a:cs typeface="+mn-cs"/>
            </a:endParaRPr>
          </a:p>
        </p:txBody>
      </p:sp>
      <p:sp>
        <p:nvSpPr>
          <p:cNvPr id="994309" name="Rectangle 5"/>
          <p:cNvSpPr>
            <a:spLocks noChangeArrowheads="1"/>
          </p:cNvSpPr>
          <p:nvPr/>
        </p:nvSpPr>
        <p:spPr bwMode="auto">
          <a:xfrm>
            <a:off x="3707904" y="2770108"/>
            <a:ext cx="51125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rgbClr val="0069B4"/>
                </a:solidFill>
                <a:latin typeface="+mj-lt"/>
                <a:ea typeface="+mj-ea"/>
                <a:cs typeface="+mj-cs"/>
              </a:rPr>
              <a:t>  </a:t>
            </a:r>
            <a:r>
              <a:rPr lang="cs-CZ" sz="2400" b="1" dirty="0" smtClean="0">
                <a:solidFill>
                  <a:srgbClr val="0069B4"/>
                </a:solidFill>
                <a:latin typeface="+mj-lt"/>
                <a:ea typeface="+mj-ea"/>
                <a:cs typeface="+mj-cs"/>
              </a:rPr>
              <a:t>(Nejen) oběhové hospodářství v programu HORIZONT 2020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8" y="1772815"/>
            <a:ext cx="2659026" cy="39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874" y="363538"/>
            <a:ext cx="6408614" cy="10080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Greening the economy in line with the Sustainable Development Goals (SDGs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cs-CZ" dirty="0" smtClean="0">
                <a:solidFill>
                  <a:srgbClr val="C00000"/>
                </a:solidFill>
              </a:rPr>
              <a:t> - 2</a:t>
            </a:r>
            <a:endParaRPr lang="cs-CZ" cap="none" dirty="0">
              <a:solidFill>
                <a:srgbClr val="C00000"/>
              </a:solidFill>
            </a:endParaRPr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71545"/>
              </p:ext>
            </p:extLst>
          </p:nvPr>
        </p:nvGraphicFramePr>
        <p:xfrm>
          <a:off x="251520" y="1628800"/>
          <a:ext cx="8712968" cy="4717397"/>
        </p:xfrm>
        <a:graphic>
          <a:graphicData uri="http://schemas.openxmlformats.org/drawingml/2006/table">
            <a:tbl>
              <a:tblPr firstRow="1" bandRow="1"/>
              <a:tblGrid>
                <a:gridCol w="1684019"/>
                <a:gridCol w="6092845"/>
                <a:gridCol w="936104"/>
              </a:tblGrid>
              <a:tr h="38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Identifikátor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Téma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Akce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</a:tr>
              <a:tr h="482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CE-SC5-28-2020</a:t>
                      </a:r>
                      <a:endParaRPr lang="cs-CZ" sz="1300" b="0" kern="120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Develop and pilot </a:t>
                      </a:r>
                      <a:r>
                        <a:rPr lang="en-US" sz="1300" b="1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circular systems in plastics, textiles and furniture </a:t>
                      </a:r>
                      <a:r>
                        <a:rPr lang="en-US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sectors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cs-CZ" sz="1300" b="0" kern="120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482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</a:t>
                      </a:r>
                      <a:r>
                        <a:rPr lang="en-US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SC5-29-2020</a:t>
                      </a:r>
                      <a:endParaRPr lang="cs-CZ" sz="1300" b="0" kern="120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common European framework to </a:t>
                      </a:r>
                      <a:r>
                        <a:rPr lang="en-US" sz="1300" b="0" kern="1200" dirty="0" err="1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harmonise</a:t>
                      </a:r>
                      <a:r>
                        <a:rPr lang="en-US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procedures for </a:t>
                      </a:r>
                      <a:r>
                        <a:rPr lang="en-US" sz="1300" b="1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plastics pollution monitoring and assessments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CSA</a:t>
                      </a:r>
                      <a:endParaRPr lang="cs-CZ" sz="1300" b="0" kern="120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482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CE-SC5-30-2020</a:t>
                      </a:r>
                      <a:endParaRPr lang="cs-CZ" sz="1300" b="0" kern="120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Plastics</a:t>
                      </a:r>
                      <a:r>
                        <a:rPr lang="en-US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 the environment: understanding the </a:t>
                      </a:r>
                      <a:r>
                        <a:rPr lang="en-US" sz="1300" b="1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sources, transport and distribution</a:t>
                      </a:r>
                      <a:r>
                        <a:rPr lang="en-US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plastics pollution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cs-CZ" sz="1300" b="0" kern="120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678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CE-SC5-31-2020</a:t>
                      </a:r>
                      <a:endParaRPr lang="cs-CZ" sz="1300" b="0" kern="120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Develop, implement and assess a </a:t>
                      </a:r>
                      <a:r>
                        <a:rPr lang="en-US" sz="1300" b="1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circular economy oriented product information management </a:t>
                      </a:r>
                      <a:r>
                        <a:rPr lang="en-US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system for complex products from cradle to cradle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IA</a:t>
                      </a:r>
                      <a:endParaRPr lang="cs-CZ" sz="1300" b="0" kern="120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482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SC5-32-2020</a:t>
                      </a:r>
                      <a:endParaRPr lang="cs-CZ" sz="13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Addressing </a:t>
                      </a:r>
                      <a:r>
                        <a:rPr lang="en-US" sz="1300" b="1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wild pollinators </a:t>
                      </a:r>
                      <a:r>
                        <a:rPr lang="en-US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decline and its effects on biodiversity and ecosystem services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cs-CZ" sz="13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29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SC5-33-2020</a:t>
                      </a:r>
                      <a:endParaRPr lang="cs-CZ" sz="13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Monitoring ecosystems through research, innovation and technology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CSA</a:t>
                      </a:r>
                      <a:endParaRPr lang="cs-CZ" sz="13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678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SC5-34-2020</a:t>
                      </a:r>
                      <a:endParaRPr lang="cs-CZ" sz="13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ERA-NET </a:t>
                      </a:r>
                      <a:r>
                        <a:rPr lang="en-US" sz="1300" b="0" kern="1200" dirty="0" err="1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Cofund</a:t>
                      </a:r>
                      <a:r>
                        <a:rPr lang="en-US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action on conservation and restoration of degraded ecosystems and their biodiversity, including a focus on aquatic systems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ERA-NET </a:t>
                      </a:r>
                      <a:r>
                        <a:rPr lang="cs-CZ" sz="1300" b="0" kern="1200" dirty="0" err="1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Cofund</a:t>
                      </a:r>
                      <a:endParaRPr lang="cs-CZ" sz="13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329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SC5-35-2020</a:t>
                      </a:r>
                      <a:endParaRPr lang="cs-CZ" sz="13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ERA-NET </a:t>
                      </a:r>
                      <a:r>
                        <a:rPr lang="en-US" sz="1300" b="0" kern="1200" dirty="0" err="1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Cofund</a:t>
                      </a:r>
                      <a:r>
                        <a:rPr lang="en-US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action on enhancing urban transformation capacities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ERA-NET</a:t>
                      </a:r>
                      <a:endParaRPr lang="cs-CZ" sz="13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38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SC5-36-2020</a:t>
                      </a:r>
                      <a:endParaRPr lang="cs-CZ" sz="13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ERA-NET </a:t>
                      </a:r>
                      <a:r>
                        <a:rPr lang="en-US" sz="1300" b="0" kern="1200" dirty="0" err="1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Cofund</a:t>
                      </a:r>
                      <a:r>
                        <a:rPr lang="en-US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action on raw materials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ERA-NET</a:t>
                      </a:r>
                      <a:endParaRPr lang="cs-CZ" sz="13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100" dirty="0" smtClean="0"/>
              <a:t>Příklady publikací EK</a:t>
            </a:r>
            <a:endParaRPr lang="cs-CZ" sz="2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936" cy="5112568"/>
          </a:xfrm>
        </p:spPr>
        <p:txBody>
          <a:bodyPr/>
          <a:lstStyle/>
          <a:p>
            <a:pPr marL="288925" lvl="1" indent="-285750" eaLnBrk="1" hangingPunct="1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i="1" dirty="0" smtClean="0">
                <a:solidFill>
                  <a:srgbClr val="00B0F0"/>
                </a:solidFill>
              </a:rPr>
              <a:t>Research </a:t>
            </a:r>
            <a:r>
              <a:rPr lang="en-US" b="1" i="1" dirty="0">
                <a:solidFill>
                  <a:srgbClr val="00B0F0"/>
                </a:solidFill>
              </a:rPr>
              <a:t>&amp; Innovation Projects relevant </a:t>
            </a:r>
            <a:r>
              <a:rPr lang="en-US" b="1" i="1" dirty="0" smtClean="0">
                <a:solidFill>
                  <a:srgbClr val="00B0F0"/>
                </a:solidFill>
              </a:rPr>
              <a:t>to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the </a:t>
            </a:r>
            <a:r>
              <a:rPr lang="en-US" b="1" i="1" dirty="0">
                <a:solidFill>
                  <a:srgbClr val="00B0F0"/>
                </a:solidFill>
              </a:rPr>
              <a:t>Circular Economy </a:t>
            </a:r>
            <a:r>
              <a:rPr lang="en-US" b="1" i="1" dirty="0" smtClean="0">
                <a:solidFill>
                  <a:srgbClr val="00B0F0"/>
                </a:solidFill>
              </a:rPr>
              <a:t>Strategy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CALLS </a:t>
            </a:r>
            <a:r>
              <a:rPr lang="en-US" b="1" i="1" dirty="0">
                <a:solidFill>
                  <a:srgbClr val="00B0F0"/>
                </a:solidFill>
              </a:rPr>
              <a:t>2016 </a:t>
            </a:r>
            <a:r>
              <a:rPr lang="en-US" b="1" i="1" dirty="0" smtClean="0">
                <a:solidFill>
                  <a:srgbClr val="00B0F0"/>
                </a:solidFill>
              </a:rPr>
              <a:t>– 2017</a:t>
            </a:r>
            <a:endParaRPr lang="cs-CZ" sz="600" dirty="0" smtClean="0"/>
          </a:p>
          <a:p>
            <a:pPr marL="288925" lvl="1" indent="-285750" eaLnBrk="1" hangingPunct="1">
              <a:spcBef>
                <a:spcPts val="2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500" dirty="0" smtClean="0"/>
              <a:t>156 projektů (není vyčerpávající), rozpočet cca 900 mil. €, s ČR účastníky </a:t>
            </a:r>
            <a:r>
              <a:rPr lang="cs-CZ" sz="1500" dirty="0" smtClean="0"/>
              <a:t>např.:</a:t>
            </a:r>
            <a:endParaRPr lang="cs-CZ" sz="1500" dirty="0" smtClean="0"/>
          </a:p>
          <a:p>
            <a:pPr marL="288925" lvl="1" indent="-285750" eaLnBrk="1" hangingPunct="1">
              <a:spcBef>
                <a:spcPts val="200"/>
              </a:spcBef>
              <a:spcAft>
                <a:spcPts val="0"/>
              </a:spcAft>
              <a:buFontTx/>
              <a:buChar char="-"/>
              <a:defRPr/>
            </a:pPr>
            <a:endParaRPr lang="cs-CZ" sz="400" dirty="0" smtClean="0"/>
          </a:p>
          <a:p>
            <a:pPr marL="3175" lvl="1" indent="0" eaLnBrk="1" hangingPunct="1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n-US" sz="1400" b="1" dirty="0" err="1" smtClean="0"/>
              <a:t>Shui</a:t>
            </a:r>
            <a:r>
              <a:rPr lang="cs-CZ" sz="1400" dirty="0" smtClean="0"/>
              <a:t> (</a:t>
            </a:r>
            <a:r>
              <a:rPr lang="en-US" sz="1400" i="1" dirty="0" smtClean="0"/>
              <a:t>Soil </a:t>
            </a:r>
            <a:r>
              <a:rPr lang="en-US" sz="1400" i="1" dirty="0"/>
              <a:t>Hydrology research platform underpinning innovation to manage water scarcity in European and Chinese cropping </a:t>
            </a:r>
            <a:r>
              <a:rPr lang="en-US" sz="1400" i="1" dirty="0" smtClean="0"/>
              <a:t>systems</a:t>
            </a:r>
            <a:r>
              <a:rPr lang="cs-CZ" sz="1400" i="1" dirty="0" smtClean="0"/>
              <a:t>) </a:t>
            </a:r>
            <a:r>
              <a:rPr lang="cs-CZ" sz="1400" dirty="0" smtClean="0"/>
              <a:t>- ČVUT</a:t>
            </a:r>
            <a:endParaRPr lang="en-US" sz="1400" i="1" dirty="0"/>
          </a:p>
          <a:p>
            <a:pPr marL="3175" lvl="1" indent="0" eaLnBrk="1" hangingPunct="1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n-US" sz="1400" b="1" dirty="0" err="1" smtClean="0"/>
              <a:t>ReCiPSS</a:t>
            </a:r>
            <a:r>
              <a:rPr lang="cs-CZ" sz="1400" dirty="0" smtClean="0"/>
              <a:t> </a:t>
            </a:r>
            <a:r>
              <a:rPr lang="cs-CZ" sz="1400" i="1" dirty="0" smtClean="0"/>
              <a:t>(</a:t>
            </a:r>
            <a:r>
              <a:rPr lang="cs-CZ" sz="1400" i="1" dirty="0" err="1" smtClean="0"/>
              <a:t>Resource-efficient</a:t>
            </a:r>
            <a:r>
              <a:rPr lang="cs-CZ" sz="1400" i="1" dirty="0" smtClean="0"/>
              <a:t> </a:t>
            </a:r>
            <a:r>
              <a:rPr lang="cs-CZ" sz="1400" i="1" dirty="0" err="1"/>
              <a:t>Circular</a:t>
            </a:r>
            <a:r>
              <a:rPr lang="cs-CZ" sz="1400" i="1" dirty="0"/>
              <a:t> </a:t>
            </a:r>
            <a:r>
              <a:rPr lang="cs-CZ" sz="1400" i="1" dirty="0" err="1"/>
              <a:t>Product-Service</a:t>
            </a:r>
            <a:r>
              <a:rPr lang="cs-CZ" sz="1400" i="1" dirty="0"/>
              <a:t> </a:t>
            </a:r>
            <a:r>
              <a:rPr lang="cs-CZ" sz="1400" i="1" dirty="0" smtClean="0"/>
              <a:t>Systems), </a:t>
            </a:r>
            <a:r>
              <a:rPr lang="cs-CZ" sz="1400" dirty="0" smtClean="0"/>
              <a:t>Masarykova univerzita</a:t>
            </a:r>
            <a:endParaRPr lang="en-US" sz="1400" dirty="0"/>
          </a:p>
          <a:p>
            <a:pPr marL="3175" lvl="1" indent="0" eaLnBrk="1" hangingPunct="1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n-US" sz="1400" b="1" dirty="0" smtClean="0"/>
              <a:t>RE4</a:t>
            </a:r>
            <a:r>
              <a:rPr lang="cs-CZ" sz="1400" dirty="0" smtClean="0"/>
              <a:t> </a:t>
            </a:r>
            <a:r>
              <a:rPr lang="cs-CZ" sz="1400" i="1" dirty="0" smtClean="0"/>
              <a:t>(</a:t>
            </a:r>
            <a:r>
              <a:rPr lang="en-US" sz="1400" i="1" dirty="0" err="1"/>
              <a:t>REuse</a:t>
            </a:r>
            <a:r>
              <a:rPr lang="en-US" sz="1400" i="1" dirty="0"/>
              <a:t> and </a:t>
            </a:r>
            <a:r>
              <a:rPr lang="en-US" sz="1400" i="1" dirty="0" err="1"/>
              <a:t>REcycling</a:t>
            </a:r>
            <a:r>
              <a:rPr lang="en-US" sz="1400" i="1" dirty="0"/>
              <a:t> of CDW materials and structures in energy efficient </a:t>
            </a:r>
            <a:r>
              <a:rPr lang="en-US" sz="1400" i="1" dirty="0" err="1"/>
              <a:t>pREfabricated</a:t>
            </a:r>
            <a:r>
              <a:rPr lang="en-US" sz="1400" i="1" dirty="0"/>
              <a:t> elements for building </a:t>
            </a:r>
            <a:r>
              <a:rPr lang="en-US" sz="1400" i="1" dirty="0" err="1"/>
              <a:t>REfurbishment</a:t>
            </a:r>
            <a:r>
              <a:rPr lang="en-US" sz="1400" i="1" dirty="0"/>
              <a:t> and </a:t>
            </a:r>
            <a:r>
              <a:rPr lang="en-US" sz="1400" i="1" dirty="0" smtClean="0"/>
              <a:t>construction</a:t>
            </a:r>
            <a:r>
              <a:rPr lang="cs-CZ" sz="1400" i="1" dirty="0" smtClean="0"/>
              <a:t>), </a:t>
            </a:r>
            <a:r>
              <a:rPr lang="cs-CZ" sz="1400" dirty="0" smtClean="0"/>
              <a:t>FENIX TNT</a:t>
            </a:r>
            <a:endParaRPr lang="en-US" sz="1400" dirty="0"/>
          </a:p>
          <a:p>
            <a:pPr marL="3175" lvl="1" indent="0" eaLnBrk="1" hangingPunct="1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n-US" sz="1400" b="1" dirty="0" smtClean="0"/>
              <a:t>Circular Agronomics</a:t>
            </a:r>
            <a:r>
              <a:rPr lang="cs-CZ" sz="1400" b="1" dirty="0" smtClean="0"/>
              <a:t> </a:t>
            </a:r>
            <a:r>
              <a:rPr lang="cs-CZ" sz="1400" i="1" dirty="0" smtClean="0"/>
              <a:t>(</a:t>
            </a:r>
            <a:r>
              <a:rPr lang="en-US" sz="1400" i="1" dirty="0"/>
              <a:t>Efficient Carbon, Nitrogen and Phosphorus cycling in the European </a:t>
            </a:r>
            <a:r>
              <a:rPr lang="en-US" sz="1400" i="1" dirty="0" err="1"/>
              <a:t>Agri</a:t>
            </a:r>
            <a:r>
              <a:rPr lang="en-US" sz="1400" i="1" dirty="0"/>
              <a:t>-food System and related up- and down-stream processes to mitigate </a:t>
            </a:r>
            <a:r>
              <a:rPr lang="en-US" sz="1400" i="1" dirty="0" smtClean="0"/>
              <a:t>emissions</a:t>
            </a:r>
            <a:r>
              <a:rPr lang="cs-CZ" sz="1400" i="1" dirty="0" smtClean="0"/>
              <a:t>), </a:t>
            </a:r>
            <a:r>
              <a:rPr lang="cs-CZ" sz="1400" dirty="0" smtClean="0"/>
              <a:t>ASIO </a:t>
            </a:r>
            <a:endParaRPr lang="en-US" sz="1400" dirty="0"/>
          </a:p>
          <a:p>
            <a:pPr marL="3175" lvl="1" indent="0" eaLnBrk="1" hangingPunct="1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n-US" sz="1400" b="1" dirty="0" smtClean="0"/>
              <a:t>SABANA</a:t>
            </a:r>
            <a:r>
              <a:rPr lang="cs-CZ" sz="1400" dirty="0" smtClean="0"/>
              <a:t> </a:t>
            </a:r>
            <a:r>
              <a:rPr lang="cs-CZ" sz="1400" i="1" dirty="0" smtClean="0"/>
              <a:t>(</a:t>
            </a:r>
            <a:r>
              <a:rPr lang="en-US" sz="1400" i="1" dirty="0" smtClean="0"/>
              <a:t>Sustainable </a:t>
            </a:r>
            <a:r>
              <a:rPr lang="en-US" sz="1400" i="1" dirty="0"/>
              <a:t>Algae </a:t>
            </a:r>
            <a:r>
              <a:rPr lang="en-US" sz="1400" i="1" dirty="0" err="1"/>
              <a:t>Biorefinery</a:t>
            </a:r>
            <a:r>
              <a:rPr lang="en-US" sz="1400" i="1" dirty="0"/>
              <a:t> for Agriculture </a:t>
            </a:r>
            <a:r>
              <a:rPr lang="en-US" sz="1400" i="1" dirty="0" err="1"/>
              <a:t>aNd</a:t>
            </a:r>
            <a:r>
              <a:rPr lang="en-US" sz="1400" i="1" dirty="0"/>
              <a:t> </a:t>
            </a:r>
            <a:r>
              <a:rPr lang="en-US" sz="1400" i="1" dirty="0" smtClean="0"/>
              <a:t>Aquaculture</a:t>
            </a:r>
            <a:r>
              <a:rPr lang="cs-CZ" sz="1400" i="1" dirty="0" smtClean="0"/>
              <a:t>), </a:t>
            </a:r>
            <a:r>
              <a:rPr lang="cs-CZ" sz="1400" dirty="0" smtClean="0"/>
              <a:t>Mikrobiologický ústav AV ČR</a:t>
            </a:r>
            <a:endParaRPr lang="en-US" sz="1400" dirty="0"/>
          </a:p>
          <a:p>
            <a:pPr marL="3175" lvl="1" indent="0" eaLnBrk="1" hangingPunct="1">
              <a:spcBef>
                <a:spcPts val="200"/>
              </a:spcBef>
              <a:spcAft>
                <a:spcPts val="0"/>
              </a:spcAft>
              <a:buNone/>
              <a:defRPr/>
            </a:pPr>
            <a:endParaRPr lang="cs-CZ" sz="800" b="1" i="1" dirty="0" smtClean="0"/>
          </a:p>
          <a:p>
            <a:pPr marL="288925" lvl="1" indent="-285750" eaLnBrk="1" hangingPunct="1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i="1" dirty="0" smtClean="0">
                <a:solidFill>
                  <a:srgbClr val="00B0F0"/>
                </a:solidFill>
              </a:rPr>
              <a:t>A </a:t>
            </a:r>
            <a:r>
              <a:rPr lang="en-US" b="1" i="1" dirty="0">
                <a:solidFill>
                  <a:srgbClr val="00B0F0"/>
                </a:solidFill>
              </a:rPr>
              <a:t>circular economy for </a:t>
            </a:r>
            <a:r>
              <a:rPr lang="en-US" b="1" i="1" dirty="0" smtClean="0">
                <a:solidFill>
                  <a:srgbClr val="00B0F0"/>
                </a:solidFill>
              </a:rPr>
              <a:t>plastics</a:t>
            </a:r>
            <a:r>
              <a:rPr lang="cs-CZ" b="1" i="1" dirty="0" smtClean="0">
                <a:solidFill>
                  <a:srgbClr val="00B0F0"/>
                </a:solidFill>
              </a:rPr>
              <a:t> - </a:t>
            </a:r>
            <a:r>
              <a:rPr lang="en-US" b="1" i="1" dirty="0" smtClean="0">
                <a:solidFill>
                  <a:srgbClr val="00B0F0"/>
                </a:solidFill>
              </a:rPr>
              <a:t>Insights </a:t>
            </a:r>
            <a:r>
              <a:rPr lang="en-US" b="1" i="1" dirty="0">
                <a:solidFill>
                  <a:srgbClr val="00B0F0"/>
                </a:solidFill>
              </a:rPr>
              <a:t>from research and innovation to inform policy and funding </a:t>
            </a:r>
            <a:r>
              <a:rPr lang="en-US" b="1" i="1" dirty="0" smtClean="0">
                <a:solidFill>
                  <a:srgbClr val="00B0F0"/>
                </a:solidFill>
              </a:rPr>
              <a:t>decisions</a:t>
            </a:r>
            <a:endParaRPr lang="cs-CZ" b="1" i="1" dirty="0" smtClean="0">
              <a:solidFill>
                <a:srgbClr val="00B0F0"/>
              </a:solidFill>
            </a:endParaRPr>
          </a:p>
          <a:p>
            <a:pPr marL="288925" lvl="1" indent="-285750" eaLnBrk="1" hangingPunct="1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400" b="1" i="1" dirty="0" smtClean="0">
                <a:solidFill>
                  <a:srgbClr val="00B0F0"/>
                </a:solidFill>
              </a:rPr>
              <a:t> </a:t>
            </a:r>
          </a:p>
          <a:p>
            <a:pPr marL="288925" lvl="1" indent="-285750" eaLnBrk="1" hangingPunct="1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i="1" dirty="0" smtClean="0">
                <a:solidFill>
                  <a:srgbClr val="00B0F0"/>
                </a:solidFill>
              </a:rPr>
              <a:t>Accelerating </a:t>
            </a:r>
            <a:r>
              <a:rPr lang="en-US" b="1" i="1" dirty="0">
                <a:solidFill>
                  <a:srgbClr val="00B0F0"/>
                </a:solidFill>
              </a:rPr>
              <a:t>the transition to the circular economy – </a:t>
            </a:r>
            <a:r>
              <a:rPr lang="cs-CZ" b="1" i="1" dirty="0" smtClean="0">
                <a:solidFill>
                  <a:srgbClr val="00B0F0"/>
                </a:solidFill>
              </a:rPr>
              <a:t>               </a:t>
            </a:r>
            <a:r>
              <a:rPr lang="en-US" b="1" i="1" dirty="0" smtClean="0">
                <a:solidFill>
                  <a:srgbClr val="00B0F0"/>
                </a:solidFill>
              </a:rPr>
              <a:t>Improving </a:t>
            </a:r>
            <a:r>
              <a:rPr lang="en-US" b="1" i="1" dirty="0">
                <a:solidFill>
                  <a:srgbClr val="00B0F0"/>
                </a:solidFill>
              </a:rPr>
              <a:t>access to finance for circular economy projects</a:t>
            </a:r>
            <a:endParaRPr lang="cs-CZ" b="1" i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00" y="4437112"/>
            <a:ext cx="1280300" cy="191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2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100" dirty="0" smtClean="0"/>
              <a:t>Příklady projektů</a:t>
            </a:r>
            <a:endParaRPr lang="cs-CZ" sz="2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248472"/>
          </a:xfrm>
        </p:spPr>
        <p:txBody>
          <a:bodyPr/>
          <a:lstStyle/>
          <a:p>
            <a:pPr marL="3175" lvl="1" indent="0" eaLnBrk="1" hangingPunct="1">
              <a:spcBef>
                <a:spcPts val="200"/>
              </a:spcBef>
              <a:spcAft>
                <a:spcPts val="0"/>
              </a:spcAft>
              <a:buNone/>
              <a:defRPr/>
            </a:pPr>
            <a:endParaRPr lang="cs-CZ" sz="600" dirty="0" smtClean="0"/>
          </a:p>
          <a:p>
            <a:pPr marL="3175" lvl="1" indent="0" eaLnBrk="1" hangingPunct="1">
              <a:spcBef>
                <a:spcPts val="200"/>
              </a:spcBef>
              <a:spcAft>
                <a:spcPts val="0"/>
              </a:spcAft>
              <a:buNone/>
              <a:defRPr/>
            </a:pPr>
            <a:r>
              <a:rPr lang="cs-CZ" b="1" i="1" dirty="0">
                <a:solidFill>
                  <a:srgbClr val="00B050"/>
                </a:solidFill>
              </a:rPr>
              <a:t>CIRCULAR </a:t>
            </a:r>
            <a:r>
              <a:rPr lang="cs-CZ" b="1" i="1" dirty="0" smtClean="0">
                <a:solidFill>
                  <a:srgbClr val="00B050"/>
                </a:solidFill>
              </a:rPr>
              <a:t>IMPACTS - </a:t>
            </a:r>
            <a:r>
              <a:rPr lang="en-US" i="1" dirty="0">
                <a:solidFill>
                  <a:srgbClr val="00B050"/>
                </a:solidFill>
              </a:rPr>
              <a:t>Measuring the IMPACTS of the transition to the CIRCULAR economy </a:t>
            </a:r>
            <a:r>
              <a:rPr lang="cs-CZ" dirty="0" smtClean="0">
                <a:solidFill>
                  <a:srgbClr val="002060"/>
                </a:solidFill>
              </a:rPr>
              <a:t>(CSA, 2016-2018, </a:t>
            </a:r>
            <a:r>
              <a:rPr lang="cs-CZ" dirty="0" err="1" smtClean="0">
                <a:solidFill>
                  <a:srgbClr val="002060"/>
                </a:solidFill>
              </a:rPr>
              <a:t>Ecologic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Insitute</a:t>
            </a:r>
            <a:r>
              <a:rPr lang="cs-CZ" dirty="0" smtClean="0">
                <a:solidFill>
                  <a:srgbClr val="002060"/>
                </a:solidFill>
              </a:rPr>
              <a:t> - DE, </a:t>
            </a:r>
            <a:r>
              <a:rPr lang="cs-CZ" dirty="0" err="1" smtClean="0">
                <a:solidFill>
                  <a:srgbClr val="002060"/>
                </a:solidFill>
              </a:rPr>
              <a:t>Wageningen</a:t>
            </a:r>
            <a:r>
              <a:rPr lang="cs-CZ" dirty="0" smtClean="0">
                <a:solidFill>
                  <a:srgbClr val="002060"/>
                </a:solidFill>
              </a:rPr>
              <a:t> University NL,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Centre </a:t>
            </a:r>
            <a:r>
              <a:rPr lang="cs-CZ" dirty="0" err="1" smtClean="0">
                <a:solidFill>
                  <a:srgbClr val="002060"/>
                </a:solidFill>
              </a:rPr>
              <a:t>for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European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Policy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Studies</a:t>
            </a:r>
            <a:r>
              <a:rPr lang="cs-CZ" dirty="0" smtClean="0">
                <a:solidFill>
                  <a:srgbClr val="002060"/>
                </a:solidFill>
              </a:rPr>
              <a:t> BE, </a:t>
            </a:r>
            <a:r>
              <a:rPr lang="cs-CZ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rgbClr val="002060"/>
                </a:solidFill>
                <a:hlinkClick r:id="rId2"/>
              </a:rPr>
              <a:t>circular-impacts.eu</a:t>
            </a:r>
            <a:r>
              <a:rPr lang="cs-CZ" dirty="0" smtClean="0">
                <a:solidFill>
                  <a:srgbClr val="002060"/>
                </a:solidFill>
              </a:rPr>
              <a:t> )</a:t>
            </a:r>
          </a:p>
          <a:p>
            <a:pPr marL="288925" lvl="1" indent="-285750" eaLnBrk="1" hangingPunct="1">
              <a:spcBef>
                <a:spcPts val="2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cíl</a:t>
            </a:r>
            <a:r>
              <a:rPr lang="cs-CZ" b="1" dirty="0">
                <a:solidFill>
                  <a:srgbClr val="002060"/>
                </a:solidFill>
              </a:rPr>
              <a:t>: </a:t>
            </a:r>
            <a:r>
              <a:rPr lang="cs-CZ" dirty="0">
                <a:solidFill>
                  <a:srgbClr val="002060"/>
                </a:solidFill>
              </a:rPr>
              <a:t>hodnocení </a:t>
            </a:r>
            <a:r>
              <a:rPr lang="cs-CZ" dirty="0" smtClean="0">
                <a:solidFill>
                  <a:srgbClr val="002060"/>
                </a:solidFill>
              </a:rPr>
              <a:t>makroekonomických</a:t>
            </a:r>
            <a:r>
              <a:rPr lang="cs-CZ" dirty="0">
                <a:solidFill>
                  <a:srgbClr val="002060"/>
                </a:solidFill>
              </a:rPr>
              <a:t>, společenských a environmentálních dopadů úspěšného přechodu na oběhové </a:t>
            </a:r>
            <a:r>
              <a:rPr lang="cs-CZ" dirty="0" smtClean="0">
                <a:solidFill>
                  <a:srgbClr val="002060"/>
                </a:solidFill>
              </a:rPr>
              <a:t>hospodářství</a:t>
            </a:r>
          </a:p>
          <a:p>
            <a:pPr marL="288925" lvl="1" indent="-285750" eaLnBrk="1" hangingPunct="1">
              <a:spcBef>
                <a:spcPts val="20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výsledky: metodologie, případové studie, analýzy scénářů, obsáhlá on-line knihovna</a:t>
            </a:r>
            <a:endParaRPr lang="cs-CZ" dirty="0"/>
          </a:p>
          <a:p>
            <a:pPr marL="288925" lvl="1" indent="-285750" eaLnBrk="1" hangingPunct="1">
              <a:spcBef>
                <a:spcPts val="200"/>
              </a:spcBef>
              <a:spcAft>
                <a:spcPts val="0"/>
              </a:spcAft>
              <a:buFontTx/>
              <a:buChar char="-"/>
              <a:defRPr/>
            </a:pPr>
            <a:endParaRPr lang="cs-CZ" sz="400" dirty="0" smtClean="0"/>
          </a:p>
          <a:p>
            <a:pPr marL="3175" lvl="1" indent="0" eaLnBrk="1" hangingPunct="1">
              <a:spcBef>
                <a:spcPts val="200"/>
              </a:spcBef>
              <a:spcAft>
                <a:spcPts val="0"/>
              </a:spcAft>
              <a:buNone/>
              <a:defRPr/>
            </a:pPr>
            <a:r>
              <a:rPr lang="cs-CZ" b="1" i="1" dirty="0" smtClean="0">
                <a:solidFill>
                  <a:srgbClr val="00B050"/>
                </a:solidFill>
              </a:rPr>
              <a:t>CABRISS</a:t>
            </a:r>
            <a:r>
              <a:rPr lang="cs-CZ" i="1" dirty="0" smtClean="0">
                <a:solidFill>
                  <a:srgbClr val="00B050"/>
                </a:solidFill>
              </a:rPr>
              <a:t> - </a:t>
            </a:r>
            <a:r>
              <a:rPr lang="en-US" i="1" dirty="0" smtClean="0">
                <a:solidFill>
                  <a:srgbClr val="00B050"/>
                </a:solidFill>
              </a:rPr>
              <a:t>Implementation </a:t>
            </a:r>
            <a:r>
              <a:rPr lang="en-US" i="1" dirty="0">
                <a:solidFill>
                  <a:srgbClr val="00B050"/>
                </a:solidFill>
              </a:rPr>
              <a:t>of a </a:t>
            </a:r>
            <a:r>
              <a:rPr lang="en-US" i="1" dirty="0" err="1">
                <a:solidFill>
                  <a:srgbClr val="00B050"/>
                </a:solidFill>
              </a:rPr>
              <a:t>CirculAr</a:t>
            </a:r>
            <a:r>
              <a:rPr lang="en-US" i="1" dirty="0">
                <a:solidFill>
                  <a:srgbClr val="00B050"/>
                </a:solidFill>
              </a:rPr>
              <a:t> economy Based on Recycled, reused and recovered Indium, Silicon and Silver materials for photovoltaic and other </a:t>
            </a:r>
            <a:r>
              <a:rPr lang="en-US" i="1" dirty="0" smtClean="0">
                <a:solidFill>
                  <a:srgbClr val="00B050"/>
                </a:solidFill>
              </a:rPr>
              <a:t>applications</a:t>
            </a:r>
            <a:r>
              <a:rPr lang="cs-CZ" i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(IA, 2015-2018, </a:t>
            </a:r>
            <a:r>
              <a:rPr lang="fr-FR" dirty="0" smtClean="0"/>
              <a:t>C</a:t>
            </a:r>
            <a:r>
              <a:rPr lang="cs-CZ" dirty="0" err="1" smtClean="0"/>
              <a:t>ommissariat</a:t>
            </a:r>
            <a:r>
              <a:rPr lang="cs-CZ" dirty="0" smtClean="0"/>
              <a:t> a l energie </a:t>
            </a:r>
            <a:r>
              <a:rPr lang="cs-CZ" dirty="0" err="1" smtClean="0"/>
              <a:t>atomique</a:t>
            </a:r>
            <a:r>
              <a:rPr lang="cs-CZ" dirty="0" smtClean="0"/>
              <a:t> et </a:t>
            </a:r>
            <a:r>
              <a:rPr lang="cs-CZ" dirty="0" err="1" smtClean="0"/>
              <a:t>aux</a:t>
            </a:r>
            <a:r>
              <a:rPr lang="cs-CZ" dirty="0" smtClean="0"/>
              <a:t> </a:t>
            </a:r>
            <a:r>
              <a:rPr lang="cs-CZ" dirty="0" err="1" smtClean="0"/>
              <a:t>energies</a:t>
            </a:r>
            <a:r>
              <a:rPr lang="cs-CZ" dirty="0" smtClean="0"/>
              <a:t> </a:t>
            </a:r>
            <a:r>
              <a:rPr lang="cs-CZ" dirty="0" err="1" smtClean="0"/>
              <a:t>alternatives</a:t>
            </a:r>
            <a:r>
              <a:rPr lang="cs-CZ" dirty="0" smtClean="0"/>
              <a:t> – FR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www.spire2030.eu/cabriss</a:t>
            </a:r>
            <a:r>
              <a:rPr lang="cs-CZ" dirty="0" smtClean="0"/>
              <a:t> )</a:t>
            </a:r>
          </a:p>
          <a:p>
            <a:pPr marL="3175" lvl="1" indent="0" eaLnBrk="1" hangingPunct="1">
              <a:spcBef>
                <a:spcPts val="200"/>
              </a:spcBef>
              <a:spcAft>
                <a:spcPts val="0"/>
              </a:spcAft>
              <a:buNone/>
              <a:defRPr/>
            </a:pPr>
            <a:r>
              <a:rPr lang="cs-CZ" dirty="0"/>
              <a:t>- </a:t>
            </a:r>
            <a:r>
              <a:rPr lang="cs-CZ" b="1" dirty="0"/>
              <a:t>cíl</a:t>
            </a:r>
            <a:r>
              <a:rPr lang="cs-CZ" dirty="0"/>
              <a:t>: rozvoj oběhového hospodářství především pro </a:t>
            </a:r>
            <a:r>
              <a:rPr lang="cs-CZ" dirty="0" err="1"/>
              <a:t>fotovoltaiku</a:t>
            </a:r>
            <a:r>
              <a:rPr lang="cs-CZ" dirty="0"/>
              <a:t>, ale i pro elektronický a sklářský průmysl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63093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Vyhledávání projektů: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cordis.europa.eu/projects/en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3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5"/>
          <p:cNvSpPr/>
          <p:nvPr/>
        </p:nvSpPr>
        <p:spPr>
          <a:xfrm>
            <a:off x="2667322" y="3146623"/>
            <a:ext cx="6153150" cy="257175"/>
          </a:xfrm>
          <a:custGeom>
            <a:avLst/>
            <a:gdLst>
              <a:gd name="connsiteX0" fmla="*/ 0 w 6153150"/>
              <a:gd name="connsiteY0" fmla="*/ 229103 h 257795"/>
              <a:gd name="connsiteX1" fmla="*/ 123825 w 6153150"/>
              <a:gd name="connsiteY1" fmla="*/ 124328 h 257795"/>
              <a:gd name="connsiteX2" fmla="*/ 295275 w 6153150"/>
              <a:gd name="connsiteY2" fmla="*/ 210053 h 257795"/>
              <a:gd name="connsiteX3" fmla="*/ 457200 w 6153150"/>
              <a:gd name="connsiteY3" fmla="*/ 95753 h 257795"/>
              <a:gd name="connsiteX4" fmla="*/ 666750 w 6153150"/>
              <a:gd name="connsiteY4" fmla="*/ 219578 h 257795"/>
              <a:gd name="connsiteX5" fmla="*/ 866775 w 6153150"/>
              <a:gd name="connsiteY5" fmla="*/ 86228 h 257795"/>
              <a:gd name="connsiteX6" fmla="*/ 1123950 w 6153150"/>
              <a:gd name="connsiteY6" fmla="*/ 171953 h 257795"/>
              <a:gd name="connsiteX7" fmla="*/ 1276350 w 6153150"/>
              <a:gd name="connsiteY7" fmla="*/ 86228 h 257795"/>
              <a:gd name="connsiteX8" fmla="*/ 1457325 w 6153150"/>
              <a:gd name="connsiteY8" fmla="*/ 248153 h 257795"/>
              <a:gd name="connsiteX9" fmla="*/ 1647825 w 6153150"/>
              <a:gd name="connsiteY9" fmla="*/ 95753 h 257795"/>
              <a:gd name="connsiteX10" fmla="*/ 1905000 w 6153150"/>
              <a:gd name="connsiteY10" fmla="*/ 181478 h 257795"/>
              <a:gd name="connsiteX11" fmla="*/ 2057400 w 6153150"/>
              <a:gd name="connsiteY11" fmla="*/ 503 h 257795"/>
              <a:gd name="connsiteX12" fmla="*/ 2228850 w 6153150"/>
              <a:gd name="connsiteY12" fmla="*/ 248153 h 257795"/>
              <a:gd name="connsiteX13" fmla="*/ 2447925 w 6153150"/>
              <a:gd name="connsiteY13" fmla="*/ 76703 h 257795"/>
              <a:gd name="connsiteX14" fmla="*/ 2705100 w 6153150"/>
              <a:gd name="connsiteY14" fmla="*/ 191003 h 257795"/>
              <a:gd name="connsiteX15" fmla="*/ 2857500 w 6153150"/>
              <a:gd name="connsiteY15" fmla="*/ 38603 h 257795"/>
              <a:gd name="connsiteX16" fmla="*/ 3057525 w 6153150"/>
              <a:gd name="connsiteY16" fmla="*/ 210053 h 257795"/>
              <a:gd name="connsiteX17" fmla="*/ 3257550 w 6153150"/>
              <a:gd name="connsiteY17" fmla="*/ 76703 h 257795"/>
              <a:gd name="connsiteX18" fmla="*/ 3438525 w 6153150"/>
              <a:gd name="connsiteY18" fmla="*/ 257678 h 257795"/>
              <a:gd name="connsiteX19" fmla="*/ 3695700 w 6153150"/>
              <a:gd name="connsiteY19" fmla="*/ 105278 h 257795"/>
              <a:gd name="connsiteX20" fmla="*/ 3905250 w 6153150"/>
              <a:gd name="connsiteY20" fmla="*/ 162428 h 257795"/>
              <a:gd name="connsiteX21" fmla="*/ 4029075 w 6153150"/>
              <a:gd name="connsiteY21" fmla="*/ 67178 h 257795"/>
              <a:gd name="connsiteX22" fmla="*/ 4191000 w 6153150"/>
              <a:gd name="connsiteY22" fmla="*/ 229103 h 257795"/>
              <a:gd name="connsiteX23" fmla="*/ 4438650 w 6153150"/>
              <a:gd name="connsiteY23" fmla="*/ 105278 h 257795"/>
              <a:gd name="connsiteX24" fmla="*/ 4610100 w 6153150"/>
              <a:gd name="connsiteY24" fmla="*/ 219578 h 257795"/>
              <a:gd name="connsiteX25" fmla="*/ 4772025 w 6153150"/>
              <a:gd name="connsiteY25" fmla="*/ 76703 h 257795"/>
              <a:gd name="connsiteX26" fmla="*/ 4953000 w 6153150"/>
              <a:gd name="connsiteY26" fmla="*/ 162428 h 257795"/>
              <a:gd name="connsiteX27" fmla="*/ 5067300 w 6153150"/>
              <a:gd name="connsiteY27" fmla="*/ 57653 h 257795"/>
              <a:gd name="connsiteX28" fmla="*/ 5334000 w 6153150"/>
              <a:gd name="connsiteY28" fmla="*/ 219578 h 257795"/>
              <a:gd name="connsiteX29" fmla="*/ 5543550 w 6153150"/>
              <a:gd name="connsiteY29" fmla="*/ 114803 h 257795"/>
              <a:gd name="connsiteX30" fmla="*/ 5648325 w 6153150"/>
              <a:gd name="connsiteY30" fmla="*/ 257678 h 257795"/>
              <a:gd name="connsiteX31" fmla="*/ 5800725 w 6153150"/>
              <a:gd name="connsiteY31" fmla="*/ 95753 h 257795"/>
              <a:gd name="connsiteX32" fmla="*/ 6029325 w 6153150"/>
              <a:gd name="connsiteY32" fmla="*/ 219578 h 257795"/>
              <a:gd name="connsiteX33" fmla="*/ 6124575 w 6153150"/>
              <a:gd name="connsiteY33" fmla="*/ 86228 h 257795"/>
              <a:gd name="connsiteX34" fmla="*/ 6153150 w 6153150"/>
              <a:gd name="connsiteY34" fmla="*/ 19553 h 25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53150" h="257795">
                <a:moveTo>
                  <a:pt x="0" y="229103"/>
                </a:moveTo>
                <a:cubicBezTo>
                  <a:pt x="37306" y="178303"/>
                  <a:pt x="74613" y="127503"/>
                  <a:pt x="123825" y="124328"/>
                </a:cubicBezTo>
                <a:cubicBezTo>
                  <a:pt x="173037" y="121153"/>
                  <a:pt x="239713" y="214815"/>
                  <a:pt x="295275" y="210053"/>
                </a:cubicBezTo>
                <a:cubicBezTo>
                  <a:pt x="350838" y="205290"/>
                  <a:pt x="395288" y="94166"/>
                  <a:pt x="457200" y="95753"/>
                </a:cubicBezTo>
                <a:cubicBezTo>
                  <a:pt x="519112" y="97340"/>
                  <a:pt x="598488" y="221165"/>
                  <a:pt x="666750" y="219578"/>
                </a:cubicBezTo>
                <a:cubicBezTo>
                  <a:pt x="735012" y="217991"/>
                  <a:pt x="790575" y="94165"/>
                  <a:pt x="866775" y="86228"/>
                </a:cubicBezTo>
                <a:cubicBezTo>
                  <a:pt x="942975" y="78291"/>
                  <a:pt x="1055688" y="171953"/>
                  <a:pt x="1123950" y="171953"/>
                </a:cubicBezTo>
                <a:cubicBezTo>
                  <a:pt x="1192212" y="171953"/>
                  <a:pt x="1220787" y="73528"/>
                  <a:pt x="1276350" y="86228"/>
                </a:cubicBezTo>
                <a:cubicBezTo>
                  <a:pt x="1331913" y="98928"/>
                  <a:pt x="1395413" y="246566"/>
                  <a:pt x="1457325" y="248153"/>
                </a:cubicBezTo>
                <a:cubicBezTo>
                  <a:pt x="1519237" y="249740"/>
                  <a:pt x="1573213" y="106865"/>
                  <a:pt x="1647825" y="95753"/>
                </a:cubicBezTo>
                <a:cubicBezTo>
                  <a:pt x="1722437" y="84641"/>
                  <a:pt x="1836738" y="197353"/>
                  <a:pt x="1905000" y="181478"/>
                </a:cubicBezTo>
                <a:cubicBezTo>
                  <a:pt x="1973262" y="165603"/>
                  <a:pt x="2003425" y="-10609"/>
                  <a:pt x="2057400" y="503"/>
                </a:cubicBezTo>
                <a:cubicBezTo>
                  <a:pt x="2111375" y="11615"/>
                  <a:pt x="2163763" y="235453"/>
                  <a:pt x="2228850" y="248153"/>
                </a:cubicBezTo>
                <a:cubicBezTo>
                  <a:pt x="2293937" y="260853"/>
                  <a:pt x="2368550" y="86228"/>
                  <a:pt x="2447925" y="76703"/>
                </a:cubicBezTo>
                <a:cubicBezTo>
                  <a:pt x="2527300" y="67178"/>
                  <a:pt x="2636838" y="197353"/>
                  <a:pt x="2705100" y="191003"/>
                </a:cubicBezTo>
                <a:cubicBezTo>
                  <a:pt x="2773363" y="184653"/>
                  <a:pt x="2798763" y="35428"/>
                  <a:pt x="2857500" y="38603"/>
                </a:cubicBezTo>
                <a:cubicBezTo>
                  <a:pt x="2916238" y="41778"/>
                  <a:pt x="2990850" y="203703"/>
                  <a:pt x="3057525" y="210053"/>
                </a:cubicBezTo>
                <a:cubicBezTo>
                  <a:pt x="3124200" y="216403"/>
                  <a:pt x="3194050" y="68766"/>
                  <a:pt x="3257550" y="76703"/>
                </a:cubicBezTo>
                <a:cubicBezTo>
                  <a:pt x="3321050" y="84640"/>
                  <a:pt x="3365500" y="252915"/>
                  <a:pt x="3438525" y="257678"/>
                </a:cubicBezTo>
                <a:cubicBezTo>
                  <a:pt x="3511550" y="262441"/>
                  <a:pt x="3617913" y="121153"/>
                  <a:pt x="3695700" y="105278"/>
                </a:cubicBezTo>
                <a:cubicBezTo>
                  <a:pt x="3773487" y="89403"/>
                  <a:pt x="3849688" y="168778"/>
                  <a:pt x="3905250" y="162428"/>
                </a:cubicBezTo>
                <a:cubicBezTo>
                  <a:pt x="3960812" y="156078"/>
                  <a:pt x="3981450" y="56066"/>
                  <a:pt x="4029075" y="67178"/>
                </a:cubicBezTo>
                <a:cubicBezTo>
                  <a:pt x="4076700" y="78290"/>
                  <a:pt x="4122738" y="222753"/>
                  <a:pt x="4191000" y="229103"/>
                </a:cubicBezTo>
                <a:cubicBezTo>
                  <a:pt x="4259263" y="235453"/>
                  <a:pt x="4368800" y="106865"/>
                  <a:pt x="4438650" y="105278"/>
                </a:cubicBezTo>
                <a:cubicBezTo>
                  <a:pt x="4508500" y="103690"/>
                  <a:pt x="4554538" y="224340"/>
                  <a:pt x="4610100" y="219578"/>
                </a:cubicBezTo>
                <a:cubicBezTo>
                  <a:pt x="4665663" y="214815"/>
                  <a:pt x="4714875" y="86228"/>
                  <a:pt x="4772025" y="76703"/>
                </a:cubicBezTo>
                <a:cubicBezTo>
                  <a:pt x="4829175" y="67178"/>
                  <a:pt x="4903788" y="165603"/>
                  <a:pt x="4953000" y="162428"/>
                </a:cubicBezTo>
                <a:cubicBezTo>
                  <a:pt x="5002212" y="159253"/>
                  <a:pt x="5003800" y="48128"/>
                  <a:pt x="5067300" y="57653"/>
                </a:cubicBezTo>
                <a:cubicBezTo>
                  <a:pt x="5130800" y="67178"/>
                  <a:pt x="5254625" y="210053"/>
                  <a:pt x="5334000" y="219578"/>
                </a:cubicBezTo>
                <a:cubicBezTo>
                  <a:pt x="5413375" y="229103"/>
                  <a:pt x="5491163" y="108453"/>
                  <a:pt x="5543550" y="114803"/>
                </a:cubicBezTo>
                <a:cubicBezTo>
                  <a:pt x="5595937" y="121153"/>
                  <a:pt x="5605463" y="260853"/>
                  <a:pt x="5648325" y="257678"/>
                </a:cubicBezTo>
                <a:cubicBezTo>
                  <a:pt x="5691187" y="254503"/>
                  <a:pt x="5737225" y="102103"/>
                  <a:pt x="5800725" y="95753"/>
                </a:cubicBezTo>
                <a:cubicBezTo>
                  <a:pt x="5864225" y="89403"/>
                  <a:pt x="5975350" y="221165"/>
                  <a:pt x="6029325" y="219578"/>
                </a:cubicBezTo>
                <a:cubicBezTo>
                  <a:pt x="6083300" y="217990"/>
                  <a:pt x="6103938" y="119565"/>
                  <a:pt x="6124575" y="86228"/>
                </a:cubicBezTo>
                <a:cubicBezTo>
                  <a:pt x="6145213" y="52890"/>
                  <a:pt x="6149181" y="36221"/>
                  <a:pt x="6153150" y="19553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2693841" y="460865"/>
            <a:ext cx="6059488" cy="75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9B4"/>
                </a:solidFill>
                <a:latin typeface="Verdana" pitchFamily="34" charset="0"/>
              </a:defRPr>
            </a:lvl9pPr>
          </a:lstStyle>
          <a:p>
            <a:r>
              <a:rPr lang="cs-CZ" sz="2100" dirty="0" smtClean="0"/>
              <a:t>Informace: Portál H2020</a:t>
            </a:r>
            <a:endParaRPr lang="cs-CZ" altLang="cs-CZ" sz="2100" kern="0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8596"/>
            <a:ext cx="870921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leva 1"/>
          <p:cNvSpPr/>
          <p:nvPr/>
        </p:nvSpPr>
        <p:spPr>
          <a:xfrm rot="19870235">
            <a:off x="2521551" y="5200490"/>
            <a:ext cx="1112590" cy="144016"/>
          </a:xfrm>
          <a:prstGeom prst="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2917031" y="3660613"/>
            <a:ext cx="4643398" cy="332510"/>
          </a:xfrm>
          <a:custGeom>
            <a:avLst/>
            <a:gdLst>
              <a:gd name="connsiteX0" fmla="*/ 0 w 4643398"/>
              <a:gd name="connsiteY0" fmla="*/ 225632 h 332510"/>
              <a:gd name="connsiteX1" fmla="*/ 47501 w 4643398"/>
              <a:gd name="connsiteY1" fmla="*/ 166255 h 332510"/>
              <a:gd name="connsiteX2" fmla="*/ 130628 w 4643398"/>
              <a:gd name="connsiteY2" fmla="*/ 142504 h 332510"/>
              <a:gd name="connsiteX3" fmla="*/ 190005 w 4643398"/>
              <a:gd name="connsiteY3" fmla="*/ 118754 h 332510"/>
              <a:gd name="connsiteX4" fmla="*/ 237506 w 4643398"/>
              <a:gd name="connsiteY4" fmla="*/ 106878 h 332510"/>
              <a:gd name="connsiteX5" fmla="*/ 320633 w 4643398"/>
              <a:gd name="connsiteY5" fmla="*/ 83128 h 332510"/>
              <a:gd name="connsiteX6" fmla="*/ 570015 w 4643398"/>
              <a:gd name="connsiteY6" fmla="*/ 95003 h 332510"/>
              <a:gd name="connsiteX7" fmla="*/ 617517 w 4643398"/>
              <a:gd name="connsiteY7" fmla="*/ 130629 h 332510"/>
              <a:gd name="connsiteX8" fmla="*/ 653143 w 4643398"/>
              <a:gd name="connsiteY8" fmla="*/ 142504 h 332510"/>
              <a:gd name="connsiteX9" fmla="*/ 771896 w 4643398"/>
              <a:gd name="connsiteY9" fmla="*/ 225632 h 332510"/>
              <a:gd name="connsiteX10" fmla="*/ 807522 w 4643398"/>
              <a:gd name="connsiteY10" fmla="*/ 237507 h 332510"/>
              <a:gd name="connsiteX11" fmla="*/ 1068779 w 4643398"/>
              <a:gd name="connsiteY11" fmla="*/ 225632 h 332510"/>
              <a:gd name="connsiteX12" fmla="*/ 1092530 w 4643398"/>
              <a:gd name="connsiteY12" fmla="*/ 190006 h 332510"/>
              <a:gd name="connsiteX13" fmla="*/ 1151906 w 4643398"/>
              <a:gd name="connsiteY13" fmla="*/ 154380 h 332510"/>
              <a:gd name="connsiteX14" fmla="*/ 1235033 w 4643398"/>
              <a:gd name="connsiteY14" fmla="*/ 118754 h 332510"/>
              <a:gd name="connsiteX15" fmla="*/ 1270659 w 4643398"/>
              <a:gd name="connsiteY15" fmla="*/ 95003 h 332510"/>
              <a:gd name="connsiteX16" fmla="*/ 1508166 w 4643398"/>
              <a:gd name="connsiteY16" fmla="*/ 106878 h 332510"/>
              <a:gd name="connsiteX17" fmla="*/ 1579418 w 4643398"/>
              <a:gd name="connsiteY17" fmla="*/ 130629 h 332510"/>
              <a:gd name="connsiteX18" fmla="*/ 1615044 w 4643398"/>
              <a:gd name="connsiteY18" fmla="*/ 142504 h 332510"/>
              <a:gd name="connsiteX19" fmla="*/ 1662545 w 4643398"/>
              <a:gd name="connsiteY19" fmla="*/ 178130 h 332510"/>
              <a:gd name="connsiteX20" fmla="*/ 1698171 w 4643398"/>
              <a:gd name="connsiteY20" fmla="*/ 213756 h 332510"/>
              <a:gd name="connsiteX21" fmla="*/ 1733797 w 4643398"/>
              <a:gd name="connsiteY21" fmla="*/ 225632 h 332510"/>
              <a:gd name="connsiteX22" fmla="*/ 1828800 w 4643398"/>
              <a:gd name="connsiteY22" fmla="*/ 213756 h 332510"/>
              <a:gd name="connsiteX23" fmla="*/ 1852550 w 4643398"/>
              <a:gd name="connsiteY23" fmla="*/ 178130 h 332510"/>
              <a:gd name="connsiteX24" fmla="*/ 1888176 w 4643398"/>
              <a:gd name="connsiteY24" fmla="*/ 166255 h 332510"/>
              <a:gd name="connsiteX25" fmla="*/ 1923802 w 4643398"/>
              <a:gd name="connsiteY25" fmla="*/ 142504 h 332510"/>
              <a:gd name="connsiteX26" fmla="*/ 1995054 w 4643398"/>
              <a:gd name="connsiteY26" fmla="*/ 118754 h 332510"/>
              <a:gd name="connsiteX27" fmla="*/ 2208810 w 4643398"/>
              <a:gd name="connsiteY27" fmla="*/ 130629 h 332510"/>
              <a:gd name="connsiteX28" fmla="*/ 2339439 w 4643398"/>
              <a:gd name="connsiteY28" fmla="*/ 237507 h 332510"/>
              <a:gd name="connsiteX29" fmla="*/ 2375065 w 4643398"/>
              <a:gd name="connsiteY29" fmla="*/ 285008 h 332510"/>
              <a:gd name="connsiteX30" fmla="*/ 2434441 w 4643398"/>
              <a:gd name="connsiteY30" fmla="*/ 296884 h 332510"/>
              <a:gd name="connsiteX31" fmla="*/ 2517568 w 4643398"/>
              <a:gd name="connsiteY31" fmla="*/ 332510 h 332510"/>
              <a:gd name="connsiteX32" fmla="*/ 2624446 w 4643398"/>
              <a:gd name="connsiteY32" fmla="*/ 320634 h 332510"/>
              <a:gd name="connsiteX33" fmla="*/ 2707574 w 4643398"/>
              <a:gd name="connsiteY33" fmla="*/ 273133 h 332510"/>
              <a:gd name="connsiteX34" fmla="*/ 2778826 w 4643398"/>
              <a:gd name="connsiteY34" fmla="*/ 201881 h 332510"/>
              <a:gd name="connsiteX35" fmla="*/ 2814452 w 4643398"/>
              <a:gd name="connsiteY35" fmla="*/ 178130 h 332510"/>
              <a:gd name="connsiteX36" fmla="*/ 2850078 w 4643398"/>
              <a:gd name="connsiteY36" fmla="*/ 142504 h 332510"/>
              <a:gd name="connsiteX37" fmla="*/ 2921330 w 4643398"/>
              <a:gd name="connsiteY37" fmla="*/ 118754 h 332510"/>
              <a:gd name="connsiteX38" fmla="*/ 3158836 w 4643398"/>
              <a:gd name="connsiteY38" fmla="*/ 142504 h 332510"/>
              <a:gd name="connsiteX39" fmla="*/ 3206337 w 4643398"/>
              <a:gd name="connsiteY39" fmla="*/ 166255 h 332510"/>
              <a:gd name="connsiteX40" fmla="*/ 3313215 w 4643398"/>
              <a:gd name="connsiteY40" fmla="*/ 213756 h 332510"/>
              <a:gd name="connsiteX41" fmla="*/ 3348841 w 4643398"/>
              <a:gd name="connsiteY41" fmla="*/ 225632 h 332510"/>
              <a:gd name="connsiteX42" fmla="*/ 3443844 w 4643398"/>
              <a:gd name="connsiteY42" fmla="*/ 201881 h 332510"/>
              <a:gd name="connsiteX43" fmla="*/ 3479470 w 4643398"/>
              <a:gd name="connsiteY43" fmla="*/ 178130 h 332510"/>
              <a:gd name="connsiteX44" fmla="*/ 3740727 w 4643398"/>
              <a:gd name="connsiteY44" fmla="*/ 190006 h 332510"/>
              <a:gd name="connsiteX45" fmla="*/ 3776353 w 4643398"/>
              <a:gd name="connsiteY45" fmla="*/ 201881 h 332510"/>
              <a:gd name="connsiteX46" fmla="*/ 3847605 w 4643398"/>
              <a:gd name="connsiteY46" fmla="*/ 261258 h 332510"/>
              <a:gd name="connsiteX47" fmla="*/ 3883231 w 4643398"/>
              <a:gd name="connsiteY47" fmla="*/ 285008 h 332510"/>
              <a:gd name="connsiteX48" fmla="*/ 3954483 w 4643398"/>
              <a:gd name="connsiteY48" fmla="*/ 261258 h 332510"/>
              <a:gd name="connsiteX49" fmla="*/ 4037610 w 4643398"/>
              <a:gd name="connsiteY49" fmla="*/ 213756 h 332510"/>
              <a:gd name="connsiteX50" fmla="*/ 4049485 w 4643398"/>
              <a:gd name="connsiteY50" fmla="*/ 178130 h 332510"/>
              <a:gd name="connsiteX51" fmla="*/ 4085111 w 4643398"/>
              <a:gd name="connsiteY51" fmla="*/ 142504 h 332510"/>
              <a:gd name="connsiteX52" fmla="*/ 4203865 w 4643398"/>
              <a:gd name="connsiteY52" fmla="*/ 118754 h 332510"/>
              <a:gd name="connsiteX53" fmla="*/ 4346368 w 4643398"/>
              <a:gd name="connsiteY53" fmla="*/ 142504 h 332510"/>
              <a:gd name="connsiteX54" fmla="*/ 4370119 w 4643398"/>
              <a:gd name="connsiteY54" fmla="*/ 178130 h 332510"/>
              <a:gd name="connsiteX55" fmla="*/ 4500748 w 4643398"/>
              <a:gd name="connsiteY55" fmla="*/ 213756 h 332510"/>
              <a:gd name="connsiteX56" fmla="*/ 4607626 w 4643398"/>
              <a:gd name="connsiteY56" fmla="*/ 225632 h 332510"/>
              <a:gd name="connsiteX57" fmla="*/ 4631376 w 4643398"/>
              <a:gd name="connsiteY57" fmla="*/ 190006 h 332510"/>
              <a:gd name="connsiteX58" fmla="*/ 4643252 w 4643398"/>
              <a:gd name="connsiteY58" fmla="*/ 0 h 3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643398" h="332510">
                <a:moveTo>
                  <a:pt x="0" y="225632"/>
                </a:moveTo>
                <a:cubicBezTo>
                  <a:pt x="15834" y="205840"/>
                  <a:pt x="28257" y="182750"/>
                  <a:pt x="47501" y="166255"/>
                </a:cubicBezTo>
                <a:cubicBezTo>
                  <a:pt x="54776" y="160019"/>
                  <a:pt x="128136" y="143335"/>
                  <a:pt x="130628" y="142504"/>
                </a:cubicBezTo>
                <a:cubicBezTo>
                  <a:pt x="150851" y="135763"/>
                  <a:pt x="169782" y="125495"/>
                  <a:pt x="190005" y="118754"/>
                </a:cubicBezTo>
                <a:cubicBezTo>
                  <a:pt x="205488" y="113593"/>
                  <a:pt x="221813" y="111362"/>
                  <a:pt x="237506" y="106878"/>
                </a:cubicBezTo>
                <a:cubicBezTo>
                  <a:pt x="356721" y="72816"/>
                  <a:pt x="172190" y="120238"/>
                  <a:pt x="320633" y="83128"/>
                </a:cubicBezTo>
                <a:cubicBezTo>
                  <a:pt x="403760" y="87086"/>
                  <a:pt x="487839" y="81855"/>
                  <a:pt x="570015" y="95003"/>
                </a:cubicBezTo>
                <a:cubicBezTo>
                  <a:pt x="589559" y="98130"/>
                  <a:pt x="600332" y="120809"/>
                  <a:pt x="617517" y="130629"/>
                </a:cubicBezTo>
                <a:cubicBezTo>
                  <a:pt x="628385" y="136839"/>
                  <a:pt x="641268" y="138546"/>
                  <a:pt x="653143" y="142504"/>
                </a:cubicBezTo>
                <a:cubicBezTo>
                  <a:pt x="674821" y="158763"/>
                  <a:pt x="754353" y="219785"/>
                  <a:pt x="771896" y="225632"/>
                </a:cubicBezTo>
                <a:lnTo>
                  <a:pt x="807522" y="237507"/>
                </a:lnTo>
                <a:cubicBezTo>
                  <a:pt x="894608" y="233549"/>
                  <a:pt x="982790" y="239963"/>
                  <a:pt x="1068779" y="225632"/>
                </a:cubicBezTo>
                <a:cubicBezTo>
                  <a:pt x="1082857" y="223286"/>
                  <a:pt x="1081694" y="199294"/>
                  <a:pt x="1092530" y="190006"/>
                </a:cubicBezTo>
                <a:cubicBezTo>
                  <a:pt x="1110055" y="174985"/>
                  <a:pt x="1132333" y="166613"/>
                  <a:pt x="1151906" y="154380"/>
                </a:cubicBezTo>
                <a:cubicBezTo>
                  <a:pt x="1206579" y="120209"/>
                  <a:pt x="1167434" y="135653"/>
                  <a:pt x="1235033" y="118754"/>
                </a:cubicBezTo>
                <a:cubicBezTo>
                  <a:pt x="1246908" y="110837"/>
                  <a:pt x="1257893" y="101386"/>
                  <a:pt x="1270659" y="95003"/>
                </a:cubicBezTo>
                <a:cubicBezTo>
                  <a:pt x="1343605" y="58530"/>
                  <a:pt x="1439790" y="98834"/>
                  <a:pt x="1508166" y="106878"/>
                </a:cubicBezTo>
                <a:lnTo>
                  <a:pt x="1579418" y="130629"/>
                </a:lnTo>
                <a:lnTo>
                  <a:pt x="1615044" y="142504"/>
                </a:lnTo>
                <a:cubicBezTo>
                  <a:pt x="1630878" y="154379"/>
                  <a:pt x="1647518" y="165249"/>
                  <a:pt x="1662545" y="178130"/>
                </a:cubicBezTo>
                <a:cubicBezTo>
                  <a:pt x="1675296" y="189060"/>
                  <a:pt x="1684197" y="204440"/>
                  <a:pt x="1698171" y="213756"/>
                </a:cubicBezTo>
                <a:cubicBezTo>
                  <a:pt x="1708586" y="220700"/>
                  <a:pt x="1721922" y="221673"/>
                  <a:pt x="1733797" y="225632"/>
                </a:cubicBezTo>
                <a:cubicBezTo>
                  <a:pt x="1765465" y="221673"/>
                  <a:pt x="1799169" y="225609"/>
                  <a:pt x="1828800" y="213756"/>
                </a:cubicBezTo>
                <a:cubicBezTo>
                  <a:pt x="1842051" y="208455"/>
                  <a:pt x="1841405" y="187046"/>
                  <a:pt x="1852550" y="178130"/>
                </a:cubicBezTo>
                <a:cubicBezTo>
                  <a:pt x="1862325" y="170310"/>
                  <a:pt x="1876301" y="170213"/>
                  <a:pt x="1888176" y="166255"/>
                </a:cubicBezTo>
                <a:cubicBezTo>
                  <a:pt x="1900051" y="158338"/>
                  <a:pt x="1910760" y="148301"/>
                  <a:pt x="1923802" y="142504"/>
                </a:cubicBezTo>
                <a:cubicBezTo>
                  <a:pt x="1946680" y="132336"/>
                  <a:pt x="1995054" y="118754"/>
                  <a:pt x="1995054" y="118754"/>
                </a:cubicBezTo>
                <a:cubicBezTo>
                  <a:pt x="2066306" y="122712"/>
                  <a:pt x="2138948" y="116075"/>
                  <a:pt x="2208810" y="130629"/>
                </a:cubicBezTo>
                <a:cubicBezTo>
                  <a:pt x="2245017" y="138172"/>
                  <a:pt x="2317080" y="212353"/>
                  <a:pt x="2339439" y="237507"/>
                </a:cubicBezTo>
                <a:cubicBezTo>
                  <a:pt x="2352588" y="252300"/>
                  <a:pt x="2358281" y="274518"/>
                  <a:pt x="2375065" y="285008"/>
                </a:cubicBezTo>
                <a:cubicBezTo>
                  <a:pt x="2392181" y="295706"/>
                  <a:pt x="2414649" y="292925"/>
                  <a:pt x="2434441" y="296884"/>
                </a:cubicBezTo>
                <a:cubicBezTo>
                  <a:pt x="2443710" y="301518"/>
                  <a:pt x="2500099" y="332510"/>
                  <a:pt x="2517568" y="332510"/>
                </a:cubicBezTo>
                <a:cubicBezTo>
                  <a:pt x="2553413" y="332510"/>
                  <a:pt x="2588820" y="324593"/>
                  <a:pt x="2624446" y="320634"/>
                </a:cubicBezTo>
                <a:cubicBezTo>
                  <a:pt x="2669220" y="305710"/>
                  <a:pt x="2665283" y="311195"/>
                  <a:pt x="2707574" y="273133"/>
                </a:cubicBezTo>
                <a:cubicBezTo>
                  <a:pt x="2732540" y="250664"/>
                  <a:pt x="2750879" y="220513"/>
                  <a:pt x="2778826" y="201881"/>
                </a:cubicBezTo>
                <a:cubicBezTo>
                  <a:pt x="2790701" y="193964"/>
                  <a:pt x="2803488" y="187267"/>
                  <a:pt x="2814452" y="178130"/>
                </a:cubicBezTo>
                <a:cubicBezTo>
                  <a:pt x="2827354" y="167379"/>
                  <a:pt x="2835397" y="150660"/>
                  <a:pt x="2850078" y="142504"/>
                </a:cubicBezTo>
                <a:cubicBezTo>
                  <a:pt x="2871963" y="130346"/>
                  <a:pt x="2921330" y="118754"/>
                  <a:pt x="2921330" y="118754"/>
                </a:cubicBezTo>
                <a:cubicBezTo>
                  <a:pt x="2997570" y="123239"/>
                  <a:pt x="3084911" y="110822"/>
                  <a:pt x="3158836" y="142504"/>
                </a:cubicBezTo>
                <a:cubicBezTo>
                  <a:pt x="3175107" y="149477"/>
                  <a:pt x="3190967" y="157472"/>
                  <a:pt x="3206337" y="166255"/>
                </a:cubicBezTo>
                <a:cubicBezTo>
                  <a:pt x="3285377" y="211421"/>
                  <a:pt x="3188809" y="172287"/>
                  <a:pt x="3313215" y="213756"/>
                </a:cubicBezTo>
                <a:lnTo>
                  <a:pt x="3348841" y="225632"/>
                </a:lnTo>
                <a:cubicBezTo>
                  <a:pt x="3380509" y="217715"/>
                  <a:pt x="3413167" y="213036"/>
                  <a:pt x="3443844" y="201881"/>
                </a:cubicBezTo>
                <a:cubicBezTo>
                  <a:pt x="3457257" y="197003"/>
                  <a:pt x="3465209" y="178700"/>
                  <a:pt x="3479470" y="178130"/>
                </a:cubicBezTo>
                <a:lnTo>
                  <a:pt x="3740727" y="190006"/>
                </a:lnTo>
                <a:cubicBezTo>
                  <a:pt x="3752602" y="193964"/>
                  <a:pt x="3765157" y="196283"/>
                  <a:pt x="3776353" y="201881"/>
                </a:cubicBezTo>
                <a:cubicBezTo>
                  <a:pt x="3820579" y="223994"/>
                  <a:pt x="3808210" y="228429"/>
                  <a:pt x="3847605" y="261258"/>
                </a:cubicBezTo>
                <a:cubicBezTo>
                  <a:pt x="3858569" y="270395"/>
                  <a:pt x="3871356" y="277091"/>
                  <a:pt x="3883231" y="285008"/>
                </a:cubicBezTo>
                <a:cubicBezTo>
                  <a:pt x="3906982" y="277091"/>
                  <a:pt x="3932091" y="272454"/>
                  <a:pt x="3954483" y="261258"/>
                </a:cubicBezTo>
                <a:cubicBezTo>
                  <a:pt x="4014750" y="231124"/>
                  <a:pt x="3987255" y="247327"/>
                  <a:pt x="4037610" y="213756"/>
                </a:cubicBezTo>
                <a:cubicBezTo>
                  <a:pt x="4041568" y="201881"/>
                  <a:pt x="4042541" y="188545"/>
                  <a:pt x="4049485" y="178130"/>
                </a:cubicBezTo>
                <a:cubicBezTo>
                  <a:pt x="4058801" y="164156"/>
                  <a:pt x="4071137" y="151820"/>
                  <a:pt x="4085111" y="142504"/>
                </a:cubicBezTo>
                <a:cubicBezTo>
                  <a:pt x="4107722" y="127430"/>
                  <a:pt x="4196827" y="119759"/>
                  <a:pt x="4203865" y="118754"/>
                </a:cubicBezTo>
                <a:cubicBezTo>
                  <a:pt x="4251366" y="126671"/>
                  <a:pt x="4301017" y="126307"/>
                  <a:pt x="4346368" y="142504"/>
                </a:cubicBezTo>
                <a:cubicBezTo>
                  <a:pt x="4359809" y="147304"/>
                  <a:pt x="4358505" y="169834"/>
                  <a:pt x="4370119" y="178130"/>
                </a:cubicBezTo>
                <a:cubicBezTo>
                  <a:pt x="4404945" y="203006"/>
                  <a:pt x="4461452" y="207207"/>
                  <a:pt x="4500748" y="213756"/>
                </a:cubicBezTo>
                <a:cubicBezTo>
                  <a:pt x="4575810" y="263798"/>
                  <a:pt x="4557796" y="285429"/>
                  <a:pt x="4607626" y="225632"/>
                </a:cubicBezTo>
                <a:cubicBezTo>
                  <a:pt x="4616763" y="214668"/>
                  <a:pt x="4623459" y="201881"/>
                  <a:pt x="4631376" y="190006"/>
                </a:cubicBezTo>
                <a:cubicBezTo>
                  <a:pt x="4645615" y="47619"/>
                  <a:pt x="4643252" y="111034"/>
                  <a:pt x="4643252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07681" y="6365871"/>
            <a:ext cx="204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hlinkClick r:id="rId3"/>
              </a:rPr>
              <a:t>www.h2020.cz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1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7" y="1562001"/>
            <a:ext cx="6279426" cy="3354580"/>
          </a:xfrm>
          <a:prstGeom prst="rect">
            <a:avLst/>
          </a:prstGeom>
        </p:spPr>
      </p:pic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6181504" y="3206130"/>
            <a:ext cx="2962496" cy="31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800"/>
              </a:spcAft>
              <a:buFont typeface="Arial" charset="0"/>
              <a:defRPr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9525" algn="l" rtl="0" eaLnBrk="0" fontAlgn="base" hangingPunct="0">
              <a:spcBef>
                <a:spcPct val="20000"/>
              </a:spcBef>
              <a:spcAft>
                <a:spcPts val="800"/>
              </a:spcAft>
              <a:buSzPct val="100000"/>
              <a:buFont typeface="Arial" charset="0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5350" indent="19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667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667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example:</a:t>
            </a: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Search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Funding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</a:t>
            </a:r>
            <a:r>
              <a:rPr kumimoji="0" lang="cs-CZ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Tenders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cs-CZ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alls</a:t>
            </a:r>
            <a:endParaRPr kumimoji="0" lang="cs-CZ" sz="16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Search Topics</a:t>
            </a:r>
            <a:endParaRPr kumimoji="0" lang="cs-CZ" sz="16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/>
              <a:defRPr/>
            </a:pPr>
            <a:endParaRPr kumimoji="0" lang="cs-CZ" sz="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How to Participate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Reference Documents</a:t>
            </a:r>
            <a:endParaRPr kumimoji="0" lang="cs-CZ" sz="16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Work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Programmes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Proposal template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Model grant agreement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H2020 online manual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charset="0"/>
              <a:buNone/>
              <a:tabLst/>
              <a:defRPr/>
            </a:pPr>
            <a:endParaRPr kumimoji="0" lang="cs-CZ" sz="16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7334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Pct val="100000"/>
              <a:buFont typeface="Verdana" panose="020B0604030504040204" pitchFamily="34" charset="0"/>
              <a:buChar char="√"/>
              <a:tabLst/>
              <a:defRPr/>
            </a:pP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7334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Pct val="100000"/>
              <a:buFont typeface="Verdana" panose="020B0604030504040204" pitchFamily="34" charset="0"/>
              <a:buChar char="√"/>
              <a:tabLst/>
              <a:defRPr/>
            </a:pP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73342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Pct val="100000"/>
              <a:buFont typeface="Verdana" panose="020B0604030504040204" pitchFamily="34" charset="0"/>
              <a:buChar char="√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619672" y="2060848"/>
            <a:ext cx="4561832" cy="2736304"/>
          </a:xfrm>
          <a:prstGeom prst="straightConnector1">
            <a:avLst/>
          </a:prstGeom>
          <a:noFill/>
          <a:ln w="2222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6" name="Přímá spojnice se šipkou 5"/>
          <p:cNvCxnSpPr/>
          <p:nvPr/>
        </p:nvCxnSpPr>
        <p:spPr>
          <a:xfrm flipH="1" flipV="1">
            <a:off x="1043609" y="2066814"/>
            <a:ext cx="5137895" cy="1578210"/>
          </a:xfrm>
          <a:prstGeom prst="straightConnector1">
            <a:avLst/>
          </a:prstGeom>
          <a:noFill/>
          <a:ln w="2222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7" name="Nadpis 1"/>
          <p:cNvSpPr txBox="1">
            <a:spLocks/>
          </p:cNvSpPr>
          <p:nvPr/>
        </p:nvSpPr>
        <p:spPr>
          <a:xfrm>
            <a:off x="2760492" y="696857"/>
            <a:ext cx="6248722" cy="647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00" b="1" i="0" u="none" strike="noStrike" kern="1200" cap="none" spc="0" normalizeH="0" noProof="0" dirty="0" smtClean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Informace: </a:t>
            </a:r>
            <a:r>
              <a:rPr kumimoji="0" lang="cs-CZ" sz="2100" b="1" i="0" u="none" strike="noStrike" kern="1200" cap="none" spc="0" normalizeH="0" noProof="0" dirty="0" err="1" smtClean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Funding</a:t>
            </a:r>
            <a:r>
              <a:rPr kumimoji="0" lang="cs-CZ" sz="2100" b="1" i="0" u="none" strike="noStrike" kern="1200" cap="none" spc="0" normalizeH="0" noProof="0" dirty="0" smtClean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&amp; tender </a:t>
            </a:r>
            <a:r>
              <a:rPr kumimoji="0" lang="cs-CZ" sz="2100" b="1" i="0" u="none" strike="noStrike" kern="1200" cap="none" spc="0" normalizeH="0" noProof="0" dirty="0" err="1" smtClean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opportunities</a:t>
            </a:r>
            <a:r>
              <a:rPr kumimoji="0" lang="cs-CZ" sz="2100" b="1" i="0" u="none" strike="noStrike" kern="1200" cap="none" spc="0" normalizeH="0" noProof="0" dirty="0" smtClean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cs-CZ" sz="2100" b="1" i="0" u="none" strike="noStrike" kern="1200" cap="none" spc="0" normalizeH="0" noProof="0" dirty="0" err="1" smtClean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Portal</a:t>
            </a:r>
            <a:endParaRPr kumimoji="0" lang="cs-CZ" sz="2100" b="1" i="0" u="none" strike="noStrike" kern="1200" cap="none" spc="0" normalizeH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7544" y="6309911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ts val="300"/>
              </a:spcAft>
              <a:defRPr/>
            </a:pPr>
            <a:r>
              <a:rPr lang="en-US" sz="1600" u="sng" dirty="0">
                <a:solidFill>
                  <a:srgbClr val="C00000"/>
                </a:solidFill>
                <a:hlinkClick r:id="rId3"/>
              </a:rPr>
              <a:t>https://ec.europa.eu/info/funding-tenders/opportunities/portal/screen/home</a:t>
            </a:r>
            <a:endParaRPr lang="cs-CZ" sz="1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3" name="Rectangle 3"/>
          <p:cNvSpPr>
            <a:spLocks noChangeArrowheads="1"/>
          </p:cNvSpPr>
          <p:nvPr/>
        </p:nvSpPr>
        <p:spPr bwMode="auto">
          <a:xfrm>
            <a:off x="2519772" y="620688"/>
            <a:ext cx="468052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40000"/>
              </a:spcBef>
              <a:buClr>
                <a:srgbClr val="4720D4"/>
              </a:buClr>
              <a:buFont typeface="Wingdings" pitchFamily="2" charset="2"/>
              <a:buNone/>
              <a:defRPr/>
            </a:pPr>
            <a:r>
              <a:rPr lang="cs-CZ" sz="2100" b="1" dirty="0" smtClean="0">
                <a:solidFill>
                  <a:srgbClr val="0070C0"/>
                </a:solidFill>
                <a:latin typeface="+mj-lt"/>
              </a:rPr>
              <a:t>Otázky?</a:t>
            </a:r>
            <a:endParaRPr lang="en-US" sz="21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28806" name="Rectangle 6"/>
          <p:cNvSpPr>
            <a:spLocks noChangeArrowheads="1"/>
          </p:cNvSpPr>
          <p:nvPr/>
        </p:nvSpPr>
        <p:spPr bwMode="auto">
          <a:xfrm>
            <a:off x="1619672" y="6309320"/>
            <a:ext cx="61928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4720D4"/>
              </a:buClr>
              <a:buFont typeface="Wingdings" pitchFamily="2" charset="2"/>
              <a:buNone/>
              <a:defRPr/>
            </a:pPr>
            <a:r>
              <a:rPr lang="cs-CZ" sz="2000" dirty="0">
                <a:solidFill>
                  <a:schemeClr val="tx2"/>
                </a:solidFill>
                <a:latin typeface="+mn-lt"/>
                <a:cs typeface="+mn-cs"/>
              </a:rPr>
              <a:t>Jana </a:t>
            </a:r>
            <a:r>
              <a:rPr lang="cs-CZ" sz="2000" dirty="0" smtClean="0">
                <a:solidFill>
                  <a:schemeClr val="tx2"/>
                </a:solidFill>
                <a:latin typeface="+mn-lt"/>
                <a:cs typeface="+mn-cs"/>
              </a:rPr>
              <a:t>Čejková, </a:t>
            </a:r>
            <a:r>
              <a:rPr lang="cs-CZ" sz="2000" u="sng" dirty="0" smtClean="0">
                <a:solidFill>
                  <a:srgbClr val="C00000"/>
                </a:solidFill>
                <a:latin typeface="+mn-lt"/>
                <a:cs typeface="+mn-cs"/>
                <a:hlinkClick r:id="rId2"/>
              </a:rPr>
              <a:t>cejkova@tc.cz</a:t>
            </a:r>
            <a:r>
              <a:rPr lang="cs-CZ" sz="2000" dirty="0" smtClean="0">
                <a:latin typeface="+mn-lt"/>
                <a:cs typeface="+mn-cs"/>
              </a:rPr>
              <a:t>, </a:t>
            </a:r>
            <a:r>
              <a:rPr lang="cs-CZ" sz="2000" dirty="0" smtClean="0">
                <a:solidFill>
                  <a:schemeClr val="tx2"/>
                </a:solidFill>
              </a:rPr>
              <a:t>234 </a:t>
            </a:r>
            <a:r>
              <a:rPr lang="cs-CZ" sz="2000" dirty="0">
                <a:solidFill>
                  <a:schemeClr val="tx2"/>
                </a:solidFill>
              </a:rPr>
              <a:t>006 </a:t>
            </a:r>
            <a:r>
              <a:rPr lang="cs-CZ" sz="2000" dirty="0" smtClean="0">
                <a:solidFill>
                  <a:schemeClr val="tx2"/>
                </a:solidFill>
              </a:rPr>
              <a:t>178</a:t>
            </a:r>
            <a:endParaRPr lang="cs-CZ" sz="1800" u="sng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4720D4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schemeClr val="tx2"/>
              </a:solidFill>
              <a:latin typeface="+mn-lt"/>
              <a:cs typeface="+mn-cs"/>
              <a:hlinkClick r:id="rId3"/>
            </a:endParaRPr>
          </a:p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4720D4"/>
              </a:buClr>
              <a:buFont typeface="Wingdings" pitchFamily="2" charset="2"/>
              <a:buNone/>
              <a:defRPr/>
            </a:pPr>
            <a:endParaRPr lang="cs-CZ" sz="1800" dirty="0">
              <a:solidFill>
                <a:schemeClr val="tx2"/>
              </a:solidFill>
              <a:latin typeface="+mn-lt"/>
              <a:cs typeface="+mn-cs"/>
              <a:hlinkClick r:id="rId3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51" y="1844824"/>
            <a:ext cx="5328592" cy="36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1080" y="340902"/>
            <a:ext cx="6176714" cy="6961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100" dirty="0" smtClean="0"/>
              <a:t>HORIZONT 2020</a:t>
            </a:r>
            <a:endParaRPr lang="cs-CZ" sz="2100" dirty="0"/>
          </a:p>
        </p:txBody>
      </p:sp>
      <p:graphicFrame>
        <p:nvGraphicFramePr>
          <p:cNvPr id="4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414590"/>
              </p:ext>
            </p:extLst>
          </p:nvPr>
        </p:nvGraphicFramePr>
        <p:xfrm>
          <a:off x="319386" y="1700808"/>
          <a:ext cx="1972469" cy="2520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2469"/>
              </a:tblGrid>
              <a:tr h="63037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I. </a:t>
                      </a:r>
                      <a:r>
                        <a:rPr lang="cs-CZ" sz="1600" noProof="0" dirty="0" smtClean="0"/>
                        <a:t>Vynikající věda</a:t>
                      </a:r>
                      <a:endParaRPr lang="en-US" sz="1600" noProof="0" dirty="0"/>
                    </a:p>
                  </a:txBody>
                  <a:tcPr/>
                </a:tc>
              </a:tr>
              <a:tr h="403660">
                <a:tc>
                  <a:txBody>
                    <a:bodyPr/>
                    <a:lstStyle/>
                    <a:p>
                      <a:r>
                        <a:rPr lang="en-US" sz="1500" kern="1200" noProof="0" dirty="0" smtClean="0"/>
                        <a:t>ERC</a:t>
                      </a:r>
                      <a:endParaRPr lang="en-US" sz="1500" b="0" kern="1200" noProof="0" dirty="0"/>
                    </a:p>
                  </a:txBody>
                  <a:tcPr/>
                </a:tc>
              </a:tr>
              <a:tr h="403660">
                <a:tc>
                  <a:txBody>
                    <a:bodyPr/>
                    <a:lstStyle/>
                    <a:p>
                      <a:r>
                        <a:rPr lang="en-US" sz="1500" kern="1200" noProof="0" dirty="0" smtClean="0"/>
                        <a:t>FET</a:t>
                      </a:r>
                      <a:endParaRPr lang="en-US" sz="1500" b="0" kern="1200" noProof="0" dirty="0"/>
                    </a:p>
                  </a:txBody>
                  <a:tcPr/>
                </a:tc>
              </a:tr>
              <a:tr h="650539">
                <a:tc>
                  <a:txBody>
                    <a:bodyPr/>
                    <a:lstStyle/>
                    <a:p>
                      <a:r>
                        <a:rPr lang="cs-CZ" sz="1500" kern="1200" noProof="0" dirty="0" smtClean="0"/>
                        <a:t>Akce </a:t>
                      </a:r>
                      <a:r>
                        <a:rPr lang="en-US" sz="1500" kern="1200" noProof="0" dirty="0" smtClean="0"/>
                        <a:t>Marie- </a:t>
                      </a:r>
                      <a:r>
                        <a:rPr lang="en-US" sz="1500" kern="1200" baseline="0" noProof="0" dirty="0" err="1" smtClean="0"/>
                        <a:t>Sklodowska</a:t>
                      </a:r>
                      <a:r>
                        <a:rPr lang="en-US" sz="1500" kern="1200" baseline="0" noProof="0" dirty="0" smtClean="0"/>
                        <a:t>-Curie</a:t>
                      </a:r>
                      <a:endParaRPr lang="en-US" sz="1500" b="0" kern="1200" noProof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noProof="0" dirty="0" smtClean="0"/>
                        <a:t>Infrastruktury</a:t>
                      </a:r>
                      <a:endParaRPr lang="en-US" sz="1500" b="0" kern="1200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474475"/>
              </p:ext>
            </p:extLst>
          </p:nvPr>
        </p:nvGraphicFramePr>
        <p:xfrm>
          <a:off x="2571752" y="1340768"/>
          <a:ext cx="2348383" cy="3491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38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noProof="0" dirty="0" smtClean="0"/>
                        <a:t>II. Vedoucí postavení </a:t>
                      </a:r>
                      <a:r>
                        <a:rPr lang="cs-CZ" sz="1600" noProof="0" dirty="0" err="1" smtClean="0"/>
                        <a:t>evr</a:t>
                      </a:r>
                      <a:r>
                        <a:rPr lang="cs-CZ" sz="1600" noProof="0" dirty="0" smtClean="0"/>
                        <a:t>. průmyslu</a:t>
                      </a:r>
                      <a:endParaRPr lang="cs-CZ" sz="1600" noProof="0" dirty="0"/>
                    </a:p>
                  </a:txBody>
                  <a:tcPr/>
                </a:tc>
              </a:tr>
              <a:tr h="1749542">
                <a:tc>
                  <a:txBody>
                    <a:bodyPr/>
                    <a:lstStyle/>
                    <a:p>
                      <a:r>
                        <a:rPr lang="cs-CZ" sz="1500" b="0" kern="1200" noProof="0" dirty="0" smtClean="0"/>
                        <a:t>Průmysl. a průlomové technologie (ICT,</a:t>
                      </a:r>
                      <a:r>
                        <a:rPr lang="cs-CZ" sz="1500" b="0" kern="1200" baseline="0" noProof="0" dirty="0" smtClean="0"/>
                        <a:t> Nanotechnologie, Pokročilé materiály, Biotechnologie, Výroba a zpracování, Vesmírné aplikace)</a:t>
                      </a:r>
                      <a:endParaRPr lang="cs-CZ" sz="1500" b="0" kern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b="0" kern="1200" noProof="0" dirty="0" smtClean="0"/>
                        <a:t>Přístup k rizikovému financování</a:t>
                      </a:r>
                      <a:endParaRPr lang="cs-CZ" sz="1500" b="0" kern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b="0" kern="1200" noProof="0" dirty="0" smtClean="0"/>
                        <a:t>Inovace v MSP</a:t>
                      </a:r>
                      <a:endParaRPr lang="cs-CZ" sz="1500" b="0" kern="1200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844139"/>
              </p:ext>
            </p:extLst>
          </p:nvPr>
        </p:nvGraphicFramePr>
        <p:xfrm>
          <a:off x="5178468" y="824708"/>
          <a:ext cx="3816424" cy="408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noProof="0" dirty="0" smtClean="0"/>
                        <a:t>III. Společenské výzvy</a:t>
                      </a:r>
                      <a:endParaRPr lang="cs-CZ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kern="1200" noProof="0" dirty="0" smtClean="0">
                          <a:effectLst/>
                        </a:rPr>
                        <a:t>Zdraví, demografické změny a životní pohoda</a:t>
                      </a:r>
                      <a:endParaRPr lang="cs-CZ" sz="1500" b="0" kern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noProof="0" dirty="0" smtClean="0">
                          <a:effectLst/>
                        </a:rPr>
                        <a:t>Potravinové zabezpečení, udržitelné zemědělství, …. a </a:t>
                      </a:r>
                      <a:r>
                        <a:rPr lang="cs-CZ" sz="1500" b="0" kern="1200" noProof="0" dirty="0" err="1" smtClean="0">
                          <a:effectLst/>
                        </a:rPr>
                        <a:t>bioekonomika</a:t>
                      </a:r>
                      <a:endParaRPr lang="cs-CZ" sz="1500" b="0" kern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kern="1200" noProof="0" dirty="0" smtClean="0">
                          <a:effectLst/>
                        </a:rPr>
                        <a:t>Zajištěná, čistá a účinná energie</a:t>
                      </a:r>
                      <a:endParaRPr lang="cs-CZ" sz="1500" b="0" kern="1200" noProof="0" dirty="0" smtClean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noProof="0" dirty="0" smtClean="0">
                          <a:effectLst/>
                        </a:rPr>
                        <a:t>Inteligentní, ekologická a integrovaná doprava</a:t>
                      </a:r>
                      <a:endParaRPr lang="cs-CZ" sz="1500" b="0" kern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kern="1200" noProof="0" dirty="0" smtClean="0">
                          <a:effectLst/>
                        </a:rPr>
                        <a:t>Ochrana klimatu, životní prostředí, účinné využívání zdrojů, suroviny</a:t>
                      </a:r>
                      <a:endParaRPr lang="cs-CZ" sz="1500" b="1" kern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noProof="0" dirty="0" smtClean="0">
                          <a:effectLst/>
                        </a:rPr>
                        <a:t>Inkluzivní, inovativní a reflektivní společnosti</a:t>
                      </a:r>
                      <a:endParaRPr lang="cs-CZ" sz="1500" b="0" kern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noProof="0" dirty="0" smtClean="0">
                          <a:effectLst/>
                        </a:rPr>
                        <a:t>Bezpečné společnosti</a:t>
                      </a:r>
                      <a:endParaRPr lang="cs-CZ" sz="1500" b="0" kern="1200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6831"/>
              </p:ext>
            </p:extLst>
          </p:nvPr>
        </p:nvGraphicFramePr>
        <p:xfrm>
          <a:off x="696382" y="5013176"/>
          <a:ext cx="7951415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51415"/>
              </a:tblGrid>
              <a:tr h="235466">
                <a:tc>
                  <a:txBody>
                    <a:bodyPr/>
                    <a:lstStyle/>
                    <a:p>
                      <a:r>
                        <a:rPr lang="cs-CZ" sz="15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Šíření excelence a podpora účasti</a:t>
                      </a:r>
                      <a:endParaRPr lang="cs-CZ" sz="15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235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 smtClean="0">
                          <a:effectLst/>
                        </a:rPr>
                        <a:t>Věda se společností a pro společnost</a:t>
                      </a:r>
                      <a:endParaRPr lang="cs-CZ" sz="1500" b="0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5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 smtClean="0"/>
                        <a:t>Společné výzkumné centrum (JRC)</a:t>
                      </a:r>
                      <a:endParaRPr lang="cs-CZ" sz="1500" b="0" noProof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5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 smtClean="0">
                          <a:effectLst/>
                        </a:rPr>
                        <a:t>Evropský inovační a technologický institut (EIT)</a:t>
                      </a:r>
                      <a:endParaRPr lang="cs-CZ" sz="1500" b="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ál 7"/>
          <p:cNvSpPr/>
          <p:nvPr/>
        </p:nvSpPr>
        <p:spPr>
          <a:xfrm>
            <a:off x="5131002" y="3140968"/>
            <a:ext cx="3816424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200" dirty="0" smtClean="0"/>
              <a:t>Podmínky účasti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464596"/>
          </a:xfrm>
        </p:spPr>
        <p:txBody>
          <a:bodyPr/>
          <a:lstStyle/>
          <a:p>
            <a:pPr marL="3175" lvl="1" indent="0" eaLnBrk="1" hangingPunct="1">
              <a:spcBef>
                <a:spcPts val="200"/>
              </a:spcBef>
              <a:spcAft>
                <a:spcPts val="0"/>
              </a:spcAft>
              <a:buNone/>
              <a:defRPr/>
            </a:pPr>
            <a:r>
              <a:rPr lang="cs-CZ" sz="1700" b="1" dirty="0" smtClean="0"/>
              <a:t>Účastníci </a:t>
            </a:r>
            <a:r>
              <a:rPr lang="cs-CZ" sz="1700" b="1" dirty="0"/>
              <a:t>projektů </a:t>
            </a:r>
            <a:endParaRPr lang="cs-CZ" sz="1700" b="1" dirty="0" smtClean="0"/>
          </a:p>
          <a:p>
            <a:pPr marL="3175" lvl="1" indent="0" eaLnBrk="1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700" b="1" dirty="0" smtClean="0"/>
              <a:t> </a:t>
            </a:r>
            <a:r>
              <a:rPr lang="cs-CZ" sz="1700" dirty="0" smtClean="0"/>
              <a:t>všechny typy subjektů (univerzity</a:t>
            </a:r>
            <a:r>
              <a:rPr lang="cs-CZ" sz="1700" dirty="0"/>
              <a:t>, MSP, velké podniky, výzkumné instituce, fyzické osoby, neziskové veřejné subjekty, …)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sz="1700" b="1" dirty="0"/>
              <a:t>Mezinárodní </a:t>
            </a:r>
            <a:r>
              <a:rPr lang="cs-CZ" sz="1700" b="1" dirty="0" smtClean="0"/>
              <a:t>rovina</a:t>
            </a:r>
          </a:p>
          <a:p>
            <a:pPr marL="0" indent="0" eaLnBrk="1" hangingPunct="1">
              <a:spcBef>
                <a:spcPts val="200"/>
              </a:spcBef>
              <a:spcAft>
                <a:spcPts val="0"/>
              </a:spcAft>
              <a:buNone/>
              <a:defRPr/>
            </a:pPr>
            <a:r>
              <a:rPr lang="cs-CZ" sz="1700" b="0" dirty="0" smtClean="0"/>
              <a:t>– až na výjimky vyžadováno </a:t>
            </a:r>
            <a:r>
              <a:rPr lang="cs-CZ" sz="1700" b="0" dirty="0">
                <a:solidFill>
                  <a:srgbClr val="C00000"/>
                </a:solidFill>
              </a:rPr>
              <a:t>mezinárodní konsorcium řešitelů</a:t>
            </a:r>
          </a:p>
          <a:p>
            <a:pPr marL="285750" lvl="1" indent="-285750" eaLnBrk="1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700" dirty="0" smtClean="0">
                <a:solidFill>
                  <a:srgbClr val="002060"/>
                </a:solidFill>
              </a:rPr>
              <a:t>min</a:t>
            </a:r>
            <a:r>
              <a:rPr lang="cs-CZ" sz="1700" dirty="0">
                <a:solidFill>
                  <a:srgbClr val="002060"/>
                </a:solidFill>
              </a:rPr>
              <a:t>. </a:t>
            </a:r>
            <a:r>
              <a:rPr lang="cs-CZ" sz="1700" dirty="0" smtClean="0">
                <a:solidFill>
                  <a:srgbClr val="002060"/>
                </a:solidFill>
              </a:rPr>
              <a:t>3 </a:t>
            </a:r>
            <a:r>
              <a:rPr lang="cs-CZ" sz="1700" dirty="0">
                <a:solidFill>
                  <a:srgbClr val="002060"/>
                </a:solidFill>
              </a:rPr>
              <a:t>subjekty ze 3 různých členských států EU nebo asociovaných států </a:t>
            </a:r>
            <a:r>
              <a:rPr lang="cs-CZ" sz="1700" dirty="0" smtClean="0">
                <a:solidFill>
                  <a:srgbClr val="002060"/>
                </a:solidFill>
              </a:rPr>
              <a:t> </a:t>
            </a:r>
          </a:p>
          <a:p>
            <a:pPr marL="285750" lvl="1" indent="-285750" eaLnBrk="1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700" dirty="0" smtClean="0"/>
              <a:t>podporována </a:t>
            </a:r>
            <a:r>
              <a:rPr lang="cs-CZ" sz="1700" dirty="0"/>
              <a:t>je účast partnerů ze třetích </a:t>
            </a:r>
            <a:r>
              <a:rPr lang="cs-CZ" sz="1700" dirty="0" smtClean="0"/>
              <a:t>zemí</a:t>
            </a:r>
          </a:p>
          <a:p>
            <a:pPr marL="285750" lvl="1" indent="-285750" eaLnBrk="1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700" dirty="0" smtClean="0"/>
              <a:t>ostatní </a:t>
            </a:r>
            <a:r>
              <a:rPr lang="cs-CZ" sz="1700" dirty="0"/>
              <a:t>„vyspělé země“ bez příspěvku EU (USA, Kanada</a:t>
            </a:r>
            <a:r>
              <a:rPr lang="cs-CZ" sz="1700" dirty="0" smtClean="0"/>
              <a:t>, Rusko, …) </a:t>
            </a:r>
          </a:p>
          <a:p>
            <a:pPr marL="285750" lvl="1" indent="-285750" eaLnBrk="1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700" dirty="0" smtClean="0"/>
              <a:t>speciální výzvy zaměřené na podporu účasti určitých regionů (CELAC, Čína, …)</a:t>
            </a:r>
          </a:p>
          <a:p>
            <a:pPr marL="285750" lvl="1" indent="-285750" eaLnBrk="1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sz="800" dirty="0" smtClean="0"/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  <a:defRPr/>
            </a:pPr>
            <a:r>
              <a:rPr lang="cs-CZ" sz="1700" b="1" dirty="0" smtClean="0"/>
              <a:t>Financování</a:t>
            </a:r>
            <a:endParaRPr lang="cs-CZ" sz="1700" b="1" dirty="0"/>
          </a:p>
          <a:p>
            <a:pPr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700" dirty="0" smtClean="0">
                <a:solidFill>
                  <a:srgbClr val="0070C0"/>
                </a:solidFill>
              </a:rPr>
              <a:t> 100 </a:t>
            </a:r>
            <a:r>
              <a:rPr lang="cs-CZ" sz="1700" dirty="0">
                <a:solidFill>
                  <a:srgbClr val="0070C0"/>
                </a:solidFill>
              </a:rPr>
              <a:t>%</a:t>
            </a:r>
            <a:r>
              <a:rPr lang="cs-CZ" sz="1700" dirty="0"/>
              <a:t> celkových uznatelných nákladů</a:t>
            </a:r>
          </a:p>
          <a:p>
            <a:pPr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700" dirty="0" smtClean="0">
                <a:solidFill>
                  <a:srgbClr val="0070C0"/>
                </a:solidFill>
              </a:rPr>
              <a:t> 70 </a:t>
            </a:r>
            <a:r>
              <a:rPr lang="cs-CZ" sz="1700" dirty="0">
                <a:solidFill>
                  <a:srgbClr val="0070C0"/>
                </a:solidFill>
              </a:rPr>
              <a:t>%</a:t>
            </a:r>
            <a:r>
              <a:rPr lang="cs-CZ" sz="1700" dirty="0"/>
              <a:t> celkových uznatelných nákladů pro </a:t>
            </a:r>
            <a:r>
              <a:rPr lang="cs-CZ" sz="1700" dirty="0" err="1"/>
              <a:t>Innovation</a:t>
            </a:r>
            <a:r>
              <a:rPr lang="cs-CZ" sz="1700" dirty="0"/>
              <a:t> </a:t>
            </a:r>
            <a:r>
              <a:rPr lang="cs-CZ" sz="1700" dirty="0" err="1"/>
              <a:t>actions</a:t>
            </a:r>
            <a:r>
              <a:rPr lang="cs-CZ" sz="1700" dirty="0"/>
              <a:t> (100 % pro neziskové organizace i zde)</a:t>
            </a:r>
          </a:p>
          <a:p>
            <a:pPr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700" dirty="0" smtClean="0">
                <a:solidFill>
                  <a:srgbClr val="0070C0"/>
                </a:solidFill>
              </a:rPr>
              <a:t> 25 </a:t>
            </a:r>
            <a:r>
              <a:rPr lang="cs-CZ" sz="1700" dirty="0">
                <a:solidFill>
                  <a:srgbClr val="0070C0"/>
                </a:solidFill>
              </a:rPr>
              <a:t>%</a:t>
            </a:r>
            <a:r>
              <a:rPr lang="cs-CZ" sz="1700" dirty="0"/>
              <a:t> z přímých nákladů pro všechny subjekty </a:t>
            </a:r>
            <a:r>
              <a:rPr lang="cs-CZ" sz="1700" dirty="0" smtClean="0"/>
              <a:t>jako </a:t>
            </a:r>
            <a:r>
              <a:rPr lang="cs-CZ" sz="1700" dirty="0" smtClean="0">
                <a:solidFill>
                  <a:srgbClr val="C00000"/>
                </a:solidFill>
              </a:rPr>
              <a:t>režijní náklady</a:t>
            </a:r>
            <a:endParaRPr lang="cs-CZ" sz="1700" dirty="0"/>
          </a:p>
          <a:p>
            <a:pPr>
              <a:spcBef>
                <a:spcPts val="200"/>
              </a:spcBef>
              <a:spcAft>
                <a:spcPts val="0"/>
              </a:spcAft>
              <a:defRPr/>
            </a:pPr>
            <a:endParaRPr lang="cs-CZ" sz="1700" dirty="0"/>
          </a:p>
          <a:p>
            <a:pPr marL="0" lvl="1" indent="0" eaLnBrk="1" hangingPunct="1">
              <a:spcBef>
                <a:spcPts val="200"/>
              </a:spcBef>
              <a:spcAft>
                <a:spcPts val="0"/>
              </a:spcAft>
              <a:buNone/>
              <a:defRPr/>
            </a:pPr>
            <a:endParaRPr lang="cs-CZ" sz="1700" dirty="0"/>
          </a:p>
          <a:p>
            <a:pPr marL="155575" lvl="1" indent="0" eaLnBrk="1" hangingPunct="1">
              <a:spcBef>
                <a:spcPts val="600"/>
              </a:spcBef>
              <a:spcAft>
                <a:spcPts val="400"/>
              </a:spcAft>
              <a:defRPr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1221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100" dirty="0" smtClean="0"/>
              <a:t>Typy projektů</a:t>
            </a:r>
            <a:endParaRPr lang="en-GB" altLang="cs-CZ" sz="21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060848"/>
            <a:ext cx="7129463" cy="43195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b="1" dirty="0"/>
              <a:t>Výzkumné a inovační </a:t>
            </a:r>
            <a:r>
              <a:rPr lang="cs-CZ" altLang="cs-CZ" b="1" dirty="0" smtClean="0"/>
              <a:t>akce (RIA)</a:t>
            </a:r>
            <a:endParaRPr lang="cs-CZ" altLang="cs-CZ" b="1" dirty="0"/>
          </a:p>
          <a:p>
            <a:pPr>
              <a:buFontTx/>
              <a:buChar char="-"/>
              <a:defRPr/>
            </a:pPr>
            <a:r>
              <a:rPr lang="cs-CZ" altLang="cs-CZ" dirty="0" smtClean="0"/>
              <a:t>výzkumné aktivity, základní a aplikovaný výzkum, testování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omezené demonstrační aktivity</a:t>
            </a:r>
          </a:p>
          <a:p>
            <a:pPr>
              <a:buFontTx/>
              <a:buChar char="-"/>
              <a:defRPr/>
            </a:pPr>
            <a:endParaRPr lang="cs-CZ" altLang="cs-CZ" dirty="0" smtClean="0"/>
          </a:p>
          <a:p>
            <a:pPr marL="0" indent="0">
              <a:buFontTx/>
              <a:buNone/>
              <a:defRPr/>
            </a:pPr>
            <a:r>
              <a:rPr lang="cs-CZ" altLang="cs-CZ" b="1" dirty="0"/>
              <a:t>Inovační </a:t>
            </a:r>
            <a:r>
              <a:rPr lang="cs-CZ" altLang="cs-CZ" b="1" dirty="0" smtClean="0"/>
              <a:t>akce (IA)</a:t>
            </a:r>
            <a:endParaRPr lang="cs-CZ" altLang="cs-CZ" b="1" dirty="0"/>
          </a:p>
          <a:p>
            <a:pPr>
              <a:buFontTx/>
              <a:buChar char="-"/>
              <a:defRPr/>
            </a:pPr>
            <a:r>
              <a:rPr lang="cs-CZ" altLang="cs-CZ" dirty="0" smtClean="0"/>
              <a:t>aktivity směřují k tržnímu uplatnění výsledků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prototypy, testování, demonstrační a pilotní aktivity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omezené výzkumné a vývojové aktivity </a:t>
            </a:r>
          </a:p>
          <a:p>
            <a:pPr>
              <a:defRPr/>
            </a:pPr>
            <a:endParaRPr lang="en-GB" altLang="cs-CZ" dirty="0" smtClean="0"/>
          </a:p>
          <a:p>
            <a:pPr marL="0" indent="0">
              <a:buFontTx/>
              <a:buNone/>
              <a:defRPr/>
            </a:pPr>
            <a:r>
              <a:rPr lang="cs-CZ" altLang="cs-CZ" b="1" dirty="0"/>
              <a:t>Koordinační a podpůrné </a:t>
            </a:r>
            <a:r>
              <a:rPr lang="cs-CZ" altLang="cs-CZ" b="1" dirty="0" smtClean="0"/>
              <a:t>akce (CSA)</a:t>
            </a:r>
            <a:endParaRPr lang="cs-CZ" altLang="cs-CZ" b="1" dirty="0"/>
          </a:p>
          <a:p>
            <a:pPr>
              <a:buFontTx/>
              <a:buChar char="-"/>
              <a:defRPr/>
            </a:pPr>
            <a:r>
              <a:rPr lang="cs-CZ" altLang="cs-CZ" dirty="0" smtClean="0"/>
              <a:t>informační a networkingové akce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neobsahují výzkumné ani inovační aktivity</a:t>
            </a:r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-1259681" y="3547269"/>
            <a:ext cx="41036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00415A"/>
                </a:solidFill>
                <a:latin typeface="Verdana"/>
              </a:rPr>
              <a:t> </a:t>
            </a:r>
          </a:p>
          <a:p>
            <a:pPr>
              <a:defRPr/>
            </a:pPr>
            <a:r>
              <a:rPr lang="en-GB" dirty="0" smtClean="0">
                <a:solidFill>
                  <a:srgbClr val="C00000"/>
                </a:solidFill>
                <a:latin typeface="Verdana"/>
              </a:rPr>
              <a:t>100</a:t>
            </a:r>
            <a:r>
              <a:rPr lang="cs-CZ" dirty="0" smtClean="0">
                <a:solidFill>
                  <a:srgbClr val="C00000"/>
                </a:solidFill>
                <a:latin typeface="Verdana"/>
              </a:rPr>
              <a:t>%</a:t>
            </a:r>
            <a:r>
              <a:rPr lang="en-GB" dirty="0" smtClean="0">
                <a:solidFill>
                  <a:srgbClr val="C00000"/>
                </a:solidFill>
                <a:latin typeface="Verdana"/>
              </a:rPr>
              <a:t>  </a:t>
            </a:r>
            <a:r>
              <a:rPr lang="en-GB" dirty="0">
                <a:solidFill>
                  <a:srgbClr val="C00000"/>
                </a:solidFill>
                <a:latin typeface="Verdana"/>
              </a:rPr>
              <a:t>	      </a:t>
            </a:r>
            <a:r>
              <a:rPr lang="en-GB" dirty="0" smtClean="0">
                <a:solidFill>
                  <a:srgbClr val="C00000"/>
                </a:solidFill>
                <a:latin typeface="Verdana"/>
              </a:rPr>
              <a:t>70/100</a:t>
            </a:r>
            <a:r>
              <a:rPr lang="cs-CZ" dirty="0" smtClean="0">
                <a:solidFill>
                  <a:srgbClr val="C00000"/>
                </a:solidFill>
                <a:latin typeface="Verdana"/>
              </a:rPr>
              <a:t>%</a:t>
            </a:r>
            <a:r>
              <a:rPr lang="en-GB" dirty="0" smtClean="0">
                <a:solidFill>
                  <a:srgbClr val="C00000"/>
                </a:solidFill>
                <a:latin typeface="Verdana"/>
              </a:rPr>
              <a:t>  </a:t>
            </a:r>
            <a:r>
              <a:rPr lang="en-GB" dirty="0">
                <a:solidFill>
                  <a:srgbClr val="C00000"/>
                </a:solidFill>
                <a:latin typeface="Verdana"/>
              </a:rPr>
              <a:t>	     </a:t>
            </a:r>
            <a:r>
              <a:rPr lang="en-GB" dirty="0" smtClean="0">
                <a:solidFill>
                  <a:srgbClr val="C00000"/>
                </a:solidFill>
                <a:latin typeface="Verdana"/>
              </a:rPr>
              <a:t>100</a:t>
            </a:r>
            <a:r>
              <a:rPr lang="cs-CZ" dirty="0" smtClean="0">
                <a:solidFill>
                  <a:srgbClr val="C00000"/>
                </a:solidFill>
                <a:latin typeface="Verdana"/>
              </a:rPr>
              <a:t>%</a:t>
            </a:r>
            <a:endParaRPr lang="en-GB" dirty="0">
              <a:solidFill>
                <a:srgbClr val="C00000"/>
              </a:solidFill>
              <a:latin typeface="Verdana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950" y="1628775"/>
            <a:ext cx="863600" cy="466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b="1" spc="600" dirty="0">
                <a:solidFill>
                  <a:srgbClr val="C00000"/>
                </a:solidFill>
                <a:latin typeface="Verdana"/>
              </a:rPr>
              <a:t>F</a:t>
            </a:r>
            <a:endParaRPr lang="cs-CZ" b="1" spc="600" dirty="0">
              <a:solidFill>
                <a:srgbClr val="C00000"/>
              </a:solidFill>
              <a:latin typeface="Verdan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b="1" spc="600" dirty="0">
                <a:solidFill>
                  <a:srgbClr val="C00000"/>
                </a:solidFill>
                <a:latin typeface="Verdana"/>
              </a:rPr>
              <a:t>I</a:t>
            </a:r>
            <a:endParaRPr lang="cs-CZ" b="1" spc="600" dirty="0">
              <a:solidFill>
                <a:srgbClr val="C00000"/>
              </a:solidFill>
              <a:latin typeface="Verdan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b="1" spc="600" dirty="0">
                <a:solidFill>
                  <a:srgbClr val="C00000"/>
                </a:solidFill>
                <a:latin typeface="Verdana"/>
              </a:rPr>
              <a:t>N</a:t>
            </a:r>
            <a:endParaRPr lang="cs-CZ" b="1" spc="600" dirty="0">
              <a:solidFill>
                <a:srgbClr val="C00000"/>
              </a:solidFill>
              <a:latin typeface="Verdan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b="1" spc="600" dirty="0">
                <a:solidFill>
                  <a:srgbClr val="C00000"/>
                </a:solidFill>
                <a:latin typeface="Verdana"/>
              </a:rPr>
              <a:t>A</a:t>
            </a:r>
            <a:endParaRPr lang="cs-CZ" b="1" spc="600" dirty="0">
              <a:solidFill>
                <a:srgbClr val="C00000"/>
              </a:solidFill>
              <a:latin typeface="Verdan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b="1" spc="600" dirty="0">
                <a:solidFill>
                  <a:srgbClr val="C00000"/>
                </a:solidFill>
                <a:latin typeface="Verdana"/>
              </a:rPr>
              <a:t>N</a:t>
            </a:r>
            <a:endParaRPr lang="cs-CZ" b="1" spc="600" dirty="0">
              <a:solidFill>
                <a:srgbClr val="C00000"/>
              </a:solidFill>
              <a:latin typeface="Verdan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b="1" spc="600" dirty="0">
                <a:solidFill>
                  <a:srgbClr val="C00000"/>
                </a:solidFill>
                <a:latin typeface="Verdana"/>
              </a:rPr>
              <a:t>C</a:t>
            </a:r>
            <a:endParaRPr lang="cs-CZ" b="1" spc="600" dirty="0">
              <a:solidFill>
                <a:srgbClr val="C00000"/>
              </a:solidFill>
              <a:latin typeface="Verdana"/>
            </a:endParaRPr>
          </a:p>
          <a:p>
            <a:pPr algn="ctr">
              <a:lnSpc>
                <a:spcPct val="150000"/>
              </a:lnSpc>
              <a:defRPr/>
            </a:pPr>
            <a:r>
              <a:rPr lang="cs-CZ" b="1" spc="600" dirty="0">
                <a:solidFill>
                  <a:srgbClr val="C00000"/>
                </a:solidFill>
                <a:latin typeface="Verdana"/>
              </a:rPr>
              <a:t>O</a:t>
            </a:r>
          </a:p>
          <a:p>
            <a:pPr algn="ctr">
              <a:lnSpc>
                <a:spcPct val="150000"/>
              </a:lnSpc>
              <a:defRPr/>
            </a:pPr>
            <a:r>
              <a:rPr lang="cs-CZ" b="1" spc="600" dirty="0">
                <a:solidFill>
                  <a:srgbClr val="C00000"/>
                </a:solidFill>
                <a:latin typeface="Verdana"/>
              </a:rPr>
              <a:t>V</a:t>
            </a:r>
          </a:p>
          <a:p>
            <a:pPr algn="ctr">
              <a:lnSpc>
                <a:spcPct val="150000"/>
              </a:lnSpc>
              <a:defRPr/>
            </a:pPr>
            <a:r>
              <a:rPr lang="cs-CZ" b="1" spc="600" dirty="0">
                <a:solidFill>
                  <a:srgbClr val="C00000"/>
                </a:solidFill>
                <a:latin typeface="Verdana"/>
              </a:rPr>
              <a:t>Á</a:t>
            </a:r>
          </a:p>
          <a:p>
            <a:pPr algn="ctr">
              <a:lnSpc>
                <a:spcPct val="150000"/>
              </a:lnSpc>
              <a:defRPr/>
            </a:pPr>
            <a:r>
              <a:rPr lang="cs-CZ" b="1" spc="600" dirty="0">
                <a:solidFill>
                  <a:srgbClr val="C00000"/>
                </a:solidFill>
                <a:latin typeface="Verdana"/>
              </a:rPr>
              <a:t>N</a:t>
            </a:r>
          </a:p>
          <a:p>
            <a:pPr algn="ctr">
              <a:lnSpc>
                <a:spcPct val="150000"/>
              </a:lnSpc>
              <a:defRPr/>
            </a:pPr>
            <a:r>
              <a:rPr lang="cs-CZ" b="1" spc="600" dirty="0">
                <a:solidFill>
                  <a:srgbClr val="C00000"/>
                </a:solidFill>
                <a:latin typeface="Verdana"/>
              </a:rPr>
              <a:t>Í</a:t>
            </a:r>
            <a:r>
              <a:rPr lang="en-GB" b="1" spc="600" dirty="0">
                <a:solidFill>
                  <a:srgbClr val="C00000"/>
                </a:solidFill>
                <a:latin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5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100" dirty="0" smtClean="0"/>
              <a:t>Výzvy 2020</a:t>
            </a:r>
            <a:endParaRPr lang="cs-CZ" sz="21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1016" y="1628800"/>
            <a:ext cx="8352928" cy="4464497"/>
          </a:xfrm>
        </p:spPr>
        <p:txBody>
          <a:bodyPr/>
          <a:lstStyle/>
          <a:p>
            <a:pPr marL="174625" lvl="2" indent="-174625">
              <a:spcBef>
                <a:spcPts val="30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srgbClr val="00B050"/>
                </a:solidFill>
              </a:rPr>
              <a:t>Building </a:t>
            </a:r>
            <a:r>
              <a:rPr lang="en-US" sz="1800" i="1" dirty="0">
                <a:solidFill>
                  <a:srgbClr val="00B050"/>
                </a:solidFill>
              </a:rPr>
              <a:t>a low-carbon, climate resilient future: climate action in support of the Paris </a:t>
            </a:r>
            <a:r>
              <a:rPr lang="en-US" sz="1800" i="1" dirty="0" smtClean="0">
                <a:solidFill>
                  <a:srgbClr val="00B050"/>
                </a:solidFill>
              </a:rPr>
              <a:t>Agreement</a:t>
            </a:r>
            <a:r>
              <a:rPr lang="cs-CZ" sz="1800" i="1" dirty="0" smtClean="0">
                <a:solidFill>
                  <a:srgbClr val="00B050"/>
                </a:solidFill>
              </a:rPr>
              <a:t> (PA</a:t>
            </a:r>
            <a:r>
              <a:rPr lang="cs-CZ" sz="1800" i="1" dirty="0" smtClean="0">
                <a:solidFill>
                  <a:srgbClr val="00B050"/>
                </a:solidFill>
              </a:rPr>
              <a:t>), </a:t>
            </a:r>
            <a:r>
              <a:rPr lang="cs-CZ" dirty="0">
                <a:solidFill>
                  <a:srgbClr val="0070C0"/>
                </a:solidFill>
              </a:rPr>
              <a:t>rozpočet: 189,5 mil. eur</a:t>
            </a:r>
          </a:p>
          <a:p>
            <a:pPr marL="285750" lvl="2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snaha </a:t>
            </a:r>
            <a:r>
              <a:rPr lang="cs-CZ" dirty="0">
                <a:solidFill>
                  <a:srgbClr val="002060"/>
                </a:solidFill>
              </a:rPr>
              <a:t>udržet globální oteplování </a:t>
            </a:r>
            <a:r>
              <a:rPr lang="cs-CZ" dirty="0" smtClean="0">
                <a:solidFill>
                  <a:srgbClr val="002060"/>
                </a:solidFill>
              </a:rPr>
              <a:t>výrazně pod </a:t>
            </a:r>
            <a:r>
              <a:rPr lang="cs-CZ" dirty="0">
                <a:solidFill>
                  <a:srgbClr val="002060"/>
                </a:solidFill>
              </a:rPr>
              <a:t>2°C (ve srovnání s předindustriálním obdobím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285750" lvl="2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zmírnění klimatických změn a adaptace na ně</a:t>
            </a:r>
          </a:p>
          <a:p>
            <a:pPr marL="285750" lvl="2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relevantní znalosti na podporu politik konzistentních s cíli </a:t>
            </a:r>
            <a:r>
              <a:rPr lang="cs-CZ" dirty="0" smtClean="0">
                <a:solidFill>
                  <a:srgbClr val="002060"/>
                </a:solidFill>
              </a:rPr>
              <a:t>PA</a:t>
            </a:r>
          </a:p>
          <a:p>
            <a:pPr marL="285750" lvl="2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cs-CZ" sz="400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i="1" dirty="0" smtClean="0">
                <a:solidFill>
                  <a:srgbClr val="C00000"/>
                </a:solidFill>
              </a:rPr>
              <a:t>Greening </a:t>
            </a:r>
            <a:r>
              <a:rPr lang="en-US" i="1" dirty="0">
                <a:solidFill>
                  <a:srgbClr val="C00000"/>
                </a:solidFill>
              </a:rPr>
              <a:t>the economy in line with the Sustainable Development Goals (SDGs</a:t>
            </a:r>
            <a:r>
              <a:rPr lang="en-US" i="1" dirty="0" smtClean="0">
                <a:solidFill>
                  <a:srgbClr val="C00000"/>
                </a:solidFill>
              </a:rPr>
              <a:t>)</a:t>
            </a:r>
            <a:r>
              <a:rPr lang="cs-CZ" i="1" dirty="0" smtClean="0">
                <a:solidFill>
                  <a:srgbClr val="C00000"/>
                </a:solidFill>
              </a:rPr>
              <a:t>, </a:t>
            </a:r>
            <a:r>
              <a:rPr lang="cs-CZ" sz="1600" dirty="0" smtClean="0">
                <a:solidFill>
                  <a:srgbClr val="0070C0"/>
                </a:solidFill>
              </a:rPr>
              <a:t>rozpočet</a:t>
            </a:r>
            <a:r>
              <a:rPr lang="cs-CZ" sz="1600" dirty="0">
                <a:solidFill>
                  <a:srgbClr val="0070C0"/>
                </a:solidFill>
              </a:rPr>
              <a:t>: </a:t>
            </a:r>
            <a:r>
              <a:rPr lang="cs-CZ" sz="1600" dirty="0" smtClean="0">
                <a:solidFill>
                  <a:srgbClr val="0070C0"/>
                </a:solidFill>
              </a:rPr>
              <a:t>187 mil</a:t>
            </a:r>
            <a:r>
              <a:rPr lang="cs-CZ" sz="1600" dirty="0">
                <a:solidFill>
                  <a:srgbClr val="0070C0"/>
                </a:solidFill>
              </a:rPr>
              <a:t>. eur  </a:t>
            </a:r>
          </a:p>
          <a:p>
            <a:pPr marL="285750" lvl="2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efektivnější </a:t>
            </a:r>
            <a:r>
              <a:rPr lang="cs-CZ" dirty="0" smtClean="0">
                <a:solidFill>
                  <a:srgbClr val="002060"/>
                </a:solidFill>
              </a:rPr>
              <a:t>využívání zdrojů, minimalizace produkce odpadů a znečištění, principy oběhového hospodářství, …</a:t>
            </a:r>
            <a:endParaRPr lang="cs-CZ" dirty="0">
              <a:solidFill>
                <a:srgbClr val="002060"/>
              </a:solidFill>
            </a:endParaRPr>
          </a:p>
          <a:p>
            <a:pPr marL="0" lvl="2" indent="0">
              <a:spcBef>
                <a:spcPts val="300"/>
              </a:spcBef>
              <a:spcAft>
                <a:spcPts val="300"/>
              </a:spcAft>
            </a:pPr>
            <a:endParaRPr lang="cs-CZ" sz="800" dirty="0">
              <a:solidFill>
                <a:srgbClr val="0070C0"/>
              </a:solidFill>
            </a:endParaRPr>
          </a:p>
          <a:p>
            <a:pPr marL="0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dirty="0" smtClean="0">
                <a:solidFill>
                  <a:srgbClr val="0070C0"/>
                </a:solidFill>
              </a:rPr>
              <a:t>Uzávěrka:  </a:t>
            </a:r>
            <a:r>
              <a:rPr lang="cs-CZ" b="1" dirty="0">
                <a:solidFill>
                  <a:srgbClr val="0070C0"/>
                </a:solidFill>
              </a:rPr>
              <a:t>13.2.2020</a:t>
            </a:r>
            <a:r>
              <a:rPr lang="cs-CZ" dirty="0">
                <a:solidFill>
                  <a:srgbClr val="0070C0"/>
                </a:solidFill>
              </a:rPr>
              <a:t> (1. stupeň), 3.9.2020 (2. stupeň)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 dvoustupňové </a:t>
            </a:r>
            <a:r>
              <a:rPr lang="cs-CZ" dirty="0">
                <a:solidFill>
                  <a:srgbClr val="002060"/>
                </a:solidFill>
              </a:rPr>
              <a:t>hodnocení: </a:t>
            </a:r>
            <a:r>
              <a:rPr lang="cs-CZ" sz="1600" dirty="0">
                <a:solidFill>
                  <a:srgbClr val="002060"/>
                </a:solidFill>
              </a:rPr>
              <a:t>všechny IA a RIA 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 jednostupňové </a:t>
            </a:r>
            <a:r>
              <a:rPr lang="cs-CZ" dirty="0">
                <a:solidFill>
                  <a:srgbClr val="002060"/>
                </a:solidFill>
              </a:rPr>
              <a:t>hodnocení: </a:t>
            </a:r>
            <a:r>
              <a:rPr lang="cs-CZ" sz="1600" dirty="0">
                <a:solidFill>
                  <a:srgbClr val="002060"/>
                </a:solidFill>
              </a:rPr>
              <a:t>všechny CSA, ERA-NET </a:t>
            </a:r>
            <a:r>
              <a:rPr lang="cs-CZ" sz="1600" dirty="0" err="1">
                <a:solidFill>
                  <a:srgbClr val="002060"/>
                </a:solidFill>
              </a:rPr>
              <a:t>Cofund</a:t>
            </a:r>
            <a:endParaRPr lang="cs-CZ" sz="16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cs-CZ" b="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0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b="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b="0" dirty="0" smtClean="0"/>
          </a:p>
          <a:p>
            <a:pPr marL="285750" indent="-285750">
              <a:buFontTx/>
              <a:buChar char="-"/>
            </a:pPr>
            <a:endParaRPr lang="cs-CZ" b="0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11560" y="5949280"/>
            <a:ext cx="8352928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800"/>
              </a:spcAft>
              <a:buFont typeface="Arial" charset="0"/>
              <a:defRPr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9525" algn="l" rtl="0" eaLnBrk="0" fontAlgn="base" hangingPunct="0">
              <a:spcBef>
                <a:spcPct val="20000"/>
              </a:spcBef>
              <a:spcAft>
                <a:spcPts val="800"/>
              </a:spcAft>
              <a:buSzPct val="100000"/>
              <a:buFont typeface="Arial" charset="0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5350" indent="19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667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667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spcAft>
                <a:spcPts val="300"/>
              </a:spcAft>
            </a:pPr>
            <a:endParaRPr lang="cs-CZ" dirty="0" smtClean="0">
              <a:solidFill>
                <a:srgbClr val="002060"/>
              </a:solidFill>
            </a:endParaRPr>
          </a:p>
          <a:p>
            <a:pPr marL="0" lvl="2" indent="0">
              <a:spcBef>
                <a:spcPts val="300"/>
              </a:spcBef>
              <a:spcAft>
                <a:spcPts val="300"/>
              </a:spcAft>
            </a:pPr>
            <a:endParaRPr lang="cs-CZ" dirty="0" smtClean="0">
              <a:solidFill>
                <a:srgbClr val="0070C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b="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0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b="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b="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cs-CZ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483768" y="2420888"/>
            <a:ext cx="4752528" cy="1200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dirty="0" err="1" smtClean="0"/>
              <a:t>Work</a:t>
            </a:r>
            <a:r>
              <a:rPr lang="cs-CZ" sz="2400" dirty="0" smtClean="0"/>
              <a:t> </a:t>
            </a:r>
            <a:r>
              <a:rPr lang="cs-CZ" sz="2400" dirty="0" err="1" smtClean="0"/>
              <a:t>programme</a:t>
            </a:r>
            <a:r>
              <a:rPr lang="cs-CZ" sz="2400" dirty="0" smtClean="0"/>
              <a:t> 2020</a:t>
            </a:r>
            <a:br>
              <a:rPr lang="cs-CZ" sz="2400" dirty="0" smtClean="0"/>
            </a:br>
            <a:r>
              <a:rPr lang="cs-CZ" sz="2400" dirty="0" smtClean="0"/>
              <a:t>- </a:t>
            </a:r>
            <a:r>
              <a:rPr lang="cs-CZ" sz="2400" dirty="0" err="1" smtClean="0"/>
              <a:t>under</a:t>
            </a:r>
            <a:r>
              <a:rPr lang="cs-CZ" sz="2400" dirty="0" smtClean="0"/>
              <a:t> </a:t>
            </a:r>
            <a:r>
              <a:rPr lang="cs-CZ" sz="2400" dirty="0" err="1" smtClean="0"/>
              <a:t>preparation</a:t>
            </a:r>
            <a:r>
              <a:rPr lang="cs-CZ" sz="2400" dirty="0" smtClean="0"/>
              <a:t>, </a:t>
            </a:r>
            <a:br>
              <a:rPr lang="cs-CZ" sz="2400" dirty="0" smtClean="0"/>
            </a:br>
            <a:r>
              <a:rPr lang="cs-CZ" sz="2400" dirty="0" err="1" smtClean="0"/>
              <a:t>subject</a:t>
            </a:r>
            <a:r>
              <a:rPr lang="cs-CZ" sz="2400" dirty="0" smtClean="0"/>
              <a:t> to </a:t>
            </a:r>
            <a:r>
              <a:rPr lang="cs-CZ" sz="2400" dirty="0" err="1" smtClean="0"/>
              <a:t>changes</a:t>
            </a:r>
            <a:r>
              <a:rPr lang="cs-CZ" sz="2400" dirty="0" smtClean="0"/>
              <a:t> 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667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B050"/>
                </a:solidFill>
              </a:rPr>
              <a:t>Building a low-carbon, climate resilient future: climate action in support of the Paris </a:t>
            </a:r>
            <a:r>
              <a:rPr lang="en-US" dirty="0" smtClean="0">
                <a:solidFill>
                  <a:srgbClr val="00B050"/>
                </a:solidFill>
              </a:rPr>
              <a:t>Agreement</a:t>
            </a:r>
            <a:r>
              <a:rPr lang="cs-CZ" dirty="0" smtClean="0">
                <a:solidFill>
                  <a:srgbClr val="00B050"/>
                </a:solidFill>
              </a:rPr>
              <a:t> - 1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732257"/>
              </p:ext>
            </p:extLst>
          </p:nvPr>
        </p:nvGraphicFramePr>
        <p:xfrm>
          <a:off x="251520" y="1628800"/>
          <a:ext cx="8640960" cy="4362792"/>
        </p:xfrm>
        <a:graphic>
          <a:graphicData uri="http://schemas.openxmlformats.org/drawingml/2006/table">
            <a:tbl>
              <a:tblPr firstRow="1" bandRow="1"/>
              <a:tblGrid>
                <a:gridCol w="1728192"/>
                <a:gridCol w="5904656"/>
                <a:gridCol w="1008112"/>
              </a:tblGrid>
              <a:tr h="39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Identifikátor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Téma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Akce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</a:tr>
              <a:tr h="541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LC-CLA-10-2020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Scientific support to designing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mitigation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 pathways and policies (climate policies;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decarbonisation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 and lifestyle changes; preparation of NDCs)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RIA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60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LC-CLA-11-2020</a:t>
                      </a:r>
                      <a:endParaRPr lang="cs-CZ" sz="1400" b="0" kern="1200" dirty="0">
                        <a:solidFill>
                          <a:srgbClr val="008A3E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Innovative nature-based solutions for </a:t>
                      </a:r>
                      <a:r>
                        <a:rPr lang="en-US" sz="1400" b="1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carbon neutral cities </a:t>
                      </a:r>
                      <a:r>
                        <a:rPr lang="en-US" sz="14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and improved </a:t>
                      </a:r>
                      <a:r>
                        <a:rPr lang="en-US" sz="1400" b="1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air quality </a:t>
                      </a:r>
                      <a:r>
                        <a:rPr lang="cs-CZ" sz="12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(» min. 4 města z různých MS</a:t>
                      </a:r>
                      <a:r>
                        <a:rPr lang="cs-CZ" sz="1200" b="0" kern="1200" baseline="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/AC </a:t>
                      </a:r>
                      <a:r>
                        <a:rPr lang="cs-CZ" sz="12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» různé podmínky</a:t>
                      </a:r>
                      <a:r>
                        <a:rPr lang="cs-CZ" sz="1200" b="0" kern="1200" baseline="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» indikátory,</a:t>
                      </a:r>
                      <a:r>
                        <a:rPr lang="cs-CZ" sz="1200" b="0" kern="1200" baseline="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 monitoring, šíření výsledků) </a:t>
                      </a:r>
                      <a:endParaRPr lang="cs-CZ" sz="1200" b="0" kern="1200" dirty="0">
                        <a:solidFill>
                          <a:srgbClr val="008A3E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IA</a:t>
                      </a:r>
                      <a:endParaRPr lang="cs-CZ" sz="1400" b="0" kern="1200" dirty="0">
                        <a:solidFill>
                          <a:srgbClr val="008A3E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LC-CLA-12-2020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Advancing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climate services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(coastal infrastructure; extreme events; impacts of overshooting)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RIA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405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LC-CLA-13-2020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Climate resilience of European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coastal cities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and </a:t>
                      </a:r>
                      <a:r>
                        <a:rPr lang="cs-CZ" sz="1400" b="0" kern="1200" dirty="0" err="1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settlements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RIA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414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LC-CLA-14-2020</a:t>
                      </a:r>
                      <a:endParaRPr lang="cs-CZ" sz="1400" b="0" kern="1200" dirty="0">
                        <a:solidFill>
                          <a:srgbClr val="008A3E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Understanding </a:t>
                      </a:r>
                      <a:r>
                        <a:rPr lang="cs-CZ" sz="1400" b="1" kern="1200" dirty="0" err="1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climate</a:t>
                      </a:r>
                      <a:r>
                        <a:rPr lang="cs-CZ" sz="1400" b="1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1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water-energy-food nexus </a:t>
                      </a:r>
                      <a:r>
                        <a:rPr lang="en-US" sz="14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and streamlining water-related policies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rgbClr val="008A3E"/>
                          </a:solidFill>
                          <a:latin typeface="Verdana"/>
                          <a:ea typeface="+mn-ea"/>
                          <a:cs typeface="+mn-cs"/>
                        </a:rPr>
                        <a:t>RIA</a:t>
                      </a:r>
                      <a:endParaRPr lang="cs-CZ" sz="1400" b="0" kern="1200" dirty="0">
                        <a:solidFill>
                          <a:srgbClr val="008A3E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39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LC-CLA-15-2020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Forest Fires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risk reduction: towards an integrated fire management approach in the E.U.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RIA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39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LC-CLA-16-2020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Multi-hazard risk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management for risk-informed decision-making in the E.U.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RIA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B050"/>
                </a:solidFill>
              </a:rPr>
              <a:t>Building a low-carbon, climate resilient future: climate action in support of the Paris </a:t>
            </a:r>
            <a:r>
              <a:rPr lang="en-US" dirty="0" smtClean="0">
                <a:solidFill>
                  <a:srgbClr val="00B050"/>
                </a:solidFill>
              </a:rPr>
              <a:t>Agreement</a:t>
            </a:r>
            <a:r>
              <a:rPr lang="cs-CZ" dirty="0" smtClean="0">
                <a:solidFill>
                  <a:srgbClr val="00B050"/>
                </a:solidFill>
              </a:rPr>
              <a:t> - 2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269014"/>
              </p:ext>
            </p:extLst>
          </p:nvPr>
        </p:nvGraphicFramePr>
        <p:xfrm>
          <a:off x="251520" y="1700808"/>
          <a:ext cx="8568952" cy="4132664"/>
        </p:xfrm>
        <a:graphic>
          <a:graphicData uri="http://schemas.openxmlformats.org/drawingml/2006/table">
            <a:tbl>
              <a:tblPr firstRow="1" bandRow="1"/>
              <a:tblGrid>
                <a:gridCol w="1958618"/>
                <a:gridCol w="5467807"/>
                <a:gridCol w="1142527"/>
              </a:tblGrid>
              <a:tr h="39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Identifikátor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Téma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Akce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</a:tr>
              <a:tr h="541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LC-CLA-17-2020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Polar climate: understanding the polar processes in a global context</a:t>
                      </a:r>
                      <a:r>
                        <a:rPr lang="cs-CZ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the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Arctic and Antarctic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504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LC-CLA-18-2020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Developing the next generation of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Earth System Models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LC-CLA-19-2020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GEOSS climate applications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 support adaptation measures of the Paris Agreement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573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LC-CLA-20-2020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Supporting the </a:t>
                      </a:r>
                      <a:r>
                        <a:rPr lang="cs-CZ" sz="14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implementation</a:t>
                      </a:r>
                      <a:r>
                        <a:rPr lang="cs-CZ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400" b="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</a:t>
                      </a:r>
                      <a:r>
                        <a:rPr lang="cs-CZ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GEOSS</a:t>
                      </a:r>
                      <a:r>
                        <a:rPr lang="cs-CZ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 </a:t>
                      </a:r>
                      <a:r>
                        <a:rPr lang="cs-CZ" sz="14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lang="cs-CZ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4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Arctic</a:t>
                      </a:r>
                      <a:r>
                        <a:rPr lang="cs-CZ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</a:t>
                      </a:r>
                      <a:r>
                        <a:rPr lang="cs-CZ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400" b="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collaboration</a:t>
                      </a:r>
                      <a:r>
                        <a:rPr lang="cs-CZ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400" b="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with</a:t>
                      </a:r>
                      <a:r>
                        <a:rPr lang="cs-CZ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400" b="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Copernicus</a:t>
                      </a:r>
                      <a:endParaRPr lang="en-US" sz="14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507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LC-CLA-21-2020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Coordination of European </a:t>
                      </a:r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Polar</a:t>
                      </a:r>
                      <a:r>
                        <a:rPr lang="en-US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research</a:t>
                      </a:r>
                      <a:endParaRPr lang="cs-CZ" sz="14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CSA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414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LC-CLA-22-2020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Enhancing the Belmont Forum Collaborative Research Action on Climate, Environment and Health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CSA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414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LC-CLA-23-2020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European </a:t>
                      </a:r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mountain</a:t>
                      </a:r>
                      <a:r>
                        <a:rPr lang="en-US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regions research policy supporting action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CSA</a:t>
                      </a:r>
                      <a:endParaRPr lang="cs-CZ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7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874" y="363538"/>
            <a:ext cx="6408614" cy="10080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Greening the economy in line with the Sustainable Development Goals (SDGs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cs-CZ" dirty="0" smtClean="0">
                <a:solidFill>
                  <a:srgbClr val="C00000"/>
                </a:solidFill>
              </a:rPr>
              <a:t> - 1</a:t>
            </a:r>
            <a:endParaRPr lang="cs-CZ" cap="none" dirty="0">
              <a:solidFill>
                <a:srgbClr val="C00000"/>
              </a:solidFill>
            </a:endParaRPr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841006"/>
              </p:ext>
            </p:extLst>
          </p:nvPr>
        </p:nvGraphicFramePr>
        <p:xfrm>
          <a:off x="323528" y="1700808"/>
          <a:ext cx="8568953" cy="4489512"/>
        </p:xfrm>
        <a:graphic>
          <a:graphicData uri="http://schemas.openxmlformats.org/drawingml/2006/table">
            <a:tbl>
              <a:tblPr firstRow="1" bandRow="1"/>
              <a:tblGrid>
                <a:gridCol w="1958618"/>
                <a:gridCol w="5549417"/>
                <a:gridCol w="1060918"/>
              </a:tblGrid>
              <a:tr h="39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Identifikátor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Téma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600" b="1" dirty="0" smtClean="0"/>
                        <a:t>Akce</a:t>
                      </a:r>
                      <a:endParaRPr lang="cs-CZ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/>
                    </a:solidFill>
                  </a:tcPr>
                </a:tc>
              </a:tr>
              <a:tr h="32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CE-SC5-07-2020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1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 materials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innovation for the circular economy: sustainable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processing, reuse, recycling and recovery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schemes</a:t>
                      </a:r>
                      <a:r>
                        <a:rPr lang="cs-CZ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2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cs-CZ" sz="1200" b="0" kern="1200" dirty="0" smtClean="0">
                          <a:solidFill>
                            <a:srgbClr val="860000"/>
                          </a:solidFill>
                          <a:latin typeface="Verdana"/>
                          <a:ea typeface="+mn-ea"/>
                          <a:cs typeface="+mn-cs"/>
                        </a:rPr>
                        <a:t>» zpracování surovin;</a:t>
                      </a:r>
                      <a:r>
                        <a:rPr lang="cs-CZ" sz="1200" b="0" kern="1200" baseline="0" dirty="0" smtClean="0">
                          <a:solidFill>
                            <a:srgbClr val="860000"/>
                          </a:solidFill>
                          <a:latin typeface="Verdana"/>
                          <a:ea typeface="+mn-ea"/>
                          <a:cs typeface="+mn-cs"/>
                        </a:rPr>
                        <a:t> recyklace výrobků; recyklace ze staveb; třídicí systémy; metalurgické procesy; TRL 6-7)</a:t>
                      </a:r>
                      <a:endParaRPr lang="en-US" sz="1200" b="0" i="0" u="none" strike="noStrike" kern="1200" baseline="0" dirty="0" smtClean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IA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CE-SC5-08-2020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 materials policy support actions for the circular economy</a:t>
                      </a:r>
                      <a:r>
                        <a:rPr lang="cs-CZ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Expert network on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Raw Materials</a:t>
                      </a:r>
                      <a:r>
                        <a:rPr lang="cs-CZ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kern="1200" baseline="0" dirty="0" smtClean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CSA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345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SC5-10-2020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 materials Innovation actions</a:t>
                      </a:r>
                      <a:r>
                        <a:rPr lang="cs-CZ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2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cs-CZ" sz="1200" b="0" kern="1200" dirty="0" smtClean="0">
                          <a:solidFill>
                            <a:srgbClr val="860000"/>
                          </a:solidFill>
                          <a:latin typeface="Verdana"/>
                          <a:ea typeface="+mn-ea"/>
                          <a:cs typeface="+mn-cs"/>
                        </a:rPr>
                        <a:t>» náhrada</a:t>
                      </a:r>
                      <a:r>
                        <a:rPr lang="cs-CZ" sz="1200" b="0" kern="1200" baseline="0" dirty="0" smtClean="0">
                          <a:solidFill>
                            <a:srgbClr val="860000"/>
                          </a:solidFill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kern="1200" baseline="0" dirty="0" smtClean="0">
                          <a:solidFill>
                            <a:srgbClr val="860000"/>
                          </a:solidFill>
                          <a:latin typeface="Verdana"/>
                          <a:ea typeface="+mn-ea"/>
                          <a:cs typeface="+mn-cs"/>
                        </a:rPr>
                        <a:t>kritických a vzácných surovin</a:t>
                      </a:r>
                      <a:r>
                        <a:rPr lang="cs-CZ" sz="1200" b="0" kern="1200" baseline="0" dirty="0" smtClean="0">
                          <a:solidFill>
                            <a:srgbClr val="860000"/>
                          </a:solidFill>
                          <a:latin typeface="Verdana"/>
                          <a:ea typeface="+mn-ea"/>
                          <a:cs typeface="+mn-cs"/>
                        </a:rPr>
                        <a:t>)</a:t>
                      </a:r>
                      <a:endParaRPr lang="en-US" sz="1200" b="0" i="0" u="none" strike="noStrike" kern="1200" baseline="0" dirty="0" smtClean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IA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CE-SC5-24-2020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Improving the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sorting, separation and recycling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composite and multi-layer materials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414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CE-SC5-25-2020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Understanding the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transition to circular economy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its implications</a:t>
                      </a:r>
                      <a:r>
                        <a:rPr lang="cs-CZ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 the environment, economy and society</a:t>
                      </a:r>
                      <a:endParaRPr lang="en-US" sz="1400" b="0" dirty="0" smtClean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  <a:tr h="345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SC5-26-2020</a:t>
                      </a:r>
                      <a:endParaRPr lang="cs-CZ" sz="14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Sustainable management in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extractive industries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CSA</a:t>
                      </a:r>
                      <a:endParaRPr lang="cs-CZ" sz="14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20000"/>
                      </a:srgbClr>
                    </a:solidFill>
                  </a:tcPr>
                </a:tc>
              </a:tr>
              <a:tr h="39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CE-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SC5-27-2020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Strengthening international collaboration: Enhanced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natural treatment solutions for water security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ecological quality in cities</a:t>
                      </a:r>
                      <a:endParaRPr lang="en-US" sz="1400" b="0" dirty="0" smtClean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cs-CZ" sz="1400" b="0" dirty="0" smtClean="0">
                          <a:solidFill>
                            <a:srgbClr val="86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cs-CZ" sz="1400" b="0" dirty="0">
                        <a:solidFill>
                          <a:srgbClr val="86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B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2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-prezentace CZ (2)">
  <a:themeElements>
    <a:clrScheme name="TC-prezentace CZ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-prezentace CZ (2)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C-prezentace CZ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36601</TotalTime>
  <Words>1462</Words>
  <Application>Microsoft Office PowerPoint</Application>
  <PresentationFormat>Předvádění na obrazovce (4:3)</PresentationFormat>
  <Paragraphs>243</Paragraphs>
  <Slides>15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TC-prezentace CZ (2)</vt:lpstr>
      <vt:lpstr>Prezentace aplikace PowerPoint</vt:lpstr>
      <vt:lpstr>HORIZONT 2020</vt:lpstr>
      <vt:lpstr>Podmínky účasti</vt:lpstr>
      <vt:lpstr>Typy projektů</vt:lpstr>
      <vt:lpstr>Výzvy 2020</vt:lpstr>
      <vt:lpstr>Work programme 2020 - under preparation,  subject to changes !</vt:lpstr>
      <vt:lpstr>Building a low-carbon, climate resilient future: climate action in support of the Paris Agreement - 1</vt:lpstr>
      <vt:lpstr>Building a low-carbon, climate resilient future: climate action in support of the Paris Agreement - 2</vt:lpstr>
      <vt:lpstr>Greening the economy in line with the Sustainable Development Goals (SDGs) - 1</vt:lpstr>
      <vt:lpstr>Greening the economy in line with the Sustainable Development Goals (SDGs) - 2</vt:lpstr>
      <vt:lpstr>Příklady publikací EK</vt:lpstr>
      <vt:lpstr>Příklady projektů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Výzvy 2018-2019</dc:title>
  <dc:creator>Cejkova</dc:creator>
  <cp:lastModifiedBy>Cejkova</cp:lastModifiedBy>
  <cp:revision>65</cp:revision>
  <cp:lastPrinted>2019-03-14T09:31:36Z</cp:lastPrinted>
  <dcterms:created xsi:type="dcterms:W3CDTF">2018-11-01T09:23:04Z</dcterms:created>
  <dcterms:modified xsi:type="dcterms:W3CDTF">2019-03-19T14:45:23Z</dcterms:modified>
</cp:coreProperties>
</file>