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60" r:id="rId5"/>
    <p:sldId id="262" r:id="rId6"/>
    <p:sldId id="263" r:id="rId7"/>
    <p:sldId id="288" r:id="rId8"/>
    <p:sldId id="266" r:id="rId9"/>
    <p:sldId id="284" r:id="rId10"/>
    <p:sldId id="308" r:id="rId11"/>
    <p:sldId id="269" r:id="rId12"/>
    <p:sldId id="291" r:id="rId13"/>
    <p:sldId id="276" r:id="rId14"/>
    <p:sldId id="305" r:id="rId15"/>
    <p:sldId id="274" r:id="rId16"/>
    <p:sldId id="294" r:id="rId17"/>
    <p:sldId id="301" r:id="rId18"/>
    <p:sldId id="293" r:id="rId19"/>
    <p:sldId id="286" r:id="rId20"/>
    <p:sldId id="292" r:id="rId21"/>
    <p:sldId id="307" r:id="rId22"/>
    <p:sldId id="283" r:id="rId23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822" autoAdjust="0"/>
  </p:normalViewPr>
  <p:slideViewPr>
    <p:cSldViewPr>
      <p:cViewPr varScale="1">
        <p:scale>
          <a:sx n="109" d="100"/>
          <a:sy n="109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8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skolil\Documents\Kol&#225;&#269;%20slo&#382;en&#237;%20N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80.11.43\owners\skolilj\Fyzik&#225;ln&#237;%20vlastnosti\Glykoly\Statistika\Statistika%20odpad&#367;%201601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80.11.43\owners\skolilj\&#268;l&#225;nky%20a%20prezentace\Odpadov&#233;%20forum\2\Velikost%20trhu%20odpad&#36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List1!$A$1:$A$4</c:f>
              <c:strCache>
                <c:ptCount val="4"/>
                <c:pt idx="0">
                  <c:v>Voda</c:v>
                </c:pt>
                <c:pt idx="1">
                  <c:v>Inhibitory koroze</c:v>
                </c:pt>
                <c:pt idx="2">
                  <c:v>Ethan-1,2-diol</c:v>
                </c:pt>
                <c:pt idx="3">
                  <c:v>Zbylá aditiva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60</c:v>
                </c:pt>
                <c:pt idx="1">
                  <c:v>2.9</c:v>
                </c:pt>
                <c:pt idx="2">
                  <c:v>37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C-4D1A-AD87-AE53B13D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713729908886496"/>
          <c:y val="7.0361105710476615E-2"/>
          <c:w val="0.34243729574964221"/>
          <c:h val="0.90581254860571059"/>
        </c:manualLayout>
      </c:layout>
      <c:overlay val="0"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Produkce a likvidace odpadů 160114 - nemrznoucí směsi 2002 - 2017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600146599321214E-2"/>
          <c:y val="8.9733000974316343E-2"/>
          <c:w val="0.87647604986876637"/>
          <c:h val="0.78933973418784165"/>
        </c:manualLayout>
      </c:layout>
      <c:barChart>
        <c:barDir val="col"/>
        <c:grouping val="clustered"/>
        <c:varyColors val="0"/>
        <c:ser>
          <c:idx val="1"/>
          <c:order val="0"/>
          <c:tx>
            <c:v>Produkce odpadu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numRef>
              <c:f>data!$A$2:$A$17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data!$C$2:$C$17</c:f>
              <c:numCache>
                <c:formatCode>0.0</c:formatCode>
                <c:ptCount val="16"/>
                <c:pt idx="0" formatCode="#\ ##0.0">
                  <c:v>225.8</c:v>
                </c:pt>
                <c:pt idx="1">
                  <c:v>157.5</c:v>
                </c:pt>
                <c:pt idx="2">
                  <c:v>298.89999999999998</c:v>
                </c:pt>
                <c:pt idx="3">
                  <c:v>400.2</c:v>
                </c:pt>
                <c:pt idx="4">
                  <c:v>249.6</c:v>
                </c:pt>
                <c:pt idx="5">
                  <c:v>372.3</c:v>
                </c:pt>
                <c:pt idx="6">
                  <c:v>499.5</c:v>
                </c:pt>
                <c:pt idx="7">
                  <c:v>427</c:v>
                </c:pt>
                <c:pt idx="8">
                  <c:v>518</c:v>
                </c:pt>
                <c:pt idx="9">
                  <c:v>507.4</c:v>
                </c:pt>
                <c:pt idx="10">
                  <c:v>546.1</c:v>
                </c:pt>
                <c:pt idx="11">
                  <c:v>507.6</c:v>
                </c:pt>
                <c:pt idx="12">
                  <c:v>939</c:v>
                </c:pt>
                <c:pt idx="13" formatCode="#\ ##0.0">
                  <c:v>784.8</c:v>
                </c:pt>
                <c:pt idx="14" formatCode="General">
                  <c:v>981</c:v>
                </c:pt>
                <c:pt idx="15" formatCode="General">
                  <c:v>946.9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D-4953-865B-786435C77FD4}"/>
            </c:ext>
          </c:extLst>
        </c:ser>
        <c:ser>
          <c:idx val="0"/>
          <c:order val="1"/>
          <c:tx>
            <c:v>BD9 - Fyzikálně chemická úprava</c:v>
          </c:tx>
          <c:invertIfNegative val="0"/>
          <c:cat>
            <c:numRef>
              <c:f>data!$A$2:$A$17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data!$D$2:$D$17</c:f>
              <c:numCache>
                <c:formatCode>0.0</c:formatCode>
                <c:ptCount val="16"/>
                <c:pt idx="0">
                  <c:v>14.7</c:v>
                </c:pt>
                <c:pt idx="1">
                  <c:v>110.3</c:v>
                </c:pt>
                <c:pt idx="2">
                  <c:v>39</c:v>
                </c:pt>
                <c:pt idx="3">
                  <c:v>130.80000000000001</c:v>
                </c:pt>
                <c:pt idx="4">
                  <c:v>55.9</c:v>
                </c:pt>
                <c:pt idx="5">
                  <c:v>55.9</c:v>
                </c:pt>
                <c:pt idx="6">
                  <c:v>83.1</c:v>
                </c:pt>
                <c:pt idx="7">
                  <c:v>95.5</c:v>
                </c:pt>
                <c:pt idx="8">
                  <c:v>102.3</c:v>
                </c:pt>
                <c:pt idx="9">
                  <c:v>127.1</c:v>
                </c:pt>
                <c:pt idx="10">
                  <c:v>174.4</c:v>
                </c:pt>
                <c:pt idx="11">
                  <c:v>216.9</c:v>
                </c:pt>
                <c:pt idx="12">
                  <c:v>310</c:v>
                </c:pt>
                <c:pt idx="13" formatCode="#,##0">
                  <c:v>200.3</c:v>
                </c:pt>
                <c:pt idx="14" formatCode="General">
                  <c:v>248.4</c:v>
                </c:pt>
                <c:pt idx="15" formatCode="General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D-4953-865B-786435C77FD4}"/>
            </c:ext>
          </c:extLst>
        </c:ser>
        <c:ser>
          <c:idx val="2"/>
          <c:order val="2"/>
          <c:tx>
            <c:v>BD10 - Spalování na pevnině</c:v>
          </c:tx>
          <c:invertIfNegative val="0"/>
          <c:cat>
            <c:numRef>
              <c:f>data!$A$2:$A$17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data!$E$2:$E$17</c:f>
              <c:numCache>
                <c:formatCode>0.0</c:formatCode>
                <c:ptCount val="16"/>
                <c:pt idx="0">
                  <c:v>27.3</c:v>
                </c:pt>
                <c:pt idx="1">
                  <c:v>48.9</c:v>
                </c:pt>
                <c:pt idx="2">
                  <c:v>101</c:v>
                </c:pt>
                <c:pt idx="3">
                  <c:v>46.5</c:v>
                </c:pt>
                <c:pt idx="4">
                  <c:v>62.1</c:v>
                </c:pt>
                <c:pt idx="5">
                  <c:v>101.4</c:v>
                </c:pt>
                <c:pt idx="6">
                  <c:v>146</c:v>
                </c:pt>
                <c:pt idx="7">
                  <c:v>112</c:v>
                </c:pt>
                <c:pt idx="8">
                  <c:v>65</c:v>
                </c:pt>
                <c:pt idx="9">
                  <c:v>129.9</c:v>
                </c:pt>
                <c:pt idx="10">
                  <c:v>127.8</c:v>
                </c:pt>
                <c:pt idx="11">
                  <c:v>122.4</c:v>
                </c:pt>
                <c:pt idx="12">
                  <c:v>155</c:v>
                </c:pt>
                <c:pt idx="13" formatCode="General">
                  <c:v>140.9</c:v>
                </c:pt>
                <c:pt idx="14" formatCode="General">
                  <c:v>216.4</c:v>
                </c:pt>
                <c:pt idx="15" formatCode="General">
                  <c:v>245.6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BD-4953-865B-786435C77FD4}"/>
            </c:ext>
          </c:extLst>
        </c:ser>
        <c:ser>
          <c:idx val="4"/>
          <c:order val="3"/>
          <c:tx>
            <c:v>BR1 - Využití jako paliva</c:v>
          </c:tx>
          <c:invertIfNegative val="0"/>
          <c:cat>
            <c:numRef>
              <c:f>data!$A$2:$A$17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data!$F$2:$F$17</c:f>
              <c:numCache>
                <c:formatCode>0.0</c:formatCode>
                <c:ptCount val="16"/>
                <c:pt idx="0">
                  <c:v>10.8</c:v>
                </c:pt>
                <c:pt idx="1">
                  <c:v>21.4</c:v>
                </c:pt>
                <c:pt idx="2">
                  <c:v>37.6</c:v>
                </c:pt>
                <c:pt idx="3">
                  <c:v>27.1</c:v>
                </c:pt>
                <c:pt idx="4">
                  <c:v>41.4</c:v>
                </c:pt>
                <c:pt idx="5">
                  <c:v>18.3</c:v>
                </c:pt>
                <c:pt idx="6">
                  <c:v>16.2</c:v>
                </c:pt>
                <c:pt idx="7">
                  <c:v>24.5</c:v>
                </c:pt>
                <c:pt idx="8">
                  <c:v>3.9</c:v>
                </c:pt>
                <c:pt idx="9">
                  <c:v>6</c:v>
                </c:pt>
                <c:pt idx="10">
                  <c:v>11.3</c:v>
                </c:pt>
                <c:pt idx="11">
                  <c:v>5.5</c:v>
                </c:pt>
                <c:pt idx="12">
                  <c:v>4.5</c:v>
                </c:pt>
                <c:pt idx="13" formatCode="General">
                  <c:v>34.299999999999997</c:v>
                </c:pt>
                <c:pt idx="14" formatCode="General">
                  <c:v>0</c:v>
                </c:pt>
                <c:pt idx="1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BD-4953-865B-786435C77FD4}"/>
            </c:ext>
          </c:extLst>
        </c:ser>
        <c:ser>
          <c:idx val="5"/>
          <c:order val="4"/>
          <c:tx>
            <c:v>BR2 - Získávání rozpouštědel + BR3 - Recyklace</c:v>
          </c:tx>
          <c:invertIfNegative val="0"/>
          <c:cat>
            <c:numRef>
              <c:f>data!$A$2:$A$17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data!$G$2:$G$17</c:f>
              <c:numCache>
                <c:formatCode>0.0</c:formatCode>
                <c:ptCount val="16"/>
                <c:pt idx="0">
                  <c:v>2</c:v>
                </c:pt>
                <c:pt idx="1">
                  <c:v>4.5999999999999996</c:v>
                </c:pt>
                <c:pt idx="2">
                  <c:v>8.6999999999999993</c:v>
                </c:pt>
                <c:pt idx="3">
                  <c:v>11.6</c:v>
                </c:pt>
                <c:pt idx="4">
                  <c:v>24.5</c:v>
                </c:pt>
                <c:pt idx="5">
                  <c:v>13</c:v>
                </c:pt>
                <c:pt idx="6">
                  <c:v>41.9</c:v>
                </c:pt>
                <c:pt idx="7">
                  <c:v>13</c:v>
                </c:pt>
                <c:pt idx="8">
                  <c:v>1.9</c:v>
                </c:pt>
                <c:pt idx="9">
                  <c:v>21.4</c:v>
                </c:pt>
                <c:pt idx="10">
                  <c:v>5.7</c:v>
                </c:pt>
                <c:pt idx="11">
                  <c:v>32.4</c:v>
                </c:pt>
                <c:pt idx="12">
                  <c:v>61.3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4.95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BD-4953-865B-786435C77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143528"/>
        <c:axId val="220145096"/>
      </c:barChart>
      <c:catAx>
        <c:axId val="2201435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b="1" dirty="0"/>
                  <a:t>ROK</a:t>
                </a:r>
              </a:p>
            </c:rich>
          </c:tx>
          <c:layout>
            <c:manualLayout>
              <c:xMode val="edge"/>
              <c:yMode val="edge"/>
              <c:x val="0.51451563867016625"/>
              <c:y val="0.942764800233304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0145096"/>
        <c:crosses val="autoZero"/>
        <c:auto val="1"/>
        <c:lblAlgn val="ctr"/>
        <c:lblOffset val="100"/>
        <c:noMultiLvlLbl val="0"/>
      </c:catAx>
      <c:valAx>
        <c:axId val="22014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Množství v k</a:t>
                </a:r>
                <a:r>
                  <a:rPr lang="cs-CZ" sz="16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cs-CZ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1707130358705162E-3"/>
              <c:y val="0.446378827646544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014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1273162469675933E-2"/>
          <c:y val="8.7698785000243015E-2"/>
          <c:w val="0.35611839661416866"/>
          <c:h val="0.290654084690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span"/>
    <c:showDLblsOverMax val="0"/>
  </c:chart>
  <c:spPr>
    <a:solidFill>
      <a:srgbClr val="FFF7E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5400000" algn="ctr" rotWithShape="0">
        <a:schemeClr val="bg2"/>
      </a:outerShdw>
    </a:effectLst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Surovinová</a:t>
            </a:r>
            <a:r>
              <a:rPr lang="cs-CZ" baseline="0"/>
              <a:t> základna recyklace glykolových odpadů</a:t>
            </a:r>
            <a:endParaRPr lang="cs-CZ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34749857912941"/>
          <c:y val="9.9846682443352958E-2"/>
          <c:w val="0.85793532123611616"/>
          <c:h val="0.81425298884241482"/>
        </c:manualLayout>
      </c:layout>
      <c:bar3DChart>
        <c:barDir val="col"/>
        <c:grouping val="stacked"/>
        <c:varyColors val="0"/>
        <c:ser>
          <c:idx val="0"/>
          <c:order val="0"/>
          <c:tx>
            <c:v>Koncentrované</c:v>
          </c:tx>
          <c:invertIfNegative val="0"/>
          <c:cat>
            <c:strRef>
              <c:f>'Množství odpadů'!$B$1:$E$1</c:f>
              <c:strCache>
                <c:ptCount val="4"/>
                <c:pt idx="0">
                  <c:v>Trh chladicích kapalin v ČR</c:v>
                </c:pt>
                <c:pt idx="1">
                  <c:v>Výroba kapalin CLASSIC Oil</c:v>
                </c:pt>
                <c:pt idx="2">
                  <c:v>Odpad 160114N dle ISPOP</c:v>
                </c:pt>
                <c:pt idx="3">
                  <c:v>Dostupný glykolový odpad</c:v>
                </c:pt>
              </c:strCache>
            </c:strRef>
          </c:cat>
          <c:val>
            <c:numRef>
              <c:f>'Množství odpadů'!$B$2:$E$2</c:f>
              <c:numCache>
                <c:formatCode>#,##0</c:formatCode>
                <c:ptCount val="4"/>
                <c:pt idx="0">
                  <c:v>10000000</c:v>
                </c:pt>
                <c:pt idx="1">
                  <c:v>2500000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0-44ED-B864-3C234AEC48DF}"/>
            </c:ext>
          </c:extLst>
        </c:ser>
        <c:ser>
          <c:idx val="1"/>
          <c:order val="1"/>
          <c:tx>
            <c:strRef>
              <c:f>'Množství odpadů'!$A$3</c:f>
              <c:strCache>
                <c:ptCount val="1"/>
                <c:pt idx="0">
                  <c:v>Po naředění vodou</c:v>
                </c:pt>
              </c:strCache>
            </c:strRef>
          </c:tx>
          <c:invertIfNegative val="0"/>
          <c:cat>
            <c:strRef>
              <c:f>'Množství odpadů'!$B$1:$E$1</c:f>
              <c:strCache>
                <c:ptCount val="4"/>
                <c:pt idx="0">
                  <c:v>Trh chladicích kapalin v ČR</c:v>
                </c:pt>
                <c:pt idx="1">
                  <c:v>Výroba kapalin CLASSIC Oil</c:v>
                </c:pt>
                <c:pt idx="2">
                  <c:v>Odpad 160114N dle ISPOP</c:v>
                </c:pt>
                <c:pt idx="3">
                  <c:v>Dostupný glykolový odpad</c:v>
                </c:pt>
              </c:strCache>
            </c:strRef>
          </c:cat>
          <c:val>
            <c:numRef>
              <c:f>'Množství odpadů'!$B$3:$E$3</c:f>
              <c:numCache>
                <c:formatCode>#,##0</c:formatCode>
                <c:ptCount val="4"/>
                <c:pt idx="0">
                  <c:v>20000000</c:v>
                </c:pt>
                <c:pt idx="1">
                  <c:v>5000000</c:v>
                </c:pt>
                <c:pt idx="2">
                  <c:v>1000000</c:v>
                </c:pt>
                <c:pt idx="3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0-44ED-B864-3C234AEC4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143136"/>
        <c:axId val="220143920"/>
        <c:axId val="0"/>
      </c:bar3DChart>
      <c:catAx>
        <c:axId val="22014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220143920"/>
        <c:crosses val="autoZero"/>
        <c:auto val="1"/>
        <c:lblAlgn val="ctr"/>
        <c:lblOffset val="100"/>
        <c:noMultiLvlLbl val="0"/>
      </c:catAx>
      <c:valAx>
        <c:axId val="220143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 dirty="0"/>
                  <a:t>Množství chladicích kapalin a glykolového odpadu v litrech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7907560316989573E-2"/>
              <c:y val="8.3164488277301357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2014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64495129558599"/>
          <c:y val="0.25194303007801866"/>
          <c:w val="0.13257939200511237"/>
          <c:h val="8.3234221977628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0.66942</cdr:x>
      <cdr:y>0.51466</cdr:y>
    </cdr:from>
    <cdr:to>
      <cdr:x>0.81386</cdr:x>
      <cdr:y>0.67106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832648" y="2664296"/>
          <a:ext cx="1258501" cy="8096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dirty="0"/>
            <a:t>1, 3 - hodnoty za rok 2016</a:t>
          </a:r>
        </a:p>
        <a:p xmlns:a="http://schemas.openxmlformats.org/drawingml/2006/main">
          <a:r>
            <a:rPr lang="cs-CZ" dirty="0"/>
            <a:t>2, 4 - hodnoty za rok 2018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899319A-DC04-47A9-BFE3-B29BE5B3C788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9EBCD15-15E6-4B4C-B0D0-8632E191A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08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3BF7D2E-D2B6-49F0-840B-A358986058AD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208D41C-2F56-44AD-9B93-2F8456C2C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5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D41C-2F56-44AD-9B93-2F8456C2CA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Pivovar Jihlava,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D41C-2F56-44AD-9B93-2F8456C2CA5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83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D41C-2F56-44AD-9B93-2F8456C2CA5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6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C425-CAD3-45A4-9C9F-D7BCA236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5D17-975B-40C9-AC18-B76A4BC0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4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0336-690C-4DD4-8D13-F92A9C65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080A-EF8B-4617-9B63-541C3FF6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1D7DE-361D-43B3-A05B-7BFBBA3A0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3CCE4-AD91-4234-8984-7D9BCEBB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0E1EA-F53D-447B-86E4-FA5C22E68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9D48-93EF-445D-8916-182AF55F7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99EA3-A30A-4F52-8A11-08A960B0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85DB-20ED-4DFE-818A-2E7E0629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0341-FD6D-465E-AF8A-6980127E1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D0F2-1A6D-4B9F-AEC7-81DE23A74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510B-7EF6-4D03-9C16-8524F95B0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884970-5F72-4683-A902-C88C59729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eskakvalita.cz/spotrebitele/znacky/ekologicky-setrny-vyrobeksluzba/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6632"/>
            <a:ext cx="6264696" cy="1728043"/>
          </a:xfrm>
        </p:spPr>
        <p:txBody>
          <a:bodyPr/>
          <a:lstStyle/>
          <a:p>
            <a:pPr eaLnBrk="1" hangingPunct="1"/>
            <a:r>
              <a:rPr lang="cs-CZ" sz="3600" b="1" dirty="0"/>
              <a:t>POZADÍ ODPADOVÉHO HOSPODÁŘSTVÍ </a:t>
            </a:r>
            <a:br>
              <a:rPr lang="cs-CZ" sz="3600" b="1" dirty="0"/>
            </a:br>
            <a:r>
              <a:rPr lang="cs-CZ" sz="3600" b="1" dirty="0"/>
              <a:t>NEMRZNOUCÍCH SMĚSÍ</a:t>
            </a:r>
            <a:endParaRPr lang="cs-CZ" altLang="cs-CZ" sz="2400" b="1" dirty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788024" y="4077072"/>
            <a:ext cx="345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algn="ctr"/>
            <a:r>
              <a:rPr lang="cs-CZ" sz="2000" dirty="0"/>
              <a:t>CLASSIC </a:t>
            </a:r>
            <a:r>
              <a:rPr lang="cs-CZ" sz="2000" dirty="0" err="1"/>
              <a:t>Oil</a:t>
            </a:r>
            <a:r>
              <a:rPr lang="cs-CZ" sz="2000" dirty="0"/>
              <a:t>, s.r.o., Buštěhrad</a:t>
            </a:r>
            <a:r>
              <a:rPr lang="cs-CZ" altLang="cs-CZ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83969" y="2708920"/>
            <a:ext cx="454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altLang="cs-CZ" sz="2000" b="1" kern="0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Ing. Jan Skolil, </a:t>
            </a:r>
            <a:r>
              <a:rPr lang="cs-CZ" altLang="cs-CZ" sz="2000" b="1" kern="0" dirty="0" err="1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Ph</a:t>
            </a:r>
            <a:r>
              <a:rPr lang="cs-CZ" altLang="cs-CZ" sz="2000" b="1" kern="0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. D.,</a:t>
            </a:r>
          </a:p>
          <a:p>
            <a:pPr lvl="0" algn="ctr"/>
            <a:r>
              <a:rPr lang="cs-CZ" sz="2000" dirty="0"/>
              <a:t>Ing. Marie Kačírková, Ph.D.</a:t>
            </a:r>
            <a:endParaRPr lang="cs-CZ" altLang="cs-CZ" sz="2000" b="1" kern="0" dirty="0">
              <a:solidFill>
                <a:srgbClr val="000000"/>
              </a:solidFill>
              <a:latin typeface="Times New Roman"/>
              <a:ea typeface="+mj-ea"/>
              <a:cs typeface="Times New Roman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88" y="5301207"/>
            <a:ext cx="4946563" cy="12460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530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91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81000"/>
            <a:ext cx="8208912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MNOŽSTVÍ ODPADNÍCH GLYKOLŮ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681744" cy="511256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altLang="cs-CZ" b="1" u="sng" dirty="0"/>
              <a:t>2014-2016</a:t>
            </a:r>
          </a:p>
          <a:p>
            <a:pPr algn="just" eaLnBrk="1" hangingPunct="1">
              <a:buNone/>
            </a:pPr>
            <a:r>
              <a:rPr lang="cs-CZ" altLang="cs-CZ" sz="2400" b="1" dirty="0"/>
              <a:t>Produkce </a:t>
            </a:r>
            <a:r>
              <a:rPr lang="cs-CZ" altLang="cs-CZ" sz="2400" dirty="0"/>
              <a:t>A00</a:t>
            </a:r>
            <a:endParaRPr lang="cs-CZ" altLang="cs-CZ" sz="2400" b="1" dirty="0"/>
          </a:p>
          <a:p>
            <a:pPr marL="95250" indent="-95250" algn="just" eaLnBrk="1" hangingPunct="1">
              <a:buNone/>
              <a:tabLst>
                <a:tab pos="450850" algn="l"/>
              </a:tabLst>
            </a:pPr>
            <a:r>
              <a:rPr lang="cs-CZ" altLang="cs-CZ" sz="2000" dirty="0"/>
              <a:t>Středočeský kraj (126-153 t), o. M. Boleslav = 28-45 t</a:t>
            </a:r>
          </a:p>
          <a:p>
            <a:pPr marL="95250" indent="-95250" algn="just" eaLnBrk="1" hangingPunct="1">
              <a:buNone/>
              <a:tabLst>
                <a:tab pos="450850" algn="l"/>
              </a:tabLst>
            </a:pPr>
            <a:r>
              <a:rPr lang="cs-CZ" altLang="cs-CZ" sz="2000" dirty="0"/>
              <a:t>Praha = 107-138 t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2014: Jihomoravský kraj (265 t), o. Hodonín (213 t),</a:t>
            </a:r>
          </a:p>
          <a:p>
            <a:pPr indent="3068638" algn="just" eaLnBrk="1" hangingPunct="1">
              <a:buFontTx/>
              <a:buNone/>
            </a:pPr>
            <a:r>
              <a:rPr lang="cs-CZ" altLang="cs-CZ" sz="2000" dirty="0"/>
              <a:t> m. Kyjov = 207 t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2015: Plzeňský kraj, o. Plzeň Jih, m. Stod = 38 t</a:t>
            </a:r>
          </a:p>
          <a:p>
            <a:pPr algn="just" eaLnBrk="1" hangingPunct="1">
              <a:buNone/>
            </a:pPr>
            <a:r>
              <a:rPr lang="cs-CZ" altLang="cs-CZ" sz="2400" b="1" dirty="0"/>
              <a:t>Likvidace </a:t>
            </a:r>
            <a:r>
              <a:rPr lang="cs-CZ" altLang="cs-CZ" sz="2400" dirty="0"/>
              <a:t>v tunách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D10 - Moravskoslezský kraj, m. Ostrava = 53/57/78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          - Středočeský kraj, m. Kralupy = 38/44/52</a:t>
            </a:r>
          </a:p>
          <a:p>
            <a:pPr algn="just" eaLnBrk="1" hangingPunct="1">
              <a:buNone/>
            </a:pPr>
            <a:r>
              <a:rPr lang="cs-CZ" altLang="cs-CZ" sz="2000" dirty="0"/>
              <a:t>D9 - Liberecký kraj, m. Česká Lípa = 28/101/120</a:t>
            </a:r>
          </a:p>
          <a:p>
            <a:pPr marL="720725" indent="-184150" algn="just" eaLnBrk="1" hangingPunct="1">
              <a:buFontTx/>
              <a:buNone/>
            </a:pPr>
            <a:r>
              <a:rPr lang="cs-CZ" altLang="cs-CZ" sz="2000" dirty="0"/>
              <a:t>- Ústecký kraj, m. Lovosice = 66/99/33</a:t>
            </a:r>
          </a:p>
          <a:p>
            <a:pPr marL="177800" indent="-177800" algn="just" eaLnBrk="1" hangingPunct="1">
              <a:buFontTx/>
              <a:buChar char="-"/>
            </a:pPr>
            <a:r>
              <a:rPr lang="cs-CZ" altLang="cs-CZ" sz="2000" dirty="0"/>
              <a:t>Zlínský kraj, m. Otrokovice = 36/56/77 / Pardubický kraj, m. Přelouč = 34/61/25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11" y="1539240"/>
            <a:ext cx="2957177" cy="443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POŽADAVKY NA RECYKLACI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96944" cy="4752528"/>
          </a:xfrm>
        </p:spPr>
        <p:txBody>
          <a:bodyPr/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/>
              <a:t>ODSTRANIT</a:t>
            </a:r>
          </a:p>
          <a:p>
            <a:pPr marL="450850" lvl="1" indent="-27781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700" dirty="0"/>
              <a:t>antikorozní, </a:t>
            </a:r>
            <a:r>
              <a:rPr lang="cs-CZ" sz="1700" dirty="0" err="1"/>
              <a:t>pufrační</a:t>
            </a:r>
            <a:r>
              <a:rPr lang="cs-CZ" sz="1700" dirty="0"/>
              <a:t> a další aditiva - okolo 1%</a:t>
            </a:r>
          </a:p>
          <a:p>
            <a:pPr marL="173037" lvl="1" indent="0">
              <a:lnSpc>
                <a:spcPct val="150000"/>
              </a:lnSpc>
              <a:buNone/>
            </a:pPr>
            <a:r>
              <a:rPr lang="cs-CZ" sz="1700" dirty="0"/>
              <a:t>(křemičitany, boritany, molybdenany, dusičnany,</a:t>
            </a:r>
          </a:p>
          <a:p>
            <a:pPr marL="173037" lvl="1" indent="0">
              <a:lnSpc>
                <a:spcPct val="150000"/>
              </a:lnSpc>
              <a:buNone/>
            </a:pPr>
            <a:r>
              <a:rPr lang="cs-CZ" sz="1700" dirty="0"/>
              <a:t>dusitany, </a:t>
            </a:r>
            <a:r>
              <a:rPr lang="cs-CZ" sz="1700" dirty="0" err="1"/>
              <a:t>tolyltriazol</a:t>
            </a:r>
            <a:r>
              <a:rPr lang="cs-CZ" sz="1700" dirty="0"/>
              <a:t>, </a:t>
            </a:r>
            <a:r>
              <a:rPr lang="cs-CZ" sz="1700" dirty="0" err="1"/>
              <a:t>benzotriazol</a:t>
            </a:r>
            <a:r>
              <a:rPr lang="cs-CZ" sz="1700" dirty="0"/>
              <a:t>, organické kyseliny)</a:t>
            </a:r>
          </a:p>
          <a:p>
            <a:pPr marL="173037" lvl="1" indent="0">
              <a:lnSpc>
                <a:spcPct val="150000"/>
              </a:lnSpc>
              <a:buNone/>
            </a:pPr>
            <a:r>
              <a:rPr lang="cs-CZ" sz="1700" dirty="0"/>
              <a:t>- zajišťují dlouhodobou stabilitu roztoku / systému</a:t>
            </a:r>
          </a:p>
          <a:p>
            <a:pPr marL="450850" lvl="1" indent="-27781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700" dirty="0"/>
              <a:t>rozkladné produkty glykolů (kyseliny, aldehydy), do 0,1%</a:t>
            </a:r>
          </a:p>
          <a:p>
            <a:pPr marL="450850" lvl="1" indent="-27781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700" dirty="0"/>
              <a:t>ionty zavlečené ředící vodou či jako </a:t>
            </a:r>
            <a:r>
              <a:rPr lang="cs-CZ" sz="1700" dirty="0" err="1"/>
              <a:t>protiionty</a:t>
            </a:r>
            <a:r>
              <a:rPr lang="cs-CZ" sz="1700" dirty="0"/>
              <a:t> aditiv (Na</a:t>
            </a:r>
            <a:r>
              <a:rPr lang="cs-CZ" sz="1700" baseline="30000" dirty="0"/>
              <a:t>+</a:t>
            </a:r>
            <a:r>
              <a:rPr lang="cs-CZ" sz="1700" dirty="0"/>
              <a:t>, K</a:t>
            </a:r>
            <a:r>
              <a:rPr lang="cs-CZ" sz="1700" baseline="30000" dirty="0"/>
              <a:t>+</a:t>
            </a:r>
            <a:r>
              <a:rPr lang="cs-CZ" sz="1700" dirty="0"/>
              <a:t>, Ca</a:t>
            </a:r>
            <a:r>
              <a:rPr lang="cs-CZ" sz="1700" baseline="30000" dirty="0"/>
              <a:t>2+</a:t>
            </a:r>
            <a:r>
              <a:rPr lang="cs-CZ" sz="1700" dirty="0"/>
              <a:t>, Mg</a:t>
            </a:r>
            <a:r>
              <a:rPr lang="cs-CZ" sz="1700" baseline="30000" dirty="0"/>
              <a:t>2+</a:t>
            </a:r>
            <a:r>
              <a:rPr lang="cs-CZ" sz="1700" dirty="0"/>
              <a:t>, Ba</a:t>
            </a:r>
            <a:r>
              <a:rPr lang="cs-CZ" sz="1700" baseline="30000" dirty="0"/>
              <a:t>2+</a:t>
            </a:r>
            <a:r>
              <a:rPr lang="cs-CZ" sz="1700" dirty="0"/>
              <a:t>, Sr</a:t>
            </a:r>
            <a:r>
              <a:rPr lang="cs-CZ" sz="1700" baseline="30000" dirty="0"/>
              <a:t>2+</a:t>
            </a:r>
            <a:r>
              <a:rPr lang="cs-CZ" sz="1700" dirty="0"/>
              <a:t>, SO</a:t>
            </a:r>
            <a:r>
              <a:rPr lang="cs-CZ" sz="1700" baseline="-25000" dirty="0"/>
              <a:t>4</a:t>
            </a:r>
            <a:r>
              <a:rPr lang="cs-CZ" sz="1700" baseline="30000" dirty="0"/>
              <a:t>2-</a:t>
            </a:r>
            <a:r>
              <a:rPr lang="cs-CZ" sz="1700" dirty="0"/>
              <a:t>, F</a:t>
            </a:r>
            <a:r>
              <a:rPr lang="cs-CZ" sz="1700" baseline="30000" dirty="0"/>
              <a:t>-</a:t>
            </a:r>
            <a:r>
              <a:rPr lang="cs-CZ" sz="1700" dirty="0"/>
              <a:t>, HPO</a:t>
            </a:r>
            <a:r>
              <a:rPr lang="cs-CZ" sz="1700" baseline="-25000" dirty="0"/>
              <a:t>4</a:t>
            </a:r>
            <a:r>
              <a:rPr lang="cs-CZ" sz="1700" baseline="30000" dirty="0"/>
              <a:t>2-</a:t>
            </a:r>
            <a:r>
              <a:rPr lang="cs-CZ" sz="1700" dirty="0"/>
              <a:t>) okolo 0,5%</a:t>
            </a:r>
          </a:p>
          <a:p>
            <a:pPr marL="450850" lvl="1" indent="-27781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700" dirty="0"/>
              <a:t>kovy a těžké kovy uvolněné z okruhů (</a:t>
            </a:r>
            <a:r>
              <a:rPr lang="cs-CZ" sz="1700" dirty="0" err="1"/>
              <a:t>Fe</a:t>
            </a:r>
            <a:r>
              <a:rPr lang="cs-CZ" sz="1700" dirty="0"/>
              <a:t>, Al, </a:t>
            </a:r>
            <a:r>
              <a:rPr lang="cs-CZ" sz="1700" dirty="0" err="1"/>
              <a:t>Pb</a:t>
            </a:r>
            <a:r>
              <a:rPr lang="cs-CZ" sz="1700" dirty="0"/>
              <a:t>, </a:t>
            </a:r>
            <a:r>
              <a:rPr lang="cs-CZ" sz="1700" dirty="0" err="1"/>
              <a:t>Cu</a:t>
            </a:r>
            <a:r>
              <a:rPr lang="cs-CZ" sz="1700" dirty="0"/>
              <a:t>, </a:t>
            </a:r>
            <a:r>
              <a:rPr lang="cs-CZ" sz="1700" dirty="0" err="1"/>
              <a:t>Zn</a:t>
            </a:r>
            <a:r>
              <a:rPr lang="cs-CZ" sz="1700" dirty="0"/>
              <a:t>, </a:t>
            </a:r>
            <a:r>
              <a:rPr lang="cs-CZ" sz="1700" dirty="0" err="1"/>
              <a:t>Sn</a:t>
            </a:r>
            <a:r>
              <a:rPr lang="cs-CZ" sz="1700" dirty="0"/>
              <a:t>, </a:t>
            </a:r>
            <a:r>
              <a:rPr lang="cs-CZ" sz="1700" dirty="0" err="1"/>
              <a:t>Cr</a:t>
            </a:r>
            <a:r>
              <a:rPr lang="cs-CZ" sz="1700" dirty="0"/>
              <a:t>, </a:t>
            </a:r>
            <a:r>
              <a:rPr lang="cs-CZ" sz="1700" dirty="0" err="1"/>
              <a:t>Mn</a:t>
            </a:r>
            <a:r>
              <a:rPr lang="cs-CZ" sz="1700" dirty="0"/>
              <a:t>), do 0,2%</a:t>
            </a:r>
          </a:p>
          <a:p>
            <a:pPr marL="450850" lvl="1" indent="-27781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700" dirty="0"/>
              <a:t>nečistoty vzniklé při náhodných chybách či při sběru vzorku (oleje, hrubé NL), do 7%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37944" cy="250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1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5949" y="381000"/>
            <a:ext cx="9179949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POUŽÍVANÝ ZPŮSOB RECYKLACE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-22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-35949" y="4138556"/>
            <a:ext cx="9179949" cy="271944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49" y="1628800"/>
            <a:ext cx="8424863" cy="250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kern="0" dirty="0"/>
              <a:t>Hrubá filtrace a sedimentace – odstranění větších NL a olejů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kern="0" dirty="0"/>
              <a:t>Koagulace – odstranění železa a dalších koloidů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kern="0" dirty="0"/>
              <a:t>Adsorpce na aktivním uhlí – odstranění barviv a olejů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kern="0" dirty="0"/>
              <a:t>Jemná filtrace – filtrace aktivního uhlí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kern="0" dirty="0"/>
              <a:t>Elektrodialýza – odstranění anorganických i organických solí</a:t>
            </a:r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00809"/>
            <a:ext cx="195456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712968" cy="1143000"/>
          </a:xfrm>
        </p:spPr>
        <p:txBody>
          <a:bodyPr/>
          <a:lstStyle/>
          <a:p>
            <a:r>
              <a:rPr lang="cs-CZ" sz="3600" b="1" dirty="0"/>
              <a:t>RECYKLACE – PROVOZ od X-2017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7164288" cy="4776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0" y="1846599"/>
            <a:ext cx="7153620" cy="47887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6" y="1849672"/>
            <a:ext cx="7143122" cy="47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424936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VÝSTUPY RECYKLACE GLYKOLŮ</a:t>
            </a:r>
          </a:p>
        </p:txBody>
      </p:sp>
      <p:graphicFrame>
        <p:nvGraphicFramePr>
          <p:cNvPr id="15401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910335"/>
              </p:ext>
            </p:extLst>
          </p:nvPr>
        </p:nvGraphicFramePr>
        <p:xfrm>
          <a:off x="250825" y="1773238"/>
          <a:ext cx="8642350" cy="4205321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D6471 - 10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Ethylenglykol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Propylenglykol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jednotka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Hustota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&gt;1,065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&gt;1,025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g/cm</a:t>
                      </a:r>
                      <a:r>
                        <a:rPr kumimoji="0" lang="cs-CZ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 tuhnutí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 varu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popela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hm.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chloridů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síranů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55576" y="6093296"/>
            <a:ext cx="777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Nesmí napadat lak, musí vyhovovat korozním zkouškám dle ASTM D1384, D2570, D2809 a D4340…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424936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VÝSTUPY RECYKLACE GLYKOLŮ II</a:t>
            </a:r>
          </a:p>
        </p:txBody>
      </p:sp>
      <p:graphicFrame>
        <p:nvGraphicFramePr>
          <p:cNvPr id="15401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716110"/>
              </p:ext>
            </p:extLst>
          </p:nvPr>
        </p:nvGraphicFramePr>
        <p:xfrm>
          <a:off x="107504" y="1773238"/>
          <a:ext cx="8928991" cy="4205321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Parametry recyklovaných roztoků glykolů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Os. automobil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Otopný systém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Autobusy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Hustota (kg/m</a:t>
                      </a:r>
                      <a:r>
                        <a:rPr kumimoji="0" lang="cs-CZ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</a:t>
                      </a:r>
                      <a:endParaRPr kumimoji="0" lang="cs-CZ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 tuhnutí (°C)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(-)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křemíku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K + 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železa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boru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51520" y="6093297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&lt;0,1 ppm: hliník, chrom, měď, olovo, molybden, nikl, vápník, hořčík, zinek (vyjma II.), fosfor (vyjma III), dusitany, dusičnany</a:t>
            </a:r>
          </a:p>
        </p:txBody>
      </p:sp>
    </p:spTree>
    <p:extLst>
      <p:ext uri="{BB962C8B-B14F-4D97-AF65-F5344CB8AC3E}">
        <p14:creationId xmlns:p14="http://schemas.microsoft.com/office/powerpoint/2010/main" val="40344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36496" cy="1143000"/>
          </a:xfrm>
        </p:spPr>
        <p:txBody>
          <a:bodyPr/>
          <a:lstStyle/>
          <a:p>
            <a:r>
              <a:rPr lang="cs-CZ" altLang="cs-CZ" sz="3600" b="1" dirty="0"/>
              <a:t>OVĚŘENÍ KVALITY RECYKLÁTU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9" name="Picture 285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00808"/>
            <a:ext cx="7056784" cy="4742764"/>
          </a:xfrm>
          <a:prstGeom prst="rect">
            <a:avLst/>
          </a:prstGeom>
        </p:spPr>
      </p:pic>
      <p:pic>
        <p:nvPicPr>
          <p:cNvPr id="5122" name="Picture 2" descr="C:\Users\Jan\Pictures\Práce\HTF aplikace a zařízení\IKEA Brno\IMG_4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39" y="1700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VÝVOJ POVOLENÍ K PROVOZU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712968" cy="4896544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altLang="cs-CZ" sz="2800" b="1" i="1" dirty="0"/>
              <a:t>Povolení k likvidaci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XII-2015 žádost na </a:t>
            </a:r>
            <a:r>
              <a:rPr lang="cs-CZ" altLang="cs-CZ" sz="2000" dirty="0">
                <a:solidFill>
                  <a:srgbClr val="FF0000"/>
                </a:solidFill>
              </a:rPr>
              <a:t>Krajském úřadě Středočeského kraje</a:t>
            </a:r>
            <a:r>
              <a:rPr lang="cs-CZ" altLang="cs-CZ" sz="2000" dirty="0"/>
              <a:t>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II-2016 vyžádán posudek SZÚ -&gt; VI-2016 získán za 5 tis. Kč,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V-2016 </a:t>
            </a:r>
            <a:r>
              <a:rPr lang="cs-CZ" altLang="cs-CZ" sz="2000" dirty="0">
                <a:solidFill>
                  <a:srgbClr val="FF0000"/>
                </a:solidFill>
              </a:rPr>
              <a:t>KÚ </a:t>
            </a:r>
            <a:r>
              <a:rPr lang="cs-CZ" altLang="cs-CZ" sz="2000" dirty="0"/>
              <a:t>požaduje vyjádření </a:t>
            </a:r>
            <a:r>
              <a:rPr lang="cs-CZ" altLang="cs-CZ" sz="2000" dirty="0">
                <a:solidFill>
                  <a:srgbClr val="00B0F0"/>
                </a:solidFill>
              </a:rPr>
              <a:t>KHS</a:t>
            </a:r>
            <a:r>
              <a:rPr lang="cs-CZ" altLang="cs-CZ" sz="2000" dirty="0"/>
              <a:t> (k provozu) a odboru výstavby </a:t>
            </a:r>
            <a:r>
              <a:rPr lang="cs-CZ" altLang="cs-CZ" sz="2000" dirty="0">
                <a:solidFill>
                  <a:srgbClr val="00B050"/>
                </a:solidFill>
              </a:rPr>
              <a:t>MÚ Kladno</a:t>
            </a:r>
            <a:r>
              <a:rPr lang="cs-CZ" altLang="cs-CZ" sz="2000" dirty="0"/>
              <a:t>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VII-2016 </a:t>
            </a:r>
            <a:r>
              <a:rPr lang="cs-CZ" altLang="cs-CZ" sz="2000" dirty="0">
                <a:solidFill>
                  <a:srgbClr val="00B0F0"/>
                </a:solidFill>
              </a:rPr>
              <a:t>KHS </a:t>
            </a:r>
            <a:r>
              <a:rPr lang="cs-CZ" altLang="cs-CZ" sz="2000" dirty="0"/>
              <a:t>souhlasí, ale požaduje měřit emise glykolu a glycerolu,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IX-2016 Odbor výstavby </a:t>
            </a:r>
            <a:r>
              <a:rPr lang="cs-CZ" altLang="cs-CZ" sz="2000" dirty="0">
                <a:solidFill>
                  <a:srgbClr val="00B050"/>
                </a:solidFill>
              </a:rPr>
              <a:t>MÚ Kladno </a:t>
            </a:r>
            <a:r>
              <a:rPr lang="cs-CZ" altLang="cs-CZ" sz="2000" dirty="0"/>
              <a:t>požaduje stanovisko PO a </a:t>
            </a:r>
            <a:r>
              <a:rPr lang="cs-CZ" altLang="cs-CZ" sz="2000" dirty="0">
                <a:solidFill>
                  <a:srgbClr val="00B0F0"/>
                </a:solidFill>
              </a:rPr>
              <a:t>KHS</a:t>
            </a:r>
            <a:r>
              <a:rPr lang="cs-CZ" altLang="cs-CZ" sz="2000" dirty="0"/>
              <a:t> ke změně užívání stavby =&gt; nutná projektová dokumentace,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XII-2016 </a:t>
            </a:r>
            <a:r>
              <a:rPr lang="cs-CZ" altLang="cs-CZ" sz="2000" dirty="0">
                <a:solidFill>
                  <a:srgbClr val="FF0000"/>
                </a:solidFill>
              </a:rPr>
              <a:t>KÚ </a:t>
            </a:r>
            <a:r>
              <a:rPr lang="cs-CZ" altLang="cs-CZ" sz="2000" dirty="0"/>
              <a:t>zastavil řízení, přestože jeho vinou jsme ztratili 4 měsíce,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II-2017 kladné stanovisko PO a </a:t>
            </a:r>
            <a:r>
              <a:rPr lang="cs-CZ" altLang="cs-CZ" sz="2000" dirty="0">
                <a:solidFill>
                  <a:srgbClr val="00B0F0"/>
                </a:solidFill>
              </a:rPr>
              <a:t>KHS</a:t>
            </a:r>
            <a:r>
              <a:rPr lang="cs-CZ" altLang="cs-CZ" sz="2000" dirty="0"/>
              <a:t> II,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III-2017 Odbor výstavby </a:t>
            </a:r>
            <a:r>
              <a:rPr lang="cs-CZ" altLang="cs-CZ" sz="2000" dirty="0">
                <a:solidFill>
                  <a:srgbClr val="00B050"/>
                </a:solidFill>
              </a:rPr>
              <a:t>MÚ Kladno </a:t>
            </a:r>
            <a:r>
              <a:rPr lang="cs-CZ" altLang="cs-CZ" sz="2000" dirty="0"/>
              <a:t>požaduje vyjádření OŽP </a:t>
            </a:r>
            <a:r>
              <a:rPr lang="cs-CZ" altLang="cs-CZ" sz="2000" dirty="0">
                <a:solidFill>
                  <a:srgbClr val="00B050"/>
                </a:solidFill>
              </a:rPr>
              <a:t>MÚ Kladno</a:t>
            </a:r>
            <a:r>
              <a:rPr lang="cs-CZ" altLang="cs-CZ" sz="2000" dirty="0"/>
              <a:t>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IV-2017 OŽP </a:t>
            </a:r>
            <a:r>
              <a:rPr lang="cs-CZ" altLang="cs-CZ" sz="2000" dirty="0">
                <a:solidFill>
                  <a:srgbClr val="00B050"/>
                </a:solidFill>
              </a:rPr>
              <a:t>MÚ Kladno </a:t>
            </a:r>
            <a:r>
              <a:rPr lang="cs-CZ" altLang="cs-CZ" sz="2000" dirty="0"/>
              <a:t>požaduje vyjádření Povodí Vltavy a poplatek,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V-2017 Povodí Vltavy souhlasí, za podmínek souhlasu správce kanalizace,</a:t>
            </a:r>
          </a:p>
          <a:p>
            <a:pPr algn="just" eaLnBrk="1" hangingPunct="1">
              <a:buFontTx/>
              <a:buNone/>
            </a:pPr>
            <a:r>
              <a:rPr lang="cs-CZ" altLang="cs-CZ" sz="2000" dirty="0"/>
              <a:t>V-2017 Odbor výstavby </a:t>
            </a:r>
            <a:r>
              <a:rPr lang="cs-CZ" altLang="cs-CZ" sz="2000" dirty="0">
                <a:solidFill>
                  <a:srgbClr val="00B050"/>
                </a:solidFill>
              </a:rPr>
              <a:t>MÚ Kladno </a:t>
            </a:r>
            <a:r>
              <a:rPr lang="cs-CZ" altLang="cs-CZ" sz="2000" dirty="0"/>
              <a:t>obdržel všechny požadované dokumenty a</a:t>
            </a:r>
          </a:p>
          <a:p>
            <a:pPr algn="just" eaLnBrk="1" hangingPunct="1">
              <a:buFontTx/>
              <a:buNone/>
            </a:pPr>
            <a:endParaRPr lang="cs-CZ" altLang="cs-CZ" sz="2000" dirty="0"/>
          </a:p>
          <a:p>
            <a:pPr algn="just" eaLnBrk="1" hangingPunct="1">
              <a:buFontTx/>
              <a:buNone/>
            </a:pP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 rot="5400000">
            <a:off x="7879094" y="555930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SOUHLASÍ</a:t>
            </a:r>
          </a:p>
        </p:txBody>
      </p:sp>
    </p:spTree>
    <p:extLst>
      <p:ext uri="{BB962C8B-B14F-4D97-AF65-F5344CB8AC3E}">
        <p14:creationId xmlns:p14="http://schemas.microsoft.com/office/powerpoint/2010/main" val="21159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LEGISLATIVNÍ POŽADAVKY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1200"/>
            <a:ext cx="8712968" cy="4472136"/>
          </a:xfrm>
        </p:spPr>
        <p:txBody>
          <a:bodyPr/>
          <a:lstStyle/>
          <a:p>
            <a:pPr algn="just" eaLnBrk="1" hangingPunct="1">
              <a:buNone/>
            </a:pPr>
            <a:r>
              <a:rPr lang="cs-CZ" altLang="cs-CZ" sz="2000" dirty="0"/>
              <a:t>VI-2017 druhá nová žádost na </a:t>
            </a:r>
            <a:r>
              <a:rPr lang="cs-CZ" altLang="cs-CZ" sz="2000" dirty="0">
                <a:solidFill>
                  <a:srgbClr val="FF0000"/>
                </a:solidFill>
              </a:rPr>
              <a:t>KÚ Středočeského kraje</a:t>
            </a:r>
            <a:r>
              <a:rPr lang="cs-CZ" altLang="cs-CZ" sz="2000" dirty="0"/>
              <a:t>,</a:t>
            </a:r>
          </a:p>
          <a:p>
            <a:pPr algn="just" eaLnBrk="1" hangingPunct="1">
              <a:buNone/>
            </a:pPr>
            <a:r>
              <a:rPr lang="cs-CZ" altLang="cs-CZ" sz="2000" dirty="0"/>
              <a:t>VII-2017 </a:t>
            </a:r>
            <a:r>
              <a:rPr lang="cs-CZ" altLang="cs-CZ" sz="2000" dirty="0">
                <a:solidFill>
                  <a:srgbClr val="FF0000"/>
                </a:solidFill>
              </a:rPr>
              <a:t>KÚ</a:t>
            </a:r>
            <a:r>
              <a:rPr lang="cs-CZ" altLang="cs-CZ" sz="2000" dirty="0"/>
              <a:t> nově vyžaduje posouzení vlivu na ŽP dle EIA,</a:t>
            </a:r>
          </a:p>
          <a:p>
            <a:pPr algn="just" eaLnBrk="1" hangingPunct="1">
              <a:buNone/>
            </a:pPr>
            <a:r>
              <a:rPr lang="cs-CZ" altLang="cs-CZ" sz="2000" dirty="0"/>
              <a:t>VIII-2017 </a:t>
            </a:r>
            <a:r>
              <a:rPr lang="cs-CZ" altLang="cs-CZ" sz="2000" dirty="0">
                <a:solidFill>
                  <a:srgbClr val="FF0000"/>
                </a:solidFill>
              </a:rPr>
              <a:t>KÚ </a:t>
            </a:r>
            <a:r>
              <a:rPr lang="cs-CZ" altLang="cs-CZ" sz="2000" dirty="0"/>
              <a:t>ale neví, zda spadáme do kategorie I nebo II,</a:t>
            </a:r>
          </a:p>
          <a:p>
            <a:pPr algn="just" eaLnBrk="1" hangingPunct="1">
              <a:buNone/>
            </a:pPr>
            <a:r>
              <a:rPr lang="cs-CZ" altLang="cs-CZ" sz="2000" dirty="0"/>
              <a:t>VIII-2017 MŽP rozhodlo, že technologie nespadá do posouzení, EIA</a:t>
            </a:r>
          </a:p>
          <a:p>
            <a:pPr algn="just" eaLnBrk="1" hangingPunct="1">
              <a:buNone/>
            </a:pPr>
            <a:r>
              <a:rPr lang="cs-CZ" altLang="cs-CZ" sz="2000" dirty="0"/>
              <a:t>IX-2017 </a:t>
            </a:r>
            <a:r>
              <a:rPr lang="cs-CZ" altLang="cs-CZ" sz="2000" dirty="0">
                <a:solidFill>
                  <a:srgbClr val="FF0000"/>
                </a:solidFill>
              </a:rPr>
              <a:t>KÚ</a:t>
            </a:r>
            <a:r>
              <a:rPr lang="cs-CZ" altLang="cs-CZ" sz="2000" dirty="0"/>
              <a:t> asi nemá už žádné orgány k vyjádření a uděluje</a:t>
            </a:r>
          </a:p>
          <a:p>
            <a:pPr lvl="0" algn="just" eaLnBrk="1" hangingPunct="1"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X-2017 Odbor výstavby </a:t>
            </a:r>
            <a:r>
              <a:rPr lang="cs-CZ" altLang="cs-CZ" sz="2000" dirty="0">
                <a:solidFill>
                  <a:srgbClr val="00B050"/>
                </a:solidFill>
              </a:rPr>
              <a:t>MÚ Kladno </a:t>
            </a:r>
            <a:r>
              <a:rPr lang="cs-CZ" altLang="cs-CZ" sz="2000" dirty="0"/>
              <a:t>ukončuje stavební řízení,</a:t>
            </a:r>
          </a:p>
          <a:p>
            <a:pPr lvl="0" algn="just" eaLnBrk="1" hangingPunct="1">
              <a:buNone/>
            </a:pPr>
            <a:r>
              <a:rPr lang="cs-CZ" altLang="cs-CZ" sz="2000" dirty="0"/>
              <a:t>I-2018 </a:t>
            </a:r>
            <a:r>
              <a:rPr lang="cs-CZ" altLang="cs-CZ" sz="2000" dirty="0">
                <a:solidFill>
                  <a:srgbClr val="00B0F0"/>
                </a:solidFill>
              </a:rPr>
              <a:t>KHS </a:t>
            </a:r>
            <a:r>
              <a:rPr lang="cs-CZ" altLang="cs-CZ" sz="2000" dirty="0"/>
              <a:t>se potřetí vyjadřuje -&gt; závazné stanovisko,</a:t>
            </a:r>
          </a:p>
          <a:p>
            <a:pPr lvl="0" algn="just" eaLnBrk="1" hangingPunct="1"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2016-2017 v ČR není subjekt, který by změřil překročení expozičních limitů</a:t>
            </a:r>
          </a:p>
          <a:p>
            <a:pPr lvl="0" algn="just" eaLnBrk="1" hangingPunct="1"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VI-2017 SZÚ - Oddělení hygieny práce - vydalo placený posudek, že při provozu technologie s netěkavými látkami není možné překročit </a:t>
            </a:r>
            <a:r>
              <a:rPr lang="cs-CZ" altLang="cs-CZ" sz="2000" dirty="0" err="1">
                <a:solidFill>
                  <a:srgbClr val="000000"/>
                </a:solidFill>
              </a:rPr>
              <a:t>exp</a:t>
            </a:r>
            <a:r>
              <a:rPr lang="cs-CZ" altLang="cs-CZ" sz="2000" dirty="0">
                <a:solidFill>
                  <a:srgbClr val="000000"/>
                </a:solidFill>
              </a:rPr>
              <a:t>. limity,</a:t>
            </a:r>
          </a:p>
          <a:p>
            <a:pPr lvl="0" algn="just" eaLnBrk="1" hangingPunct="1"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II-2018 Odd. inženýrských sítí </a:t>
            </a:r>
            <a:r>
              <a:rPr lang="cs-CZ" altLang="cs-CZ" sz="2000" dirty="0">
                <a:solidFill>
                  <a:srgbClr val="00B050"/>
                </a:solidFill>
              </a:rPr>
              <a:t>MÚ Kladno </a:t>
            </a:r>
            <a:r>
              <a:rPr lang="cs-CZ" altLang="cs-CZ" sz="2000" dirty="0"/>
              <a:t>souhlasí s vypouštěním odp. vod</a:t>
            </a:r>
            <a:r>
              <a:rPr lang="cs-CZ" altLang="cs-CZ" sz="2000" dirty="0">
                <a:solidFill>
                  <a:srgbClr val="000000"/>
                </a:solidFill>
              </a:rPr>
              <a:t>,</a:t>
            </a:r>
          </a:p>
          <a:p>
            <a:pPr lvl="0" algn="just" eaLnBrk="1" hangingPunct="1"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IV-2018 Odbor výstavby </a:t>
            </a:r>
            <a:r>
              <a:rPr lang="cs-CZ" altLang="cs-CZ" sz="2000" dirty="0">
                <a:solidFill>
                  <a:srgbClr val="00B050"/>
                </a:solidFill>
              </a:rPr>
              <a:t>MÚ Kladno </a:t>
            </a:r>
            <a:r>
              <a:rPr lang="cs-CZ" altLang="cs-CZ" sz="2000" dirty="0"/>
              <a:t>uděluje </a:t>
            </a:r>
          </a:p>
        </p:txBody>
      </p:sp>
      <p:pic>
        <p:nvPicPr>
          <p:cNvPr id="5" name="Picture 5" descr="membrany-vej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232248" cy="192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88224" y="3416021"/>
            <a:ext cx="1869976" cy="123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SOUHLAS K PROVOZU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4048" y="590976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rgbClr val="00B050"/>
                </a:solidFill>
              </a:rPr>
              <a:t>KOLAUDAČNÍ SOUHLAS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496944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NEMRZNOUCÍ CHLADICÍ KAPALINY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51831"/>
            <a:ext cx="8640960" cy="459227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EVROPA: roční spotřeba: 450 000 t </a:t>
            </a:r>
            <a:r>
              <a:rPr lang="cs-CZ" altLang="cs-CZ" sz="1800" dirty="0"/>
              <a:t>(zdroj </a:t>
            </a:r>
            <a:r>
              <a:rPr lang="cs-CZ" altLang="cs-CZ" sz="1800" dirty="0" err="1"/>
              <a:t>Lube´n´Greases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10 % pro první plnění </a:t>
            </a:r>
            <a:r>
              <a:rPr lang="cs-CZ" altLang="cs-CZ" sz="2000" dirty="0"/>
              <a:t>(2014)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ČR odhad - 10 mil. litrů</a:t>
            </a:r>
          </a:p>
          <a:p>
            <a:pPr marL="355600" indent="-355600"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Výroba / spotřeba ?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      CLASSIC </a:t>
            </a:r>
            <a:r>
              <a:rPr lang="cs-CZ" altLang="cs-CZ" sz="2400" dirty="0" err="1"/>
              <a:t>Oil</a:t>
            </a:r>
            <a:r>
              <a:rPr lang="cs-CZ" altLang="cs-CZ" sz="2400" dirty="0"/>
              <a:t> (</a:t>
            </a:r>
            <a:r>
              <a:rPr lang="cs-CZ" altLang="cs-CZ" sz="1800" dirty="0"/>
              <a:t>1/3</a:t>
            </a:r>
            <a:r>
              <a:rPr lang="cs-CZ" altLang="cs-CZ" sz="2800" dirty="0"/>
              <a:t> </a:t>
            </a:r>
            <a:r>
              <a:rPr lang="cs-CZ" altLang="cs-CZ" sz="2400" dirty="0"/>
              <a:t>vývoz DE)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      2017 – 2,4 mil. / 2018 – 2,7 mil. litrů</a:t>
            </a:r>
          </a:p>
          <a:p>
            <a:pPr eaLnBrk="1" hangingPunct="1">
              <a:buBlip>
                <a:blip r:embed="rId2"/>
              </a:buBlip>
            </a:pPr>
            <a:r>
              <a:rPr lang="cs-CZ" altLang="cs-CZ" sz="2800" dirty="0"/>
              <a:t>Velikost chladicího okruhu:</a:t>
            </a:r>
          </a:p>
          <a:p>
            <a:pPr marL="446088" indent="0" eaLnBrk="1" hangingPunct="1">
              <a:buNone/>
            </a:pPr>
            <a:r>
              <a:rPr lang="cs-CZ" altLang="cs-CZ" sz="2400" dirty="0"/>
              <a:t>Automobily: 4-5 litrů, &gt; 5 let</a:t>
            </a:r>
          </a:p>
          <a:p>
            <a:pPr marL="446088" indent="0" eaLnBrk="1" hangingPunct="1">
              <a:buNone/>
            </a:pPr>
            <a:r>
              <a:rPr lang="cs-CZ" altLang="cs-CZ" sz="2400" dirty="0"/>
              <a:t>Autobusy: 60-90 litrů, &lt; 2 roky</a:t>
            </a:r>
          </a:p>
          <a:p>
            <a:pPr eaLnBrk="1" hangingPunct="1"/>
            <a:endParaRPr lang="cs-CZ" altLang="cs-CZ" sz="2800" dirty="0"/>
          </a:p>
        </p:txBody>
      </p:sp>
      <p:pic>
        <p:nvPicPr>
          <p:cNvPr id="2" name="Picture 2" descr="C:\Users\Jan\Pictures\Práce\Autobusy\Foto Setra\IMG_20140414_185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3"/>
            <a:ext cx="3373287" cy="25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481397" cy="261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POSOUZENÍ TECHNOLOGIE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Obdélník 2"/>
          <p:cNvSpPr/>
          <p:nvPr/>
        </p:nvSpPr>
        <p:spPr>
          <a:xfrm>
            <a:off x="323528" y="1502689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/>
              <a:t>Výhody:</a:t>
            </a:r>
          </a:p>
          <a:p>
            <a:pPr marL="450850" lvl="1" indent="-1841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technologie: netřeba destilace, plnění normy ASTM D6471-10</a:t>
            </a:r>
          </a:p>
          <a:p>
            <a:pPr marL="450850" lvl="1" indent="-1841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obchod: snížení množství nakupované suroviny a závislosti na fluktuaci ceny</a:t>
            </a:r>
          </a:p>
          <a:p>
            <a:pPr marL="450850" lvl="1" indent="-1841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energie: voda, elektřina, </a:t>
            </a:r>
            <a:r>
              <a:rPr lang="cs-CZ" sz="2000" dirty="0" err="1"/>
              <a:t>stl</a:t>
            </a:r>
            <a:r>
              <a:rPr lang="cs-CZ" sz="2000" dirty="0"/>
              <a:t>. vzduch.</a:t>
            </a:r>
          </a:p>
          <a:p>
            <a:pPr marL="450850" lvl="1" indent="-1841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chemikálie: </a:t>
            </a:r>
            <a:r>
              <a:rPr lang="cs-CZ" sz="2000" dirty="0" err="1"/>
              <a:t>NaOH</a:t>
            </a:r>
            <a:r>
              <a:rPr lang="cs-CZ" sz="2000" dirty="0"/>
              <a:t>, </a:t>
            </a:r>
            <a:r>
              <a:rPr lang="cs-CZ" sz="2000" dirty="0" err="1"/>
              <a:t>koagulant</a:t>
            </a:r>
            <a:r>
              <a:rPr lang="cs-CZ" sz="2000" dirty="0"/>
              <a:t>, aktivní uhlí, HNO</a:t>
            </a:r>
            <a:r>
              <a:rPr lang="cs-CZ" sz="2000" baseline="-25000" dirty="0"/>
              <a:t>3</a:t>
            </a:r>
            <a:r>
              <a:rPr lang="cs-CZ" sz="2000" dirty="0"/>
              <a:t>, Na</a:t>
            </a:r>
            <a:r>
              <a:rPr lang="cs-CZ" sz="2000" baseline="-25000" dirty="0"/>
              <a:t>2</a:t>
            </a:r>
            <a:r>
              <a:rPr lang="cs-CZ" sz="2000" dirty="0"/>
              <a:t>S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5</a:t>
            </a:r>
            <a:r>
              <a:rPr lang="cs-CZ" sz="2000" dirty="0"/>
              <a:t>, </a:t>
            </a:r>
            <a:r>
              <a:rPr lang="cs-CZ" sz="2000" dirty="0" err="1"/>
              <a:t>demi</a:t>
            </a:r>
            <a:r>
              <a:rPr lang="cs-CZ" sz="2000" dirty="0"/>
              <a:t> voda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/>
              <a:t>Nevýhody:</a:t>
            </a:r>
          </a:p>
          <a:p>
            <a:pPr marL="449263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obchodní: výroba pouze vodou ředěných směsí = omezený trh</a:t>
            </a:r>
          </a:p>
          <a:p>
            <a:pPr marL="449263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surovinové: kvalita odpadního glykolu a část odpadu jen papírově</a:t>
            </a:r>
          </a:p>
          <a:p>
            <a:pPr marL="449263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marketing: nemožnost získání označení Ekologicky šetrný výrobek</a:t>
            </a:r>
          </a:p>
          <a:p>
            <a:pPr marL="449263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konkurence technologická: soutěž s vypuštěním na ČOV a spalováním</a:t>
            </a:r>
          </a:p>
          <a:p>
            <a:pPr marL="449263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konkurence obchodní: neprezentujeme zákazníkovi - hrozí nekalá pomluva</a:t>
            </a:r>
          </a:p>
        </p:txBody>
      </p:sp>
      <p:pic>
        <p:nvPicPr>
          <p:cNvPr id="5" name="Picture 2" descr="http://www.ekoznacka.cz/web/www/web-pub2.nsf/$pid/MZPMSFGRIR0O/$FILE/esv_vyrob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653136"/>
            <a:ext cx="93345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6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ZÁVĚR</a:t>
            </a:r>
          </a:p>
        </p:txBody>
      </p:sp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77233"/>
              </p:ext>
            </p:extLst>
          </p:nvPr>
        </p:nvGraphicFramePr>
        <p:xfrm>
          <a:off x="179512" y="1628800"/>
          <a:ext cx="8712968" cy="517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94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DĚKUJI ZA POZORNOST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84" y="1628800"/>
            <a:ext cx="5187631" cy="51035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81000"/>
            <a:ext cx="9137517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NEMRZNOUCÍ  TEPLOSMĚNNÉ KAPALINY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496944" cy="4681537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TZB – Technická zařízení budov</a:t>
            </a:r>
          </a:p>
          <a:p>
            <a:pPr marL="0" indent="358775" algn="just" eaLnBrk="1" hangingPunct="1">
              <a:buNone/>
            </a:pPr>
            <a:r>
              <a:rPr lang="cs-CZ" altLang="cs-CZ" sz="2800" dirty="0"/>
              <a:t>HTF – Heat Transfer fluid</a:t>
            </a:r>
          </a:p>
          <a:p>
            <a:pPr algn="just" eaLnBrk="1" hangingPunct="1"/>
            <a:r>
              <a:rPr lang="cs-CZ" altLang="cs-CZ" sz="2400" dirty="0"/>
              <a:t>2015: min.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1 000 tis. litrů</a:t>
            </a:r>
          </a:p>
          <a:p>
            <a:pPr marL="0" indent="361950" algn="just" eaLnBrk="1" hangingPunct="1">
              <a:buNone/>
            </a:pPr>
            <a:r>
              <a:rPr lang="cs-CZ" altLang="cs-CZ" sz="1800" dirty="0"/>
              <a:t>Potravinářské provozy (pivovary, mlékárny, mrazírny),</a:t>
            </a:r>
          </a:p>
          <a:p>
            <a:pPr marL="0" indent="361950" algn="just" eaLnBrk="1" hangingPunct="1">
              <a:buFontTx/>
              <a:buNone/>
            </a:pPr>
            <a:r>
              <a:rPr lang="cs-CZ" altLang="cs-CZ" sz="1800" dirty="0"/>
              <a:t>Zimní a fotbalové stadiony, geotermální vrty,</a:t>
            </a:r>
          </a:p>
          <a:p>
            <a:pPr marL="0" indent="361950" algn="just" eaLnBrk="1" hangingPunct="1">
              <a:buFontTx/>
              <a:buNone/>
            </a:pPr>
            <a:r>
              <a:rPr lang="cs-CZ" altLang="cs-CZ" sz="1800" dirty="0"/>
              <a:t>Budovy, nákupní centra, průmyslová chlazení,</a:t>
            </a:r>
          </a:p>
          <a:p>
            <a:pPr marL="0" indent="361950" algn="just" eaLnBrk="1" hangingPunct="1">
              <a:buFontTx/>
              <a:buNone/>
            </a:pPr>
            <a:r>
              <a:rPr lang="cs-CZ" altLang="cs-CZ" sz="1800" dirty="0"/>
              <a:t>Nemocnice, chlazení serverů, akumulátorů, řezání plazmou…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Solární kolektory a tepelná čerpadla - ? litrů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Bioplynové stanice: </a:t>
            </a:r>
            <a:r>
              <a:rPr lang="cs-CZ" altLang="cs-CZ" sz="2400" dirty="0"/>
              <a:t>550 v ČR, 1-2 motory = 700-800 litrů.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cs-CZ" altLang="cs-CZ" sz="2800" dirty="0"/>
              <a:t>Celkem: </a:t>
            </a:r>
            <a:r>
              <a:rPr lang="cs-CZ" altLang="cs-CZ" sz="2000" dirty="0"/>
              <a:t>10 000*3 + 1 000 + 500 = </a:t>
            </a:r>
            <a:r>
              <a:rPr lang="cs-CZ" altLang="cs-CZ" sz="2400" b="1" dirty="0">
                <a:solidFill>
                  <a:schemeClr val="tx2"/>
                </a:solidFill>
              </a:rPr>
              <a:t>31 500 tun </a:t>
            </a:r>
            <a:r>
              <a:rPr lang="cs-CZ" altLang="cs-CZ" sz="2000" dirty="0">
                <a:solidFill>
                  <a:schemeClr val="tx2"/>
                </a:solidFill>
              </a:rPr>
              <a:t>ředěných </a:t>
            </a:r>
            <a:r>
              <a:rPr lang="cs-CZ" altLang="cs-CZ" sz="2000" dirty="0"/>
              <a:t>kapalin ročně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96" y="1881336"/>
            <a:ext cx="329642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353425" cy="1031875"/>
          </a:xfrm>
        </p:spPr>
        <p:txBody>
          <a:bodyPr/>
          <a:lstStyle/>
          <a:p>
            <a:pPr eaLnBrk="1" hangingPunct="1"/>
            <a:r>
              <a:rPr lang="cs-CZ" altLang="cs-CZ" sz="3600" b="1"/>
              <a:t>SLOŽENÍ CHLADICÍCH KAPALIN</a:t>
            </a:r>
            <a:r>
              <a:rPr lang="cs-CZ" altLang="cs-CZ" sz="480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5184576"/>
          </a:xfrm>
        </p:spPr>
        <p:txBody>
          <a:bodyPr/>
          <a:lstStyle/>
          <a:p>
            <a:pPr algn="just"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PRODEJ:</a:t>
            </a:r>
          </a:p>
          <a:p>
            <a:pPr marL="0" indent="0" algn="just" eaLnBrk="1" hangingPunct="1">
              <a:buNone/>
            </a:pPr>
            <a:r>
              <a:rPr lang="cs-CZ" altLang="cs-CZ" sz="2800" dirty="0"/>
              <a:t>Chladicí kapaliny: 90 % nemrznoucí složka – glykol</a:t>
            </a:r>
          </a:p>
          <a:p>
            <a:pPr marL="2286000" lvl="5" indent="0" algn="just">
              <a:buNone/>
            </a:pPr>
            <a:r>
              <a:rPr lang="cs-CZ" altLang="cs-CZ" sz="2800" dirty="0">
                <a:ea typeface="+mn-ea"/>
              </a:rPr>
              <a:t>3-5 % inhibitory, 3-5 % voda + další</a:t>
            </a:r>
          </a:p>
          <a:p>
            <a:pPr marL="0" indent="0" algn="just" eaLnBrk="1" hangingPunct="1">
              <a:buNone/>
            </a:pPr>
            <a:r>
              <a:rPr lang="cs-CZ" altLang="cs-CZ" sz="2800" dirty="0"/>
              <a:t>Teplosměnné kapaliny: 50-70 % voda</a:t>
            </a:r>
          </a:p>
          <a:p>
            <a:pPr marL="0" indent="0" algn="just" eaLnBrk="1" hangingPunct="1">
              <a:buNone/>
            </a:pPr>
            <a:r>
              <a:rPr lang="cs-CZ" altLang="cs-CZ" sz="2800" dirty="0"/>
              <a:t>		30-45 % nemrznoucí složka</a:t>
            </a:r>
          </a:p>
          <a:p>
            <a:pPr marL="0" indent="0" algn="just" eaLnBrk="1" hangingPunct="1">
              <a:buNone/>
            </a:pPr>
            <a:r>
              <a:rPr lang="cs-CZ" altLang="cs-CZ" sz="2800" dirty="0"/>
              <a:t>		1-3 % inhibitory koroze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cs-CZ" altLang="cs-CZ" sz="2800" dirty="0"/>
              <a:t>LIKVIDACE:</a:t>
            </a:r>
          </a:p>
          <a:p>
            <a:pPr marL="0" indent="0" eaLnBrk="1" hangingPunct="1">
              <a:buNone/>
            </a:pPr>
            <a:r>
              <a:rPr lang="cs-CZ" altLang="cs-CZ" sz="2800" dirty="0"/>
              <a:t>50-80 % voda,</a:t>
            </a:r>
          </a:p>
          <a:p>
            <a:pPr marL="0" indent="0" eaLnBrk="1" hangingPunct="1">
              <a:buNone/>
            </a:pPr>
            <a:r>
              <a:rPr lang="cs-CZ" altLang="cs-CZ" sz="2800" dirty="0"/>
              <a:t>15-45 % nemrznoucí složka,</a:t>
            </a:r>
          </a:p>
          <a:p>
            <a:pPr marL="0" indent="0" eaLnBrk="1" hangingPunct="1">
              <a:buNone/>
            </a:pPr>
            <a:r>
              <a:rPr lang="cs-CZ" altLang="cs-CZ" sz="2800" dirty="0"/>
              <a:t>? % korozní zplodiny, olej, brzdová kapalina…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99691"/>
              </p:ext>
            </p:extLst>
          </p:nvPr>
        </p:nvGraphicFramePr>
        <p:xfrm>
          <a:off x="5743261" y="4077072"/>
          <a:ext cx="338402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Šipka dolů 1"/>
          <p:cNvSpPr/>
          <p:nvPr/>
        </p:nvSpPr>
        <p:spPr>
          <a:xfrm rot="17925513">
            <a:off x="5328041" y="3833327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4698453">
            <a:off x="5183201" y="5309736"/>
            <a:ext cx="576064" cy="1080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4963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NEMRZNOUCÍ SLOŽKY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72816"/>
            <a:ext cx="7773988" cy="1879600"/>
          </a:xfrm>
        </p:spPr>
        <p:txBody>
          <a:bodyPr/>
          <a:lstStyle/>
          <a:p>
            <a:pPr algn="just" eaLnBrk="1" hangingPunct="1"/>
            <a:endParaRPr lang="cs-CZ" altLang="cs-CZ" sz="2800" dirty="0"/>
          </a:p>
          <a:p>
            <a:pPr algn="just" eaLnBrk="1" hangingPunct="1">
              <a:buFontTx/>
              <a:buNone/>
            </a:pPr>
            <a:r>
              <a:rPr lang="cs-CZ" altLang="cs-CZ" sz="2800" dirty="0"/>
              <a:t>      </a:t>
            </a:r>
            <a:r>
              <a:rPr lang="cs-CZ" altLang="cs-CZ" sz="2800" b="1" i="1" dirty="0"/>
              <a:t>Ethan-1,2-diol           a           Propan-1,2-diol</a:t>
            </a:r>
          </a:p>
        </p:txBody>
      </p:sp>
      <p:graphicFrame>
        <p:nvGraphicFramePr>
          <p:cNvPr id="8220" name="Group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10726672"/>
              </p:ext>
            </p:extLst>
          </p:nvPr>
        </p:nvGraphicFramePr>
        <p:xfrm>
          <a:off x="1014412" y="3141662"/>
          <a:ext cx="2879725" cy="194310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3176587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1604"/>
            <a:ext cx="1965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8" name="Group 1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36431067"/>
              </p:ext>
            </p:extLst>
          </p:nvPr>
        </p:nvGraphicFramePr>
        <p:xfrm>
          <a:off x="5410200" y="3086099"/>
          <a:ext cx="2736850" cy="19812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0520" y="4725144"/>
            <a:ext cx="7773988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/>
            <a:endParaRPr lang="cs-CZ" altLang="cs-CZ" sz="2800" kern="0" dirty="0"/>
          </a:p>
          <a:p>
            <a:pPr marL="3200400" lvl="7" indent="0" algn="just">
              <a:buNone/>
            </a:pPr>
            <a:r>
              <a:rPr lang="cs-CZ" altLang="cs-CZ" sz="1600" kern="0" dirty="0"/>
              <a:t>alternativně</a:t>
            </a:r>
          </a:p>
          <a:p>
            <a:pPr marL="3200400" lvl="7" indent="0" algn="just">
              <a:buNone/>
            </a:pPr>
            <a:endParaRPr lang="cs-CZ" altLang="cs-CZ" sz="1600" kern="0" dirty="0"/>
          </a:p>
          <a:p>
            <a:pPr algn="just" eaLnBrk="1" hangingPunct="1">
              <a:buFontTx/>
              <a:buNone/>
            </a:pPr>
            <a:r>
              <a:rPr lang="cs-CZ" altLang="cs-CZ" sz="2800" kern="0" dirty="0"/>
              <a:t>      </a:t>
            </a:r>
            <a:r>
              <a:rPr lang="cs-CZ" altLang="cs-CZ" sz="2800" b="1" i="1" kern="0" dirty="0"/>
              <a:t>Diethylenglykol          a             Glycerol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64096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VLASTNOSTI ODPADNÍCH KAPALIN</a:t>
            </a:r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57128"/>
            <a:ext cx="2314999" cy="36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989240"/>
            <a:ext cx="2318505" cy="36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215" y="1975959"/>
            <a:ext cx="2313249" cy="36000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27584" y="5589240"/>
            <a:ext cx="2314999" cy="8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2400" kern="0" dirty="0"/>
              <a:t>  otopný systém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63381" y="5589240"/>
            <a:ext cx="2314999" cy="8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400" kern="0" dirty="0"/>
              <a:t> automobil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33465" y="5604492"/>
            <a:ext cx="2314999" cy="8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400" kern="0" dirty="0"/>
              <a:t> autobus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1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PARAMETRY ODPADNÍCH NEMRZNOUCÍCH SMĚSÍ</a:t>
            </a:r>
          </a:p>
        </p:txBody>
      </p:sp>
      <p:graphicFrame>
        <p:nvGraphicFramePr>
          <p:cNvPr id="37722" name="Group 8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44435"/>
              </p:ext>
            </p:extLst>
          </p:nvPr>
        </p:nvGraphicFramePr>
        <p:xfrm>
          <a:off x="827088" y="1844675"/>
          <a:ext cx="7561262" cy="4419160"/>
        </p:xfrm>
        <a:graphic>
          <a:graphicData uri="http://schemas.openxmlformats.org/drawingml/2006/table">
            <a:tbl>
              <a:tblPr/>
              <a:tblGrid>
                <a:gridCol w="302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Jednotka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Typické hodnoty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5,3-8,0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draslíku a sodíku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200-1400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dusitanů/dusičnanů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železa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5-2500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mědi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0-125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hliníku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0-125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zinku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0-18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křemíku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fosforu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50-100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Obsah boru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2-550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13" name="Text Box 848"/>
          <p:cNvSpPr txBox="1">
            <a:spLocks noChangeArrowheads="1"/>
          </p:cNvSpPr>
          <p:nvPr/>
        </p:nvSpPr>
        <p:spPr bwMode="auto">
          <a:xfrm>
            <a:off x="1547813" y="6383337"/>
            <a:ext cx="6337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cs-CZ" altLang="cs-CZ" sz="1600" i="1" dirty="0"/>
              <a:t>ALS: AES-ICP (záleží na předúpravě vzorku), iontově selektivní elektroda </a:t>
            </a:r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381000"/>
            <a:ext cx="8892479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ZAŘAZENÍ ODPADNÍCH GLYKOLŮ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82" y="1700808"/>
            <a:ext cx="4355976" cy="345638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155" y="3715032"/>
            <a:ext cx="8964487" cy="31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200" b="1" kern="0" dirty="0"/>
              <a:t>16 01 14 N - </a:t>
            </a:r>
            <a:r>
              <a:rPr lang="cs-CZ" sz="2200" b="1" i="1" kern="0" dirty="0"/>
              <a:t>Nemrznoucí kapaliny</a:t>
            </a:r>
            <a:br>
              <a:rPr lang="cs-CZ" sz="2200" b="1" i="1" kern="0" dirty="0"/>
            </a:br>
            <a:r>
              <a:rPr lang="cs-CZ" sz="2200" b="1" i="1" kern="0" dirty="0"/>
              <a:t>obsahující nebezpečné látky.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200" b="1" kern="0" dirty="0"/>
              <a:t>16 01 15 O - </a:t>
            </a:r>
            <a:r>
              <a:rPr lang="cs-CZ" altLang="cs-CZ" sz="2200" b="1" i="1" kern="0" dirty="0"/>
              <a:t>Nemrznoucí kapaliny</a:t>
            </a:r>
            <a:br>
              <a:rPr lang="cs-CZ" altLang="cs-CZ" sz="2200" b="1" i="1" kern="0" dirty="0"/>
            </a:br>
            <a:r>
              <a:rPr lang="cs-CZ" altLang="cs-CZ" sz="2200" b="1" i="1" kern="0" dirty="0"/>
              <a:t>neuvedené pod číslem 16 01 14.</a:t>
            </a:r>
          </a:p>
          <a:p>
            <a:pPr algn="just" eaLnBrk="1" hangingPunct="1">
              <a:buBlip>
                <a:blip r:embed="rId3"/>
              </a:buBlip>
            </a:pPr>
            <a:r>
              <a:rPr lang="cs-CZ" altLang="cs-CZ" sz="2200" b="1" kern="0" dirty="0"/>
              <a:t>13 01 05 N - </a:t>
            </a:r>
            <a:r>
              <a:rPr lang="cs-CZ" sz="2200" dirty="0"/>
              <a:t>Nechlorované emulze (Nehořlavé hydraulické kapaliny HFC)</a:t>
            </a:r>
            <a:endParaRPr lang="cs-CZ" altLang="cs-CZ" sz="2200" b="1" i="1" kern="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2200" b="1" kern="0" dirty="0"/>
              <a:t>12 01 09 N - </a:t>
            </a:r>
            <a:r>
              <a:rPr lang="cs-CZ" sz="2200" dirty="0"/>
              <a:t>Odpadní řezné emulze a roztoky neobsahující halogeny.</a:t>
            </a:r>
            <a:endParaRPr lang="cs-CZ" altLang="cs-CZ" sz="2200" b="1" i="1" kern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6155" y="1700808"/>
            <a:ext cx="4827893" cy="2014224"/>
          </a:xfrm>
        </p:spPr>
        <p:txBody>
          <a:bodyPr/>
          <a:lstStyle/>
          <a:p>
            <a:pPr marL="180975" indent="-180975"/>
            <a:r>
              <a:rPr lang="cs-CZ" sz="2400" b="1" dirty="0"/>
              <a:t>16 01 Vyřazená vozidla (autovraky) z různých druhů dopravy (včetně stavebních strojů) a odpady z demontáže těchto vozidel a z jejich údržby.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28092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LIKVIDACE CHLADICÍCH KAPALIN</a:t>
            </a:r>
          </a:p>
        </p:txBody>
      </p:sp>
      <p:graphicFrame>
        <p:nvGraphicFramePr>
          <p:cNvPr id="13338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10264"/>
              </p:ext>
            </p:extLst>
          </p:nvPr>
        </p:nvGraphicFramePr>
        <p:xfrm>
          <a:off x="689913" y="1772816"/>
          <a:ext cx="8064251" cy="1607742"/>
        </p:xfrm>
        <a:graphic>
          <a:graphicData uri="http://schemas.openxmlformats.org/drawingml/2006/table">
            <a:tbl>
              <a:tblPr/>
              <a:tblGrid>
                <a:gridCol w="268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Položka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Použitá nemrznoucí směs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Doprava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Cena v Kč / litr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0,5 - 1,2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2" name="Text Box 23"/>
          <p:cNvSpPr txBox="1">
            <a:spLocks noChangeArrowheads="1"/>
          </p:cNvSpPr>
          <p:nvPr/>
        </p:nvSpPr>
        <p:spPr bwMode="auto">
          <a:xfrm>
            <a:off x="2895600" y="54657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3" name="Text Box 24"/>
          <p:cNvSpPr txBox="1">
            <a:spLocks noChangeArrowheads="1"/>
          </p:cNvSpPr>
          <p:nvPr/>
        </p:nvSpPr>
        <p:spPr bwMode="auto">
          <a:xfrm>
            <a:off x="672534" y="5288340"/>
            <a:ext cx="79208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55600" indent="-355600" eaLnBrk="1" hangingPunct="1"/>
            <a:r>
              <a:rPr lang="cs-CZ" altLang="cs-CZ" sz="2000" dirty="0"/>
              <a:t>*   Přidávání použitých kapalin do nátěrových hmot na dřevo pro zlepšení jejich fungicidních vlastností.</a:t>
            </a:r>
          </a:p>
          <a:p>
            <a:pPr marL="358775" indent="-358775" eaLnBrk="1" hangingPunct="1">
              <a:buFont typeface="Arial" panose="020B0604020202020204" pitchFamily="34" charset="0"/>
              <a:buChar char="•"/>
            </a:pPr>
            <a:endParaRPr lang="cs-CZ" altLang="cs-CZ" sz="1800" dirty="0"/>
          </a:p>
          <a:p>
            <a:pPr eaLnBrk="1" hangingPunct="1"/>
            <a:r>
              <a:rPr lang="cs-CZ" altLang="cs-CZ" sz="2000" dirty="0"/>
              <a:t>** Přísada do uhlí ve vagónech či na haldách pro zabránění jeho zamrzání.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0" y="35730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altLang="cs-CZ" b="1" dirty="0"/>
              <a:t>Nejčastější způsoby likvidace</a:t>
            </a:r>
            <a:r>
              <a:rPr lang="cs-CZ" altLang="cs-CZ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altLang="cs-CZ" dirty="0"/>
              <a:t>D9 - Fyzikálně chemická úprava, D10 - Spalování na pevnině </a:t>
            </a:r>
          </a:p>
          <a:p>
            <a:pPr algn="ctr" eaLnBrk="1" hangingPunct="1">
              <a:buFontTx/>
              <a:buNone/>
            </a:pPr>
            <a:r>
              <a:rPr lang="cs-CZ" altLang="cs-CZ" dirty="0"/>
              <a:t>(R1 - Využití odpadu jako paliva, R2 - Získání/Regenerace rozpouštědel)</a:t>
            </a:r>
          </a:p>
          <a:p>
            <a:pPr algn="ctr" eaLnBrk="1" hangingPunct="1">
              <a:buFontTx/>
              <a:buNone/>
            </a:pPr>
            <a:r>
              <a:rPr lang="cs-CZ" altLang="cs-CZ" dirty="0">
                <a:solidFill>
                  <a:srgbClr val="00B050"/>
                </a:solidFill>
              </a:rPr>
              <a:t>R3 - </a:t>
            </a:r>
            <a:r>
              <a:rPr lang="cs-CZ" dirty="0">
                <a:solidFill>
                  <a:srgbClr val="00B050"/>
                </a:solidFill>
              </a:rPr>
              <a:t>Získání/regenerace organických látek = RECYKLACE</a:t>
            </a:r>
            <a:endParaRPr lang="cs-CZ" alt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33" grpId="0"/>
      <p:bldP spid="2" grpId="0"/>
    </p:bldLst>
  </p:timing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3912</TotalTime>
  <Words>1369</Words>
  <Application>Microsoft Office PowerPoint</Application>
  <PresentationFormat>Předvádění na obrazovce (4:3)</PresentationFormat>
  <Paragraphs>258</Paragraphs>
  <Slides>22</Slides>
  <Notes>3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template</vt:lpstr>
      <vt:lpstr>POZADÍ ODPADOVÉHO HOSPODÁŘSTVÍ  NEMRZNOUCÍCH SMĚSÍ</vt:lpstr>
      <vt:lpstr>NEMRZNOUCÍ CHLADICÍ KAPALINY</vt:lpstr>
      <vt:lpstr>NEMRZNOUCÍ  TEPLOSMĚNNÉ KAPALINY</vt:lpstr>
      <vt:lpstr>SLOŽENÍ CHLADICÍCH KAPALIN </vt:lpstr>
      <vt:lpstr>NEMRZNOUCÍ SLOŽKY</vt:lpstr>
      <vt:lpstr>VLASTNOSTI ODPADNÍCH KAPALIN</vt:lpstr>
      <vt:lpstr>PARAMETRY ODPADNÍCH NEMRZNOUCÍCH SMĚSÍ</vt:lpstr>
      <vt:lpstr>ZAŘAZENÍ ODPADNÍCH GLYKOLŮ</vt:lpstr>
      <vt:lpstr>LIKVIDACE CHLADICÍCH KAPALIN</vt:lpstr>
      <vt:lpstr>Prezentace aplikace PowerPoint</vt:lpstr>
      <vt:lpstr>MNOŽSTVÍ ODPADNÍCH GLYKOLŮ</vt:lpstr>
      <vt:lpstr>POŽADAVKY NA RECYKLACI</vt:lpstr>
      <vt:lpstr>POUŽÍVANÝ ZPŮSOB RECYKLACE</vt:lpstr>
      <vt:lpstr>RECYKLACE – PROVOZ od X-2017</vt:lpstr>
      <vt:lpstr>VÝSTUPY RECYKLACE GLYKOLŮ</vt:lpstr>
      <vt:lpstr>VÝSTUPY RECYKLACE GLYKOLŮ II</vt:lpstr>
      <vt:lpstr>OVĚŘENÍ KVALITY RECYKLÁTU</vt:lpstr>
      <vt:lpstr>VÝVOJ POVOLENÍ K PROVOZU</vt:lpstr>
      <vt:lpstr>LEGISLATIVNÍ POŽADAVKY</vt:lpstr>
      <vt:lpstr>POSOUZENÍ TECHNOLOGIE</vt:lpstr>
      <vt:lpstr>ZÁVĚR</vt:lpstr>
      <vt:lpstr>DĚKUJI ZA POZORNOST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"Jan Skolil" &lt;jskolil@classic-oil.cz&gt;</dc:creator>
  <cp:lastModifiedBy>Vladimír Študent</cp:lastModifiedBy>
  <cp:revision>166</cp:revision>
  <dcterms:created xsi:type="dcterms:W3CDTF">2012-05-07T00:07:46Z</dcterms:created>
  <dcterms:modified xsi:type="dcterms:W3CDTF">2019-03-20T09:41:11Z</dcterms:modified>
</cp:coreProperties>
</file>