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3" r:id="rId2"/>
    <p:sldId id="279" r:id="rId3"/>
    <p:sldId id="291" r:id="rId4"/>
    <p:sldId id="282" r:id="rId5"/>
    <p:sldId id="292" r:id="rId6"/>
    <p:sldId id="372" r:id="rId7"/>
    <p:sldId id="289" r:id="rId8"/>
    <p:sldId id="284" r:id="rId9"/>
    <p:sldId id="375" r:id="rId10"/>
    <p:sldId id="377" r:id="rId11"/>
    <p:sldId id="287" r:id="rId12"/>
    <p:sldId id="293" r:id="rId13"/>
    <p:sldId id="379" r:id="rId14"/>
    <p:sldId id="378" r:id="rId15"/>
    <p:sldId id="296" r:id="rId16"/>
    <p:sldId id="376" r:id="rId17"/>
    <p:sldId id="295" r:id="rId18"/>
    <p:sldId id="294" r:id="rId19"/>
    <p:sldId id="380" r:id="rId20"/>
    <p:sldId id="288" r:id="rId21"/>
    <p:sldId id="366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CCFF"/>
    <a:srgbClr val="6FD4FE"/>
    <a:srgbClr val="3DB1FC"/>
    <a:srgbClr val="66CCFF"/>
    <a:srgbClr val="6ED1FE"/>
    <a:srgbClr val="58BDF5"/>
    <a:srgbClr val="ECECEC"/>
    <a:srgbClr val="46EC4E"/>
    <a:srgbClr val="5D9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96" autoAdjust="0"/>
  </p:normalViewPr>
  <p:slideViewPr>
    <p:cSldViewPr showGuides="1">
      <p:cViewPr varScale="1">
        <p:scale>
          <a:sx n="95" d="100"/>
          <a:sy n="95" d="100"/>
        </p:scale>
        <p:origin x="10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73E02-3732-4CF0-B85D-1979D4A82E3D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7443B1D-B2DD-47CB-B369-F3CCC8243272}">
      <dgm:prSet phldrT="[Text]"/>
      <dgm:spPr/>
      <dgm:t>
        <a:bodyPr/>
        <a:lstStyle/>
        <a:p>
          <a:r>
            <a:rPr lang="cs-CZ" dirty="0">
              <a:solidFill>
                <a:srgbClr val="FFFF00"/>
              </a:solidFill>
            </a:rPr>
            <a:t>Podzemní voda</a:t>
          </a:r>
        </a:p>
      </dgm:t>
    </dgm:pt>
    <dgm:pt modelId="{709043EF-3754-4AAA-8C77-AED251F83CC9}" type="parTrans" cxnId="{7FCF6DBE-FA2A-4CE1-9B7A-411DD0A12B1A}">
      <dgm:prSet/>
      <dgm:spPr/>
      <dgm:t>
        <a:bodyPr/>
        <a:lstStyle/>
        <a:p>
          <a:endParaRPr lang="cs-CZ"/>
        </a:p>
      </dgm:t>
    </dgm:pt>
    <dgm:pt modelId="{690DBEA8-3218-4C00-8D57-889C5A92095C}" type="sibTrans" cxnId="{7FCF6DBE-FA2A-4CE1-9B7A-411DD0A12B1A}">
      <dgm:prSet/>
      <dgm:spPr/>
      <dgm:t>
        <a:bodyPr/>
        <a:lstStyle/>
        <a:p>
          <a:endParaRPr lang="cs-CZ"/>
        </a:p>
      </dgm:t>
    </dgm:pt>
    <dgm:pt modelId="{B4FB48F2-9C94-4162-B524-EEEC4D7F6657}">
      <dgm:prSet phldrT="[Text]"/>
      <dgm:spPr>
        <a:gradFill rotWithShape="0">
          <a:gsLst>
            <a:gs pos="0">
              <a:srgbClr val="92D050"/>
            </a:gs>
            <a:gs pos="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cs-CZ" dirty="0">
              <a:solidFill>
                <a:srgbClr val="FFFF00"/>
              </a:solidFill>
            </a:rPr>
            <a:t>pH </a:t>
          </a:r>
        </a:p>
        <a:p>
          <a:r>
            <a:rPr lang="cs-CZ" dirty="0">
              <a:solidFill>
                <a:srgbClr val="FFFF00"/>
              </a:solidFill>
            </a:rPr>
            <a:t>4,5</a:t>
          </a:r>
        </a:p>
      </dgm:t>
    </dgm:pt>
    <dgm:pt modelId="{9C9689A5-FE02-4B88-86CE-B7EE5854B5C7}" type="parTrans" cxnId="{9F8A1890-4A1C-4993-969F-E2B4535F292B}">
      <dgm:prSet/>
      <dgm:spPr/>
      <dgm:t>
        <a:bodyPr/>
        <a:lstStyle/>
        <a:p>
          <a:endParaRPr lang="cs-CZ"/>
        </a:p>
      </dgm:t>
    </dgm:pt>
    <dgm:pt modelId="{FFD90965-5A91-4422-AA9D-CFED3AD4674C}" type="sibTrans" cxnId="{9F8A1890-4A1C-4993-969F-E2B4535F292B}">
      <dgm:prSet/>
      <dgm:spPr/>
      <dgm:t>
        <a:bodyPr/>
        <a:lstStyle/>
        <a:p>
          <a:endParaRPr lang="cs-CZ"/>
        </a:p>
      </dgm:t>
    </dgm:pt>
    <dgm:pt modelId="{B71F6B64-A391-4114-8C38-0A105181AAF3}">
      <dgm:prSet phldrT="[Text]" custT="1"/>
      <dgm:spPr/>
      <dgm:t>
        <a:bodyPr/>
        <a:lstStyle/>
        <a:p>
          <a:r>
            <a:rPr lang="cs-CZ" sz="1900" dirty="0">
              <a:solidFill>
                <a:srgbClr val="FFFF00"/>
              </a:solidFill>
            </a:rPr>
            <a:t>Vodivost</a:t>
          </a:r>
        </a:p>
        <a:p>
          <a:r>
            <a:rPr lang="cs-CZ" sz="1900" dirty="0">
              <a:solidFill>
                <a:srgbClr val="FFFF00"/>
              </a:solidFill>
            </a:rPr>
            <a:t>3,5 </a:t>
          </a:r>
          <a:r>
            <a:rPr lang="cs-CZ" sz="1900" dirty="0" err="1">
              <a:solidFill>
                <a:srgbClr val="FFFF00"/>
              </a:solidFill>
            </a:rPr>
            <a:t>mS</a:t>
          </a:r>
          <a:r>
            <a:rPr lang="cs-CZ" sz="1900" dirty="0">
              <a:solidFill>
                <a:srgbClr val="FFFF00"/>
              </a:solidFill>
            </a:rPr>
            <a:t>/cm</a:t>
          </a:r>
        </a:p>
      </dgm:t>
    </dgm:pt>
    <dgm:pt modelId="{505A5D2E-6F15-48B9-80F2-F3AE7FFBEC7A}" type="parTrans" cxnId="{0A0BAD99-5477-4BEB-AF2D-A5EFC0C7F972}">
      <dgm:prSet/>
      <dgm:spPr/>
      <dgm:t>
        <a:bodyPr/>
        <a:lstStyle/>
        <a:p>
          <a:endParaRPr lang="cs-CZ"/>
        </a:p>
      </dgm:t>
    </dgm:pt>
    <dgm:pt modelId="{AD802B1F-8C7B-4705-8198-D9B14F40C702}" type="sibTrans" cxnId="{0A0BAD99-5477-4BEB-AF2D-A5EFC0C7F972}">
      <dgm:prSet/>
      <dgm:spPr/>
      <dgm:t>
        <a:bodyPr/>
        <a:lstStyle/>
        <a:p>
          <a:endParaRPr lang="cs-CZ"/>
        </a:p>
      </dgm:t>
    </dgm:pt>
    <dgm:pt modelId="{54959040-C336-47F3-9315-1A3981CFD6EC}">
      <dgm:prSet phldrT="[Text]"/>
      <dgm:spPr/>
      <dgm:t>
        <a:bodyPr/>
        <a:lstStyle/>
        <a:p>
          <a:r>
            <a:rPr lang="cs-CZ" dirty="0" err="1">
              <a:solidFill>
                <a:srgbClr val="FFFF00"/>
              </a:solidFill>
            </a:rPr>
            <a:t>Cr</a:t>
          </a:r>
          <a:r>
            <a:rPr lang="cs-CZ" baseline="-25000" dirty="0" err="1">
              <a:solidFill>
                <a:srgbClr val="FFFF00"/>
              </a:solidFill>
            </a:rPr>
            <a:t>celk</a:t>
          </a:r>
          <a:r>
            <a:rPr lang="cs-CZ" baseline="-25000" dirty="0">
              <a:solidFill>
                <a:srgbClr val="FFFF00"/>
              </a:solidFill>
            </a:rPr>
            <a:t>.</a:t>
          </a:r>
          <a:endParaRPr lang="cs-CZ" baseline="0" dirty="0">
            <a:solidFill>
              <a:srgbClr val="FFFF00"/>
            </a:solidFill>
          </a:endParaRPr>
        </a:p>
        <a:p>
          <a:r>
            <a:rPr lang="cs-CZ" baseline="0" dirty="0">
              <a:solidFill>
                <a:srgbClr val="FFFF00"/>
              </a:solidFill>
            </a:rPr>
            <a:t>43 mg/l</a:t>
          </a:r>
        </a:p>
      </dgm:t>
    </dgm:pt>
    <dgm:pt modelId="{F4D87725-5B32-49CF-92F2-12A8B9CCC350}" type="parTrans" cxnId="{24DE4FF0-65FF-4D1E-961C-69788B52C6DD}">
      <dgm:prSet/>
      <dgm:spPr/>
      <dgm:t>
        <a:bodyPr/>
        <a:lstStyle/>
        <a:p>
          <a:endParaRPr lang="cs-CZ"/>
        </a:p>
      </dgm:t>
    </dgm:pt>
    <dgm:pt modelId="{7B519D36-8FA6-4B05-91E7-C419616B0BF2}" type="sibTrans" cxnId="{24DE4FF0-65FF-4D1E-961C-69788B52C6DD}">
      <dgm:prSet/>
      <dgm:spPr/>
      <dgm:t>
        <a:bodyPr/>
        <a:lstStyle/>
        <a:p>
          <a:endParaRPr lang="cs-CZ"/>
        </a:p>
      </dgm:t>
    </dgm:pt>
    <dgm:pt modelId="{4E6ECB85-EEE4-4CBE-A0F7-A49AAA0033D9}">
      <dgm:prSet phldrT="[Text]"/>
      <dgm:spPr/>
      <dgm:t>
        <a:bodyPr/>
        <a:lstStyle/>
        <a:p>
          <a:r>
            <a:rPr lang="cs-CZ" dirty="0">
              <a:solidFill>
                <a:srgbClr val="FFFF00"/>
              </a:solidFill>
            </a:rPr>
            <a:t>Cr</a:t>
          </a:r>
          <a:r>
            <a:rPr lang="cs-CZ" baseline="30000" dirty="0">
              <a:solidFill>
                <a:srgbClr val="FFFF00"/>
              </a:solidFill>
            </a:rPr>
            <a:t>6+</a:t>
          </a:r>
        </a:p>
        <a:p>
          <a:r>
            <a:rPr lang="cs-CZ" dirty="0">
              <a:solidFill>
                <a:srgbClr val="FFFF00"/>
              </a:solidFill>
            </a:rPr>
            <a:t>42 mg/l</a:t>
          </a:r>
        </a:p>
      </dgm:t>
    </dgm:pt>
    <dgm:pt modelId="{C4268B48-B075-405D-8EE7-3DFDE045569E}" type="parTrans" cxnId="{7299CD0C-EBEA-455D-9E05-F1BFA31C1842}">
      <dgm:prSet/>
      <dgm:spPr/>
      <dgm:t>
        <a:bodyPr/>
        <a:lstStyle/>
        <a:p>
          <a:endParaRPr lang="cs-CZ"/>
        </a:p>
      </dgm:t>
    </dgm:pt>
    <dgm:pt modelId="{4DD8CBF4-29D4-4EAA-A3EF-992C4098DF31}" type="sibTrans" cxnId="{7299CD0C-EBEA-455D-9E05-F1BFA31C1842}">
      <dgm:prSet/>
      <dgm:spPr/>
      <dgm:t>
        <a:bodyPr/>
        <a:lstStyle/>
        <a:p>
          <a:endParaRPr lang="cs-CZ"/>
        </a:p>
      </dgm:t>
    </dgm:pt>
    <dgm:pt modelId="{2A071178-D8D8-47C7-8BB4-A5F1B882D601}">
      <dgm:prSet phldrT="[Text]"/>
      <dgm:spPr/>
      <dgm:t>
        <a:bodyPr/>
        <a:lstStyle/>
        <a:p>
          <a:r>
            <a:rPr lang="cs-CZ" dirty="0">
              <a:solidFill>
                <a:srgbClr val="FFFF00"/>
              </a:solidFill>
            </a:rPr>
            <a:t>Ni</a:t>
          </a:r>
          <a:r>
            <a:rPr lang="cs-CZ" baseline="30000" dirty="0">
              <a:solidFill>
                <a:srgbClr val="FFFF00"/>
              </a:solidFill>
            </a:rPr>
            <a:t>2+</a:t>
          </a:r>
        </a:p>
        <a:p>
          <a:r>
            <a:rPr lang="cs-CZ" dirty="0">
              <a:solidFill>
                <a:srgbClr val="FFFF00"/>
              </a:solidFill>
            </a:rPr>
            <a:t>90 mg/l</a:t>
          </a:r>
        </a:p>
      </dgm:t>
    </dgm:pt>
    <dgm:pt modelId="{B24A80EE-EEFA-4CCB-9BC6-5EE0AB5D2D0F}" type="parTrans" cxnId="{BE0D299D-C365-4F3F-9A23-4BE9D4D549E1}">
      <dgm:prSet/>
      <dgm:spPr/>
      <dgm:t>
        <a:bodyPr/>
        <a:lstStyle/>
        <a:p>
          <a:endParaRPr lang="cs-CZ"/>
        </a:p>
      </dgm:t>
    </dgm:pt>
    <dgm:pt modelId="{E7DF626B-7283-4B0D-BC37-B3434BFE36B9}" type="sibTrans" cxnId="{BE0D299D-C365-4F3F-9A23-4BE9D4D549E1}">
      <dgm:prSet/>
      <dgm:spPr/>
      <dgm:t>
        <a:bodyPr/>
        <a:lstStyle/>
        <a:p>
          <a:endParaRPr lang="cs-CZ"/>
        </a:p>
      </dgm:t>
    </dgm:pt>
    <dgm:pt modelId="{DC5AA8BA-B828-4B73-B1CA-B1AC50818158}" type="pres">
      <dgm:prSet presAssocID="{BAD73E02-3732-4CF0-B85D-1979D4A82E3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C615B5-BAA7-4DDD-A2CA-3B1749AA59DA}" type="pres">
      <dgm:prSet presAssocID="{A7443B1D-B2DD-47CB-B369-F3CCC8243272}" presName="centerShape" presStyleLbl="node0" presStyleIdx="0" presStyleCnt="1" custScaleX="170776" custScaleY="107698" custLinFactNeighborX="7" custLinFactNeighborY="-3580"/>
      <dgm:spPr/>
    </dgm:pt>
    <dgm:pt modelId="{7032AD8D-3490-4380-B2A1-E8527FA06E62}" type="pres">
      <dgm:prSet presAssocID="{9C9689A5-FE02-4B88-86CE-B7EE5854B5C7}" presName="parTrans" presStyleLbl="sibTrans2D1" presStyleIdx="0" presStyleCnt="5" custLinFactNeighborX="-32860" custLinFactNeighborY="5078"/>
      <dgm:spPr/>
    </dgm:pt>
    <dgm:pt modelId="{CC19F5A4-277F-4C5E-B903-971F99459194}" type="pres">
      <dgm:prSet presAssocID="{9C9689A5-FE02-4B88-86CE-B7EE5854B5C7}" presName="connectorText" presStyleLbl="sibTrans2D1" presStyleIdx="0" presStyleCnt="5"/>
      <dgm:spPr/>
    </dgm:pt>
    <dgm:pt modelId="{07F7318F-C247-4173-8889-8A74686DE54D}" type="pres">
      <dgm:prSet presAssocID="{B4FB48F2-9C94-4162-B524-EEEC4D7F6657}" presName="node" presStyleLbl="node1" presStyleIdx="0" presStyleCnt="5" custRadScaleRad="114098" custRadScaleInc="-97028">
        <dgm:presLayoutVars>
          <dgm:bulletEnabled val="1"/>
        </dgm:presLayoutVars>
      </dgm:prSet>
      <dgm:spPr/>
    </dgm:pt>
    <dgm:pt modelId="{51518998-CC2E-44C6-9E2D-39E6CCAD5D0F}" type="pres">
      <dgm:prSet presAssocID="{505A5D2E-6F15-48B9-80F2-F3AE7FFBEC7A}" presName="parTrans" presStyleLbl="sibTrans2D1" presStyleIdx="1" presStyleCnt="5" custAng="21236438" custLinFactNeighborX="27700" custLinFactNeighborY="9719"/>
      <dgm:spPr/>
    </dgm:pt>
    <dgm:pt modelId="{CA245473-C99C-4BE9-9F0A-A66DB18F463F}" type="pres">
      <dgm:prSet presAssocID="{505A5D2E-6F15-48B9-80F2-F3AE7FFBEC7A}" presName="connectorText" presStyleLbl="sibTrans2D1" presStyleIdx="1" presStyleCnt="5"/>
      <dgm:spPr/>
    </dgm:pt>
    <dgm:pt modelId="{F873F812-8376-4AF1-A846-9B992DD955D1}" type="pres">
      <dgm:prSet presAssocID="{B71F6B64-A391-4114-8C38-0A105181AAF3}" presName="node" presStyleLbl="node1" presStyleIdx="1" presStyleCnt="5" custRadScaleRad="116877" custRadScaleInc="-94671">
        <dgm:presLayoutVars>
          <dgm:bulletEnabled val="1"/>
        </dgm:presLayoutVars>
      </dgm:prSet>
      <dgm:spPr/>
    </dgm:pt>
    <dgm:pt modelId="{16FE3A2D-82A1-49EA-8DCA-208D7B15091F}" type="pres">
      <dgm:prSet presAssocID="{B24A80EE-EEFA-4CCB-9BC6-5EE0AB5D2D0F}" presName="parTrans" presStyleLbl="sibTrans2D1" presStyleIdx="2" presStyleCnt="5"/>
      <dgm:spPr/>
    </dgm:pt>
    <dgm:pt modelId="{1D590ECF-9A52-4989-84C9-EEF4B4E3C429}" type="pres">
      <dgm:prSet presAssocID="{B24A80EE-EEFA-4CCB-9BC6-5EE0AB5D2D0F}" presName="connectorText" presStyleLbl="sibTrans2D1" presStyleIdx="2" presStyleCnt="5"/>
      <dgm:spPr/>
    </dgm:pt>
    <dgm:pt modelId="{42405EF9-0D69-41DF-90B9-EFB07A11C4D5}" type="pres">
      <dgm:prSet presAssocID="{2A071178-D8D8-47C7-8BB4-A5F1B882D601}" presName="node" presStyleLbl="node1" presStyleIdx="2" presStyleCnt="5" custRadScaleRad="118047" custRadScaleInc="-83592">
        <dgm:presLayoutVars>
          <dgm:bulletEnabled val="1"/>
        </dgm:presLayoutVars>
      </dgm:prSet>
      <dgm:spPr/>
    </dgm:pt>
    <dgm:pt modelId="{7A4503FA-1ACF-4AEA-B70C-6BF705E0F3F8}" type="pres">
      <dgm:prSet presAssocID="{F4D87725-5B32-49CF-92F2-12A8B9CCC350}" presName="parTrans" presStyleLbl="sibTrans2D1" presStyleIdx="3" presStyleCnt="5"/>
      <dgm:spPr/>
    </dgm:pt>
    <dgm:pt modelId="{39FC8F3F-0EA9-4878-9D81-35A1AF8D464C}" type="pres">
      <dgm:prSet presAssocID="{F4D87725-5B32-49CF-92F2-12A8B9CCC350}" presName="connectorText" presStyleLbl="sibTrans2D1" presStyleIdx="3" presStyleCnt="5"/>
      <dgm:spPr/>
    </dgm:pt>
    <dgm:pt modelId="{7C20EA0F-163D-4FC6-8F1C-F0190DEFE03C}" type="pres">
      <dgm:prSet presAssocID="{54959040-C336-47F3-9315-1A3981CFD6EC}" presName="node" presStyleLbl="node1" presStyleIdx="3" presStyleCnt="5" custRadScaleRad="84026" custRadScaleInc="-92476">
        <dgm:presLayoutVars>
          <dgm:bulletEnabled val="1"/>
        </dgm:presLayoutVars>
      </dgm:prSet>
      <dgm:spPr/>
    </dgm:pt>
    <dgm:pt modelId="{C1E794EA-742D-4672-936A-CDB8D783F8AB}" type="pres">
      <dgm:prSet presAssocID="{C4268B48-B075-405D-8EE7-3DFDE045569E}" presName="parTrans" presStyleLbl="sibTrans2D1" presStyleIdx="4" presStyleCnt="5" custAng="21205166" custLinFactNeighborX="-44825" custLinFactNeighborY="-50950"/>
      <dgm:spPr/>
    </dgm:pt>
    <dgm:pt modelId="{AE72B630-6602-49C4-BD81-0C4FE6A95271}" type="pres">
      <dgm:prSet presAssocID="{C4268B48-B075-405D-8EE7-3DFDE045569E}" presName="connectorText" presStyleLbl="sibTrans2D1" presStyleIdx="4" presStyleCnt="5"/>
      <dgm:spPr/>
    </dgm:pt>
    <dgm:pt modelId="{D1A62DB9-F7B8-45D8-86EF-2D4F64BE64F1}" type="pres">
      <dgm:prSet presAssocID="{4E6ECB85-EEE4-4CBE-A0F7-A49AAA0033D9}" presName="node" presStyleLbl="node1" presStyleIdx="4" presStyleCnt="5" custRadScaleRad="118406" custRadScaleInc="-83066">
        <dgm:presLayoutVars>
          <dgm:bulletEnabled val="1"/>
        </dgm:presLayoutVars>
      </dgm:prSet>
      <dgm:spPr/>
    </dgm:pt>
  </dgm:ptLst>
  <dgm:cxnLst>
    <dgm:cxn modelId="{39FAD803-851E-4D30-B2C6-297C6FFD3D80}" type="presOf" srcId="{B24A80EE-EEFA-4CCB-9BC6-5EE0AB5D2D0F}" destId="{1D590ECF-9A52-4989-84C9-EEF4B4E3C429}" srcOrd="1" destOrd="0" presId="urn:microsoft.com/office/officeart/2005/8/layout/radial5"/>
    <dgm:cxn modelId="{41BAF407-26DB-4B33-B38C-A490E807F167}" type="presOf" srcId="{F4D87725-5B32-49CF-92F2-12A8B9CCC350}" destId="{7A4503FA-1ACF-4AEA-B70C-6BF705E0F3F8}" srcOrd="0" destOrd="0" presId="urn:microsoft.com/office/officeart/2005/8/layout/radial5"/>
    <dgm:cxn modelId="{B579AE08-8828-4CA4-BBE7-A06871C4333F}" type="presOf" srcId="{505A5D2E-6F15-48B9-80F2-F3AE7FFBEC7A}" destId="{51518998-CC2E-44C6-9E2D-39E6CCAD5D0F}" srcOrd="0" destOrd="0" presId="urn:microsoft.com/office/officeart/2005/8/layout/radial5"/>
    <dgm:cxn modelId="{7299CD0C-EBEA-455D-9E05-F1BFA31C1842}" srcId="{A7443B1D-B2DD-47CB-B369-F3CCC8243272}" destId="{4E6ECB85-EEE4-4CBE-A0F7-A49AAA0033D9}" srcOrd="4" destOrd="0" parTransId="{C4268B48-B075-405D-8EE7-3DFDE045569E}" sibTransId="{4DD8CBF4-29D4-4EAA-A3EF-992C4098DF31}"/>
    <dgm:cxn modelId="{521FC62A-0D19-44AF-A66A-0317D8449A4B}" type="presOf" srcId="{B24A80EE-EEFA-4CCB-9BC6-5EE0AB5D2D0F}" destId="{16FE3A2D-82A1-49EA-8DCA-208D7B15091F}" srcOrd="0" destOrd="0" presId="urn:microsoft.com/office/officeart/2005/8/layout/radial5"/>
    <dgm:cxn modelId="{EB14232C-C0ED-41D1-A06B-51C2F8A9B788}" type="presOf" srcId="{C4268B48-B075-405D-8EE7-3DFDE045569E}" destId="{AE72B630-6602-49C4-BD81-0C4FE6A95271}" srcOrd="1" destOrd="0" presId="urn:microsoft.com/office/officeart/2005/8/layout/radial5"/>
    <dgm:cxn modelId="{EE57ED2F-F55A-465B-BE30-5A223C261BE8}" type="presOf" srcId="{B71F6B64-A391-4114-8C38-0A105181AAF3}" destId="{F873F812-8376-4AF1-A846-9B992DD955D1}" srcOrd="0" destOrd="0" presId="urn:microsoft.com/office/officeart/2005/8/layout/radial5"/>
    <dgm:cxn modelId="{940BF866-D29C-472C-B1BC-F3D36769C15F}" type="presOf" srcId="{A7443B1D-B2DD-47CB-B369-F3CCC8243272}" destId="{F5C615B5-BAA7-4DDD-A2CA-3B1749AA59DA}" srcOrd="0" destOrd="0" presId="urn:microsoft.com/office/officeart/2005/8/layout/radial5"/>
    <dgm:cxn modelId="{11311269-AD65-460A-B823-1AF7C169F25C}" type="presOf" srcId="{9C9689A5-FE02-4B88-86CE-B7EE5854B5C7}" destId="{7032AD8D-3490-4380-B2A1-E8527FA06E62}" srcOrd="0" destOrd="0" presId="urn:microsoft.com/office/officeart/2005/8/layout/radial5"/>
    <dgm:cxn modelId="{2548657C-2777-4068-98B3-8BC797B82512}" type="presOf" srcId="{F4D87725-5B32-49CF-92F2-12A8B9CCC350}" destId="{39FC8F3F-0EA9-4878-9D81-35A1AF8D464C}" srcOrd="1" destOrd="0" presId="urn:microsoft.com/office/officeart/2005/8/layout/radial5"/>
    <dgm:cxn modelId="{9F8A1890-4A1C-4993-969F-E2B4535F292B}" srcId="{A7443B1D-B2DD-47CB-B369-F3CCC8243272}" destId="{B4FB48F2-9C94-4162-B524-EEEC4D7F6657}" srcOrd="0" destOrd="0" parTransId="{9C9689A5-FE02-4B88-86CE-B7EE5854B5C7}" sibTransId="{FFD90965-5A91-4422-AA9D-CFED3AD4674C}"/>
    <dgm:cxn modelId="{0A0BAD99-5477-4BEB-AF2D-A5EFC0C7F972}" srcId="{A7443B1D-B2DD-47CB-B369-F3CCC8243272}" destId="{B71F6B64-A391-4114-8C38-0A105181AAF3}" srcOrd="1" destOrd="0" parTransId="{505A5D2E-6F15-48B9-80F2-F3AE7FFBEC7A}" sibTransId="{AD802B1F-8C7B-4705-8198-D9B14F40C702}"/>
    <dgm:cxn modelId="{BE0D299D-C365-4F3F-9A23-4BE9D4D549E1}" srcId="{A7443B1D-B2DD-47CB-B369-F3CCC8243272}" destId="{2A071178-D8D8-47C7-8BB4-A5F1B882D601}" srcOrd="2" destOrd="0" parTransId="{B24A80EE-EEFA-4CCB-9BC6-5EE0AB5D2D0F}" sibTransId="{E7DF626B-7283-4B0D-BC37-B3434BFE36B9}"/>
    <dgm:cxn modelId="{7FCF6DBE-FA2A-4CE1-9B7A-411DD0A12B1A}" srcId="{BAD73E02-3732-4CF0-B85D-1979D4A82E3D}" destId="{A7443B1D-B2DD-47CB-B369-F3CCC8243272}" srcOrd="0" destOrd="0" parTransId="{709043EF-3754-4AAA-8C77-AED251F83CC9}" sibTransId="{690DBEA8-3218-4C00-8D57-889C5A92095C}"/>
    <dgm:cxn modelId="{587CDFC9-75BD-4E98-9DF1-4C78998694C2}" type="presOf" srcId="{54959040-C336-47F3-9315-1A3981CFD6EC}" destId="{7C20EA0F-163D-4FC6-8F1C-F0190DEFE03C}" srcOrd="0" destOrd="0" presId="urn:microsoft.com/office/officeart/2005/8/layout/radial5"/>
    <dgm:cxn modelId="{61702CCA-73CE-4AEC-B863-4C51EB8E76DB}" type="presOf" srcId="{505A5D2E-6F15-48B9-80F2-F3AE7FFBEC7A}" destId="{CA245473-C99C-4BE9-9F0A-A66DB18F463F}" srcOrd="1" destOrd="0" presId="urn:microsoft.com/office/officeart/2005/8/layout/radial5"/>
    <dgm:cxn modelId="{4F7BCDCB-CA58-429B-AB43-A9B23EE0F34F}" type="presOf" srcId="{BAD73E02-3732-4CF0-B85D-1979D4A82E3D}" destId="{DC5AA8BA-B828-4B73-B1CA-B1AC50818158}" srcOrd="0" destOrd="0" presId="urn:microsoft.com/office/officeart/2005/8/layout/radial5"/>
    <dgm:cxn modelId="{9842A1D3-0FD7-4808-B522-C7B49DE38885}" type="presOf" srcId="{4E6ECB85-EEE4-4CBE-A0F7-A49AAA0033D9}" destId="{D1A62DB9-F7B8-45D8-86EF-2D4F64BE64F1}" srcOrd="0" destOrd="0" presId="urn:microsoft.com/office/officeart/2005/8/layout/radial5"/>
    <dgm:cxn modelId="{4B8146E0-8A88-45AE-B855-BA526EEEAE29}" type="presOf" srcId="{B4FB48F2-9C94-4162-B524-EEEC4D7F6657}" destId="{07F7318F-C247-4173-8889-8A74686DE54D}" srcOrd="0" destOrd="0" presId="urn:microsoft.com/office/officeart/2005/8/layout/radial5"/>
    <dgm:cxn modelId="{773185E4-041C-418F-9FAF-FC688477786E}" type="presOf" srcId="{9C9689A5-FE02-4B88-86CE-B7EE5854B5C7}" destId="{CC19F5A4-277F-4C5E-B903-971F99459194}" srcOrd="1" destOrd="0" presId="urn:microsoft.com/office/officeart/2005/8/layout/radial5"/>
    <dgm:cxn modelId="{C6C7ECED-6FE5-4221-9480-BE5A81F06C55}" type="presOf" srcId="{C4268B48-B075-405D-8EE7-3DFDE045569E}" destId="{C1E794EA-742D-4672-936A-CDB8D783F8AB}" srcOrd="0" destOrd="0" presId="urn:microsoft.com/office/officeart/2005/8/layout/radial5"/>
    <dgm:cxn modelId="{05F118EF-A4EE-48FA-8167-3BCAA04DA3ED}" type="presOf" srcId="{2A071178-D8D8-47C7-8BB4-A5F1B882D601}" destId="{42405EF9-0D69-41DF-90B9-EFB07A11C4D5}" srcOrd="0" destOrd="0" presId="urn:microsoft.com/office/officeart/2005/8/layout/radial5"/>
    <dgm:cxn modelId="{24DE4FF0-65FF-4D1E-961C-69788B52C6DD}" srcId="{A7443B1D-B2DD-47CB-B369-F3CCC8243272}" destId="{54959040-C336-47F3-9315-1A3981CFD6EC}" srcOrd="3" destOrd="0" parTransId="{F4D87725-5B32-49CF-92F2-12A8B9CCC350}" sibTransId="{7B519D36-8FA6-4B05-91E7-C419616B0BF2}"/>
    <dgm:cxn modelId="{6754E163-4930-447A-8B0A-C4F459D2D9A7}" type="presParOf" srcId="{DC5AA8BA-B828-4B73-B1CA-B1AC50818158}" destId="{F5C615B5-BAA7-4DDD-A2CA-3B1749AA59DA}" srcOrd="0" destOrd="0" presId="urn:microsoft.com/office/officeart/2005/8/layout/radial5"/>
    <dgm:cxn modelId="{EF199AF1-2053-4F7A-991C-275AAC109245}" type="presParOf" srcId="{DC5AA8BA-B828-4B73-B1CA-B1AC50818158}" destId="{7032AD8D-3490-4380-B2A1-E8527FA06E62}" srcOrd="1" destOrd="0" presId="urn:microsoft.com/office/officeart/2005/8/layout/radial5"/>
    <dgm:cxn modelId="{3E773C1A-F767-4074-A2D0-8EBFF8D0A7DB}" type="presParOf" srcId="{7032AD8D-3490-4380-B2A1-E8527FA06E62}" destId="{CC19F5A4-277F-4C5E-B903-971F99459194}" srcOrd="0" destOrd="0" presId="urn:microsoft.com/office/officeart/2005/8/layout/radial5"/>
    <dgm:cxn modelId="{6C5C355D-FF99-4B60-8DD1-877719F244A5}" type="presParOf" srcId="{DC5AA8BA-B828-4B73-B1CA-B1AC50818158}" destId="{07F7318F-C247-4173-8889-8A74686DE54D}" srcOrd="2" destOrd="0" presId="urn:microsoft.com/office/officeart/2005/8/layout/radial5"/>
    <dgm:cxn modelId="{6B9A5E53-BCC8-4DF4-9F49-4087399010D6}" type="presParOf" srcId="{DC5AA8BA-B828-4B73-B1CA-B1AC50818158}" destId="{51518998-CC2E-44C6-9E2D-39E6CCAD5D0F}" srcOrd="3" destOrd="0" presId="urn:microsoft.com/office/officeart/2005/8/layout/radial5"/>
    <dgm:cxn modelId="{C97D7DFF-5EB6-492D-9532-FD96687DC208}" type="presParOf" srcId="{51518998-CC2E-44C6-9E2D-39E6CCAD5D0F}" destId="{CA245473-C99C-4BE9-9F0A-A66DB18F463F}" srcOrd="0" destOrd="0" presId="urn:microsoft.com/office/officeart/2005/8/layout/radial5"/>
    <dgm:cxn modelId="{5F9729D3-80EF-4403-ABD5-78B7E2768026}" type="presParOf" srcId="{DC5AA8BA-B828-4B73-B1CA-B1AC50818158}" destId="{F873F812-8376-4AF1-A846-9B992DD955D1}" srcOrd="4" destOrd="0" presId="urn:microsoft.com/office/officeart/2005/8/layout/radial5"/>
    <dgm:cxn modelId="{D501777D-9055-4366-BD78-366797AA3F2F}" type="presParOf" srcId="{DC5AA8BA-B828-4B73-B1CA-B1AC50818158}" destId="{16FE3A2D-82A1-49EA-8DCA-208D7B15091F}" srcOrd="5" destOrd="0" presId="urn:microsoft.com/office/officeart/2005/8/layout/radial5"/>
    <dgm:cxn modelId="{A1591156-EB19-4A29-B27C-B3192C03EF82}" type="presParOf" srcId="{16FE3A2D-82A1-49EA-8DCA-208D7B15091F}" destId="{1D590ECF-9A52-4989-84C9-EEF4B4E3C429}" srcOrd="0" destOrd="0" presId="urn:microsoft.com/office/officeart/2005/8/layout/radial5"/>
    <dgm:cxn modelId="{4FE2BB2B-A2F1-4C7B-8A41-CD134DDF1D9A}" type="presParOf" srcId="{DC5AA8BA-B828-4B73-B1CA-B1AC50818158}" destId="{42405EF9-0D69-41DF-90B9-EFB07A11C4D5}" srcOrd="6" destOrd="0" presId="urn:microsoft.com/office/officeart/2005/8/layout/radial5"/>
    <dgm:cxn modelId="{B2ABAC46-4753-43FB-BC8C-7973062F19E8}" type="presParOf" srcId="{DC5AA8BA-B828-4B73-B1CA-B1AC50818158}" destId="{7A4503FA-1ACF-4AEA-B70C-6BF705E0F3F8}" srcOrd="7" destOrd="0" presId="urn:microsoft.com/office/officeart/2005/8/layout/radial5"/>
    <dgm:cxn modelId="{F2873240-46C6-4232-814D-7F32F8085AD7}" type="presParOf" srcId="{7A4503FA-1ACF-4AEA-B70C-6BF705E0F3F8}" destId="{39FC8F3F-0EA9-4878-9D81-35A1AF8D464C}" srcOrd="0" destOrd="0" presId="urn:microsoft.com/office/officeart/2005/8/layout/radial5"/>
    <dgm:cxn modelId="{77BB5967-E86A-451C-B3FD-0A5132B466C0}" type="presParOf" srcId="{DC5AA8BA-B828-4B73-B1CA-B1AC50818158}" destId="{7C20EA0F-163D-4FC6-8F1C-F0190DEFE03C}" srcOrd="8" destOrd="0" presId="urn:microsoft.com/office/officeart/2005/8/layout/radial5"/>
    <dgm:cxn modelId="{EBB2B671-62C7-47E2-B113-5ED103712EA6}" type="presParOf" srcId="{DC5AA8BA-B828-4B73-B1CA-B1AC50818158}" destId="{C1E794EA-742D-4672-936A-CDB8D783F8AB}" srcOrd="9" destOrd="0" presId="urn:microsoft.com/office/officeart/2005/8/layout/radial5"/>
    <dgm:cxn modelId="{E71CB052-D8AA-4902-9C36-52D6FE8F79D0}" type="presParOf" srcId="{C1E794EA-742D-4672-936A-CDB8D783F8AB}" destId="{AE72B630-6602-49C4-BD81-0C4FE6A95271}" srcOrd="0" destOrd="0" presId="urn:microsoft.com/office/officeart/2005/8/layout/radial5"/>
    <dgm:cxn modelId="{17D990F4-8E64-40D7-B12A-B747ECF081FC}" type="presParOf" srcId="{DC5AA8BA-B828-4B73-B1CA-B1AC50818158}" destId="{D1A62DB9-F7B8-45D8-86EF-2D4F64BE64F1}" srcOrd="10" destOrd="0" presId="urn:microsoft.com/office/officeart/2005/8/layout/radial5"/>
  </dgm:cxnLst>
  <dgm:bg>
    <a:solidFill>
      <a:srgbClr val="6FD4FE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615B5-BAA7-4DDD-A2CA-3B1749AA59DA}">
      <dsp:nvSpPr>
        <dsp:cNvPr id="0" name=""/>
        <dsp:cNvSpPr/>
      </dsp:nvSpPr>
      <dsp:spPr>
        <a:xfrm>
          <a:off x="2383264" y="1800195"/>
          <a:ext cx="2434829" cy="15354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rgbClr val="FFFF00"/>
              </a:solidFill>
            </a:rPr>
            <a:t>Podzemní voda</a:t>
          </a:r>
        </a:p>
      </dsp:txBody>
      <dsp:txXfrm>
        <a:off x="2739836" y="2025063"/>
        <a:ext cx="1721685" cy="1085762"/>
      </dsp:txXfrm>
    </dsp:sp>
    <dsp:sp modelId="{7032AD8D-3490-4380-B2A1-E8527FA06E62}">
      <dsp:nvSpPr>
        <dsp:cNvPr id="0" name=""/>
        <dsp:cNvSpPr/>
      </dsp:nvSpPr>
      <dsp:spPr>
        <a:xfrm rot="13973682">
          <a:off x="2652693" y="1433213"/>
          <a:ext cx="306967" cy="4847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kern="1200"/>
        </a:p>
      </dsp:txBody>
      <dsp:txXfrm rot="10800000">
        <a:off x="2726516" y="1566886"/>
        <a:ext cx="214877" cy="290851"/>
      </dsp:txXfrm>
    </dsp:sp>
    <dsp:sp modelId="{07F7318F-C247-4173-8889-8A74686DE54D}">
      <dsp:nvSpPr>
        <dsp:cNvPr id="0" name=""/>
        <dsp:cNvSpPr/>
      </dsp:nvSpPr>
      <dsp:spPr>
        <a:xfrm>
          <a:off x="1584165" y="131680"/>
          <a:ext cx="1425744" cy="1425744"/>
        </a:xfrm>
        <a:prstGeom prst="ellipse">
          <a:avLst/>
        </a:prstGeom>
        <a:gradFill rotWithShape="0">
          <a:gsLst>
            <a:gs pos="0">
              <a:srgbClr val="92D050"/>
            </a:gs>
            <a:gs pos="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solidFill>
                <a:srgbClr val="FFFF00"/>
              </a:solidFill>
            </a:rPr>
            <a:t>pH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solidFill>
                <a:srgbClr val="FFFF00"/>
              </a:solidFill>
            </a:rPr>
            <a:t>4,5</a:t>
          </a:r>
        </a:p>
      </dsp:txBody>
      <dsp:txXfrm>
        <a:off x="1792960" y="340475"/>
        <a:ext cx="1008154" cy="1008154"/>
      </dsp:txXfrm>
    </dsp:sp>
    <dsp:sp modelId="{51518998-CC2E-44C6-9E2D-39E6CCAD5D0F}">
      <dsp:nvSpPr>
        <dsp:cNvPr id="0" name=""/>
        <dsp:cNvSpPr/>
      </dsp:nvSpPr>
      <dsp:spPr>
        <a:xfrm rot="18247137">
          <a:off x="4293784" y="1464978"/>
          <a:ext cx="329031" cy="4847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kern="1200"/>
        </a:p>
      </dsp:txBody>
      <dsp:txXfrm>
        <a:off x="4315455" y="1602788"/>
        <a:ext cx="230322" cy="290851"/>
      </dsp:txXfrm>
    </dsp:sp>
    <dsp:sp modelId="{F873F812-8376-4AF1-A846-9B992DD955D1}">
      <dsp:nvSpPr>
        <dsp:cNvPr id="0" name=""/>
        <dsp:cNvSpPr/>
      </dsp:nvSpPr>
      <dsp:spPr>
        <a:xfrm>
          <a:off x="4320482" y="158428"/>
          <a:ext cx="1425744" cy="14257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FF00"/>
              </a:solidFill>
            </a:rPr>
            <a:t>Vodivost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FF00"/>
              </a:solidFill>
            </a:rPr>
            <a:t>3,5 </a:t>
          </a:r>
          <a:r>
            <a:rPr lang="cs-CZ" sz="1900" kern="1200" dirty="0" err="1">
              <a:solidFill>
                <a:srgbClr val="FFFF00"/>
              </a:solidFill>
            </a:rPr>
            <a:t>mS</a:t>
          </a:r>
          <a:r>
            <a:rPr lang="cs-CZ" sz="1900" kern="1200" dirty="0">
              <a:solidFill>
                <a:srgbClr val="FFFF00"/>
              </a:solidFill>
            </a:rPr>
            <a:t>/cm</a:t>
          </a:r>
        </a:p>
      </dsp:txBody>
      <dsp:txXfrm>
        <a:off x="4529277" y="367223"/>
        <a:ext cx="1008154" cy="1008154"/>
      </dsp:txXfrm>
    </dsp:sp>
    <dsp:sp modelId="{16FE3A2D-82A1-49EA-8DCA-208D7B15091F}">
      <dsp:nvSpPr>
        <dsp:cNvPr id="0" name=""/>
        <dsp:cNvSpPr/>
      </dsp:nvSpPr>
      <dsp:spPr>
        <a:xfrm rot="1620462">
          <a:off x="4654573" y="2949266"/>
          <a:ext cx="339553" cy="4847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kern="1200"/>
        </a:p>
      </dsp:txBody>
      <dsp:txXfrm>
        <a:off x="4660127" y="3023088"/>
        <a:ext cx="237687" cy="290851"/>
      </dsp:txXfrm>
    </dsp:sp>
    <dsp:sp modelId="{42405EF9-0D69-41DF-90B9-EFB07A11C4D5}">
      <dsp:nvSpPr>
        <dsp:cNvPr id="0" name=""/>
        <dsp:cNvSpPr/>
      </dsp:nvSpPr>
      <dsp:spPr>
        <a:xfrm>
          <a:off x="5040569" y="2952324"/>
          <a:ext cx="1425744" cy="14257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solidFill>
                <a:srgbClr val="FFFF00"/>
              </a:solidFill>
            </a:rPr>
            <a:t>Ni</a:t>
          </a:r>
          <a:r>
            <a:rPr lang="cs-CZ" sz="2200" kern="1200" baseline="30000" dirty="0">
              <a:solidFill>
                <a:srgbClr val="FFFF00"/>
              </a:solidFill>
            </a:rPr>
            <a:t>2+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solidFill>
                <a:srgbClr val="FFFF00"/>
              </a:solidFill>
            </a:rPr>
            <a:t>90 mg/l</a:t>
          </a:r>
        </a:p>
      </dsp:txBody>
      <dsp:txXfrm>
        <a:off x="5249364" y="3161119"/>
        <a:ext cx="1008154" cy="1008154"/>
      </dsp:txXfrm>
    </dsp:sp>
    <dsp:sp modelId="{7A4503FA-1ACF-4AEA-B70C-6BF705E0F3F8}">
      <dsp:nvSpPr>
        <dsp:cNvPr id="0" name=""/>
        <dsp:cNvSpPr/>
      </dsp:nvSpPr>
      <dsp:spPr>
        <a:xfrm rot="5555200">
          <a:off x="3485552" y="3228883"/>
          <a:ext cx="148636" cy="4847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kern="1200"/>
        </a:p>
      </dsp:txBody>
      <dsp:txXfrm rot="10800000">
        <a:off x="3508854" y="3303561"/>
        <a:ext cx="104045" cy="290851"/>
      </dsp:txXfrm>
    </dsp:sp>
    <dsp:sp modelId="{7C20EA0F-163D-4FC6-8F1C-F0190DEFE03C}">
      <dsp:nvSpPr>
        <dsp:cNvPr id="0" name=""/>
        <dsp:cNvSpPr/>
      </dsp:nvSpPr>
      <dsp:spPr>
        <a:xfrm>
          <a:off x="2808307" y="3614815"/>
          <a:ext cx="1425744" cy="14257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 err="1">
              <a:solidFill>
                <a:srgbClr val="FFFF00"/>
              </a:solidFill>
            </a:rPr>
            <a:t>Cr</a:t>
          </a:r>
          <a:r>
            <a:rPr lang="cs-CZ" sz="2200" kern="1200" baseline="-25000" dirty="0" err="1">
              <a:solidFill>
                <a:srgbClr val="FFFF00"/>
              </a:solidFill>
            </a:rPr>
            <a:t>celk</a:t>
          </a:r>
          <a:r>
            <a:rPr lang="cs-CZ" sz="2200" kern="1200" baseline="-25000" dirty="0">
              <a:solidFill>
                <a:srgbClr val="FFFF00"/>
              </a:solidFill>
            </a:rPr>
            <a:t>.</a:t>
          </a:r>
          <a:endParaRPr lang="cs-CZ" sz="2200" kern="1200" baseline="0" dirty="0">
            <a:solidFill>
              <a:srgbClr val="FFFF00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baseline="0" dirty="0">
              <a:solidFill>
                <a:srgbClr val="FFFF00"/>
              </a:solidFill>
            </a:rPr>
            <a:t>43 mg/l</a:t>
          </a:r>
        </a:p>
      </dsp:txBody>
      <dsp:txXfrm>
        <a:off x="3017102" y="3823610"/>
        <a:ext cx="1008154" cy="1008154"/>
      </dsp:txXfrm>
    </dsp:sp>
    <dsp:sp modelId="{C1E794EA-742D-4672-936A-CDB8D783F8AB}">
      <dsp:nvSpPr>
        <dsp:cNvPr id="0" name=""/>
        <dsp:cNvSpPr/>
      </dsp:nvSpPr>
      <dsp:spPr>
        <a:xfrm rot="9490370">
          <a:off x="1973729" y="2450132"/>
          <a:ext cx="278213" cy="4847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kern="1200"/>
        </a:p>
      </dsp:txBody>
      <dsp:txXfrm rot="10800000">
        <a:off x="2054201" y="2531567"/>
        <a:ext cx="194749" cy="290851"/>
      </dsp:txXfrm>
    </dsp:sp>
    <dsp:sp modelId="{D1A62DB9-F7B8-45D8-86EF-2D4F64BE64F1}">
      <dsp:nvSpPr>
        <dsp:cNvPr id="0" name=""/>
        <dsp:cNvSpPr/>
      </dsp:nvSpPr>
      <dsp:spPr>
        <a:xfrm>
          <a:off x="576068" y="2485177"/>
          <a:ext cx="1425744" cy="14257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solidFill>
                <a:srgbClr val="FFFF00"/>
              </a:solidFill>
            </a:rPr>
            <a:t>Cr</a:t>
          </a:r>
          <a:r>
            <a:rPr lang="cs-CZ" sz="2200" kern="1200" baseline="30000" dirty="0">
              <a:solidFill>
                <a:srgbClr val="FFFF00"/>
              </a:solidFill>
            </a:rPr>
            <a:t>6+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solidFill>
                <a:srgbClr val="FFFF00"/>
              </a:solidFill>
            </a:rPr>
            <a:t>42 mg/l</a:t>
          </a:r>
        </a:p>
      </dsp:txBody>
      <dsp:txXfrm>
        <a:off x="784863" y="2693972"/>
        <a:ext cx="1008154" cy="1008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96E7B5F-D768-43A2-A780-B83B508169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cs-CZ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61BD08F-E5D4-4783-9660-93A1C449CB0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cs-CZ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E22DDC6C-3D22-47E8-9686-D51D8C9400C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2D5D45A6-7C81-4BBF-9C4D-250D38D7A4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DA158E23-9F70-4935-AA37-3B0E0B3857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cs-CZ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97595826-804F-45DF-A610-2A7337CC7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BFBB0E-CFA8-4754-902C-06E83EC291E6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9AE17-03C9-43F5-B229-03AE9ED99DA6}" type="slidenum">
              <a:rPr lang="en-US" altLang="cs-CZ"/>
              <a:pPr/>
              <a:t>2</a:t>
            </a:fld>
            <a:endParaRPr lang="en-US" altLang="cs-CZ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9AE17-03C9-43F5-B229-03AE9ED99DA6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048923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9AE17-03C9-43F5-B229-03AE9ED99DA6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522753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9AE17-03C9-43F5-B229-03AE9ED99DA6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304895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9AE17-03C9-43F5-B229-03AE9ED99DA6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394311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9AE17-03C9-43F5-B229-03AE9ED99DA6}" type="slidenum">
              <a:rPr lang="en-US" altLang="cs-CZ"/>
              <a:pPr/>
              <a:t>17</a:t>
            </a:fld>
            <a:endParaRPr lang="en-US" altLang="cs-CZ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701602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9AE17-03C9-43F5-B229-03AE9ED99DA6}" type="slidenum">
              <a:rPr lang="en-US" altLang="cs-CZ"/>
              <a:pPr/>
              <a:t>18</a:t>
            </a:fld>
            <a:endParaRPr lang="en-US" altLang="cs-CZ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860752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9AE17-03C9-43F5-B229-03AE9ED99DA6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047314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9AE17-03C9-43F5-B229-03AE9ED99DA6}" type="slidenum">
              <a:rPr lang="en-US" altLang="cs-CZ"/>
              <a:pPr/>
              <a:t>20</a:t>
            </a:fld>
            <a:endParaRPr lang="en-US" altLang="cs-CZ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96052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9AE17-03C9-43F5-B229-03AE9ED99DA6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48974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9AE17-03C9-43F5-B229-03AE9ED99DA6}" type="slidenum">
              <a:rPr lang="en-US" altLang="cs-CZ"/>
              <a:pPr/>
              <a:t>4</a:t>
            </a:fld>
            <a:endParaRPr lang="en-US" altLang="cs-CZ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44647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9AE17-03C9-43F5-B229-03AE9ED99DA6}" type="slidenum">
              <a:rPr lang="en-US" altLang="cs-CZ"/>
              <a:pPr/>
              <a:t>5</a:t>
            </a:fld>
            <a:endParaRPr lang="en-US" altLang="cs-CZ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26109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9AE17-03C9-43F5-B229-03AE9ED99DA6}" type="slidenum">
              <a:rPr lang="en-US" altLang="cs-CZ"/>
              <a:pPr/>
              <a:t>7</a:t>
            </a:fld>
            <a:endParaRPr lang="en-US" altLang="cs-CZ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80217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9AE17-03C9-43F5-B229-03AE9ED99DA6}" type="slidenum">
              <a:rPr lang="en-US" altLang="cs-CZ"/>
              <a:pPr/>
              <a:t>8</a:t>
            </a:fld>
            <a:endParaRPr lang="en-US" altLang="cs-CZ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409264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9AE17-03C9-43F5-B229-03AE9ED99DA6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414451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9AE17-03C9-43F5-B229-03AE9ED99DA6}" type="slidenum">
              <a:rPr lang="en-US" altLang="cs-CZ"/>
              <a:pPr/>
              <a:t>11</a:t>
            </a:fld>
            <a:endParaRPr lang="en-US" altLang="cs-CZ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08020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DFCF7-8D59-460E-A6F0-7F993661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9AE17-03C9-43F5-B229-03AE9ED99DA6}" type="slidenum">
              <a:rPr lang="en-US" altLang="cs-CZ"/>
              <a:pPr/>
              <a:t>12</a:t>
            </a:fld>
            <a:endParaRPr lang="en-US" altLang="cs-CZ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E397C18-F387-4C67-B0EA-D118D48A4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B98D923-62D8-4B9A-9BAD-8E6BFA0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50748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85C3CFC-7DD0-4ADA-A10E-51E9D0998F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905000"/>
            <a:ext cx="8382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en-US" altLang="cs-CZ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73AA5D0-6FC0-4F26-8EC6-D1A8520D0E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590800"/>
            <a:ext cx="83820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/>
              <a:t>Kliknutím můžete upravit styl předlohy.</a:t>
            </a:r>
            <a:endParaRPr lang="en-US" altLang="cs-CZ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68B0B-260E-446C-8F88-A1BF9EBF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355CB9-EA15-49E2-BBEE-C75374346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1308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57D3A23-ABCB-4AC8-8426-0494D71A3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24600" y="808038"/>
            <a:ext cx="1828800" cy="498316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99522F-8116-4C42-B2C0-28CEB3AF8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08038"/>
            <a:ext cx="5334000" cy="49831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7864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839F6-1136-4E51-A2D6-AB60744E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4C3FFE-513F-408C-90F5-0F4FE90B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8153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34425-0454-4B10-978D-A927869A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1CC9496-D60D-4F8B-9F40-5738D73C6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370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B0408-95DB-4B73-B0D7-345A5F6F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2CC0EF-A373-4BE4-A141-091F8C1FC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581400" cy="4191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BDB3F33-47B8-4902-93AB-BA56FE1D7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581400" cy="4191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965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34B8C-0E80-49B6-918C-DFB27894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5B6FE51-25D6-4AB2-9ABC-A5FCC2A91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BC31A78-D346-467B-AE14-43FD81290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2F2A61E-0C33-49E2-9862-3110F46B6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BD6A115-03BA-488E-BD5C-CBDBB719C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0843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ABBF0-563E-4D8A-856B-20381A05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6877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17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4B7CEF-10D2-4775-AEC3-A1D7D010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5E1482-E568-4C7E-BF06-44FD3D72F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5A7B6FB-7C25-458F-9BD1-2F8B89EC3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630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BA912-95A8-493F-9605-C8599808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7838396-3D11-4831-A5B4-AD0ED069C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6C094E1-BEFE-4494-BC1B-0DCA03947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1379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AAD25D-9176-4179-9DD9-D6C8E7BAB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080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4F0B21-46F7-4E3C-B8D3-0C6E77935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file:///C:\Users\pavel.masin\Documents\DEKONTA\ELCHEM\Lokalita%20Velobel%20Zlat&#233;%20Hory\Data%20z%20loggeru\Data_ZLH_2017.xlsx!ANL%20pr&#367;b&#283;h%20v&#253;sl_Ni_Cr_Zn!%5bData_ZLH_2017.xlsx%5dANL%20pr&#367;b&#283;h%20v&#253;sl_Ni_Cr_Zn%20Graf%201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file:///C:\Users\pavel.masin\Documents\DEKONTA\ELCHEM\Lokalita%20Velobel%20Zlat&#233;%20Hory\Data%20z%20loggeru\Data_ZLH_2017.xlsx!ANL%20pr&#367;b&#283;h%20v&#253;sl_Ni_Cr_Zn!%5bData_ZLH_2017.xlsx%5dANL%20pr&#367;b&#283;h%20v&#253;sl_Ni_Cr_Zn%20Graf%201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pavel.masin\Documents\DEKONTA\Eltermod_Termizo\V&#253;stupy_2018\Termizo_v&#253;sledky_2017_MS.xlsx!grafy%20f&#225;ze2!%5bTermizo_v&#253;sledky_2017_MS.xlsx%5dgrafy%20f&#225;ze2%20Graf%2013" TargetMode="Externa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Users\pavel.masin\Documents\DEKONTA\Eltermod_Termizo\V&#253;stupy_2018\Termizo_v&#253;sledky_2017_MS.xlsx!grafy%20f&#225;ze2!%5bTermizo_v&#253;sledky_2017_MS.xlsx%5dgrafy%20f&#225;ze2%20Graf%2012" TargetMode="External"/><Relationship Id="rId5" Type="http://schemas.openxmlformats.org/officeDocument/2006/relationships/image" Target="../media/image19.emf"/><Relationship Id="rId4" Type="http://schemas.openxmlformats.org/officeDocument/2006/relationships/oleObject" Target="file:///C:\Users\pavel.masin\Documents\DEKONTA\Eltermod_Termizo\V&#253;stupy_2018\Termizo_v&#253;sledky_2017_MS.xlsx!grafy%20f&#225;ze2!%5bTermizo_v&#253;sledky_2017_MS.xlsx%5dgrafy%20f&#225;ze2%20Graf%209" TargetMode="External"/><Relationship Id="rId9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oleObject" Target="file:///C:\Users\pavel.masin\Documents\DEKONTA\Eltermod_Termizo\V&#253;stupy_2018\Termizo_v&#253;sledky_2017_A.xlsx!grafy%20f&#225;ze2_X!%5bTermizo_v&#253;sledky_2017_A.xlsx%5dgrafy%20f&#225;ze2_X%20Graf%202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403BBF5C-404F-464D-B31B-FFC3E46713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708275"/>
            <a:ext cx="8642350" cy="1398588"/>
          </a:xfrm>
        </p:spPr>
        <p:txBody>
          <a:bodyPr/>
          <a:lstStyle/>
          <a:p>
            <a:pPr algn="l"/>
            <a:r>
              <a:rPr lang="cs-CZ" sz="3000" b="1" dirty="0">
                <a:solidFill>
                  <a:srgbClr val="FFFF00"/>
                </a:solidFill>
              </a:rPr>
              <a:t>Odstraňování toxických kovů z kontaminovaných vod metodou elektrokoagulace</a:t>
            </a:r>
            <a:br>
              <a:rPr lang="cs-CZ" dirty="0"/>
            </a:br>
            <a:endParaRPr lang="en-US" altLang="cs-CZ" sz="2500" b="1" dirty="0">
              <a:solidFill>
                <a:srgbClr val="0070C0"/>
              </a:solidFill>
            </a:endParaRPr>
          </a:p>
        </p:txBody>
      </p:sp>
      <p:sp>
        <p:nvSpPr>
          <p:cNvPr id="15363" name="Podnadpis 2">
            <a:extLst>
              <a:ext uri="{FF2B5EF4-FFF2-40B4-BE49-F238E27FC236}">
                <a16:creationId xmlns:a16="http://schemas.microsoft.com/office/drawing/2014/main" id="{0F0723EC-9104-421A-ABCA-F51626D644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6394448"/>
            <a:ext cx="7056437" cy="431800"/>
          </a:xfrm>
        </p:spPr>
        <p:txBody>
          <a:bodyPr/>
          <a:lstStyle/>
          <a:p>
            <a:pPr eaLnBrk="1" hangingPunct="1"/>
            <a:r>
              <a:rPr lang="cs-CZ" altLang="cs-CZ" sz="1800" b="1" dirty="0">
                <a:solidFill>
                  <a:srgbClr val="FFFF00"/>
                </a:solidFill>
              </a:rPr>
              <a:t>TVIP Hustopeče 2019</a:t>
            </a:r>
            <a:endParaRPr lang="cs-CZ" altLang="cs-CZ" sz="1800" dirty="0">
              <a:solidFill>
                <a:srgbClr val="FFFF00"/>
              </a:solidFill>
            </a:endParaRPr>
          </a:p>
        </p:txBody>
      </p:sp>
      <p:pic>
        <p:nvPicPr>
          <p:cNvPr id="15364" name="Picture 28" descr="uvod">
            <a:extLst>
              <a:ext uri="{FF2B5EF4-FFF2-40B4-BE49-F238E27FC236}">
                <a16:creationId xmlns:a16="http://schemas.microsoft.com/office/drawing/2014/main" id="{D23A1E04-7050-4D5B-9CA2-5BA2DEB2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711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7" descr="DEKONTA_logo">
            <a:extLst>
              <a:ext uri="{FF2B5EF4-FFF2-40B4-BE49-F238E27FC236}">
                <a16:creationId xmlns:a16="http://schemas.microsoft.com/office/drawing/2014/main" id="{139E2AC8-1140-4572-A46F-E2AA2F00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60400"/>
            <a:ext cx="2286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0" descr="pruh">
            <a:extLst>
              <a:ext uri="{FF2B5EF4-FFF2-40B4-BE49-F238E27FC236}">
                <a16:creationId xmlns:a16="http://schemas.microsoft.com/office/drawing/2014/main" id="{ABE481C8-EFC4-4C93-A543-B39775A1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7425"/>
            <a:ext cx="6096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73EC594B-723A-4695-BC33-759C07CF7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" y="3794918"/>
            <a:ext cx="6194077" cy="229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cs-CZ" sz="1600" kern="0" dirty="0">
              <a:latin typeface="+mn-lt"/>
              <a:cs typeface="+mn-cs"/>
            </a:endParaRPr>
          </a:p>
          <a:p>
            <a:pPr marL="342900" indent="-342900" algn="l">
              <a:spcBef>
                <a:spcPct val="20000"/>
              </a:spcBef>
              <a:tabLst>
                <a:tab pos="2016000" algn="l"/>
                <a:tab pos="2062800" algn="l"/>
              </a:tabLst>
              <a:defRPr/>
            </a:pPr>
            <a:r>
              <a:rPr lang="cs-CZ" sz="1800" b="1" u="sng" kern="0" dirty="0">
                <a:solidFill>
                  <a:srgbClr val="FFFF00"/>
                </a:solidFill>
                <a:latin typeface="+mn-lt"/>
                <a:cs typeface="+mn-cs"/>
              </a:rPr>
              <a:t>Pavel  Mašín</a:t>
            </a:r>
            <a:r>
              <a:rPr lang="cs-CZ" sz="1800" b="1" kern="0" dirty="0">
                <a:solidFill>
                  <a:srgbClr val="FFFF00"/>
                </a:solidFill>
                <a:latin typeface="+mn-lt"/>
                <a:cs typeface="+mn-cs"/>
              </a:rPr>
              <a:t> ,        	  -   Dekonta, a.s</a:t>
            </a:r>
          </a:p>
          <a:p>
            <a:pPr marL="342900" indent="-342900" algn="l">
              <a:spcBef>
                <a:spcPct val="20000"/>
              </a:spcBef>
              <a:tabLst>
                <a:tab pos="2016000" algn="l"/>
                <a:tab pos="2062800" algn="l"/>
              </a:tabLst>
              <a:defRPr/>
            </a:pPr>
            <a:r>
              <a:rPr lang="cs-CZ" sz="1800" b="1" kern="0" dirty="0">
                <a:solidFill>
                  <a:srgbClr val="FFFF00"/>
                </a:solidFill>
                <a:latin typeface="+mn-lt"/>
                <a:cs typeface="+mn-cs"/>
              </a:rPr>
              <a:t>Pavel </a:t>
            </a:r>
            <a:r>
              <a:rPr lang="cs-CZ" sz="1800" b="1" kern="0" dirty="0" err="1">
                <a:solidFill>
                  <a:srgbClr val="FFFF00"/>
                </a:solidFill>
                <a:latin typeface="+mn-lt"/>
                <a:cs typeface="+mn-cs"/>
              </a:rPr>
              <a:t>Krystyník</a:t>
            </a:r>
            <a:r>
              <a:rPr lang="cs-CZ" sz="1800" b="1" kern="0" dirty="0">
                <a:solidFill>
                  <a:srgbClr val="FFFF00"/>
                </a:solidFill>
                <a:latin typeface="+mn-lt"/>
                <a:cs typeface="+mn-cs"/>
              </a:rPr>
              <a:t>,       -   ÚCHP AV ČR</a:t>
            </a:r>
          </a:p>
          <a:p>
            <a:pPr marL="342900" indent="-342900" algn="l">
              <a:spcBef>
                <a:spcPct val="20000"/>
              </a:spcBef>
              <a:tabLst>
                <a:tab pos="2016000" algn="l"/>
                <a:tab pos="2062800" algn="l"/>
              </a:tabLst>
              <a:defRPr/>
            </a:pPr>
            <a:r>
              <a:rPr lang="cs-CZ" sz="1800" b="1" kern="0" dirty="0">
                <a:solidFill>
                  <a:srgbClr val="FFFF00"/>
                </a:solidFill>
                <a:latin typeface="+mn-lt"/>
                <a:cs typeface="+mn-cs"/>
              </a:rPr>
              <a:t>Petr Klusoň,              -</a:t>
            </a:r>
            <a:r>
              <a:rPr lang="cs-CZ" sz="1800" b="1" kern="0" dirty="0">
                <a:solidFill>
                  <a:srgbClr val="FFFF00"/>
                </a:solidFill>
              </a:rPr>
              <a:t>   ÚCHP AV ČR</a:t>
            </a:r>
          </a:p>
          <a:p>
            <a:pPr marL="342900" indent="-342900" algn="l">
              <a:spcBef>
                <a:spcPct val="20000"/>
              </a:spcBef>
              <a:tabLst>
                <a:tab pos="2016000" algn="l"/>
                <a:tab pos="2062800" algn="l"/>
              </a:tabLst>
              <a:defRPr/>
            </a:pPr>
            <a:r>
              <a:rPr lang="cs-CZ" sz="1800" b="1" kern="0" dirty="0">
                <a:solidFill>
                  <a:srgbClr val="FFFF00"/>
                </a:solidFill>
                <a:latin typeface="+mn-lt"/>
                <a:cs typeface="+mn-cs"/>
              </a:rPr>
              <a:t>Josef Jadrný           	 – </a:t>
            </a:r>
            <a:r>
              <a:rPr lang="cs-CZ" sz="1800" b="1" kern="0" dirty="0" err="1">
                <a:solidFill>
                  <a:srgbClr val="FFFF00"/>
                </a:solidFill>
                <a:latin typeface="+mn-lt"/>
                <a:cs typeface="+mn-cs"/>
              </a:rPr>
              <a:t>Termizo</a:t>
            </a:r>
            <a:r>
              <a:rPr lang="cs-CZ" sz="1800" b="1" kern="0" dirty="0">
                <a:solidFill>
                  <a:srgbClr val="FFFF00"/>
                </a:solidFill>
                <a:latin typeface="+mn-lt"/>
                <a:cs typeface="+mn-cs"/>
              </a:rPr>
              <a:t> Liberec</a:t>
            </a:r>
          </a:p>
          <a:p>
            <a:pPr marL="342900" indent="-342900" algn="l">
              <a:spcBef>
                <a:spcPct val="20000"/>
              </a:spcBef>
              <a:tabLst>
                <a:tab pos="2062163" algn="l"/>
              </a:tabLst>
              <a:defRPr/>
            </a:pPr>
            <a:r>
              <a:rPr lang="cs-CZ" sz="1800" b="1" kern="0" dirty="0">
                <a:solidFill>
                  <a:srgbClr val="FFFF00"/>
                </a:solidFill>
                <a:latin typeface="+mn-lt"/>
                <a:cs typeface="+mn-cs"/>
              </a:rPr>
              <a:t>Zuzana Krušinová    -  </a:t>
            </a:r>
            <a:r>
              <a:rPr lang="cs-CZ" sz="1800" b="1" kern="0" dirty="0">
                <a:solidFill>
                  <a:srgbClr val="FFFF00"/>
                </a:solidFill>
              </a:rPr>
              <a:t>Př.F.UK Praha</a:t>
            </a:r>
          </a:p>
          <a:p>
            <a:pPr marL="342900" indent="-342900" algn="l">
              <a:spcBef>
                <a:spcPct val="20000"/>
              </a:spcBef>
              <a:tabLst>
                <a:tab pos="2016000" algn="l"/>
                <a:tab pos="2062800" algn="l"/>
              </a:tabLst>
              <a:defRPr/>
            </a:pPr>
            <a:r>
              <a:rPr lang="cs-CZ" sz="1800" b="1" kern="0" dirty="0">
                <a:solidFill>
                  <a:srgbClr val="FFFF00"/>
                </a:solidFill>
              </a:rPr>
              <a:t>Jiří Kroužek              - Dekonta a.s.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1800" kern="0" dirty="0"/>
              <a:t> </a:t>
            </a:r>
            <a:r>
              <a:rPr lang="cs-CZ" sz="1800" kern="0" dirty="0">
                <a:latin typeface="+mn-lt"/>
                <a:cs typeface="+mn-cs"/>
              </a:rPr>
              <a:t>            </a:t>
            </a:r>
          </a:p>
        </p:txBody>
      </p:sp>
      <p:pic>
        <p:nvPicPr>
          <p:cNvPr id="15368" name="obrázek 1" descr="untitled">
            <a:extLst>
              <a:ext uri="{FF2B5EF4-FFF2-40B4-BE49-F238E27FC236}">
                <a16:creationId xmlns:a16="http://schemas.microsoft.com/office/drawing/2014/main" id="{45294135-D11D-4099-8504-0DDA6AE3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06862"/>
            <a:ext cx="104638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8C2CB7E-FF13-4D50-BB63-650892F741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666" y="4147169"/>
            <a:ext cx="1590897" cy="13622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4599C54-D91C-4C28-84FA-D9DDD09F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0" y="2492896"/>
            <a:ext cx="8607559" cy="3384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CD70516-6198-4805-8648-907D4BC1E4F4}"/>
              </a:ext>
            </a:extLst>
          </p:cNvPr>
          <p:cNvSpPr/>
          <p:nvPr/>
        </p:nvSpPr>
        <p:spPr>
          <a:xfrm>
            <a:off x="1187624" y="54868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FFFF00"/>
                </a:solidFill>
              </a:rPr>
              <a:t>Průběh napětí EC cely</a:t>
            </a:r>
            <a:endParaRPr lang="cs-CZ" sz="3200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91F472B-5BFA-4862-AFA2-D828660E416B}"/>
              </a:ext>
            </a:extLst>
          </p:cNvPr>
          <p:cNvSpPr txBox="1">
            <a:spLocks/>
          </p:cNvSpPr>
          <p:nvPr/>
        </p:nvSpPr>
        <p:spPr>
          <a:xfrm>
            <a:off x="179512" y="1340768"/>
            <a:ext cx="7632848" cy="86409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lnSpc>
                <a:spcPct val="160000"/>
              </a:lnSpc>
              <a:spcBef>
                <a:spcPts val="0"/>
              </a:spcBef>
              <a:buFontTx/>
              <a:buNone/>
              <a:defRPr/>
            </a:pPr>
            <a:r>
              <a:rPr lang="cs-CZ" sz="1900" dirty="0">
                <a:solidFill>
                  <a:srgbClr val="FFFF00"/>
                </a:solidFill>
              </a:rPr>
              <a:t>Indikace procesu elektrokoagulace a zanášení cel – zkratování</a:t>
            </a:r>
          </a:p>
          <a:p>
            <a:pPr marL="177800" indent="0">
              <a:lnSpc>
                <a:spcPct val="160000"/>
              </a:lnSpc>
              <a:spcBef>
                <a:spcPts val="0"/>
              </a:spcBef>
              <a:buFontTx/>
              <a:buNone/>
              <a:defRPr/>
            </a:pPr>
            <a:endParaRPr lang="cs-CZ" sz="1900" dirty="0">
              <a:solidFill>
                <a:srgbClr val="FFFF00"/>
              </a:solidFill>
            </a:endParaRPr>
          </a:p>
          <a:p>
            <a:pPr marL="0" indent="0">
              <a:buFontTx/>
              <a:buNone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0894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B7449D9-5EF7-479A-9569-20A197FD9798}"/>
              </a:ext>
            </a:extLst>
          </p:cNvPr>
          <p:cNvSpPr/>
          <p:nvPr/>
        </p:nvSpPr>
        <p:spPr bwMode="auto">
          <a:xfrm>
            <a:off x="1763688" y="0"/>
            <a:ext cx="7380312" cy="6858000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541E950-617E-40D1-A970-32E3ACB8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059" y="6947"/>
            <a:ext cx="6632224" cy="792088"/>
          </a:xfrm>
        </p:spPr>
        <p:txBody>
          <a:bodyPr/>
          <a:lstStyle/>
          <a:p>
            <a:r>
              <a:rPr lang="cs-CZ" sz="3200" b="1" dirty="0">
                <a:solidFill>
                  <a:srgbClr val="FFFF00"/>
                </a:solidFill>
                <a:latin typeface="+mn-lt"/>
              </a:rPr>
              <a:t>Koncentrace</a:t>
            </a:r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>
                <a:solidFill>
                  <a:srgbClr val="FFFF00"/>
                </a:solidFill>
                <a:latin typeface="+mn-lt"/>
              </a:rPr>
              <a:t>chromu ve vodě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70B32E33-78AD-47D4-B344-5636E4C40E72}"/>
              </a:ext>
            </a:extLst>
          </p:cNvPr>
          <p:cNvSpPr txBox="1">
            <a:spLocks/>
          </p:cNvSpPr>
          <p:nvPr/>
        </p:nvSpPr>
        <p:spPr>
          <a:xfrm>
            <a:off x="2252834" y="1126417"/>
            <a:ext cx="6576101" cy="13681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lnSpc>
                <a:spcPct val="160000"/>
              </a:lnSpc>
              <a:spcBef>
                <a:spcPts val="0"/>
              </a:spcBef>
              <a:buFontTx/>
              <a:buNone/>
              <a:defRPr/>
            </a:pPr>
            <a:r>
              <a:rPr lang="cs-CZ" sz="1900" dirty="0" err="1">
                <a:solidFill>
                  <a:srgbClr val="FFFF00"/>
                </a:solidFill>
              </a:rPr>
              <a:t>Cr</a:t>
            </a:r>
            <a:r>
              <a:rPr lang="cs-CZ" sz="1900" dirty="0">
                <a:solidFill>
                  <a:srgbClr val="FFFF00"/>
                </a:solidFill>
              </a:rPr>
              <a:t> = celkový chrom</a:t>
            </a:r>
          </a:p>
          <a:p>
            <a:pPr marL="177800" indent="0">
              <a:lnSpc>
                <a:spcPct val="160000"/>
              </a:lnSpc>
              <a:spcBef>
                <a:spcPts val="0"/>
              </a:spcBef>
              <a:buFontTx/>
              <a:buNone/>
              <a:defRPr/>
            </a:pPr>
            <a:r>
              <a:rPr lang="cs-CZ" sz="1900" dirty="0">
                <a:solidFill>
                  <a:srgbClr val="FFFF00"/>
                </a:solidFill>
              </a:rPr>
              <a:t>Cr</a:t>
            </a:r>
            <a:r>
              <a:rPr lang="cs-CZ" sz="1900" baseline="30000" dirty="0">
                <a:solidFill>
                  <a:srgbClr val="FFFF00"/>
                </a:solidFill>
              </a:rPr>
              <a:t>6+ </a:t>
            </a:r>
            <a:r>
              <a:rPr lang="cs-CZ" sz="1900" dirty="0">
                <a:solidFill>
                  <a:srgbClr val="FFFF00"/>
                </a:solidFill>
              </a:rPr>
              <a:t>= šestimocný chrom</a:t>
            </a:r>
            <a:endParaRPr lang="cs-CZ" sz="1900" dirty="0"/>
          </a:p>
          <a:p>
            <a:pPr marL="0" indent="0">
              <a:buFontTx/>
              <a:buNone/>
              <a:defRPr/>
            </a:pPr>
            <a:endParaRPr lang="cs-CZ" sz="2800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F38A27D-AB30-4F88-8908-1B4CF4707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92239"/>
              </p:ext>
            </p:extLst>
          </p:nvPr>
        </p:nvGraphicFramePr>
        <p:xfrm>
          <a:off x="539552" y="1126417"/>
          <a:ext cx="7972566" cy="57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Worksheet" r:id="rId4" imgW="6560714" imgH="4739482" progId="Excel.Sheet.12">
                  <p:link updateAutomatic="1"/>
                </p:oleObj>
              </mc:Choice>
              <mc:Fallback>
                <p:oleObj name="Worksheet" r:id="rId4" imgW="6560714" imgH="473948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126417"/>
                        <a:ext cx="7972566" cy="57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46F0308A-385F-47CC-8875-FDFC115D6498}"/>
              </a:ext>
            </a:extLst>
          </p:cNvPr>
          <p:cNvSpPr txBox="1">
            <a:spLocks/>
          </p:cNvSpPr>
          <p:nvPr/>
        </p:nvSpPr>
        <p:spPr>
          <a:xfrm>
            <a:off x="107504" y="764704"/>
            <a:ext cx="6576101" cy="13681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lnSpc>
                <a:spcPct val="160000"/>
              </a:lnSpc>
              <a:spcBef>
                <a:spcPts val="0"/>
              </a:spcBef>
              <a:buFontTx/>
              <a:buNone/>
              <a:defRPr/>
            </a:pPr>
            <a:r>
              <a:rPr lang="cs-CZ" sz="1900" dirty="0" err="1">
                <a:solidFill>
                  <a:srgbClr val="FFFF00"/>
                </a:solidFill>
              </a:rPr>
              <a:t>Cr</a:t>
            </a:r>
            <a:r>
              <a:rPr lang="cs-CZ" sz="1900" dirty="0">
                <a:solidFill>
                  <a:srgbClr val="FFFF00"/>
                </a:solidFill>
              </a:rPr>
              <a:t> = celkový chrom</a:t>
            </a:r>
          </a:p>
          <a:p>
            <a:pPr marL="177800" indent="0">
              <a:lnSpc>
                <a:spcPct val="160000"/>
              </a:lnSpc>
              <a:spcBef>
                <a:spcPts val="0"/>
              </a:spcBef>
              <a:buFontTx/>
              <a:buNone/>
              <a:defRPr/>
            </a:pPr>
            <a:r>
              <a:rPr lang="cs-CZ" sz="1900" dirty="0">
                <a:solidFill>
                  <a:srgbClr val="FFFF00"/>
                </a:solidFill>
              </a:rPr>
              <a:t>Cr</a:t>
            </a:r>
            <a:r>
              <a:rPr lang="cs-CZ" sz="1900" baseline="30000" dirty="0">
                <a:solidFill>
                  <a:srgbClr val="FFFF00"/>
                </a:solidFill>
              </a:rPr>
              <a:t>6+ </a:t>
            </a:r>
            <a:r>
              <a:rPr lang="cs-CZ" sz="1900" dirty="0">
                <a:solidFill>
                  <a:srgbClr val="FFFF00"/>
                </a:solidFill>
              </a:rPr>
              <a:t>= šestimocný chrom</a:t>
            </a:r>
            <a:endParaRPr lang="cs-CZ" sz="1900" dirty="0"/>
          </a:p>
          <a:p>
            <a:pPr marL="0" indent="0">
              <a:buFontTx/>
              <a:buNone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42764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C541E950-617E-40D1-A970-32E3ACB8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645" y="89552"/>
            <a:ext cx="6632224" cy="792088"/>
          </a:xfrm>
        </p:spPr>
        <p:txBody>
          <a:bodyPr/>
          <a:lstStyle/>
          <a:p>
            <a:r>
              <a:rPr lang="cs-CZ" sz="3200" b="1" dirty="0">
                <a:solidFill>
                  <a:srgbClr val="FFFF00"/>
                </a:solidFill>
                <a:latin typeface="+mn-lt"/>
              </a:rPr>
              <a:t>Koncentrace</a:t>
            </a:r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>
                <a:solidFill>
                  <a:srgbClr val="FFFF00"/>
                </a:solidFill>
                <a:latin typeface="+mn-lt"/>
              </a:rPr>
              <a:t>niklu ve vodě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C59C03DB-B0C5-4A9A-BF71-4242B9145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70344"/>
              </p:ext>
            </p:extLst>
          </p:nvPr>
        </p:nvGraphicFramePr>
        <p:xfrm>
          <a:off x="395536" y="881640"/>
          <a:ext cx="8053770" cy="57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Worksheet" r:id="rId4" imgW="6499895" imgH="4648232" progId="Excel.Sheet.12">
                  <p:link updateAutomatic="1"/>
                </p:oleObj>
              </mc:Choice>
              <mc:Fallback>
                <p:oleObj name="Worksheet" r:id="rId4" imgW="6499895" imgH="46482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881640"/>
                        <a:ext cx="8053770" cy="57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0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bdélník 2">
            <a:extLst>
              <a:ext uri="{FF2B5EF4-FFF2-40B4-BE49-F238E27FC236}">
                <a16:creationId xmlns:a16="http://schemas.microsoft.com/office/drawing/2014/main" id="{B712A288-996A-4B70-B0BD-DBF40B3C76B5}"/>
              </a:ext>
            </a:extLst>
          </p:cNvPr>
          <p:cNvSpPr/>
          <p:nvPr/>
        </p:nvSpPr>
        <p:spPr bwMode="auto">
          <a:xfrm>
            <a:off x="216024" y="0"/>
            <a:ext cx="8820472" cy="6858000"/>
          </a:xfrm>
          <a:prstGeom prst="rect">
            <a:avLst/>
          </a:prstGeom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2B5EC93-51CD-411F-BCA1-64A8D4427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8712968" cy="907335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FF00"/>
                </a:solidFill>
                <a:latin typeface="+mn-lt"/>
              </a:rPr>
              <a:t>Shrnutí EC Zlaté Hory</a:t>
            </a:r>
            <a:endParaRPr lang="cs-CZ" altLang="cs-CZ" sz="3200" b="1" dirty="0"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69E9A7B-C679-4E9C-A1C8-01BA80ECCE76}"/>
              </a:ext>
            </a:extLst>
          </p:cNvPr>
          <p:cNvSpPr/>
          <p:nvPr/>
        </p:nvSpPr>
        <p:spPr>
          <a:xfrm>
            <a:off x="539552" y="1988840"/>
            <a:ext cx="7848872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rgbClr val="FFFF00"/>
                </a:solidFill>
              </a:rPr>
              <a:t>Vysoká účinnost odstranění kovů, splněny limity </a:t>
            </a:r>
            <a:br>
              <a:rPr lang="cs-CZ" altLang="cs-CZ" sz="2200" dirty="0">
                <a:solidFill>
                  <a:srgbClr val="FFFF00"/>
                </a:solidFill>
              </a:rPr>
            </a:br>
            <a:r>
              <a:rPr lang="cs-CZ" altLang="cs-CZ" sz="2200" dirty="0">
                <a:solidFill>
                  <a:srgbClr val="FFFF00"/>
                </a:solidFill>
              </a:rPr>
              <a:t> </a:t>
            </a:r>
            <a:r>
              <a:rPr lang="cs-CZ" sz="2200" b="1" dirty="0" err="1">
                <a:solidFill>
                  <a:srgbClr val="FFFF00"/>
                </a:solidFill>
              </a:rPr>
              <a:t>Cr</a:t>
            </a:r>
            <a:r>
              <a:rPr lang="cs-CZ" sz="2200" b="1" baseline="-25000" dirty="0" err="1">
                <a:solidFill>
                  <a:srgbClr val="FFFF00"/>
                </a:solidFill>
              </a:rPr>
              <a:t>celk</a:t>
            </a:r>
            <a:r>
              <a:rPr lang="cs-CZ" sz="2200" b="1" baseline="-25000" dirty="0">
                <a:solidFill>
                  <a:srgbClr val="FFFF00"/>
                </a:solidFill>
              </a:rPr>
              <a:t>.</a:t>
            </a:r>
            <a:r>
              <a:rPr lang="cs-CZ" sz="2200" b="1" dirty="0">
                <a:solidFill>
                  <a:srgbClr val="FFFF00"/>
                </a:solidFill>
              </a:rPr>
              <a:t> ≤  0,2 mg/l, Ni ≤ 0,8 mg/l, pH 9 – 9,5</a:t>
            </a:r>
            <a:r>
              <a:rPr lang="cs-CZ" altLang="cs-CZ" sz="2200" dirty="0">
                <a:solidFill>
                  <a:srgbClr val="FFFF00"/>
                </a:solidFill>
              </a:rPr>
              <a:t>	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altLang="cs-CZ" sz="2200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rgbClr val="FFFF00"/>
                </a:solidFill>
              </a:rPr>
              <a:t>Produkce kalu 3 kg/m</a:t>
            </a:r>
            <a:r>
              <a:rPr lang="cs-CZ" altLang="cs-CZ" sz="2200" baseline="30000" dirty="0">
                <a:solidFill>
                  <a:srgbClr val="FFFF00"/>
                </a:solidFill>
              </a:rPr>
              <a:t>3</a:t>
            </a:r>
            <a:r>
              <a:rPr lang="cs-CZ" altLang="cs-CZ" sz="2200" dirty="0">
                <a:solidFill>
                  <a:srgbClr val="FFFF00"/>
                </a:solidFill>
              </a:rPr>
              <a:t>, obsah sušiny 47%, </a:t>
            </a:r>
          </a:p>
          <a:p>
            <a:pPr algn="l"/>
            <a:r>
              <a:rPr lang="cs-CZ" altLang="cs-CZ" sz="2200" dirty="0">
                <a:solidFill>
                  <a:srgbClr val="FFFF00"/>
                </a:solidFill>
              </a:rPr>
              <a:t>     Majoritní kovy dle XRF, obsahem 5 % </a:t>
            </a:r>
            <a:r>
              <a:rPr lang="cs-CZ" altLang="cs-CZ" sz="2200" dirty="0" err="1">
                <a:solidFill>
                  <a:srgbClr val="FFFF00"/>
                </a:solidFill>
              </a:rPr>
              <a:t>Cr</a:t>
            </a:r>
            <a:r>
              <a:rPr lang="cs-CZ" altLang="cs-CZ" sz="2200" dirty="0">
                <a:solidFill>
                  <a:srgbClr val="FFFF00"/>
                </a:solidFill>
              </a:rPr>
              <a:t> a 14 % hm Ni.</a:t>
            </a:r>
            <a:endParaRPr lang="cs-CZ" sz="2200" baseline="-25000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200" baseline="-25000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200" baseline="-25000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rgbClr val="FFFF00"/>
                </a:solidFill>
              </a:rPr>
              <a:t>Kal splnil výluhovou třídu II.A, dle vyhlášky 294/2005 Sb., pro ukládání na skládky ostatních odpadů S-OO1.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altLang="cs-CZ" sz="2200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rgbClr val="FFFF00"/>
                </a:solidFill>
              </a:rPr>
              <a:t>Energetická náročnost 1,3 kWh/m</a:t>
            </a:r>
            <a:r>
              <a:rPr lang="cs-CZ" altLang="cs-CZ" sz="2200" baseline="30000" dirty="0">
                <a:solidFill>
                  <a:srgbClr val="FFFF00"/>
                </a:solidFill>
              </a:rPr>
              <a:t>3</a:t>
            </a:r>
          </a:p>
          <a:p>
            <a:pPr algn="l"/>
            <a:endParaRPr lang="cs-CZ" altLang="cs-CZ" dirty="0"/>
          </a:p>
          <a:p>
            <a:pPr algn="l"/>
            <a:endParaRPr lang="cs-CZ" altLang="cs-CZ" dirty="0"/>
          </a:p>
          <a:p>
            <a:pPr algn="l">
              <a:buNone/>
            </a:pPr>
            <a:endParaRPr lang="cs-CZ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4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bdélník 2">
            <a:extLst>
              <a:ext uri="{FF2B5EF4-FFF2-40B4-BE49-F238E27FC236}">
                <a16:creationId xmlns:a16="http://schemas.microsoft.com/office/drawing/2014/main" id="{B712A288-996A-4B70-B0BD-DBF40B3C76B5}"/>
              </a:ext>
            </a:extLst>
          </p:cNvPr>
          <p:cNvSpPr/>
          <p:nvPr/>
        </p:nvSpPr>
        <p:spPr bwMode="auto">
          <a:xfrm>
            <a:off x="321350" y="0"/>
            <a:ext cx="8820472" cy="6858000"/>
          </a:xfrm>
          <a:prstGeom prst="rect">
            <a:avLst/>
          </a:prstGeom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2B5EC93-51CD-411F-BCA1-64A8D4427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303916"/>
            <a:ext cx="8712968" cy="907335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FF00"/>
                </a:solidFill>
                <a:latin typeface="+mn-lt"/>
              </a:rPr>
              <a:t>Testování EC v </a:t>
            </a:r>
            <a:r>
              <a:rPr lang="cs-CZ" altLang="cs-CZ" sz="4000" b="1" dirty="0" err="1">
                <a:solidFill>
                  <a:srgbClr val="FFFF00"/>
                </a:solidFill>
                <a:latin typeface="+mn-lt"/>
              </a:rPr>
              <a:t>Termizu</a:t>
            </a:r>
            <a:r>
              <a:rPr lang="cs-CZ" altLang="cs-CZ" sz="4000" b="1" dirty="0">
                <a:solidFill>
                  <a:srgbClr val="FFFF00"/>
                </a:solidFill>
                <a:latin typeface="+mn-lt"/>
              </a:rPr>
              <a:t> Liberec</a:t>
            </a:r>
            <a:endParaRPr lang="cs-CZ" altLang="cs-CZ" sz="3200" b="1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937A32D-EF09-4EE5-BCBF-DE6E6D07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6" y="2204864"/>
            <a:ext cx="872196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2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bdélník 2">
            <a:extLst>
              <a:ext uri="{FF2B5EF4-FFF2-40B4-BE49-F238E27FC236}">
                <a16:creationId xmlns:a16="http://schemas.microsoft.com/office/drawing/2014/main" id="{B712A288-996A-4B70-B0BD-DBF40B3C76B5}"/>
              </a:ext>
            </a:extLst>
          </p:cNvPr>
          <p:cNvSpPr/>
          <p:nvPr/>
        </p:nvSpPr>
        <p:spPr bwMode="auto">
          <a:xfrm>
            <a:off x="1763688" y="0"/>
            <a:ext cx="7380312" cy="6858000"/>
          </a:xfrm>
          <a:prstGeom prst="rect">
            <a:avLst/>
          </a:prstGeom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B5E0D-588B-42AE-AAF2-64B7AE71E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36712"/>
            <a:ext cx="8617201" cy="5854334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7A7C8DB0-BD08-4E68-A235-0DB69FD8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0"/>
            <a:ext cx="6632224" cy="792088"/>
          </a:xfrm>
        </p:spPr>
        <p:txBody>
          <a:bodyPr/>
          <a:lstStyle/>
          <a:p>
            <a:r>
              <a:rPr lang="cs-CZ" sz="3200" b="1" dirty="0">
                <a:solidFill>
                  <a:srgbClr val="FFFF00"/>
                </a:solidFill>
                <a:latin typeface="+mn-lt"/>
              </a:rPr>
              <a:t>Zapojení elektrokoagulace </a:t>
            </a:r>
            <a:r>
              <a:rPr lang="cs-CZ" sz="3200" b="1" dirty="0" err="1">
                <a:solidFill>
                  <a:srgbClr val="FFFF00"/>
                </a:solidFill>
                <a:latin typeface="+mn-lt"/>
              </a:rPr>
              <a:t>Termizo</a:t>
            </a:r>
            <a:endParaRPr lang="cs-CZ" sz="32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637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bdélník 2">
            <a:extLst>
              <a:ext uri="{FF2B5EF4-FFF2-40B4-BE49-F238E27FC236}">
                <a16:creationId xmlns:a16="http://schemas.microsoft.com/office/drawing/2014/main" id="{B712A288-996A-4B70-B0BD-DBF40B3C76B5}"/>
              </a:ext>
            </a:extLst>
          </p:cNvPr>
          <p:cNvSpPr/>
          <p:nvPr/>
        </p:nvSpPr>
        <p:spPr bwMode="auto">
          <a:xfrm>
            <a:off x="323528" y="1615"/>
            <a:ext cx="8820472" cy="6858000"/>
          </a:xfrm>
          <a:prstGeom prst="rect">
            <a:avLst/>
          </a:prstGeom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2B5EC93-51CD-411F-BCA1-64A8D4427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757584"/>
            <a:ext cx="5976664" cy="907335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FF00"/>
                </a:solidFill>
                <a:latin typeface="+mn-lt"/>
              </a:rPr>
              <a:t>Procesní parametry EC</a:t>
            </a:r>
            <a:endParaRPr lang="cs-CZ" altLang="cs-CZ" sz="3200" b="1" dirty="0">
              <a:latin typeface="+mn-lt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0E5B258-F8E1-467D-92C2-5A5554884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005953"/>
              </p:ext>
            </p:extLst>
          </p:nvPr>
        </p:nvGraphicFramePr>
        <p:xfrm>
          <a:off x="755576" y="2996952"/>
          <a:ext cx="6959934" cy="1811020"/>
        </p:xfrm>
        <a:graphic>
          <a:graphicData uri="http://schemas.openxmlformats.org/drawingml/2006/table">
            <a:tbl>
              <a:tblPr/>
              <a:tblGrid>
                <a:gridCol w="441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817934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Průtok [l/hod]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400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Vložený proud [A]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45 - 60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258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Ustálené napětí [V]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1,6 – 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1,8 – 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Dávkování </a:t>
                      </a:r>
                      <a:r>
                        <a:rPr lang="cs-CZ" sz="18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Fe</a:t>
                      </a: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[mg/l]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250 - 300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150 - 200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Dávkování  0,03% </a:t>
                      </a: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ʘ </a:t>
                      </a: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flokulantu [l/hod]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E69E9A7B-C679-4E9C-A1C8-01BA80ECCE76}"/>
              </a:ext>
            </a:extLst>
          </p:cNvPr>
          <p:cNvSpPr/>
          <p:nvPr/>
        </p:nvSpPr>
        <p:spPr>
          <a:xfrm>
            <a:off x="3523311" y="2420888"/>
            <a:ext cx="5854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Proud 1    Proud 2</a:t>
            </a:r>
            <a:endParaRPr lang="cs-CZ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88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C541E950-617E-40D1-A970-32E3ACB8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-56443"/>
            <a:ext cx="6933213" cy="792088"/>
          </a:xfrm>
        </p:spPr>
        <p:txBody>
          <a:bodyPr/>
          <a:lstStyle/>
          <a:p>
            <a:r>
              <a:rPr lang="cs-CZ" sz="3200" b="1" dirty="0">
                <a:solidFill>
                  <a:srgbClr val="FFFF00"/>
                </a:solidFill>
                <a:latin typeface="+mn-lt"/>
              </a:rPr>
              <a:t>Proud 1 – sledování kovů Zn, </a:t>
            </a:r>
            <a:r>
              <a:rPr lang="cs-CZ" sz="3200" b="1" dirty="0" err="1">
                <a:solidFill>
                  <a:srgbClr val="FFFF00"/>
                </a:solidFill>
                <a:latin typeface="+mn-lt"/>
              </a:rPr>
              <a:t>Pb</a:t>
            </a:r>
            <a:r>
              <a:rPr lang="cs-CZ" sz="3200" b="1" dirty="0">
                <a:solidFill>
                  <a:srgbClr val="FFFF00"/>
                </a:solidFill>
                <a:latin typeface="+mn-lt"/>
              </a:rPr>
              <a:t>, Cd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4D923FA-F0CF-43BE-BF13-33C1D881B5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87057"/>
              </p:ext>
            </p:extLst>
          </p:nvPr>
        </p:nvGraphicFramePr>
        <p:xfrm>
          <a:off x="0" y="881640"/>
          <a:ext cx="4289425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Worksheet" r:id="rId4" imgW="4290025" imgH="2872685" progId="Excel.Sheet.12">
                  <p:link updateAutomatic="1"/>
                </p:oleObj>
              </mc:Choice>
              <mc:Fallback>
                <p:oleObj name="Worksheet" r:id="rId4" imgW="4290025" imgH="287268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881640"/>
                        <a:ext cx="4289425" cy="287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CB924502-88EB-44EC-8C9D-5110E0453B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402194"/>
              </p:ext>
            </p:extLst>
          </p:nvPr>
        </p:nvGraphicFramePr>
        <p:xfrm>
          <a:off x="4599729" y="881640"/>
          <a:ext cx="4289425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Worksheet" r:id="rId6" imgW="4290025" imgH="2872685" progId="Excel.Sheet.12">
                  <p:link updateAutomatic="1"/>
                </p:oleObj>
              </mc:Choice>
              <mc:Fallback>
                <p:oleObj name="Worksheet" r:id="rId6" imgW="4290025" imgH="287268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99729" y="881640"/>
                        <a:ext cx="4289425" cy="287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5B979DDB-C8E0-4596-9861-175EB939C9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249959"/>
              </p:ext>
            </p:extLst>
          </p:nvPr>
        </p:nvGraphicFramePr>
        <p:xfrm>
          <a:off x="2143256" y="3755015"/>
          <a:ext cx="4289425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Worksheet" r:id="rId8" imgW="4290025" imgH="2872685" progId="Excel.Sheet.12">
                  <p:link updateAutomatic="1"/>
                </p:oleObj>
              </mc:Choice>
              <mc:Fallback>
                <p:oleObj name="Worksheet" r:id="rId8" imgW="4290025" imgH="287268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43256" y="3755015"/>
                        <a:ext cx="4289425" cy="287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95A54EDF-DFB3-45AA-AB1C-3AF80C8B8B1E}"/>
              </a:ext>
            </a:extLst>
          </p:cNvPr>
          <p:cNvSpPr txBox="1"/>
          <p:nvPr/>
        </p:nvSpPr>
        <p:spPr>
          <a:xfrm>
            <a:off x="988562" y="881638"/>
            <a:ext cx="55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Zn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3B48896-14B5-4FF7-80FE-E0F495C80980}"/>
              </a:ext>
            </a:extLst>
          </p:cNvPr>
          <p:cNvSpPr/>
          <p:nvPr/>
        </p:nvSpPr>
        <p:spPr>
          <a:xfrm>
            <a:off x="5260355" y="881639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FFFF00"/>
                </a:solidFill>
              </a:rPr>
              <a:t>Pb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815D9C8-2624-4EE1-B13A-19AD09C163D6}"/>
              </a:ext>
            </a:extLst>
          </p:cNvPr>
          <p:cNvSpPr/>
          <p:nvPr/>
        </p:nvSpPr>
        <p:spPr>
          <a:xfrm>
            <a:off x="3821796" y="3755015"/>
            <a:ext cx="595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Cd</a:t>
            </a:r>
          </a:p>
        </p:txBody>
      </p:sp>
    </p:spTree>
    <p:extLst>
      <p:ext uri="{BB962C8B-B14F-4D97-AF65-F5344CB8AC3E}">
        <p14:creationId xmlns:p14="http://schemas.microsoft.com/office/powerpoint/2010/main" val="1858170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C541E950-617E-40D1-A970-32E3ACB8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60648"/>
            <a:ext cx="7136280" cy="792088"/>
          </a:xfrm>
        </p:spPr>
        <p:txBody>
          <a:bodyPr/>
          <a:lstStyle/>
          <a:p>
            <a:r>
              <a:rPr lang="cs-CZ" sz="3200" b="1" dirty="0">
                <a:solidFill>
                  <a:srgbClr val="FFFF00"/>
                </a:solidFill>
                <a:latin typeface="+mn-lt"/>
              </a:rPr>
              <a:t>Výstupní proud (</a:t>
            </a:r>
            <a:r>
              <a:rPr lang="cs-CZ" sz="3200" b="1" dirty="0" err="1">
                <a:solidFill>
                  <a:srgbClr val="FFFF00"/>
                </a:solidFill>
                <a:latin typeface="+mn-lt"/>
              </a:rPr>
              <a:t>Ko-Ko</a:t>
            </a:r>
            <a:r>
              <a:rPr lang="cs-CZ" sz="3200" b="1" dirty="0">
                <a:solidFill>
                  <a:srgbClr val="FFFF00"/>
                </a:solidFill>
                <a:latin typeface="+mn-lt"/>
              </a:rPr>
              <a:t>), sledování Zn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9E32D62A-03ED-459B-BEC9-AE6CC53C8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641321"/>
              </p:ext>
            </p:extLst>
          </p:nvPr>
        </p:nvGraphicFramePr>
        <p:xfrm>
          <a:off x="827584" y="1628800"/>
          <a:ext cx="6904038" cy="46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Worksheet" r:id="rId4" imgW="6903933" imgH="4671257" progId="Excel.Sheet.12">
                  <p:link updateAutomatic="1"/>
                </p:oleObj>
              </mc:Choice>
              <mc:Fallback>
                <p:oleObj name="Worksheet" r:id="rId4" imgW="6903933" imgH="467125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1628800"/>
                        <a:ext cx="6904038" cy="467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53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bdélník 2">
            <a:extLst>
              <a:ext uri="{FF2B5EF4-FFF2-40B4-BE49-F238E27FC236}">
                <a16:creationId xmlns:a16="http://schemas.microsoft.com/office/drawing/2014/main" id="{B712A288-996A-4B70-B0BD-DBF40B3C76B5}"/>
              </a:ext>
            </a:extLst>
          </p:cNvPr>
          <p:cNvSpPr/>
          <p:nvPr/>
        </p:nvSpPr>
        <p:spPr bwMode="auto">
          <a:xfrm>
            <a:off x="53752" y="0"/>
            <a:ext cx="8820472" cy="6858000"/>
          </a:xfrm>
          <a:prstGeom prst="rect">
            <a:avLst/>
          </a:prstGeom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2B5EC93-51CD-411F-BCA1-64A8D4427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8712968" cy="907335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FF00"/>
                </a:solidFill>
                <a:latin typeface="+mn-lt"/>
              </a:rPr>
              <a:t>Shrnutí EC </a:t>
            </a:r>
            <a:r>
              <a:rPr lang="cs-CZ" altLang="cs-CZ" sz="4000" b="1" dirty="0" err="1">
                <a:solidFill>
                  <a:srgbClr val="FFFF00"/>
                </a:solidFill>
                <a:latin typeface="+mn-lt"/>
              </a:rPr>
              <a:t>Termizo</a:t>
            </a:r>
            <a:r>
              <a:rPr lang="cs-CZ" altLang="cs-CZ" sz="4000" b="1" dirty="0">
                <a:solidFill>
                  <a:srgbClr val="FFFF00"/>
                </a:solidFill>
                <a:latin typeface="+mn-lt"/>
              </a:rPr>
              <a:t> </a:t>
            </a:r>
            <a:endParaRPr lang="cs-CZ" altLang="cs-CZ" sz="3200" b="1" dirty="0"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69E9A7B-C679-4E9C-A1C8-01BA80ECCE76}"/>
              </a:ext>
            </a:extLst>
          </p:cNvPr>
          <p:cNvSpPr/>
          <p:nvPr/>
        </p:nvSpPr>
        <p:spPr>
          <a:xfrm>
            <a:off x="539552" y="1628800"/>
            <a:ext cx="7848872" cy="4357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FFFF00"/>
                </a:solidFill>
              </a:rPr>
              <a:t>Testování v proudu 1, se neosvědčilo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FFFF00"/>
                </a:solidFill>
              </a:rPr>
              <a:t>Neřeší všechny kovy (neúčinné pro Cd)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FFFF00"/>
                </a:solidFill>
              </a:rPr>
              <a:t>Před vstupem do EC nutnost filtrace vody na kalolisu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FFFF00"/>
                </a:solidFill>
              </a:rPr>
              <a:t>Testování v proudu 2 - účinné snižování Zn, 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FFFF00"/>
                </a:solidFill>
              </a:rPr>
              <a:t>Produkce kalu 2,8 – 3,5 kg/m</a:t>
            </a:r>
            <a:r>
              <a:rPr lang="cs-CZ" altLang="cs-CZ" sz="2000" baseline="30000" dirty="0">
                <a:solidFill>
                  <a:srgbClr val="FFFF00"/>
                </a:solidFill>
              </a:rPr>
              <a:t>3</a:t>
            </a:r>
            <a:r>
              <a:rPr lang="cs-CZ" altLang="cs-CZ" sz="2000" dirty="0">
                <a:solidFill>
                  <a:srgbClr val="FFFF00"/>
                </a:solidFill>
              </a:rPr>
              <a:t>, obsah sušiny 47%, 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FFFF00"/>
                </a:solidFill>
              </a:rPr>
              <a:t>Majoritní prvky Cl 40 % a </a:t>
            </a:r>
            <a:r>
              <a:rPr lang="cs-CZ" altLang="cs-CZ" sz="2000" dirty="0" err="1">
                <a:solidFill>
                  <a:srgbClr val="FFFF00"/>
                </a:solidFill>
              </a:rPr>
              <a:t>Fe</a:t>
            </a:r>
            <a:r>
              <a:rPr lang="cs-CZ" altLang="cs-CZ" sz="2000" dirty="0">
                <a:solidFill>
                  <a:srgbClr val="FFFF00"/>
                </a:solidFill>
              </a:rPr>
              <a:t> 40 % a Zn 3 %, 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FFFF00"/>
                </a:solidFill>
              </a:rPr>
              <a:t>Energetická náročnost 0,6 – 0,8 kWh/m</a:t>
            </a:r>
            <a:r>
              <a:rPr lang="cs-CZ" altLang="cs-CZ" sz="2000" baseline="30000" dirty="0">
                <a:solidFill>
                  <a:srgbClr val="FFFF00"/>
                </a:solidFill>
              </a:rPr>
              <a:t>3 </a:t>
            </a:r>
            <a:r>
              <a:rPr lang="cs-CZ" altLang="cs-CZ" sz="2200" dirty="0">
                <a:solidFill>
                  <a:srgbClr val="FFFF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8707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8">
            <a:extLst>
              <a:ext uri="{FF2B5EF4-FFF2-40B4-BE49-F238E27FC236}">
                <a16:creationId xmlns:a16="http://schemas.microsoft.com/office/drawing/2014/main" id="{FE8DDF1A-E86C-47D7-A3E9-447D4CC57B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93" r="19293"/>
          <a:stretch/>
        </p:blipFill>
        <p:spPr>
          <a:xfrm>
            <a:off x="-900608" y="0"/>
            <a:ext cx="9143328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465DA6E-AEF0-4CD2-AD4D-94D6A34796C2}"/>
              </a:ext>
            </a:extLst>
          </p:cNvPr>
          <p:cNvSpPr txBox="1">
            <a:spLocks noChangeArrowheads="1"/>
          </p:cNvSpPr>
          <p:nvPr/>
        </p:nvSpPr>
        <p:spPr>
          <a:xfrm>
            <a:off x="2411760" y="2204864"/>
            <a:ext cx="4489578" cy="7207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cs-CZ" altLang="cs-CZ" sz="4800" b="1" dirty="0">
                <a:solidFill>
                  <a:srgbClr val="FFFF00"/>
                </a:solidFill>
                <a:latin typeface="+mn-lt"/>
              </a:rPr>
              <a:t>Cíl přednášky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9E52FCA-BF98-4AB9-B58D-89923D258003}"/>
              </a:ext>
            </a:extLst>
          </p:cNvPr>
          <p:cNvSpPr txBox="1">
            <a:spLocks/>
          </p:cNvSpPr>
          <p:nvPr/>
        </p:nvSpPr>
        <p:spPr>
          <a:xfrm>
            <a:off x="906714" y="3068960"/>
            <a:ext cx="8280920" cy="115212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lnSpc>
                <a:spcPct val="170000"/>
              </a:lnSpc>
              <a:spcBef>
                <a:spcPts val="0"/>
              </a:spcBef>
              <a:buFontTx/>
              <a:buNone/>
              <a:defRPr/>
            </a:pPr>
            <a:r>
              <a:rPr lang="cs-CZ" dirty="0">
                <a:solidFill>
                  <a:srgbClr val="FFFF00"/>
                </a:solidFill>
              </a:rPr>
              <a:t>Pilotní testování  elektrokoagulace pro odstraňování  toxických kovů z vod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B72181C-25F9-4AA1-B45D-167C6738D6B3}"/>
              </a:ext>
            </a:extLst>
          </p:cNvPr>
          <p:cNvSpPr/>
          <p:nvPr/>
        </p:nvSpPr>
        <p:spPr bwMode="auto">
          <a:xfrm>
            <a:off x="1763688" y="0"/>
            <a:ext cx="7380312" cy="6858000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451DEBA-1BA2-43AD-854D-9E8F267A3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32" y="121717"/>
            <a:ext cx="1800200" cy="730250"/>
          </a:xfrm>
        </p:spPr>
        <p:txBody>
          <a:bodyPr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  <a:latin typeface="+mn-lt"/>
              </a:rPr>
              <a:t>Závěr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8758346-5CF5-41B2-A5BE-8F2B1717FA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352928" cy="539043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cs-CZ" altLang="cs-CZ" sz="1900" dirty="0">
                <a:solidFill>
                  <a:srgbClr val="FFFF00"/>
                </a:solidFill>
              </a:rPr>
              <a:t>Elektrokoagulace účinná alternativní metoda odstraňování kovů</a:t>
            </a:r>
          </a:p>
          <a:p>
            <a:pPr marL="0" indent="0">
              <a:lnSpc>
                <a:spcPct val="130000"/>
              </a:lnSpc>
              <a:buNone/>
            </a:pPr>
            <a:endParaRPr lang="cs-CZ" altLang="cs-CZ" sz="1900" dirty="0">
              <a:solidFill>
                <a:srgbClr val="FFFF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cs-CZ" altLang="cs-CZ" sz="1900" dirty="0">
                <a:solidFill>
                  <a:srgbClr val="FFFF00"/>
                </a:solidFill>
              </a:rPr>
              <a:t>Použitelnost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altLang="cs-CZ" sz="1900" dirty="0">
                <a:solidFill>
                  <a:srgbClr val="FFFF00"/>
                </a:solidFill>
              </a:rPr>
              <a:t>Kontaminované vody s vyšší konduktivitou </a:t>
            </a:r>
            <a:r>
              <a:rPr lang="cs-CZ" altLang="cs-CZ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˃</a:t>
            </a:r>
            <a:r>
              <a:rPr lang="cs-CZ" altLang="cs-CZ" sz="1900" dirty="0">
                <a:solidFill>
                  <a:srgbClr val="FFFF00"/>
                </a:solidFill>
              </a:rPr>
              <a:t>2 </a:t>
            </a:r>
            <a:r>
              <a:rPr lang="cs-CZ" altLang="cs-CZ" sz="1900" dirty="0" err="1">
                <a:solidFill>
                  <a:srgbClr val="FFFF00"/>
                </a:solidFill>
              </a:rPr>
              <a:t>mS</a:t>
            </a:r>
            <a:r>
              <a:rPr lang="cs-CZ" altLang="cs-CZ" sz="1900" dirty="0">
                <a:solidFill>
                  <a:srgbClr val="FFFF00"/>
                </a:solidFill>
              </a:rPr>
              <a:t>/cm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altLang="cs-CZ" sz="1900" dirty="0">
                <a:solidFill>
                  <a:srgbClr val="FFFF00"/>
                </a:solidFill>
              </a:rPr>
              <a:t>Hodnota pH 4,5 - 10 v opačném případě rozpouštění vloček </a:t>
            </a:r>
            <a:r>
              <a:rPr lang="cs-CZ" altLang="cs-CZ" sz="1900" dirty="0" err="1">
                <a:solidFill>
                  <a:srgbClr val="FFFF00"/>
                </a:solidFill>
              </a:rPr>
              <a:t>Fe</a:t>
            </a:r>
            <a:endParaRPr lang="cs-CZ" altLang="cs-CZ" sz="1900" dirty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altLang="cs-CZ" sz="1900" dirty="0">
                <a:solidFill>
                  <a:srgbClr val="FFFF00"/>
                </a:solidFill>
              </a:rPr>
              <a:t>Nutnost předúpravy vody a odstranění NL </a:t>
            </a:r>
          </a:p>
          <a:p>
            <a:pPr marL="0" indent="0">
              <a:lnSpc>
                <a:spcPct val="130000"/>
              </a:lnSpc>
              <a:buNone/>
            </a:pPr>
            <a:endParaRPr lang="cs-CZ" altLang="cs-CZ" sz="1900" dirty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sz="1900" dirty="0">
                <a:solidFill>
                  <a:srgbClr val="FFFF00"/>
                </a:solidFill>
              </a:rPr>
              <a:t>Životnost elektrodových kazet (5 mm) v rozsahu 1 - 1,5 dm</a:t>
            </a:r>
            <a:r>
              <a:rPr lang="cs-CZ" sz="1900" baseline="30000" dirty="0">
                <a:solidFill>
                  <a:srgbClr val="FFFF00"/>
                </a:solidFill>
              </a:rPr>
              <a:t>2</a:t>
            </a:r>
            <a:r>
              <a:rPr lang="cs-CZ" sz="1900" dirty="0">
                <a:solidFill>
                  <a:srgbClr val="FFFF00"/>
                </a:solidFill>
              </a:rPr>
              <a:t>/m</a:t>
            </a:r>
            <a:r>
              <a:rPr lang="cs-CZ" sz="1900" baseline="30000" dirty="0">
                <a:solidFill>
                  <a:srgbClr val="FFFF00"/>
                </a:solidFill>
              </a:rPr>
              <a:t>3</a:t>
            </a:r>
            <a:r>
              <a:rPr lang="cs-CZ" sz="1900" dirty="0">
                <a:solidFill>
                  <a:srgbClr val="FFFF00"/>
                </a:solidFill>
              </a:rPr>
              <a:t> vody, 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sz="1900" dirty="0">
                <a:solidFill>
                  <a:srgbClr val="FFFF00"/>
                </a:solidFill>
              </a:rPr>
              <a:t>Množství produkovaného EC kalu se pohybuje mezi 0,28 – 0,4 kg/m</a:t>
            </a:r>
            <a:r>
              <a:rPr lang="cs-CZ" sz="1900" baseline="30000" dirty="0">
                <a:solidFill>
                  <a:srgbClr val="FFFF00"/>
                </a:solidFill>
              </a:rPr>
              <a:t>3</a:t>
            </a:r>
            <a:r>
              <a:rPr lang="cs-CZ" sz="1900" dirty="0">
                <a:solidFill>
                  <a:srgbClr val="FFFF00"/>
                </a:solidFill>
              </a:rPr>
              <a:t> vyčištěné vody.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sz="1900" dirty="0">
                <a:solidFill>
                  <a:srgbClr val="FFFF00"/>
                </a:solidFill>
              </a:rPr>
              <a:t>Dominantní náklad - </a:t>
            </a:r>
            <a:r>
              <a:rPr lang="cs-CZ" sz="1900" dirty="0" err="1">
                <a:solidFill>
                  <a:srgbClr val="FFFF00"/>
                </a:solidFill>
              </a:rPr>
              <a:t>Fe</a:t>
            </a:r>
            <a:r>
              <a:rPr lang="cs-CZ" sz="1900" dirty="0">
                <a:solidFill>
                  <a:srgbClr val="FFFF00"/>
                </a:solidFill>
              </a:rPr>
              <a:t> kazety, el. energie tvoří jen 20 %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sz="1900" dirty="0">
                <a:solidFill>
                  <a:srgbClr val="FFFF00"/>
                </a:solidFill>
              </a:rPr>
              <a:t>Celkové náklady kolem 20 – 25 Kč/m</a:t>
            </a:r>
            <a:r>
              <a:rPr lang="cs-CZ" sz="1900" baseline="30000" dirty="0">
                <a:solidFill>
                  <a:srgbClr val="FFFF00"/>
                </a:solidFill>
              </a:rPr>
              <a:t>3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sz="1900" dirty="0">
                <a:solidFill>
                  <a:srgbClr val="FFFF00"/>
                </a:solidFill>
              </a:rPr>
              <a:t>Pro návrh technologie vždy nezbytné předchozí testy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cs-CZ" sz="2900" dirty="0">
              <a:solidFill>
                <a:srgbClr val="FFFF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cs-CZ" altLang="cs-CZ" sz="2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altLang="cs-CZ" sz="1800" dirty="0"/>
          </a:p>
          <a:p>
            <a:pPr marL="0" indent="0">
              <a:buNone/>
            </a:pPr>
            <a:endParaRPr lang="cs-CZ" altLang="cs-CZ" sz="1800" dirty="0"/>
          </a:p>
          <a:p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2191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5E187209-8600-4D7F-A71F-EAEFFF3EE9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340768"/>
            <a:ext cx="7597775" cy="9366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altLang="cs-CZ" sz="6000" b="1" dirty="0">
                <a:solidFill>
                  <a:srgbClr val="FFFF00"/>
                </a:solidFill>
              </a:rPr>
              <a:t>Děkuji za pozornost</a:t>
            </a:r>
          </a:p>
        </p:txBody>
      </p:sp>
      <p:pic>
        <p:nvPicPr>
          <p:cNvPr id="41988" name="Picture 10">
            <a:extLst>
              <a:ext uri="{FF2B5EF4-FFF2-40B4-BE49-F238E27FC236}">
                <a16:creationId xmlns:a16="http://schemas.microsoft.com/office/drawing/2014/main" id="{F5F692A2-C87A-4892-9CAC-5201E0083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13684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 descr="Dekontaminace, ekologická havarijní služba, nebezpečný odpad a jeho zpracování">
            <a:extLst>
              <a:ext uri="{FF2B5EF4-FFF2-40B4-BE49-F238E27FC236}">
                <a16:creationId xmlns:a16="http://schemas.microsoft.com/office/drawing/2014/main" id="{3B64C239-B61A-4092-B666-24BD63409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1543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 descr="http://ekonomicky-denik.cz/wp-content/uploads/2015/04/tacr.png">
            <a:extLst>
              <a:ext uri="{FF2B5EF4-FFF2-40B4-BE49-F238E27FC236}">
                <a16:creationId xmlns:a16="http://schemas.microsoft.com/office/drawing/2014/main" id="{139CA903-E8C0-4E61-935A-10E8DD64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25529" r="10500" b="21030"/>
          <a:stretch>
            <a:fillRect/>
          </a:stretch>
        </p:blipFill>
        <p:spPr bwMode="auto">
          <a:xfrm>
            <a:off x="323850" y="4652963"/>
            <a:ext cx="22479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ástupný symbol pro obsah 8">
            <a:extLst>
              <a:ext uri="{FF2B5EF4-FFF2-40B4-BE49-F238E27FC236}">
                <a16:creationId xmlns:a16="http://schemas.microsoft.com/office/drawing/2014/main" id="{254FBF46-6C6F-467F-B574-721C6C0C4B50}"/>
              </a:ext>
            </a:extLst>
          </p:cNvPr>
          <p:cNvSpPr txBox="1">
            <a:spLocks/>
          </p:cNvSpPr>
          <p:nvPr/>
        </p:nvSpPr>
        <p:spPr>
          <a:xfrm>
            <a:off x="2916238" y="4652963"/>
            <a:ext cx="1727200" cy="10795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rgbClr val="FFFF00"/>
                </a:solidFill>
              </a:rPr>
              <a:t>TH03030388</a:t>
            </a:r>
          </a:p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rgbClr val="FFFF00"/>
                </a:solidFill>
              </a:rPr>
              <a:t>TA04020130</a:t>
            </a:r>
          </a:p>
          <a:p>
            <a:pPr eaLnBrk="1" hangingPunct="1">
              <a:buFontTx/>
              <a:buNone/>
            </a:pPr>
            <a:endParaRPr lang="cs-CZ" altLang="cs-CZ" sz="2000" b="1" dirty="0"/>
          </a:p>
          <a:p>
            <a:pPr eaLnBrk="1" hangingPunct="1"/>
            <a:endParaRPr lang="cs-CZ" altLang="cs-CZ" sz="2000" dirty="0"/>
          </a:p>
        </p:txBody>
      </p:sp>
      <p:sp>
        <p:nvSpPr>
          <p:cNvPr id="20" name="Zástupný symbol pro obsah 8">
            <a:extLst>
              <a:ext uri="{FF2B5EF4-FFF2-40B4-BE49-F238E27FC236}">
                <a16:creationId xmlns:a16="http://schemas.microsoft.com/office/drawing/2014/main" id="{48A19210-8BA0-4413-BD27-CCBD07D2ECE4}"/>
              </a:ext>
            </a:extLst>
          </p:cNvPr>
          <p:cNvSpPr txBox="1">
            <a:spLocks/>
          </p:cNvSpPr>
          <p:nvPr/>
        </p:nvSpPr>
        <p:spPr>
          <a:xfrm>
            <a:off x="247650" y="4235450"/>
            <a:ext cx="2844800" cy="371475"/>
          </a:xfrm>
          <a:prstGeom prst="rect">
            <a:avLst/>
          </a:prstGeom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rgbClr val="FFFF00"/>
                </a:solidFill>
              </a:rPr>
              <a:t>Za finanční podporu:</a:t>
            </a:r>
          </a:p>
          <a:p>
            <a:pPr eaLnBrk="1" hangingPunct="1"/>
            <a:endParaRPr lang="cs-CZ" alt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CBE25C0-6B86-45F1-931F-81D082E0CA05}"/>
              </a:ext>
            </a:extLst>
          </p:cNvPr>
          <p:cNvSpPr/>
          <p:nvPr/>
        </p:nvSpPr>
        <p:spPr bwMode="auto">
          <a:xfrm>
            <a:off x="1763688" y="0"/>
            <a:ext cx="7380312" cy="6858000"/>
          </a:xfrm>
          <a:prstGeom prst="rect">
            <a:avLst/>
          </a:prstGeom>
          <a:solidFill>
            <a:srgbClr val="33CCFF"/>
          </a:solidFill>
          <a:ln>
            <a:solidFill>
              <a:srgbClr val="58BDF5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D144012-20AA-4121-8E4D-2844C4885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3306" y="476672"/>
            <a:ext cx="6912768" cy="720725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FF00"/>
                </a:solidFill>
                <a:latin typeface="+mn-lt"/>
              </a:rPr>
              <a:t>Obsah</a:t>
            </a:r>
            <a:r>
              <a:rPr lang="cs-CZ" altLang="cs-CZ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altLang="cs-CZ" sz="4000" b="1" dirty="0">
                <a:solidFill>
                  <a:srgbClr val="FFFF00"/>
                </a:solidFill>
                <a:latin typeface="+mn-lt"/>
              </a:rPr>
              <a:t>přednášky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5B3FE3F-E5AD-4DFF-BF71-1D815B357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74069"/>
            <a:ext cx="7128148" cy="4464496"/>
          </a:xfrm>
        </p:spPr>
        <p:txBody>
          <a:bodyPr>
            <a:normAutofit/>
          </a:bodyPr>
          <a:lstStyle/>
          <a:p>
            <a:pPr marL="628650" indent="-4508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sz="2600" dirty="0">
                <a:solidFill>
                  <a:srgbClr val="FFFF00"/>
                </a:solidFill>
              </a:rPr>
              <a:t>Popis procesu elektrokoagulace</a:t>
            </a:r>
          </a:p>
          <a:p>
            <a:pPr marL="4635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cs-CZ" sz="1200" dirty="0">
              <a:solidFill>
                <a:srgbClr val="FFFF00"/>
              </a:solidFill>
            </a:endParaRPr>
          </a:p>
          <a:p>
            <a:pPr marL="628650" indent="-4508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sz="2600" dirty="0">
                <a:solidFill>
                  <a:srgbClr val="FFFF00"/>
                </a:solidFill>
              </a:rPr>
              <a:t>Pilotní jednotka elektrokoagulace</a:t>
            </a:r>
          </a:p>
          <a:p>
            <a:pPr marL="4635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cs-CZ" sz="1200" dirty="0">
              <a:solidFill>
                <a:srgbClr val="FFFF00"/>
              </a:solidFill>
            </a:endParaRPr>
          </a:p>
          <a:p>
            <a:pPr marL="628650" indent="-4508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sz="2600" dirty="0">
                <a:solidFill>
                  <a:srgbClr val="FFFF00"/>
                </a:solidFill>
              </a:rPr>
              <a:t>Testování Zlaté Hory </a:t>
            </a:r>
          </a:p>
          <a:p>
            <a:pPr marL="628650" indent="-4508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cs-CZ" sz="1200" dirty="0">
              <a:solidFill>
                <a:srgbClr val="FFFF00"/>
              </a:solidFill>
            </a:endParaRPr>
          </a:p>
          <a:p>
            <a:pPr marL="628650" indent="-4508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sz="2600" dirty="0">
                <a:solidFill>
                  <a:srgbClr val="FFFF00"/>
                </a:solidFill>
              </a:rPr>
              <a:t>Testování ve spalovně </a:t>
            </a:r>
            <a:r>
              <a:rPr lang="cs-CZ" sz="2600" dirty="0" err="1">
                <a:solidFill>
                  <a:srgbClr val="FFFF00"/>
                </a:solidFill>
              </a:rPr>
              <a:t>Termizo</a:t>
            </a:r>
            <a:r>
              <a:rPr lang="cs-CZ" sz="2600" dirty="0">
                <a:solidFill>
                  <a:srgbClr val="FFFF00"/>
                </a:solidFill>
              </a:rPr>
              <a:t> Liberec</a:t>
            </a:r>
          </a:p>
          <a:p>
            <a:pPr marL="4635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cs-CZ" sz="1200" dirty="0">
              <a:solidFill>
                <a:srgbClr val="FFFF00"/>
              </a:solidFill>
            </a:endParaRPr>
          </a:p>
          <a:p>
            <a:pPr marL="628650" indent="-4508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600" dirty="0">
                <a:solidFill>
                  <a:srgbClr val="FFFF00"/>
                </a:solidFill>
              </a:rPr>
              <a:t>Závěr</a:t>
            </a:r>
          </a:p>
          <a:p>
            <a:pPr marL="177800" indent="0">
              <a:lnSpc>
                <a:spcPct val="120000"/>
              </a:lnSpc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2773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1D57CA6F-657C-488A-BD5C-D63D188502FF}"/>
              </a:ext>
            </a:extLst>
          </p:cNvPr>
          <p:cNvSpPr/>
          <p:nvPr/>
        </p:nvSpPr>
        <p:spPr bwMode="auto">
          <a:xfrm>
            <a:off x="1763689" y="0"/>
            <a:ext cx="7380312" cy="6858000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7E80622-359E-407C-9323-C07C2A496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225" y="171396"/>
            <a:ext cx="6984775" cy="720725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FF00"/>
                </a:solidFill>
                <a:latin typeface="+mn-lt"/>
              </a:rPr>
              <a:t>Princip elektrokoagulace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14389BC-BE27-492F-9A47-8416F7412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96752"/>
            <a:ext cx="7380311" cy="4608512"/>
          </a:xfrm>
        </p:spPr>
        <p:txBody>
          <a:bodyPr>
            <a:normAutofit/>
          </a:bodyPr>
          <a:lstStyle/>
          <a:p>
            <a:pPr marL="442913" indent="0">
              <a:lnSpc>
                <a:spcPct val="120000"/>
              </a:lnSpc>
              <a:buNone/>
              <a:defRPr/>
            </a:pPr>
            <a:endParaRPr lang="cs-CZ" sz="1000" dirty="0">
              <a:solidFill>
                <a:srgbClr val="FFFF00"/>
              </a:solidFill>
            </a:endParaRPr>
          </a:p>
          <a:p>
            <a:pPr marL="728663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rgbClr val="FFFF00"/>
                </a:solidFill>
              </a:rPr>
              <a:t>Elektrochemické rozpouštění železné anody </a:t>
            </a:r>
            <a:r>
              <a:rPr lang="cs-CZ" sz="2400" dirty="0">
                <a:solidFill>
                  <a:srgbClr val="FFFF00"/>
                </a:solidFill>
                <a:latin typeface="Calibri"/>
              </a:rPr>
              <a:t>→</a:t>
            </a:r>
            <a:r>
              <a:rPr lang="cs-CZ" sz="2400" dirty="0">
                <a:solidFill>
                  <a:srgbClr val="FFFF00"/>
                </a:solidFill>
              </a:rPr>
              <a:t> zajišťuje</a:t>
            </a:r>
            <a:r>
              <a:rPr lang="cs-CZ" sz="24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cs-CZ" sz="2400" dirty="0">
                <a:solidFill>
                  <a:srgbClr val="FFFF00"/>
                </a:solidFill>
              </a:rPr>
              <a:t>uvolňování Fe</a:t>
            </a:r>
            <a:r>
              <a:rPr lang="cs-CZ" sz="2400" baseline="30000" dirty="0">
                <a:solidFill>
                  <a:srgbClr val="FFFF00"/>
                </a:solidFill>
              </a:rPr>
              <a:t>2+</a:t>
            </a:r>
            <a:r>
              <a:rPr lang="cs-CZ" sz="2400" dirty="0">
                <a:solidFill>
                  <a:srgbClr val="FFFF00"/>
                </a:solidFill>
              </a:rPr>
              <a:t> iontů</a:t>
            </a:r>
          </a:p>
          <a:p>
            <a:pPr marL="728663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cs-CZ" sz="800" dirty="0">
              <a:solidFill>
                <a:srgbClr val="FFFF00"/>
              </a:solidFill>
            </a:endParaRPr>
          </a:p>
          <a:p>
            <a:pPr marL="728663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rgbClr val="FFFF00"/>
                </a:solidFill>
              </a:rPr>
              <a:t>Adsorpce či redukce</a:t>
            </a:r>
          </a:p>
          <a:p>
            <a:pPr marL="728663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cs-CZ" sz="800" dirty="0">
              <a:solidFill>
                <a:srgbClr val="FFFF00"/>
              </a:solidFill>
            </a:endParaRPr>
          </a:p>
          <a:p>
            <a:pPr marL="728663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rgbClr val="FFFF00"/>
                </a:solidFill>
              </a:rPr>
              <a:t>Oxidace Fe</a:t>
            </a:r>
            <a:r>
              <a:rPr lang="cs-CZ" sz="2400" baseline="30000" dirty="0">
                <a:solidFill>
                  <a:srgbClr val="FFFF00"/>
                </a:solidFill>
              </a:rPr>
              <a:t>2+ </a:t>
            </a:r>
            <a:r>
              <a:rPr lang="cs-CZ" sz="2400" dirty="0">
                <a:solidFill>
                  <a:srgbClr val="FFFF00"/>
                </a:solidFill>
              </a:rPr>
              <a:t>→ Fe</a:t>
            </a:r>
            <a:r>
              <a:rPr lang="cs-CZ" sz="2400" baseline="30000" dirty="0">
                <a:solidFill>
                  <a:srgbClr val="FFFF00"/>
                </a:solidFill>
              </a:rPr>
              <a:t>3+</a:t>
            </a:r>
            <a:r>
              <a:rPr lang="cs-CZ" sz="2400" dirty="0">
                <a:solidFill>
                  <a:srgbClr val="FFFF00"/>
                </a:solidFill>
              </a:rPr>
              <a:t>, koagulace vloček </a:t>
            </a:r>
            <a:r>
              <a:rPr lang="cs-CZ" sz="2400" dirty="0" err="1">
                <a:solidFill>
                  <a:srgbClr val="FFFF00"/>
                </a:solidFill>
              </a:rPr>
              <a:t>Fe</a:t>
            </a:r>
            <a:r>
              <a:rPr lang="cs-CZ" sz="2400" dirty="0">
                <a:solidFill>
                  <a:srgbClr val="FFFF00"/>
                </a:solidFill>
              </a:rPr>
              <a:t>  </a:t>
            </a:r>
          </a:p>
          <a:p>
            <a:pPr marL="0" indent="0">
              <a:buNone/>
              <a:defRPr/>
            </a:pPr>
            <a:endParaRPr lang="cs-CZ" sz="2800" dirty="0"/>
          </a:p>
        </p:txBody>
      </p:sp>
      <p:pic>
        <p:nvPicPr>
          <p:cNvPr id="8" name="Obrázek 7" descr="P9206731.jpg">
            <a:extLst>
              <a:ext uri="{FF2B5EF4-FFF2-40B4-BE49-F238E27FC236}">
                <a16:creationId xmlns:a16="http://schemas.microsoft.com/office/drawing/2014/main" id="{91DAA34E-B758-411C-9553-44EBFE4476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459" t="9037" r="-902" b="9037"/>
          <a:stretch/>
        </p:blipFill>
        <p:spPr>
          <a:xfrm>
            <a:off x="2915816" y="4167711"/>
            <a:ext cx="354530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6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8CB0552-7DE8-46D9-8D9C-A441B469A993}"/>
              </a:ext>
            </a:extLst>
          </p:cNvPr>
          <p:cNvSpPr/>
          <p:nvPr/>
        </p:nvSpPr>
        <p:spPr bwMode="auto">
          <a:xfrm>
            <a:off x="1782161" y="0"/>
            <a:ext cx="7380312" cy="6858000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E33F93A-6AB0-40C6-AEAB-942B12125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83751"/>
            <a:ext cx="7218948" cy="5400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0F57975-B362-4061-96E7-65D56C13B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872" y="116632"/>
            <a:ext cx="6907760" cy="720725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FFFF00"/>
                </a:solidFill>
                <a:latin typeface="+mn-lt"/>
              </a:rPr>
              <a:t>Schéma jednotky elektrokoagulace</a:t>
            </a:r>
          </a:p>
        </p:txBody>
      </p:sp>
    </p:spTree>
    <p:extLst>
      <p:ext uri="{BB962C8B-B14F-4D97-AF65-F5344CB8AC3E}">
        <p14:creationId xmlns:p14="http://schemas.microsoft.com/office/powerpoint/2010/main" val="242144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8219"/>
            <a:ext cx="7772400" cy="731168"/>
          </a:xfrm>
        </p:spPr>
        <p:txBody>
          <a:bodyPr/>
          <a:lstStyle/>
          <a:p>
            <a:r>
              <a:rPr lang="cs-CZ" sz="3200" b="1" dirty="0">
                <a:solidFill>
                  <a:srgbClr val="FFFF00"/>
                </a:solidFill>
              </a:rPr>
              <a:t>Pilotní jednotka elektrokoagulace</a:t>
            </a:r>
          </a:p>
        </p:txBody>
      </p:sp>
      <p:pic>
        <p:nvPicPr>
          <p:cNvPr id="4" name="Zástupný symbol pro obsah 3" descr="P72765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132456" y="1540587"/>
            <a:ext cx="4800000" cy="3600000"/>
          </a:xfrm>
        </p:spPr>
      </p:pic>
      <p:pic>
        <p:nvPicPr>
          <p:cNvPr id="5" name="Obrázek 4" descr="P7276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9314" y="940586"/>
            <a:ext cx="4800000" cy="360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27CBC1B-34AC-4A15-9898-0F13E89DD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14" y="4721785"/>
            <a:ext cx="2400176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D4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8B30ACCA-B752-49D0-9A4B-E5873B742F5A}"/>
              </a:ext>
            </a:extLst>
          </p:cNvPr>
          <p:cNvSpPr/>
          <p:nvPr/>
        </p:nvSpPr>
        <p:spPr bwMode="auto">
          <a:xfrm>
            <a:off x="1780100" y="0"/>
            <a:ext cx="7380312" cy="6858000"/>
          </a:xfrm>
          <a:prstGeom prst="rect">
            <a:avLst/>
          </a:prstGeom>
          <a:solidFill>
            <a:srgbClr val="6FD4F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7E80622-359E-407C-9323-C07C2A496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100777"/>
            <a:ext cx="6408712" cy="907335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FF00"/>
                </a:solidFill>
                <a:latin typeface="+mn-lt"/>
              </a:rPr>
              <a:t>Podzemní voda Zlaté Hory </a:t>
            </a:r>
            <a:r>
              <a:rPr lang="cs-CZ" altLang="cs-CZ" sz="3200" b="1" dirty="0">
                <a:latin typeface="+mn-lt"/>
              </a:rPr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71BE5F9-10D7-48CF-831E-EBC0D9291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608960"/>
              </p:ext>
            </p:extLst>
          </p:nvPr>
        </p:nvGraphicFramePr>
        <p:xfrm>
          <a:off x="827584" y="1389784"/>
          <a:ext cx="7200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176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8CB0552-7DE8-46D9-8D9C-A441B469A993}"/>
              </a:ext>
            </a:extLst>
          </p:cNvPr>
          <p:cNvSpPr/>
          <p:nvPr/>
        </p:nvSpPr>
        <p:spPr bwMode="auto">
          <a:xfrm>
            <a:off x="1782161" y="0"/>
            <a:ext cx="7380312" cy="6858000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6BB1CC8-E841-474F-8969-0983783C1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390318"/>
            <a:ext cx="7056784" cy="720725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FF00"/>
                </a:solidFill>
                <a:latin typeface="+mn-lt"/>
              </a:rPr>
              <a:t>Chemismus čištění vody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2C7D4B0-0A5B-4E97-9AAA-7D04DE20F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184576"/>
          </a:xfrm>
        </p:spPr>
        <p:txBody>
          <a:bodyPr>
            <a:normAutofit/>
          </a:bodyPr>
          <a:lstStyle/>
          <a:p>
            <a:pPr marL="177800" indent="0">
              <a:lnSpc>
                <a:spcPct val="120000"/>
              </a:lnSpc>
              <a:buNone/>
              <a:defRPr/>
            </a:pPr>
            <a:endParaRPr lang="cs-CZ" sz="1800" dirty="0"/>
          </a:p>
          <a:p>
            <a:pPr marL="177800" indent="0">
              <a:lnSpc>
                <a:spcPct val="120000"/>
              </a:lnSpc>
              <a:buNone/>
              <a:defRPr/>
            </a:pPr>
            <a:endParaRPr lang="cs-CZ" sz="1800" dirty="0"/>
          </a:p>
          <a:p>
            <a:pPr marL="520700" indent="-342900">
              <a:lnSpc>
                <a:spcPct val="120000"/>
              </a:lnSpc>
              <a:buAutoNum type="arabicParenR"/>
              <a:defRPr/>
            </a:pPr>
            <a:r>
              <a:rPr lang="cs-CZ" sz="2200" dirty="0">
                <a:solidFill>
                  <a:srgbClr val="FFFF00"/>
                </a:solidFill>
              </a:rPr>
              <a:t>Redukce Cr</a:t>
            </a:r>
            <a:r>
              <a:rPr lang="cs-CZ" sz="2200" baseline="30000" dirty="0">
                <a:solidFill>
                  <a:srgbClr val="FFFF00"/>
                </a:solidFill>
              </a:rPr>
              <a:t>6+ </a:t>
            </a:r>
            <a:r>
              <a:rPr lang="cs-CZ" sz="2200" dirty="0">
                <a:solidFill>
                  <a:srgbClr val="FFFF00"/>
                </a:solidFill>
              </a:rPr>
              <a:t>dle rovnice:</a:t>
            </a:r>
          </a:p>
          <a:p>
            <a:pPr marL="534988" indent="0">
              <a:lnSpc>
                <a:spcPct val="120000"/>
              </a:lnSpc>
              <a:buNone/>
              <a:defRPr/>
            </a:pPr>
            <a:r>
              <a:rPr lang="cs-CZ" sz="2200" dirty="0">
                <a:solidFill>
                  <a:srgbClr val="FFFF00"/>
                </a:solidFill>
              </a:rPr>
              <a:t>Cr</a:t>
            </a:r>
            <a:r>
              <a:rPr lang="cs-CZ" sz="2200" baseline="-25000" dirty="0">
                <a:solidFill>
                  <a:srgbClr val="FFFF00"/>
                </a:solidFill>
              </a:rPr>
              <a:t>2</a:t>
            </a:r>
            <a:r>
              <a:rPr lang="cs-CZ" sz="2200" dirty="0">
                <a:solidFill>
                  <a:srgbClr val="FFFF00"/>
                </a:solidFill>
              </a:rPr>
              <a:t>O</a:t>
            </a:r>
            <a:r>
              <a:rPr lang="cs-CZ" sz="2200" baseline="-25000" dirty="0">
                <a:solidFill>
                  <a:srgbClr val="FFFF00"/>
                </a:solidFill>
              </a:rPr>
              <a:t>7</a:t>
            </a:r>
            <a:r>
              <a:rPr lang="cs-CZ" sz="2200" baseline="30000" dirty="0">
                <a:solidFill>
                  <a:srgbClr val="FFFF00"/>
                </a:solidFill>
              </a:rPr>
              <a:t>2−</a:t>
            </a:r>
            <a:r>
              <a:rPr lang="cs-CZ" sz="2200" dirty="0">
                <a:solidFill>
                  <a:srgbClr val="FFFF00"/>
                </a:solidFill>
              </a:rPr>
              <a:t> +6 Fe</a:t>
            </a:r>
            <a:r>
              <a:rPr lang="cs-CZ" sz="2200" baseline="30000" dirty="0">
                <a:solidFill>
                  <a:srgbClr val="FFFF00"/>
                </a:solidFill>
              </a:rPr>
              <a:t>2+</a:t>
            </a:r>
            <a:r>
              <a:rPr lang="cs-CZ" sz="2200" dirty="0">
                <a:solidFill>
                  <a:srgbClr val="FFFF00"/>
                </a:solidFill>
              </a:rPr>
              <a:t> +7 H</a:t>
            </a:r>
            <a:r>
              <a:rPr lang="cs-CZ" sz="2200" baseline="-25000" dirty="0">
                <a:solidFill>
                  <a:srgbClr val="FFFF00"/>
                </a:solidFill>
              </a:rPr>
              <a:t>2</a:t>
            </a:r>
            <a:r>
              <a:rPr lang="cs-CZ" sz="2200" dirty="0">
                <a:solidFill>
                  <a:srgbClr val="FFFF00"/>
                </a:solidFill>
              </a:rPr>
              <a:t>O → 2 Cr</a:t>
            </a:r>
            <a:r>
              <a:rPr lang="cs-CZ" sz="2200" baseline="30000" dirty="0">
                <a:solidFill>
                  <a:srgbClr val="FFFF00"/>
                </a:solidFill>
              </a:rPr>
              <a:t>3+</a:t>
            </a:r>
            <a:r>
              <a:rPr lang="cs-CZ" sz="2200" dirty="0">
                <a:solidFill>
                  <a:srgbClr val="FFFF00"/>
                </a:solidFill>
              </a:rPr>
              <a:t> +6 Fe</a:t>
            </a:r>
            <a:r>
              <a:rPr lang="cs-CZ" sz="2200" baseline="30000" dirty="0">
                <a:solidFill>
                  <a:srgbClr val="FFFF00"/>
                </a:solidFill>
              </a:rPr>
              <a:t>3+</a:t>
            </a:r>
            <a:r>
              <a:rPr lang="cs-CZ" sz="2200" dirty="0">
                <a:solidFill>
                  <a:srgbClr val="FFFF00"/>
                </a:solidFill>
              </a:rPr>
              <a:t> +14 OH</a:t>
            </a:r>
            <a:r>
              <a:rPr lang="cs-CZ" sz="2200" baseline="30000" dirty="0">
                <a:solidFill>
                  <a:srgbClr val="FFFF00"/>
                </a:solidFill>
              </a:rPr>
              <a:t>−</a:t>
            </a:r>
            <a:r>
              <a:rPr lang="cs-CZ" sz="2200" dirty="0">
                <a:solidFill>
                  <a:srgbClr val="FFFF00"/>
                </a:solidFill>
              </a:rPr>
              <a:t> </a:t>
            </a:r>
          </a:p>
          <a:p>
            <a:pPr marL="520700" indent="-342900">
              <a:lnSpc>
                <a:spcPct val="120000"/>
              </a:lnSpc>
              <a:buFont typeface="+mj-lt"/>
              <a:buAutoNum type="arabicParenR" startAt="2"/>
              <a:defRPr/>
            </a:pPr>
            <a:endParaRPr lang="cs-CZ" sz="1600" dirty="0">
              <a:solidFill>
                <a:srgbClr val="FFFF00"/>
              </a:solidFill>
            </a:endParaRPr>
          </a:p>
          <a:p>
            <a:pPr marL="520700" indent="-342900">
              <a:lnSpc>
                <a:spcPct val="120000"/>
              </a:lnSpc>
              <a:buFont typeface="+mj-lt"/>
              <a:buAutoNum type="arabicParenR" startAt="2"/>
              <a:defRPr/>
            </a:pPr>
            <a:r>
              <a:rPr lang="cs-CZ" sz="2200" dirty="0">
                <a:solidFill>
                  <a:srgbClr val="FFFF00"/>
                </a:solidFill>
              </a:rPr>
              <a:t>Adsorpce </a:t>
            </a:r>
            <a:r>
              <a:rPr lang="cs-CZ" sz="2200" dirty="0" err="1">
                <a:solidFill>
                  <a:srgbClr val="FFFF00"/>
                </a:solidFill>
              </a:rPr>
              <a:t>Cr</a:t>
            </a:r>
            <a:r>
              <a:rPr lang="cs-CZ" sz="2200" dirty="0">
                <a:solidFill>
                  <a:srgbClr val="FFFF00"/>
                </a:solidFill>
              </a:rPr>
              <a:t>(OH)</a:t>
            </a:r>
            <a:r>
              <a:rPr lang="cs-CZ" sz="2200" baseline="-25000" dirty="0">
                <a:solidFill>
                  <a:srgbClr val="FFFF00"/>
                </a:solidFill>
              </a:rPr>
              <a:t>3</a:t>
            </a:r>
            <a:r>
              <a:rPr lang="cs-CZ" sz="2200" dirty="0">
                <a:solidFill>
                  <a:srgbClr val="FFFF00"/>
                </a:solidFill>
              </a:rPr>
              <a:t> a Ni(OH)</a:t>
            </a:r>
            <a:r>
              <a:rPr lang="cs-CZ" sz="2200" baseline="-25000" dirty="0">
                <a:solidFill>
                  <a:srgbClr val="FFFF00"/>
                </a:solidFill>
              </a:rPr>
              <a:t>2</a:t>
            </a:r>
            <a:r>
              <a:rPr lang="cs-CZ" sz="2200" dirty="0">
                <a:solidFill>
                  <a:srgbClr val="FFFF00"/>
                </a:solidFill>
              </a:rPr>
              <a:t> v kalu,</a:t>
            </a:r>
          </a:p>
          <a:p>
            <a:pPr marL="177800" indent="0">
              <a:lnSpc>
                <a:spcPct val="120000"/>
              </a:lnSpc>
              <a:buNone/>
              <a:defRPr/>
            </a:pPr>
            <a:endParaRPr lang="cs-CZ" sz="1600" dirty="0">
              <a:solidFill>
                <a:srgbClr val="FFFF00"/>
              </a:solidFill>
            </a:endParaRPr>
          </a:p>
          <a:p>
            <a:pPr marL="177800" indent="0">
              <a:lnSpc>
                <a:spcPct val="120000"/>
              </a:lnSpc>
              <a:buNone/>
              <a:defRPr/>
            </a:pPr>
            <a:r>
              <a:rPr lang="cs-CZ" sz="2200" dirty="0">
                <a:solidFill>
                  <a:srgbClr val="FFFF00"/>
                </a:solidFill>
              </a:rPr>
              <a:t>Alkalizace, dávkováním roztoku Ca(OH)</a:t>
            </a:r>
            <a:r>
              <a:rPr lang="cs-CZ" sz="2200" baseline="-25000" dirty="0">
                <a:solidFill>
                  <a:srgbClr val="FFFF00"/>
                </a:solidFill>
              </a:rPr>
              <a:t>2</a:t>
            </a:r>
            <a:r>
              <a:rPr lang="cs-CZ" sz="2200" dirty="0">
                <a:solidFill>
                  <a:srgbClr val="FFFF00"/>
                </a:solidFill>
              </a:rPr>
              <a:t>, hodnota pH = 9</a:t>
            </a:r>
          </a:p>
          <a:p>
            <a:pPr marL="177800" indent="0">
              <a:lnSpc>
                <a:spcPct val="120000"/>
              </a:lnSpc>
              <a:buNone/>
              <a:defRPr/>
            </a:pPr>
            <a:endParaRPr lang="cs-CZ" sz="1600" dirty="0">
              <a:solidFill>
                <a:srgbClr val="FFFF00"/>
              </a:solidFill>
            </a:endParaRPr>
          </a:p>
          <a:p>
            <a:pPr marL="968375">
              <a:lnSpc>
                <a:spcPct val="120000"/>
              </a:lnSpc>
              <a:defRPr/>
            </a:pPr>
            <a:r>
              <a:rPr lang="cs-CZ" sz="2000" dirty="0">
                <a:solidFill>
                  <a:srgbClr val="FFFF00"/>
                </a:solidFill>
              </a:rPr>
              <a:t>Zvýšení účinnosti odstranění Ni ve formě Ni(OH)</a:t>
            </a:r>
            <a:r>
              <a:rPr lang="cs-CZ" sz="2000" baseline="-25000" dirty="0">
                <a:solidFill>
                  <a:srgbClr val="FFFF00"/>
                </a:solidFill>
              </a:rPr>
              <a:t>2</a:t>
            </a:r>
            <a:r>
              <a:rPr lang="cs-CZ" sz="2000" dirty="0">
                <a:solidFill>
                  <a:srgbClr val="FFFF00"/>
                </a:solidFill>
              </a:rPr>
              <a:t>, </a:t>
            </a:r>
          </a:p>
          <a:p>
            <a:pPr marL="911225" indent="-285750">
              <a:lnSpc>
                <a:spcPct val="120000"/>
              </a:lnSpc>
              <a:defRPr/>
            </a:pPr>
            <a:endParaRPr lang="cs-CZ" sz="1600" dirty="0">
              <a:solidFill>
                <a:srgbClr val="FFFF00"/>
              </a:solidFill>
            </a:endParaRPr>
          </a:p>
          <a:p>
            <a:pPr marL="968375">
              <a:lnSpc>
                <a:spcPct val="120000"/>
              </a:lnSpc>
              <a:defRPr/>
            </a:pPr>
            <a:r>
              <a:rPr lang="cs-CZ" sz="2000" dirty="0">
                <a:solidFill>
                  <a:srgbClr val="FFFF00"/>
                </a:solidFill>
              </a:rPr>
              <a:t>Zlepšení sedimentace vloček </a:t>
            </a:r>
            <a:r>
              <a:rPr lang="cs-CZ" sz="2000" dirty="0" err="1">
                <a:solidFill>
                  <a:srgbClr val="FFFF00"/>
                </a:solidFill>
              </a:rPr>
              <a:t>Fe</a:t>
            </a:r>
            <a:r>
              <a:rPr lang="cs-CZ" sz="2000" dirty="0">
                <a:solidFill>
                  <a:srgbClr val="FFFF00"/>
                </a:solidFill>
              </a:rPr>
              <a:t>.</a:t>
            </a:r>
          </a:p>
          <a:p>
            <a:pPr marL="177800" indent="0">
              <a:lnSpc>
                <a:spcPct val="120000"/>
              </a:lnSpc>
              <a:buNone/>
              <a:defRPr/>
            </a:pPr>
            <a:endParaRPr lang="cs-CZ" sz="600" dirty="0">
              <a:solidFill>
                <a:srgbClr val="FFFF00"/>
              </a:solidFill>
            </a:endParaRPr>
          </a:p>
          <a:p>
            <a:pPr marL="177800" indent="0">
              <a:lnSpc>
                <a:spcPct val="120000"/>
              </a:lnSpc>
              <a:buNone/>
              <a:defRPr/>
            </a:pPr>
            <a:endParaRPr lang="cs-CZ" sz="2000" dirty="0">
              <a:solidFill>
                <a:srgbClr val="FFFF00"/>
              </a:solidFill>
            </a:endParaRPr>
          </a:p>
          <a:p>
            <a:pPr marL="177800" indent="0">
              <a:lnSpc>
                <a:spcPct val="120000"/>
              </a:lnSpc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5599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bdélník 2">
            <a:extLst>
              <a:ext uri="{FF2B5EF4-FFF2-40B4-BE49-F238E27FC236}">
                <a16:creationId xmlns:a16="http://schemas.microsoft.com/office/drawing/2014/main" id="{B712A288-996A-4B70-B0BD-DBF40B3C76B5}"/>
              </a:ext>
            </a:extLst>
          </p:cNvPr>
          <p:cNvSpPr/>
          <p:nvPr/>
        </p:nvSpPr>
        <p:spPr bwMode="auto">
          <a:xfrm>
            <a:off x="729081" y="0"/>
            <a:ext cx="8820472" cy="6858000"/>
          </a:xfrm>
          <a:prstGeom prst="rect">
            <a:avLst/>
          </a:prstGeom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2B5EC93-51CD-411F-BCA1-64A8D4427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9160" y="19401"/>
            <a:ext cx="8712968" cy="907335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FFFF00"/>
                </a:solidFill>
                <a:latin typeface="+mn-lt"/>
              </a:rPr>
              <a:t>Procesní parametry EC Zlaté Hory</a:t>
            </a:r>
            <a:endParaRPr lang="cs-CZ" altLang="cs-CZ" sz="3600" b="1" dirty="0">
              <a:latin typeface="+mn-lt"/>
            </a:endParaRPr>
          </a:p>
        </p:txBody>
      </p:sp>
      <p:pic>
        <p:nvPicPr>
          <p:cNvPr id="6" name="Obrázek 5" descr="P8019462.JPG">
            <a:extLst>
              <a:ext uri="{FF2B5EF4-FFF2-40B4-BE49-F238E27FC236}">
                <a16:creationId xmlns:a16="http://schemas.microsoft.com/office/drawing/2014/main" id="{C2AC2E0D-644C-443B-BFA8-004883999E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951" y="3628059"/>
            <a:ext cx="3600000" cy="2700000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0E5B258-F8E1-467D-92C2-5A5554884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38916"/>
              </p:ext>
            </p:extLst>
          </p:nvPr>
        </p:nvGraphicFramePr>
        <p:xfrm>
          <a:off x="706506" y="1023967"/>
          <a:ext cx="5184576" cy="1802892"/>
        </p:xfrm>
        <a:graphic>
          <a:graphicData uri="http://schemas.openxmlformats.org/drawingml/2006/table">
            <a:tbl>
              <a:tblPr/>
              <a:tblGrid>
                <a:gridCol w="402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Průtok [l/hod]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200 - 400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Vložený proud [A]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45 - 60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258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Ustálené napětí [V]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2,2 – 4,2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Dávkování </a:t>
                      </a:r>
                      <a:r>
                        <a:rPr lang="cs-CZ" sz="18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Fe</a:t>
                      </a: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[mg/l]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80 - 100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Dávkování  0,03% </a:t>
                      </a: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ʘ </a:t>
                      </a: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flokulantu [l/hod]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5 – 7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Dávkování 8%  </a:t>
                      </a: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ʘ </a:t>
                      </a: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Ca(OH)</a:t>
                      </a:r>
                      <a:r>
                        <a:rPr lang="cs-CZ" sz="1800" baseline="-25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[l/hod]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6E90CCD5-4AD2-43F2-BB08-453A28A29CE0}"/>
              </a:ext>
            </a:extLst>
          </p:cNvPr>
          <p:cNvSpPr/>
          <p:nvPr/>
        </p:nvSpPr>
        <p:spPr>
          <a:xfrm>
            <a:off x="195300" y="2834350"/>
            <a:ext cx="4944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800" dirty="0">
                <a:solidFill>
                  <a:srgbClr val="FFFF00"/>
                </a:solidFill>
              </a:rPr>
              <a:t>Proplachy vodou a regenerace H</a:t>
            </a:r>
            <a:r>
              <a:rPr lang="cs-CZ" sz="1800" baseline="-25000" dirty="0">
                <a:solidFill>
                  <a:srgbClr val="FFFF00"/>
                </a:solidFill>
              </a:rPr>
              <a:t>3</a:t>
            </a:r>
            <a:r>
              <a:rPr lang="cs-CZ" sz="1800" dirty="0">
                <a:solidFill>
                  <a:srgbClr val="FFFF00"/>
                </a:solidFill>
              </a:rPr>
              <a:t>PO</a:t>
            </a:r>
            <a:r>
              <a:rPr lang="cs-CZ" sz="1800" baseline="-25000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16F9F8D-9A82-4C58-8DD9-6AA587F32C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-159"/>
          <a:stretch/>
        </p:blipFill>
        <p:spPr bwMode="auto">
          <a:xfrm rot="10800000">
            <a:off x="4666083" y="3636080"/>
            <a:ext cx="4068875" cy="27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694200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EAEAEA"/>
      </a:lt1>
      <a:dk2>
        <a:srgbClr val="4D4D4D"/>
      </a:dk2>
      <a:lt2>
        <a:srgbClr val="0890FE"/>
      </a:lt2>
      <a:accent1>
        <a:srgbClr val="21A1FF"/>
      </a:accent1>
      <a:accent2>
        <a:srgbClr val="3CB1EB"/>
      </a:accent2>
      <a:accent3>
        <a:srgbClr val="F3F3F3"/>
      </a:accent3>
      <a:accent4>
        <a:srgbClr val="404040"/>
      </a:accent4>
      <a:accent5>
        <a:srgbClr val="ABCDFF"/>
      </a:accent5>
      <a:accent6>
        <a:srgbClr val="35A0D5"/>
      </a:accent6>
      <a:hlink>
        <a:srgbClr val="69A40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89B9"/>
        </a:lt2>
        <a:accent1>
          <a:srgbClr val="0DA5C9"/>
        </a:accent1>
        <a:accent2>
          <a:srgbClr val="31AED5"/>
        </a:accent2>
        <a:accent3>
          <a:srgbClr val="FFFFFF"/>
        </a:accent3>
        <a:accent4>
          <a:srgbClr val="404040"/>
        </a:accent4>
        <a:accent5>
          <a:srgbClr val="AACFE1"/>
        </a:accent5>
        <a:accent6>
          <a:srgbClr val="2B9DC1"/>
        </a:accent6>
        <a:hlink>
          <a:srgbClr val="4AC9D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17CB9"/>
        </a:lt2>
        <a:accent1>
          <a:srgbClr val="078CCF"/>
        </a:accent1>
        <a:accent2>
          <a:srgbClr val="2AA5DC"/>
        </a:accent2>
        <a:accent3>
          <a:srgbClr val="FFFFFF"/>
        </a:accent3>
        <a:accent4>
          <a:srgbClr val="404040"/>
        </a:accent4>
        <a:accent5>
          <a:srgbClr val="AAC5E4"/>
        </a:accent5>
        <a:accent6>
          <a:srgbClr val="2595C7"/>
        </a:accent6>
        <a:hlink>
          <a:srgbClr val="49B8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890FE"/>
        </a:lt2>
        <a:accent1>
          <a:srgbClr val="21A1FF"/>
        </a:accent1>
        <a:accent2>
          <a:srgbClr val="3CB1EB"/>
        </a:accent2>
        <a:accent3>
          <a:srgbClr val="FFFFFF"/>
        </a:accent3>
        <a:accent4>
          <a:srgbClr val="404040"/>
        </a:accent4>
        <a:accent5>
          <a:srgbClr val="ABCDFF"/>
        </a:accent5>
        <a:accent6>
          <a:srgbClr val="35A0D5"/>
        </a:accent6>
        <a:hlink>
          <a:srgbClr val="60CA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890FE"/>
        </a:lt2>
        <a:accent1>
          <a:srgbClr val="21A1FF"/>
        </a:accent1>
        <a:accent2>
          <a:srgbClr val="3CB1EB"/>
        </a:accent2>
        <a:accent3>
          <a:srgbClr val="FFFFFF"/>
        </a:accent3>
        <a:accent4>
          <a:srgbClr val="404040"/>
        </a:accent4>
        <a:accent5>
          <a:srgbClr val="ABCDFF"/>
        </a:accent5>
        <a:accent6>
          <a:srgbClr val="35A0D5"/>
        </a:accent6>
        <a:hlink>
          <a:srgbClr val="00A4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890FE"/>
        </a:lt2>
        <a:accent1>
          <a:srgbClr val="21A1FF"/>
        </a:accent1>
        <a:accent2>
          <a:srgbClr val="3CB1EB"/>
        </a:accent2>
        <a:accent3>
          <a:srgbClr val="FFFFFF"/>
        </a:accent3>
        <a:accent4>
          <a:srgbClr val="404040"/>
        </a:accent4>
        <a:accent5>
          <a:srgbClr val="ABCDFF"/>
        </a:accent5>
        <a:accent6>
          <a:srgbClr val="35A0D5"/>
        </a:accent6>
        <a:hlink>
          <a:srgbClr val="69A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1050</TotalTime>
  <Words>526</Words>
  <Application>Microsoft Office PowerPoint</Application>
  <PresentationFormat>Předvádění na obrazovce (4:3)</PresentationFormat>
  <Paragraphs>160</Paragraphs>
  <Slides>21</Slides>
  <Notes>17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Propojení</vt:lpstr>
      </vt:variant>
      <vt:variant>
        <vt:i4>6</vt:i4>
      </vt:variant>
      <vt:variant>
        <vt:lpstr>Nadpisy snímků</vt:lpstr>
      </vt:variant>
      <vt:variant>
        <vt:i4>21</vt:i4>
      </vt:variant>
    </vt:vector>
  </HeadingPairs>
  <TitlesOfParts>
    <vt:vector size="33" baseType="lpstr">
      <vt:lpstr>Arial</vt:lpstr>
      <vt:lpstr>Calibri</vt:lpstr>
      <vt:lpstr>Microsoft Sans Serif</vt:lpstr>
      <vt:lpstr>Times New Roman</vt:lpstr>
      <vt:lpstr>Wingdings</vt:lpstr>
      <vt:lpstr>powerpoint-template-24</vt:lpstr>
      <vt:lpstr>file:///C:\Users\pavel.masin\Documents\DEKONTA\ELCHEM\Lokalita%20Velobel%20Zlaté%20Hory\Data%20z%20loggeru\Data_ZLH_2017.xlsx!ANL%20průběh%20výsl_Ni_Cr_Zn!%5bData_ZLH_2017.xlsx%5dANL%20průběh%20výsl_Ni_Cr_Zn%20Graf%2011</vt:lpstr>
      <vt:lpstr>file:///C:\Users\pavel.masin\Documents\DEKONTA\ELCHEM\Lokalita%20Velobel%20Zlaté%20Hory\Data%20z%20loggeru\Data_ZLH_2017.xlsx!ANL%20průběh%20výsl_Ni_Cr_Zn!%5bData_ZLH_2017.xlsx%5dANL%20průběh%20výsl_Ni_Cr_Zn%20Graf%2012</vt:lpstr>
      <vt:lpstr>file:///C:\Users\pavel.masin\Documents\DEKONTA\Eltermod_Termizo\Výstupy_2018\Termizo_výsledky_2017_MS.xlsx!grafy%20fáze2!%5bTermizo_výsledky_2017_MS.xlsx%5dgrafy%20fáze2%20Graf%209</vt:lpstr>
      <vt:lpstr>file:///C:\Users\pavel.masin\Documents\DEKONTA\Eltermod_Termizo\Výstupy_2018\Termizo_výsledky_2017_MS.xlsx!grafy%20fáze2!%5bTermizo_výsledky_2017_MS.xlsx%5dgrafy%20fáze2%20Graf%2012</vt:lpstr>
      <vt:lpstr>file:///C:\Users\pavel.masin\Documents\DEKONTA\Eltermod_Termizo\Výstupy_2018\Termizo_výsledky_2017_MS.xlsx!grafy%20fáze2!%5bTermizo_výsledky_2017_MS.xlsx%5dgrafy%20fáze2%20Graf%2013</vt:lpstr>
      <vt:lpstr>file:///C:\Users\pavel.masin\Documents\DEKONTA\Eltermod_Termizo\Výstupy_2018\Termizo_výsledky_2017_A.xlsx!grafy%20fáze2_X!%5bTermizo_výsledky_2017_A.xlsx%5dgrafy%20fáze2_X%20Graf%2020</vt:lpstr>
      <vt:lpstr>Odstraňování toxických kovů z kontaminovaných vod metodou elektrokoagulace </vt:lpstr>
      <vt:lpstr>Prezentace aplikace PowerPoint</vt:lpstr>
      <vt:lpstr>Obsah přednášky</vt:lpstr>
      <vt:lpstr>Princip elektrokoagulace</vt:lpstr>
      <vt:lpstr>Schéma jednotky elektrokoagulace</vt:lpstr>
      <vt:lpstr>Pilotní jednotka elektrokoagulace</vt:lpstr>
      <vt:lpstr>Podzemní voda Zlaté Hory  </vt:lpstr>
      <vt:lpstr>Chemismus čištění vody</vt:lpstr>
      <vt:lpstr>Procesní parametry EC Zlaté Hory</vt:lpstr>
      <vt:lpstr>Prezentace aplikace PowerPoint</vt:lpstr>
      <vt:lpstr>Koncentrace chromu ve vodě</vt:lpstr>
      <vt:lpstr>Koncentrace niklu ve vodě</vt:lpstr>
      <vt:lpstr>Shrnutí EC Zlaté Hory</vt:lpstr>
      <vt:lpstr>Testování EC v Termizu Liberec</vt:lpstr>
      <vt:lpstr>Zapojení elektrokoagulace Termizo</vt:lpstr>
      <vt:lpstr>Procesní parametry EC</vt:lpstr>
      <vt:lpstr>Proud 1 – sledování kovů Zn, Pb, Cd</vt:lpstr>
      <vt:lpstr>Výstupní proud (Ko-Ko), sledování Zn</vt:lpstr>
      <vt:lpstr>Shrnutí EC Termizo </vt:lpstr>
      <vt:lpstr>Závěr</vt:lpstr>
      <vt:lpstr>Prezentace aplikace PowerPoint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pavel.masin</dc:creator>
  <cp:lastModifiedBy>Dekonta Software</cp:lastModifiedBy>
  <cp:revision>118</cp:revision>
  <dcterms:created xsi:type="dcterms:W3CDTF">2018-11-25T18:59:50Z</dcterms:created>
  <dcterms:modified xsi:type="dcterms:W3CDTF">2019-03-19T08:56:23Z</dcterms:modified>
</cp:coreProperties>
</file>