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32" r:id="rId1"/>
  </p:sldMasterIdLst>
  <p:sldIdLst>
    <p:sldId id="256" r:id="rId2"/>
    <p:sldId id="257" r:id="rId3"/>
    <p:sldId id="278" r:id="rId4"/>
    <p:sldId id="258" r:id="rId5"/>
    <p:sldId id="261" r:id="rId6"/>
    <p:sldId id="280" r:id="rId7"/>
    <p:sldId id="259" r:id="rId8"/>
    <p:sldId id="285" r:id="rId9"/>
    <p:sldId id="286" r:id="rId10"/>
    <p:sldId id="282" r:id="rId11"/>
    <p:sldId id="277" r:id="rId12"/>
    <p:sldId id="269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9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73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14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34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10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73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3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5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75A1341-5FC7-40A6-8D0C-713AB4F42D7E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1E2C1-81E0-4892-82D0-B51F949036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23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Použití hydrogenuhličitanu sodného pro čištění spalin v malém měřítku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Boleslav Zach, Michal </a:t>
            </a:r>
            <a:r>
              <a:rPr lang="cs-CZ" dirty="0" err="1"/>
              <a:t>Šyc</a:t>
            </a:r>
            <a:r>
              <a:rPr lang="cs-CZ" dirty="0"/>
              <a:t>, Michael Pohořelý, Karel Svoboda, Šárka Václavková, Jaroslav </a:t>
            </a:r>
            <a:r>
              <a:rPr lang="cs-CZ" dirty="0" err="1"/>
              <a:t>Moško</a:t>
            </a:r>
            <a:r>
              <a:rPr lang="cs-CZ" dirty="0"/>
              <a:t>, Jiří Brynda, Miroslav Punčochář</a:t>
            </a:r>
          </a:p>
          <a:p>
            <a:r>
              <a:rPr lang="cs-CZ" dirty="0"/>
              <a:t>Ústav chemických procesů AV ČR, v. v. i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319549" y="575133"/>
            <a:ext cx="6501091" cy="614486"/>
            <a:chOff x="1382202" y="1162845"/>
            <a:chExt cx="6501091" cy="614486"/>
          </a:xfrm>
        </p:grpSpPr>
        <p:pic>
          <p:nvPicPr>
            <p:cNvPr id="5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605" y="1261642"/>
              <a:ext cx="2199688" cy="416892"/>
            </a:xfrm>
            <a:prstGeom prst="rect">
              <a:avLst/>
            </a:prstGeom>
            <a:noFill/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202" y="1162845"/>
              <a:ext cx="4301403" cy="614486"/>
            </a:xfrm>
            <a:prstGeom prst="rect">
              <a:avLst/>
            </a:prstGeom>
          </p:spPr>
        </p:pic>
      </p:grpSp>
      <p:sp>
        <p:nvSpPr>
          <p:cNvPr id="7" name="TextovéPole 6"/>
          <p:cNvSpPr txBox="1"/>
          <p:nvPr/>
        </p:nvSpPr>
        <p:spPr>
          <a:xfrm>
            <a:off x="2705725" y="5059180"/>
            <a:ext cx="3342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Odpadové fórum 2019</a:t>
            </a:r>
          </a:p>
          <a:p>
            <a:pPr algn="ctr"/>
            <a:r>
              <a:rPr lang="cs-CZ" dirty="0" smtClean="0"/>
              <a:t>Hustopeče</a:t>
            </a:r>
          </a:p>
          <a:p>
            <a:pPr algn="ctr"/>
            <a:r>
              <a:rPr lang="cs-CZ" dirty="0" smtClean="0"/>
              <a:t>19. 3. 2019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0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001843"/>
          </a:xfrm>
        </p:spPr>
        <p:txBody>
          <a:bodyPr/>
          <a:lstStyle/>
          <a:p>
            <a:r>
              <a:rPr lang="cs-CZ" dirty="0" smtClean="0"/>
              <a:t>Nastavení složení spalin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Surové spaliny: formou úpravy složení pelet</a:t>
            </a:r>
          </a:p>
          <a:p>
            <a:pPr lvl="1"/>
            <a:r>
              <a:rPr lang="en-GB" dirty="0" smtClean="0"/>
              <a:t>CaCl</a:t>
            </a:r>
            <a:r>
              <a:rPr lang="en-GB" baseline="-25000" dirty="0" smtClean="0"/>
              <a:t>2</a:t>
            </a:r>
            <a:r>
              <a:rPr lang="en-GB" dirty="0" smtClean="0"/>
              <a:t> (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vodě</a:t>
            </a:r>
            <a:r>
              <a:rPr lang="en-GB" dirty="0" smtClean="0"/>
              <a:t>) </a:t>
            </a:r>
            <a:r>
              <a:rPr lang="en-GB" dirty="0" err="1" smtClean="0"/>
              <a:t>nebo</a:t>
            </a:r>
            <a:r>
              <a:rPr lang="en-GB" dirty="0" smtClean="0"/>
              <a:t> c</a:t>
            </a:r>
            <a:r>
              <a:rPr lang="cs-CZ" dirty="0" err="1" smtClean="0"/>
              <a:t>hloralhydrát</a:t>
            </a:r>
            <a:r>
              <a:rPr lang="cs-CZ" dirty="0" smtClean="0"/>
              <a:t> </a:t>
            </a:r>
            <a:r>
              <a:rPr lang="cs-CZ" dirty="0" smtClean="0"/>
              <a:t>(rozpuštěno v </a:t>
            </a:r>
            <a:r>
              <a:rPr lang="cs-CZ" dirty="0" err="1" smtClean="0"/>
              <a:t>ethanolu</a:t>
            </a:r>
            <a:r>
              <a:rPr lang="cs-CZ" dirty="0" smtClean="0"/>
              <a:t>) -&gt; </a:t>
            </a:r>
            <a:r>
              <a:rPr lang="cs-CZ" dirty="0" err="1" smtClean="0"/>
              <a:t>HCl</a:t>
            </a:r>
            <a:endParaRPr lang="cs-CZ" dirty="0" smtClean="0"/>
          </a:p>
          <a:p>
            <a:pPr lvl="1"/>
            <a:r>
              <a:rPr lang="cs-CZ" dirty="0" smtClean="0"/>
              <a:t>S</a:t>
            </a:r>
            <a:r>
              <a:rPr lang="cs-CZ" baseline="30000" dirty="0" smtClean="0"/>
              <a:t>0</a:t>
            </a:r>
            <a:r>
              <a:rPr lang="cs-CZ" dirty="0" smtClean="0"/>
              <a:t> (rozpuštěno v toluenu) -&gt; SO</a:t>
            </a:r>
            <a:r>
              <a:rPr lang="cs-CZ" baseline="-25000" dirty="0" smtClean="0"/>
              <a:t>2</a:t>
            </a:r>
          </a:p>
          <a:p>
            <a:pPr lvl="1"/>
            <a:endParaRPr lang="cs-CZ" baseline="-25000" dirty="0"/>
          </a:p>
          <a:p>
            <a:r>
              <a:rPr lang="cs-CZ" dirty="0" smtClean="0"/>
              <a:t>Čištěné spaliny: NaHCO</a:t>
            </a:r>
            <a:r>
              <a:rPr lang="cs-CZ" baseline="-25000" dirty="0" smtClean="0"/>
              <a:t>3</a:t>
            </a:r>
            <a:r>
              <a:rPr lang="cs-CZ" dirty="0" smtClean="0"/>
              <a:t> (částice o velikosti 10 µm)– dávkování regulováno podle aktuální hodnoty SO</a:t>
            </a:r>
            <a:r>
              <a:rPr lang="cs-CZ" baseline="-25000" dirty="0" smtClean="0"/>
              <a:t>2</a:t>
            </a:r>
            <a:r>
              <a:rPr lang="cs-CZ" dirty="0" smtClean="0"/>
              <a:t> v čistých spalinách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2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experimentu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6413" y="18213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27" y="1659040"/>
            <a:ext cx="6433435" cy="4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3631" y="6169077"/>
            <a:ext cx="46196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Záznam koncentrací SO</a:t>
            </a:r>
            <a:r>
              <a:rPr kumimoji="0" lang="cs-CZ" altLang="cs-CZ" sz="11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O</a:t>
            </a:r>
            <a:r>
              <a:rPr kumimoji="0" lang="cs-CZ" altLang="cs-CZ" sz="1100" b="1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 průběhu experimentu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8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9154" y="17313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3" name="Obrázek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3" y="1830756"/>
            <a:ext cx="5908061" cy="40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7082" y="6007966"/>
            <a:ext cx="552312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Závislost spotřeby sorbentu na jednotlivé polutanty na složení spalin; přepočteno na 500 mg/m</a:t>
            </a:r>
            <a:r>
              <a:rPr kumimoji="0" lang="cs-CZ" altLang="cs-CZ" sz="11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celkové koncentrace polutantů (SO</a:t>
            </a:r>
            <a:r>
              <a:rPr kumimoji="0" lang="cs-CZ" altLang="cs-CZ" sz="11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+HCl) v surových spalinách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95204"/>
              </p:ext>
            </p:extLst>
          </p:nvPr>
        </p:nvGraphicFramePr>
        <p:xfrm>
          <a:off x="6539523" y="5451706"/>
          <a:ext cx="2305988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4367">
                  <a:extLst>
                    <a:ext uri="{9D8B030D-6E8A-4147-A177-3AD203B41FA5}">
                      <a16:colId xmlns:a16="http://schemas.microsoft.com/office/drawing/2014/main" val="3328911748"/>
                    </a:ext>
                  </a:extLst>
                </a:gridCol>
                <a:gridCol w="1341621">
                  <a:extLst>
                    <a:ext uri="{9D8B030D-6E8A-4147-A177-3AD203B41FA5}">
                      <a16:colId xmlns:a16="http://schemas.microsoft.com/office/drawing/2014/main" val="3131268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Látka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 </a:t>
                      </a:r>
                      <a:r>
                        <a:rPr lang="cs-CZ" baseline="0" dirty="0" smtClean="0"/>
                        <a:t>[g/mol]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371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</a:t>
                      </a:r>
                      <a:r>
                        <a:rPr lang="cs-CZ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2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HCl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635317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3676969" y="4700136"/>
            <a:ext cx="270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HCl:SO</a:t>
            </a:r>
            <a:r>
              <a:rPr lang="cs-CZ" sz="1400" baseline="-25000" dirty="0" smtClean="0"/>
              <a:t>2</a:t>
            </a:r>
            <a:r>
              <a:rPr lang="cs-CZ" sz="1400" dirty="0" smtClean="0"/>
              <a:t> (mol) = </a:t>
            </a:r>
            <a:r>
              <a:rPr lang="cs-CZ" sz="1400" dirty="0" smtClean="0"/>
              <a:t>1,</a:t>
            </a:r>
            <a:r>
              <a:rPr lang="en-GB" sz="1400" dirty="0" smtClean="0"/>
              <a:t>6</a:t>
            </a:r>
            <a:endParaRPr lang="cs-CZ" sz="1400" dirty="0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4601207" y="3883640"/>
            <a:ext cx="906905" cy="75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274557" y="603174"/>
            <a:ext cx="4008922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2NaHCO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GB" sz="105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SO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CO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 + 2HCl → 2NaCl + H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O + CO</a:t>
            </a:r>
            <a:r>
              <a:rPr lang="en-GB" sz="105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1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15590" y="22769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7" name="Obrázek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4" y="837281"/>
            <a:ext cx="8091135" cy="52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83130" y="6145430"/>
            <a:ext cx="625459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Vliv poměru </a:t>
            </a:r>
            <a:r>
              <a:rPr kumimoji="0" lang="cs-CZ" altLang="cs-CZ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SO</a:t>
            </a:r>
            <a:r>
              <a:rPr kumimoji="0" lang="cs-CZ" altLang="cs-CZ" sz="11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 spalinách na zachycený podíl jednotlivých polutantů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Reakce </a:t>
            </a:r>
            <a:r>
              <a:rPr lang="cs-CZ" dirty="0"/>
              <a:t>NaHCO</a:t>
            </a:r>
            <a:r>
              <a:rPr lang="cs-CZ" baseline="-25000" dirty="0"/>
              <a:t>3</a:t>
            </a:r>
            <a:r>
              <a:rPr lang="cs-CZ" dirty="0"/>
              <a:t> (Na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 s </a:t>
            </a:r>
            <a:r>
              <a:rPr lang="cs-CZ" dirty="0" err="1"/>
              <a:t>HCl</a:t>
            </a:r>
            <a:r>
              <a:rPr lang="cs-CZ" dirty="0"/>
              <a:t> probíhá </a:t>
            </a:r>
            <a:r>
              <a:rPr lang="cs-CZ" dirty="0" smtClean="0"/>
              <a:t>rychleji (ve srovnání s SO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</a:p>
          <a:p>
            <a:r>
              <a:rPr lang="cs-CZ" dirty="0" smtClean="0"/>
              <a:t>Emisní limity pro </a:t>
            </a:r>
            <a:r>
              <a:rPr lang="cs-CZ" dirty="0" err="1" smtClean="0"/>
              <a:t>HCl</a:t>
            </a:r>
            <a:r>
              <a:rPr lang="cs-CZ" dirty="0" smtClean="0"/>
              <a:t> a SO</a:t>
            </a:r>
            <a:r>
              <a:rPr lang="cs-CZ" baseline="-25000" dirty="0" smtClean="0"/>
              <a:t>2</a:t>
            </a:r>
            <a:r>
              <a:rPr lang="cs-CZ" dirty="0" smtClean="0"/>
              <a:t> dosaženy zároveň při následujícím složení spalin: </a:t>
            </a:r>
            <a:r>
              <a:rPr lang="en-US" dirty="0"/>
              <a:t>200 mg/m</a:t>
            </a:r>
            <a:r>
              <a:rPr lang="en-US" baseline="30000" dirty="0"/>
              <a:t>3</a:t>
            </a:r>
            <a:r>
              <a:rPr lang="en-US" dirty="0"/>
              <a:t>  </a:t>
            </a:r>
            <a:r>
              <a:rPr lang="en-US" dirty="0" err="1"/>
              <a:t>HCl</a:t>
            </a:r>
            <a:r>
              <a:rPr lang="en-US" dirty="0"/>
              <a:t> a 500 mg/m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S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cs-CZ" dirty="0" smtClean="0"/>
              <a:t>Typická </a:t>
            </a:r>
            <a:r>
              <a:rPr lang="cs-CZ" dirty="0" smtClean="0"/>
              <a:t>konverze sorbentu kolem 65 %</a:t>
            </a:r>
          </a:p>
          <a:p>
            <a:pPr marL="377190" lvl="2">
              <a:spcBef>
                <a:spcPts val="1000"/>
              </a:spcBef>
              <a:spcAft>
                <a:spcPts val="0"/>
              </a:spcAft>
            </a:pPr>
            <a:r>
              <a:rPr lang="cs-CZ" dirty="0"/>
              <a:t>více, než bylo očekáváno podle údajů v </a:t>
            </a:r>
            <a:r>
              <a:rPr lang="cs-CZ" dirty="0" smtClean="0"/>
              <a:t>literatuře</a:t>
            </a:r>
          </a:p>
          <a:p>
            <a:pPr lvl="1"/>
            <a:r>
              <a:rPr lang="cs-CZ" dirty="0" smtClean="0"/>
              <a:t>méně, než bylo očekáváno podle výrobců sorbentů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27" y="3147461"/>
            <a:ext cx="6268558" cy="10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86364" y="3935742"/>
            <a:ext cx="7404653" cy="782262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cs-CZ" sz="1800" dirty="0" smtClean="0"/>
              <a:t>Boleslav Zach		Oddělení environmentálního inženýrství</a:t>
            </a:r>
            <a:br>
              <a:rPr lang="cs-CZ" sz="1800" dirty="0" smtClean="0"/>
            </a:br>
            <a:r>
              <a:rPr lang="cs-CZ" sz="1800" dirty="0"/>
              <a:t>zach@icpf.cas.cz </a:t>
            </a:r>
            <a:r>
              <a:rPr lang="cs-CZ" sz="1800" dirty="0" smtClean="0"/>
              <a:t>	Ústav </a:t>
            </a:r>
            <a:r>
              <a:rPr lang="cs-CZ" sz="1800" dirty="0"/>
              <a:t>chemických procesů AV ČR, v. v. i</a:t>
            </a:r>
            <a:r>
              <a:rPr lang="cs-CZ" sz="1800" dirty="0" smtClean="0"/>
              <a:t>.</a:t>
            </a:r>
          </a:p>
          <a:p>
            <a:pPr marL="34290" indent="0">
              <a:buNone/>
            </a:pPr>
            <a:endParaRPr lang="cs-CZ" sz="1800" dirty="0" smtClean="0"/>
          </a:p>
        </p:txBody>
      </p:sp>
      <p:pic>
        <p:nvPicPr>
          <p:cNvPr id="10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09" y="3037327"/>
            <a:ext cx="3214962" cy="609310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324" y="2052745"/>
            <a:ext cx="6286732" cy="89810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40093" y="4773867"/>
            <a:ext cx="7273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Práce vznikla v rámci Centra kompetence pro energetické využití odpadů (projekt TE02000236) s podporou Technologické agentury České </a:t>
            </a:r>
            <a:r>
              <a:rPr lang="cs-CZ" dirty="0" smtClean="0"/>
              <a:t>republiky</a:t>
            </a:r>
            <a:r>
              <a:rPr lang="en-GB" dirty="0" smtClean="0"/>
              <a:t>.</a:t>
            </a:r>
            <a:endParaRPr lang="en-GB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Zákaz skládkování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7" y="1965961"/>
            <a:ext cx="8280247" cy="364254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54087" y="5736880"/>
            <a:ext cx="80876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Eunomia Research &amp; Consulting. Landfill Bans: Feasibility Research, FINAL REPORT, November 2012, Project code: EVA130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5641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Malá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2" y="2057400"/>
            <a:ext cx="3624808" cy="4038600"/>
          </a:xfrm>
        </p:spPr>
        <p:txBody>
          <a:bodyPr/>
          <a:lstStyle/>
          <a:p>
            <a:pPr marL="34290" indent="0">
              <a:buNone/>
            </a:pPr>
            <a:r>
              <a:rPr lang="cs-CZ" dirty="0" smtClean="0"/>
              <a:t>Důležité faktory</a:t>
            </a:r>
          </a:p>
          <a:p>
            <a:r>
              <a:rPr lang="cs-CZ" dirty="0" smtClean="0"/>
              <a:t>Suché čištění</a:t>
            </a:r>
            <a:endParaRPr lang="cs-CZ" dirty="0"/>
          </a:p>
          <a:p>
            <a:pPr lvl="1"/>
            <a:r>
              <a:rPr lang="cs-CZ" dirty="0" smtClean="0"/>
              <a:t>dávkování</a:t>
            </a:r>
          </a:p>
          <a:p>
            <a:pPr lvl="1"/>
            <a:r>
              <a:rPr lang="cs-CZ" dirty="0" smtClean="0"/>
              <a:t>odpadní voda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48360"/>
              </p:ext>
            </p:extLst>
          </p:nvPr>
        </p:nvGraphicFramePr>
        <p:xfrm>
          <a:off x="1509012" y="3502826"/>
          <a:ext cx="5633802" cy="301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327">
                  <a:extLst>
                    <a:ext uri="{9D8B030D-6E8A-4147-A177-3AD203B41FA5}">
                      <a16:colId xmlns:a16="http://schemas.microsoft.com/office/drawing/2014/main" val="653574997"/>
                    </a:ext>
                  </a:extLst>
                </a:gridCol>
                <a:gridCol w="867821">
                  <a:extLst>
                    <a:ext uri="{9D8B030D-6E8A-4147-A177-3AD203B41FA5}">
                      <a16:colId xmlns:a16="http://schemas.microsoft.com/office/drawing/2014/main" val="2266461099"/>
                    </a:ext>
                  </a:extLst>
                </a:gridCol>
                <a:gridCol w="1148356">
                  <a:extLst>
                    <a:ext uri="{9D8B030D-6E8A-4147-A177-3AD203B41FA5}">
                      <a16:colId xmlns:a16="http://schemas.microsoft.com/office/drawing/2014/main" val="1379868942"/>
                    </a:ext>
                  </a:extLst>
                </a:gridCol>
                <a:gridCol w="1086787">
                  <a:extLst>
                    <a:ext uri="{9D8B030D-6E8A-4147-A177-3AD203B41FA5}">
                      <a16:colId xmlns:a16="http://schemas.microsoft.com/office/drawing/2014/main" val="2804348279"/>
                    </a:ext>
                  </a:extLst>
                </a:gridCol>
                <a:gridCol w="1506511">
                  <a:extLst>
                    <a:ext uri="{9D8B030D-6E8A-4147-A177-3AD203B41FA5}">
                      <a16:colId xmlns:a16="http://schemas.microsoft.com/office/drawing/2014/main" val="4051445071"/>
                    </a:ext>
                  </a:extLst>
                </a:gridCol>
              </a:tblGrid>
              <a:tr h="134162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Filtrace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Bag</a:t>
                      </a: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house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Filtrace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rbent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Filtrace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rbent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Katalyzátor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Filtrace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rbent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Katalyzátor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Redukční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činidlo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Filtrace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rbent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Katalyzátor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Redukční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činidlo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Aktivní uhlí</a:t>
                      </a: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(impregnované?)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6774"/>
                  </a:ext>
                </a:extLst>
              </a:tr>
              <a:tr h="1536492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TZL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TZL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HF...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TZL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HF...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PCDD/F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TZL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HF...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PCDD/F</a:t>
                      </a:r>
                    </a:p>
                    <a:p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cs-CZ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TZL</a:t>
                      </a: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HCl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HF...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PCDD/F</a:t>
                      </a:r>
                    </a:p>
                    <a:p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cs-CZ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Hg</a:t>
                      </a:r>
                      <a:endParaRPr lang="cs-CZ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959623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>
          <a:xfrm>
            <a:off x="4560570" y="2045561"/>
            <a:ext cx="3624808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Font typeface="Corbel" pitchFamily="34" charset="0"/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Jednoduchost</a:t>
            </a:r>
          </a:p>
          <a:p>
            <a:pPr lvl="1"/>
            <a:r>
              <a:rPr lang="cs-CZ" dirty="0" smtClean="0"/>
              <a:t>odstraňování více polutantů zároveň</a:t>
            </a:r>
          </a:p>
        </p:txBody>
      </p:sp>
    </p:spTree>
    <p:extLst>
      <p:ext uri="{BB962C8B-B14F-4D97-AF65-F5344CB8AC3E}">
        <p14:creationId xmlns:p14="http://schemas.microsoft.com/office/powerpoint/2010/main" val="32522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Kompromisní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Katalytická oxidace polychlorovaných </a:t>
            </a:r>
            <a:r>
              <a:rPr lang="cs-CZ" dirty="0" err="1" smtClean="0"/>
              <a:t>dibenzodioxin</a:t>
            </a:r>
            <a:r>
              <a:rPr lang="en-GB" smtClean="0"/>
              <a:t>ů</a:t>
            </a:r>
            <a:r>
              <a:rPr lang="cs-CZ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dibenzofuranů</a:t>
            </a:r>
            <a:r>
              <a:rPr lang="cs-CZ" dirty="0" smtClean="0"/>
              <a:t>)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 &lt; 250 °C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 &gt; 450 °C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Selektivní katalytická redukce </a:t>
            </a:r>
            <a:r>
              <a:rPr lang="cs-CZ" dirty="0" err="1" smtClean="0"/>
              <a:t>NO</a:t>
            </a:r>
            <a:r>
              <a:rPr lang="cs-CZ" baseline="-25000" dirty="0" err="1" smtClean="0"/>
              <a:t>x</a:t>
            </a:r>
            <a:endParaRPr lang="cs-CZ" baseline="-25000" dirty="0" smtClean="0"/>
          </a:p>
          <a:p>
            <a:pPr marL="377190" lvl="2">
              <a:spcBef>
                <a:spcPts val="1000"/>
              </a:spcBef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190 °C &lt; T &lt; 390 °C</a:t>
            </a:r>
          </a:p>
          <a:p>
            <a:pPr lvl="1"/>
            <a:r>
              <a:rPr lang="cs-CZ" dirty="0" smtClean="0"/>
              <a:t>nižší teploty mohou znamenat nižší účinnosti, nicméně existují katalyzátory, které údajně fungují dobře i při nižších </a:t>
            </a:r>
            <a:r>
              <a:rPr lang="cs-CZ" dirty="0" err="1" smtClean="0"/>
              <a:t>teplotác</a:t>
            </a:r>
            <a:r>
              <a:rPr lang="en-GB" dirty="0" smtClean="0"/>
              <a:t>h</a:t>
            </a:r>
            <a:endParaRPr lang="cs-CZ" dirty="0" smtClean="0"/>
          </a:p>
          <a:p>
            <a:pPr marL="205740" lvl="1" indent="0">
              <a:buNone/>
            </a:pPr>
            <a:endParaRPr lang="cs-CZ" dirty="0"/>
          </a:p>
          <a:p>
            <a:pPr marL="205740" lvl="1" indent="0" algn="ctr">
              <a:buNone/>
            </a:pPr>
            <a:r>
              <a:rPr lang="cs-CZ" dirty="0" smtClean="0"/>
              <a:t>Kompromisní teplota ≈ 220 °C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9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78" y="1965960"/>
            <a:ext cx="6817134" cy="44047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sorbentu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grpSp>
        <p:nvGrpSpPr>
          <p:cNvPr id="10" name="Skupina 9"/>
          <p:cNvGrpSpPr/>
          <p:nvPr/>
        </p:nvGrpSpPr>
        <p:grpSpPr>
          <a:xfrm>
            <a:off x="2654199" y="2631083"/>
            <a:ext cx="1569218" cy="1255027"/>
            <a:chOff x="2095500" y="2034540"/>
            <a:chExt cx="2004060" cy="1630680"/>
          </a:xfrm>
        </p:grpSpPr>
        <p:cxnSp>
          <p:nvCxnSpPr>
            <p:cNvPr id="11" name="Přímá spojnice se šipkou 10"/>
            <p:cNvCxnSpPr/>
            <p:nvPr/>
          </p:nvCxnSpPr>
          <p:spPr>
            <a:xfrm flipH="1" flipV="1">
              <a:off x="2095500" y="2034540"/>
              <a:ext cx="586740" cy="16306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2484119" y="2293622"/>
              <a:ext cx="1615441" cy="38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 smtClean="0"/>
                <a:t>Kondenzace</a:t>
              </a:r>
              <a:endParaRPr lang="cs-CZ" sz="135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00033" y="3114483"/>
            <a:ext cx="1694517" cy="1143600"/>
            <a:chOff x="3756660" y="2735580"/>
            <a:chExt cx="2164080" cy="1485900"/>
          </a:xfrm>
        </p:grpSpPr>
        <p:cxnSp>
          <p:nvCxnSpPr>
            <p:cNvPr id="14" name="Přímá spojnice se šipkou 13"/>
            <p:cNvCxnSpPr/>
            <p:nvPr/>
          </p:nvCxnSpPr>
          <p:spPr>
            <a:xfrm flipV="1">
              <a:off x="3756660" y="2735580"/>
              <a:ext cx="1234440" cy="148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4244340" y="3604260"/>
              <a:ext cx="1676400" cy="38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350" dirty="0" smtClean="0"/>
                <a:t>Vyšší kinetika</a:t>
              </a:r>
              <a:endParaRPr lang="cs-CZ" sz="135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731687" y="2386678"/>
            <a:ext cx="1786298" cy="743886"/>
            <a:chOff x="6088380" y="1622801"/>
            <a:chExt cx="2081503" cy="1227079"/>
          </a:xfrm>
        </p:grpSpPr>
        <p:cxnSp>
          <p:nvCxnSpPr>
            <p:cNvPr id="17" name="Přímá spojnice se šipkou 16"/>
            <p:cNvCxnSpPr/>
            <p:nvPr/>
          </p:nvCxnSpPr>
          <p:spPr>
            <a:xfrm>
              <a:off x="6088380" y="2034540"/>
              <a:ext cx="1645920" cy="815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6330302" y="1622801"/>
              <a:ext cx="1839581" cy="389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50" dirty="0" smtClean="0"/>
                <a:t>Rozklad sorbentu</a:t>
              </a:r>
              <a:endParaRPr lang="cs-CZ" sz="1350" dirty="0"/>
            </a:p>
          </p:txBody>
        </p:sp>
      </p:grpSp>
      <p:sp>
        <p:nvSpPr>
          <p:cNvPr id="19" name="Ovál 18"/>
          <p:cNvSpPr/>
          <p:nvPr/>
        </p:nvSpPr>
        <p:spPr>
          <a:xfrm>
            <a:off x="2933977" y="4130970"/>
            <a:ext cx="776089" cy="915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326630" y="6370741"/>
            <a:ext cx="517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Lhoist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69010" y="94892"/>
          <a:ext cx="9014604" cy="66470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07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NaHCO</a:t>
                      </a:r>
                      <a:r>
                        <a:rPr lang="cs-CZ" sz="2000" baseline="-25000" dirty="0" smtClean="0"/>
                        <a:t>3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Ca(OH)</a:t>
                      </a:r>
                      <a:r>
                        <a:rPr lang="cs-CZ" sz="2000" baseline="-25000" dirty="0" smtClean="0"/>
                        <a:t>2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Není</a:t>
                      </a:r>
                      <a:r>
                        <a:rPr lang="cs-CZ" sz="2000" baseline="0" dirty="0" smtClean="0"/>
                        <a:t> ovlivněno teplotou a vlhkostní spalin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Je </a:t>
                      </a:r>
                      <a:r>
                        <a:rPr lang="cs-CZ" sz="2000" baseline="0" dirty="0" smtClean="0"/>
                        <a:t>ovlivněno teplotou a vlhkostní spalin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92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Nižší stechiometrické přebytky</a:t>
                      </a:r>
                      <a:r>
                        <a:rPr lang="cs-CZ" sz="2000" baseline="0" dirty="0" smtClean="0"/>
                        <a:t> (srovnatelná hmotnost)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Vyšší stechiometrické přebytky</a:t>
                      </a:r>
                      <a:r>
                        <a:rPr lang="cs-CZ" sz="2000" baseline="0" dirty="0" smtClean="0"/>
                        <a:t> (srovnatelná hmotnost)</a:t>
                      </a:r>
                    </a:p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Rozpustné produkty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Málo</a:t>
                      </a:r>
                      <a:r>
                        <a:rPr lang="cs-CZ" sz="2000" baseline="0" dirty="0" smtClean="0"/>
                        <a:t> rozpustné produkty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Lepší z hlediska sorpce </a:t>
                      </a:r>
                      <a:r>
                        <a:rPr lang="cs-CZ" sz="2000" dirty="0" err="1" smtClean="0"/>
                        <a:t>HCl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Horší</a:t>
                      </a:r>
                      <a:r>
                        <a:rPr lang="cs-CZ" sz="2000" baseline="0" dirty="0" smtClean="0"/>
                        <a:t> z hlediska sorpce </a:t>
                      </a:r>
                      <a:r>
                        <a:rPr lang="cs-CZ" sz="2000" baseline="0" dirty="0" err="1" smtClean="0"/>
                        <a:t>HCl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Horší</a:t>
                      </a:r>
                      <a:r>
                        <a:rPr lang="cs-CZ" sz="2000" baseline="0" dirty="0" smtClean="0"/>
                        <a:t> z hlediska sorpce HF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Lepší z hlediska sorpce HF</a:t>
                      </a:r>
                    </a:p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Výrazně</a:t>
                      </a:r>
                      <a:r>
                        <a:rPr lang="cs-CZ" sz="2000" baseline="0" dirty="0" smtClean="0"/>
                        <a:t> dražší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Příznivější</a:t>
                      </a:r>
                      <a:r>
                        <a:rPr lang="cs-CZ" sz="2000" baseline="0" dirty="0" smtClean="0"/>
                        <a:t> cena</a:t>
                      </a:r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5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72" y="1387369"/>
            <a:ext cx="2009935" cy="52152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jednotka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5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57250" y="13792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" y="2128728"/>
            <a:ext cx="4057920" cy="40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60570" y="2833016"/>
            <a:ext cx="261971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Experimentální zařízení</a:t>
            </a:r>
            <a:b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PT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– retortový hořák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PT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– souproudý vzduchový chladič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PT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– spalinovod 1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PT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– filtrační reaktor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kumimoji="0" lang="pt-PT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spalinovod 2</a:t>
            </a:r>
            <a:r>
              <a:rPr lang="cs-CZ" altLang="cs-CZ" sz="11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11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PT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– protiproudý vodní chladič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PT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 – kondenzační </a:t>
            </a: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nádoba</a:t>
            </a:r>
            <a:b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cs-CZ" altLang="cs-CZ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– průtokoměr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Experimentální jednotka (2)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6" y="1965960"/>
            <a:ext cx="7907547" cy="4447995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6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2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Experimentální jednotka (3)</a:t>
            </a:r>
            <a:endParaRPr lang="en-GB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0" y="1880558"/>
            <a:ext cx="2840989" cy="37783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93" y="1965960"/>
            <a:ext cx="4566251" cy="3424688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7517985" y="188883"/>
            <a:ext cx="1327526" cy="538631"/>
            <a:chOff x="7129968" y="167511"/>
            <a:chExt cx="1327526" cy="538631"/>
          </a:xfrm>
        </p:grpSpPr>
        <p:pic>
          <p:nvPicPr>
            <p:cNvPr id="7" name="Picture 2" descr="http://www.primaratio.com/immagini/ICPF_logo_020130430_221752_621b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8" y="167511"/>
              <a:ext cx="763510" cy="53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9047" y="277278"/>
              <a:ext cx="728447" cy="319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4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368</TotalTime>
  <Words>433</Words>
  <Application>Microsoft Office PowerPoint</Application>
  <PresentationFormat>Předvádění na obrazovce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Základ</vt:lpstr>
      <vt:lpstr>Použití hydrogenuhličitanu sodného pro čištění spalin v malém měřítku</vt:lpstr>
      <vt:lpstr>Zákaz skládkování</vt:lpstr>
      <vt:lpstr>Malá zařízení</vt:lpstr>
      <vt:lpstr>Kompromisní podmínky</vt:lpstr>
      <vt:lpstr>Volba sorbentu</vt:lpstr>
      <vt:lpstr>Prezentace aplikace PowerPoint</vt:lpstr>
      <vt:lpstr>Experimentální jednotka</vt:lpstr>
      <vt:lpstr>Prezentace aplikace PowerPoint</vt:lpstr>
      <vt:lpstr>Prezentace aplikace PowerPoint</vt:lpstr>
      <vt:lpstr>Nastavení složení spalin</vt:lpstr>
      <vt:lpstr>Průběh experimentu</vt:lpstr>
      <vt:lpstr>Prezentace aplikace PowerPoint</vt:lpstr>
      <vt:lpstr>Prezentace aplikace PowerPoint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Použití hydrogenuhličitanu sodného pro čištění spalin v malém měřítku</dc:title>
  <dc:creator>Zach Boleslav UCHP</dc:creator>
  <cp:lastModifiedBy>Zach Boleslav UCHP</cp:lastModifiedBy>
  <cp:revision>26</cp:revision>
  <dcterms:created xsi:type="dcterms:W3CDTF">2019-03-18T12:00:14Z</dcterms:created>
  <dcterms:modified xsi:type="dcterms:W3CDTF">2019-03-19T13:44:23Z</dcterms:modified>
</cp:coreProperties>
</file>