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68" r:id="rId3"/>
    <p:sldId id="272" r:id="rId4"/>
    <p:sldId id="271" r:id="rId5"/>
    <p:sldId id="276" r:id="rId6"/>
    <p:sldId id="304" r:id="rId7"/>
    <p:sldId id="305" r:id="rId8"/>
    <p:sldId id="277" r:id="rId9"/>
    <p:sldId id="278" r:id="rId10"/>
    <p:sldId id="275" r:id="rId11"/>
    <p:sldId id="308" r:id="rId12"/>
    <p:sldId id="295" r:id="rId13"/>
    <p:sldId id="325" r:id="rId14"/>
    <p:sldId id="292" r:id="rId15"/>
    <p:sldId id="306" r:id="rId16"/>
    <p:sldId id="290" r:id="rId17"/>
    <p:sldId id="329" r:id="rId18"/>
    <p:sldId id="316" r:id="rId19"/>
    <p:sldId id="327" r:id="rId20"/>
    <p:sldId id="317" r:id="rId21"/>
    <p:sldId id="331" r:id="rId22"/>
    <p:sldId id="283" r:id="rId23"/>
    <p:sldId id="282" r:id="rId24"/>
    <p:sldId id="313" r:id="rId25"/>
    <p:sldId id="284" r:id="rId26"/>
    <p:sldId id="289" r:id="rId27"/>
    <p:sldId id="334" r:id="rId28"/>
    <p:sldId id="336" r:id="rId29"/>
    <p:sldId id="337" r:id="rId30"/>
    <p:sldId id="288" r:id="rId31"/>
    <p:sldId id="286" r:id="rId32"/>
    <p:sldId id="287" r:id="rId33"/>
    <p:sldId id="332" r:id="rId34"/>
    <p:sldId id="315" r:id="rId35"/>
    <p:sldId id="339" r:id="rId36"/>
    <p:sldId id="340" r:id="rId37"/>
    <p:sldId id="341" r:id="rId38"/>
    <p:sldId id="342" r:id="rId39"/>
    <p:sldId id="314" r:id="rId40"/>
    <p:sldId id="323" r:id="rId41"/>
    <p:sldId id="258" r:id="rId42"/>
    <p:sldId id="257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3403" autoAdjust="0"/>
  </p:normalViewPr>
  <p:slideViewPr>
    <p:cSldViewPr snapToGrid="0">
      <p:cViewPr varScale="1">
        <p:scale>
          <a:sx n="66" d="100"/>
          <a:sy n="66" d="100"/>
        </p:scale>
        <p:origin x="512" y="-160"/>
      </p:cViewPr>
      <p:guideLst/>
    </p:cSldViewPr>
  </p:slideViewPr>
  <p:outlineViewPr>
    <p:cViewPr>
      <p:scale>
        <a:sx n="33" d="100"/>
        <a:sy n="33" d="100"/>
      </p:scale>
      <p:origin x="0" y="-59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F1097-E80A-4A5F-8133-C340DA31AA03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E73DC-F2C7-46F6-A70F-DFCDC06B0D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070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E73DC-F2C7-46F6-A70F-DFCDC06B0D71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3978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E73DC-F2C7-46F6-A70F-DFCDC06B0D71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0723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E73DC-F2C7-46F6-A70F-DFCDC06B0D71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2387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E73DC-F2C7-46F6-A70F-DFCDC06B0D71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5384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E73DC-F2C7-46F6-A70F-DFCDC06B0D71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4525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50888"/>
            <a:ext cx="6580188" cy="3702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691063"/>
            <a:ext cx="5437188" cy="44434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75905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233488"/>
            <a:ext cx="5926138" cy="3333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>
          <a:xfrm>
            <a:off x="3849544" y="9378824"/>
            <a:ext cx="2944971" cy="493713"/>
          </a:xfrm>
          <a:prstGeom prst="rect">
            <a:avLst/>
          </a:prstGeom>
        </p:spPr>
        <p:txBody>
          <a:bodyPr/>
          <a:lstStyle/>
          <a:p>
            <a:pPr algn="r" defTabSz="914400">
              <a:buNone/>
            </a:pPr>
            <a:fld id="{3EBA5BD7-F043-4D1B-AA17-CD412FC534DE}" type="slidenum">
              <a:rPr lang="en-US" sz="1200" b="0" i="0">
                <a:latin typeface="Book Antiqua"/>
                <a:ea typeface="+mn-ea"/>
                <a:cs typeface="+mn-cs"/>
              </a:rPr>
              <a:t>21</a:t>
            </a:fld>
            <a:endParaRPr lang="en-US" sz="1200" b="0" i="0"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200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E73DC-F2C7-46F6-A70F-DFCDC06B0D71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3857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E73DC-F2C7-46F6-A70F-DFCDC06B0D71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044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6F904-8644-4A42-B6EF-EDAA38FD9EBD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62E4-7FF3-4084-A9B9-9F5B379384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763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6F904-8644-4A42-B6EF-EDAA38FD9EBD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62E4-7FF3-4084-A9B9-9F5B379384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153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6F904-8644-4A42-B6EF-EDAA38FD9EBD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62E4-7FF3-4084-A9B9-9F5B379384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3194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6F904-8644-4A42-B6EF-EDAA38FD9EBD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62E4-7FF3-4084-A9B9-9F5B379384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8546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6F904-8644-4A42-B6EF-EDAA38FD9EBD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62E4-7FF3-4084-A9B9-9F5B379384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966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6F904-8644-4A42-B6EF-EDAA38FD9EBD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62E4-7FF3-4084-A9B9-9F5B379384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5895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6F904-8644-4A42-B6EF-EDAA38FD9EBD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62E4-7FF3-4084-A9B9-9F5B379384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8446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6F904-8644-4A42-B6EF-EDAA38FD9EBD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62E4-7FF3-4084-A9B9-9F5B379384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789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6F904-8644-4A42-B6EF-EDAA38FD9EBD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62E4-7FF3-4084-A9B9-9F5B379384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858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6F904-8644-4A42-B6EF-EDAA38FD9EBD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62E4-7FF3-4084-A9B9-9F5B379384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8226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6F904-8644-4A42-B6EF-EDAA38FD9EBD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62E4-7FF3-4084-A9B9-9F5B379384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8837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6F904-8644-4A42-B6EF-EDAA38FD9EBD}" type="datetimeFigureOut">
              <a:rPr lang="cs-CZ" smtClean="0"/>
              <a:t>19.03.2019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162E4-7FF3-4084-A9B9-9F5B379384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10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gpstandard.cz/editor/unmz/?u=tech_poz/tech_poz/cr/pp_cr/vybran_vyr/un_173_1997.htm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echa.europa.eu/cs/-/recycled-rubber-infill-causes-a-very-low-level-of-concern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cz.depositphotos.com/stock-photos/p%C5%A1tros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816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-430865"/>
            <a:ext cx="9144000" cy="23876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Oběhového hospodářství a ochrana  zdraví </a:t>
            </a:r>
            <a:endParaRPr lang="cs-CZ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2387600"/>
            <a:ext cx="9144000" cy="1655762"/>
          </a:xfrm>
        </p:spPr>
        <p:txBody>
          <a:bodyPr>
            <a:noAutofit/>
          </a:bodyPr>
          <a:lstStyle/>
          <a:p>
            <a:r>
              <a:rPr lang="cs-CZ" sz="3000" b="1" dirty="0" smtClean="0"/>
              <a:t>Odpadové Fórum  2019 </a:t>
            </a:r>
            <a:endParaRPr lang="cs-CZ" sz="3000" b="1" dirty="0"/>
          </a:p>
          <a:p>
            <a:r>
              <a:rPr lang="cs-CZ" sz="3000" b="1" dirty="0"/>
              <a:t>MUDr. Magdalena </a:t>
            </a:r>
            <a:r>
              <a:rPr lang="cs-CZ" sz="3000" b="1" dirty="0" smtClean="0"/>
              <a:t>Zimová</a:t>
            </a:r>
            <a:r>
              <a:rPr lang="cs-CZ" sz="3000" b="1" dirty="0"/>
              <a:t>, </a:t>
            </a:r>
            <a:r>
              <a:rPr lang="cs-CZ" sz="3000" b="1" dirty="0" smtClean="0"/>
              <a:t>CSc., Ing.Ladislava Matějů</a:t>
            </a:r>
          </a:p>
          <a:p>
            <a:r>
              <a:rPr lang="cs-CZ" sz="3000" b="1" dirty="0" smtClean="0"/>
              <a:t>Národní referenční  centrum hygieny půdy a odpadů</a:t>
            </a:r>
          </a:p>
          <a:p>
            <a:r>
              <a:rPr lang="cs-CZ" sz="3000" b="1" dirty="0" smtClean="0"/>
              <a:t>Státní zdravotní ústav</a:t>
            </a:r>
            <a:endParaRPr lang="cs-CZ" sz="3000" b="1" dirty="0"/>
          </a:p>
        </p:txBody>
      </p:sp>
    </p:spTree>
    <p:extLst>
      <p:ext uri="{BB962C8B-B14F-4D97-AF65-F5344CB8AC3E}">
        <p14:creationId xmlns:p14="http://schemas.microsoft.com/office/powerpoint/2010/main" val="56950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13361"/>
            <a:ext cx="10515600" cy="1477328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Předcházení vzniku odpadů a snižování měrné produkce </a:t>
            </a: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odpadů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Velmi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podstatným hlediskem v rámci předcházení vzniku odpadů a snižování měrné produkce odpadů bude realizace programů vzdělávání, výchovy a osvěty v oblasti odpadového hospodářství i přímá realizace jako je </a:t>
            </a:r>
            <a:r>
              <a:rPr lang="cs-CZ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např. podpora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domácího </a:t>
            </a:r>
            <a:r>
              <a:rPr lang="cs-CZ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kompostování, nakládání s potravinami apod. (potravinové banky). </a:t>
            </a:r>
            <a:endParaRPr lang="cs-CZ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09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Struktura materiálového využití odpadů v ČR [%], 2016 </a:t>
            </a:r>
            <a:endParaRPr lang="cs-CZ" sz="24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0070" y="1600201"/>
            <a:ext cx="7691860" cy="4525963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Zdroj: MŽP - CENIA</a:t>
            </a:r>
          </a:p>
        </p:txBody>
      </p:sp>
      <p:sp>
        <p:nvSpPr>
          <p:cNvPr id="6" name="Obdélník 5"/>
          <p:cNvSpPr/>
          <p:nvPr/>
        </p:nvSpPr>
        <p:spPr>
          <a:xfrm>
            <a:off x="9267168" y="6483350"/>
            <a:ext cx="1400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>
                <a:solidFill>
                  <a:srgbClr val="000000"/>
                </a:solidFill>
                <a:latin typeface="Calibri" panose="020F0502020204030204" pitchFamily="34" charset="0"/>
              </a:rPr>
              <a:t>Zdroj: CENIA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650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1703389" y="188913"/>
            <a:ext cx="87852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cs-CZ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Recyklace PET lahví</a:t>
            </a:r>
          </a:p>
        </p:txBody>
      </p:sp>
      <p:pic>
        <p:nvPicPr>
          <p:cNvPr id="6451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836613"/>
            <a:ext cx="3671887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51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852488"/>
            <a:ext cx="3673475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3860800"/>
            <a:ext cx="3671887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3860801"/>
            <a:ext cx="360045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30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679" y="101836"/>
            <a:ext cx="9142642" cy="646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83E60"/>
                </a:solidFill>
              </a:rPr>
              <a:t/>
            </a:r>
            <a:br>
              <a:rPr lang="cs-CZ" dirty="0" smtClean="0">
                <a:solidFill>
                  <a:srgbClr val="083E60"/>
                </a:solidFill>
              </a:rPr>
            </a:br>
            <a:r>
              <a:rPr lang="cs-CZ" sz="3079" b="1" dirty="0">
                <a:solidFill>
                  <a:srgbClr val="083E60"/>
                </a:solidFill>
              </a:rPr>
              <a:t>Pracoviště dotřiďování plastů</a:t>
            </a:r>
            <a:r>
              <a:rPr lang="cs-CZ" dirty="0" smtClean="0">
                <a:solidFill>
                  <a:srgbClr val="083E60"/>
                </a:solidFill>
              </a:rPr>
              <a:t/>
            </a:r>
            <a:br>
              <a:rPr lang="cs-CZ" dirty="0" smtClean="0">
                <a:solidFill>
                  <a:srgbClr val="083E60"/>
                </a:solidFill>
              </a:rPr>
            </a:br>
            <a:endParaRPr lang="cs-CZ" dirty="0">
              <a:solidFill>
                <a:srgbClr val="083E60"/>
              </a:solidFill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2095082" y="1725110"/>
            <a:ext cx="8201445" cy="4379802"/>
            <a:chOff x="571081" y="1621612"/>
            <a:chExt cx="8201444" cy="4645837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10" t="32411" r="3282" b="14257"/>
            <a:stretch/>
          </p:blipFill>
          <p:spPr>
            <a:xfrm>
              <a:off x="5926818" y="1621612"/>
              <a:ext cx="2531689" cy="1935997"/>
            </a:xfrm>
            <a:prstGeom prst="rect">
              <a:avLst/>
            </a:prstGeom>
            <a:effectLst>
              <a:outerShdw dist="50800" sx="1000" sy="1000" algn="ctr" rotWithShape="0">
                <a:srgbClr val="000000"/>
              </a:outerShdw>
              <a:reflection endPos="0" dir="5400000" sy="-100000" algn="bl" rotWithShape="0"/>
            </a:effectLst>
          </p:spPr>
        </p:pic>
        <p:pic>
          <p:nvPicPr>
            <p:cNvPr id="11" name="obrázek 507" descr="SAM_0121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8000" contrast="-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" b="13823"/>
            <a:stretch/>
          </p:blipFill>
          <p:spPr bwMode="auto">
            <a:xfrm>
              <a:off x="634853" y="1621612"/>
              <a:ext cx="2781935" cy="19981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Skupina 2"/>
            <p:cNvGrpSpPr/>
            <p:nvPr/>
          </p:nvGrpSpPr>
          <p:grpSpPr>
            <a:xfrm>
              <a:off x="5391150" y="3780956"/>
              <a:ext cx="3381375" cy="2486493"/>
              <a:chOff x="5625387" y="3986542"/>
              <a:chExt cx="2928063" cy="1861808"/>
            </a:xfrm>
          </p:grpSpPr>
          <p:pic>
            <p:nvPicPr>
              <p:cNvPr id="12" name="obrázek 509" descr="SAM_0123"/>
              <p:cNvPicPr/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47" b="15831"/>
              <a:stretch/>
            </p:blipFill>
            <p:spPr bwMode="auto">
              <a:xfrm>
                <a:off x="5625387" y="3986542"/>
                <a:ext cx="2928063" cy="186180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" name="Ovál 7"/>
              <p:cNvSpPr/>
              <p:nvPr/>
            </p:nvSpPr>
            <p:spPr>
              <a:xfrm>
                <a:off x="6808763" y="4790049"/>
                <a:ext cx="112542" cy="168813"/>
              </a:xfrm>
              <a:prstGeom prst="ellipse">
                <a:avLst/>
              </a:prstGeom>
              <a:solidFill>
                <a:srgbClr val="BCAE9A">
                  <a:alpha val="9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283" dirty="0"/>
              </a:p>
            </p:txBody>
          </p:sp>
          <p:sp>
            <p:nvSpPr>
              <p:cNvPr id="13" name="Ovál 12"/>
              <p:cNvSpPr/>
              <p:nvPr/>
            </p:nvSpPr>
            <p:spPr>
              <a:xfrm>
                <a:off x="7582486" y="4869689"/>
                <a:ext cx="72219" cy="89173"/>
              </a:xfrm>
              <a:prstGeom prst="ellipse">
                <a:avLst/>
              </a:prstGeom>
              <a:solidFill>
                <a:srgbClr val="BCAE9A">
                  <a:alpha val="9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283" dirty="0"/>
              </a:p>
            </p:txBody>
          </p:sp>
          <p:sp>
            <p:nvSpPr>
              <p:cNvPr id="14" name="Ovál 13"/>
              <p:cNvSpPr/>
              <p:nvPr/>
            </p:nvSpPr>
            <p:spPr>
              <a:xfrm>
                <a:off x="7962313" y="4890791"/>
                <a:ext cx="77373" cy="124341"/>
              </a:xfrm>
              <a:prstGeom prst="ellipse">
                <a:avLst/>
              </a:prstGeom>
              <a:solidFill>
                <a:srgbClr val="BCAE9A">
                  <a:alpha val="9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283" dirty="0"/>
              </a:p>
            </p:txBody>
          </p:sp>
        </p:grpSp>
        <p:pic>
          <p:nvPicPr>
            <p:cNvPr id="16" name="obrázek 506" descr="Měření-dotřiďovací linka"/>
            <p:cNvPicPr/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2" b="15576"/>
            <a:stretch/>
          </p:blipFill>
          <p:spPr bwMode="auto">
            <a:xfrm>
              <a:off x="571081" y="3780955"/>
              <a:ext cx="3782184" cy="24864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obrázek 504" descr="Tridici Linka - 2u"/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81" b="8211"/>
            <a:stretch>
              <a:fillRect/>
            </a:stretch>
          </p:blipFill>
          <p:spPr bwMode="auto">
            <a:xfrm>
              <a:off x="3459100" y="1871351"/>
              <a:ext cx="2425406" cy="326262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9198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1703389" y="188913"/>
            <a:ext cx="8785225" cy="5191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Zpracování plastů</a:t>
            </a: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1703389" y="931646"/>
            <a:ext cx="87852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Dotřiďovací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linka – roztřídění na PET lahve (čiré, modré, zelené, ostatní); PE-fólie; polystyren, směsný plast, (tetrapak) </a:t>
            </a:r>
          </a:p>
        </p:txBody>
      </p:sp>
      <p:pic>
        <p:nvPicPr>
          <p:cNvPr id="60420" name="Picture 8" descr="1189063792-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9" y="2349501"/>
            <a:ext cx="28082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12" descr="6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1844676"/>
            <a:ext cx="16414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3" descr="obr6_PET podle barv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4" y="4921251"/>
            <a:ext cx="2376487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4" descr="9d_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652963"/>
            <a:ext cx="2808288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15" descr="13893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4652963"/>
            <a:ext cx="27797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16" descr="pict_20080616PHT318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349501"/>
            <a:ext cx="26638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60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 priorita 3 – Minimalizovat zdravotní rizika vznikající při nakládání </a:t>
            </a: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s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odpady Zdraví 2020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5.3.1 Identifikace zdravotních rizik nových technologií nakládání s odpady, zejména při zpracování odpadů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Zkrácený název projektu: Hodnocení rizik kontaminace prostředí biologickým agens</a:t>
            </a:r>
          </a:p>
          <a:p>
            <a:r>
              <a:rPr lang="cs-CZ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Cílem projektu bylo  zmapování kontaminace pracovního prostředí v </a:t>
            </a:r>
            <a:r>
              <a:rPr lang="cs-CZ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dotřiďovacích</a:t>
            </a:r>
            <a:r>
              <a:rPr lang="cs-CZ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zařízení plastového odpadu biologickým agens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Základním problémem z hlediska zdravotních rizik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dotřiďovacích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zařízení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  bioaerosol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který tvoří právě plísně, bakterie a jejich metabolity (endotoxiny a mykotoxiny) má prokázaný nepříznivý efekt na lidské zdraví. </a:t>
            </a: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Mezi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houby porůstající organické znečištění odpadu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patří 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patogenní a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toxinogenní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druhy hub. Vzhledem k současným požadavkům na odpadové hospodářství  v souvislosti  s  přijetím „ Akčního plánu pro oběhové hospodářství „ bude stoupat počet 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dotřiďovacích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recyklačních  linek odpadu  v souvislosti s požadavky  na zvýšené  množství třídění  a následné využití odpadu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Vzhledem </a:t>
            </a:r>
            <a:r>
              <a:rPr lang="cs-CZ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 </a:t>
            </a:r>
            <a:r>
              <a:rPr lang="cs-CZ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zdravotním rizikům je nezbytné </a:t>
            </a:r>
            <a:r>
              <a:rPr lang="cs-CZ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problematice pracovního prostředí  v </a:t>
            </a:r>
            <a:r>
              <a:rPr lang="cs-CZ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dotřiďovacích</a:t>
            </a:r>
            <a:r>
              <a:rPr lang="cs-CZ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zařízení odpadu  a jejich vlivu na zdraví  </a:t>
            </a:r>
            <a:r>
              <a:rPr lang="cs-CZ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pracovníků  </a:t>
            </a:r>
            <a:r>
              <a:rPr lang="cs-CZ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věnovat jak v preventivním tak  běžném dozoru.</a:t>
            </a:r>
            <a:endParaRPr lang="cs-CZ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70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Mikrobiální kontaminace pracovního prostředí</a:t>
            </a:r>
            <a:endParaRPr lang="cs-CZ" b="1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133682"/>
              </p:ext>
            </p:extLst>
          </p:nvPr>
        </p:nvGraphicFramePr>
        <p:xfrm>
          <a:off x="1583871" y="1406770"/>
          <a:ext cx="8915399" cy="5271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9594">
                  <a:extLst>
                    <a:ext uri="{9D8B030D-6E8A-4147-A177-3AD203B41FA5}">
                      <a16:colId xmlns:a16="http://schemas.microsoft.com/office/drawing/2014/main" xmlns="" val="1078378728"/>
                    </a:ext>
                  </a:extLst>
                </a:gridCol>
                <a:gridCol w="1658845">
                  <a:extLst>
                    <a:ext uri="{9D8B030D-6E8A-4147-A177-3AD203B41FA5}">
                      <a16:colId xmlns:a16="http://schemas.microsoft.com/office/drawing/2014/main" xmlns="" val="3943230814"/>
                    </a:ext>
                  </a:extLst>
                </a:gridCol>
                <a:gridCol w="1442961">
                  <a:extLst>
                    <a:ext uri="{9D8B030D-6E8A-4147-A177-3AD203B41FA5}">
                      <a16:colId xmlns:a16="http://schemas.microsoft.com/office/drawing/2014/main" xmlns="" val="3744561616"/>
                    </a:ext>
                  </a:extLst>
                </a:gridCol>
                <a:gridCol w="3723999">
                  <a:extLst>
                    <a:ext uri="{9D8B030D-6E8A-4147-A177-3AD203B41FA5}">
                      <a16:colId xmlns:a16="http://schemas.microsoft.com/office/drawing/2014/main" xmlns="" val="663677995"/>
                    </a:ext>
                  </a:extLst>
                </a:gridCol>
              </a:tblGrid>
              <a:tr h="10584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Měření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dotřiďování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přejímka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zjištěné dominantní rody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18136418"/>
                  </a:ext>
                </a:extLst>
              </a:tr>
              <a:tr h="5384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Mladá Boleslav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3,4 x 10</a:t>
                      </a:r>
                      <a:r>
                        <a:rPr lang="cs-CZ" sz="1100" baseline="30000" dirty="0">
                          <a:effectLst/>
                        </a:rPr>
                        <a:t>5</a:t>
                      </a:r>
                      <a:r>
                        <a:rPr lang="cs-CZ" sz="1100" dirty="0">
                          <a:effectLst/>
                        </a:rPr>
                        <a:t> 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2 x 10</a:t>
                      </a:r>
                      <a:r>
                        <a:rPr lang="cs-CZ" sz="1100" baseline="30000">
                          <a:effectLst/>
                        </a:rPr>
                        <a:t>3</a:t>
                      </a:r>
                      <a:r>
                        <a:rPr lang="cs-CZ" sz="1100">
                          <a:effectLst/>
                        </a:rPr>
                        <a:t>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Aspergillus niger, Penicillium spp.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68751680"/>
                  </a:ext>
                </a:extLst>
              </a:tr>
              <a:tr h="5384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Příbram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1,1 x 10</a:t>
                      </a:r>
                      <a:r>
                        <a:rPr lang="cs-CZ" sz="1100" baseline="30000">
                          <a:effectLst/>
                        </a:rPr>
                        <a:t>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1,2 x 10</a:t>
                      </a:r>
                      <a:r>
                        <a:rPr lang="cs-CZ" sz="1100" baseline="30000">
                          <a:effectLst/>
                        </a:rPr>
                        <a:t>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Penicillium spp.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04185330"/>
                  </a:ext>
                </a:extLst>
              </a:tr>
              <a:tr h="5384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Kladno 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1,04 x 10</a:t>
                      </a:r>
                      <a:r>
                        <a:rPr lang="cs-CZ" sz="1100" baseline="30000">
                          <a:effectLst/>
                        </a:rPr>
                        <a:t>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6,6 x 10</a:t>
                      </a:r>
                      <a:r>
                        <a:rPr lang="cs-CZ" sz="1100" baseline="30000">
                          <a:effectLst/>
                        </a:rPr>
                        <a:t>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Penicillium spp.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30127290"/>
                  </a:ext>
                </a:extLst>
              </a:tr>
              <a:tr h="11104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Kladno 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1,04 x 10</a:t>
                      </a:r>
                      <a:r>
                        <a:rPr lang="cs-CZ" sz="1100" baseline="30000">
                          <a:effectLst/>
                        </a:rPr>
                        <a:t>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6 x 10</a:t>
                      </a:r>
                      <a:r>
                        <a:rPr lang="cs-CZ" sz="1100" baseline="30000">
                          <a:effectLst/>
                        </a:rPr>
                        <a:t>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Penicillium spp., doprovodný výskyt u dotřiďování Aspergillus ochraceus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88578172"/>
                  </a:ext>
                </a:extLst>
              </a:tr>
              <a:tr h="14872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Praha - západ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5,3 x 10</a:t>
                      </a:r>
                      <a:r>
                        <a:rPr lang="cs-CZ" sz="1100" baseline="30000">
                          <a:effectLst/>
                        </a:rPr>
                        <a:t>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6,9 x 10</a:t>
                      </a:r>
                      <a:r>
                        <a:rPr lang="cs-CZ" sz="1100" baseline="30000">
                          <a:effectLst/>
                        </a:rPr>
                        <a:t>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 err="1">
                          <a:effectLst/>
                        </a:rPr>
                        <a:t>Penicillium</a:t>
                      </a:r>
                      <a:r>
                        <a:rPr lang="cs-CZ" sz="1100" dirty="0">
                          <a:effectLst/>
                        </a:rPr>
                        <a:t> </a:t>
                      </a:r>
                      <a:r>
                        <a:rPr lang="cs-CZ" sz="1100" dirty="0" err="1">
                          <a:effectLst/>
                        </a:rPr>
                        <a:t>spp</a:t>
                      </a:r>
                      <a:r>
                        <a:rPr lang="cs-CZ" sz="1100" dirty="0">
                          <a:effectLst/>
                        </a:rPr>
                        <a:t>.,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doprovodný - </a:t>
                      </a:r>
                      <a:r>
                        <a:rPr lang="cs-CZ" sz="1100" dirty="0" err="1">
                          <a:effectLst/>
                        </a:rPr>
                        <a:t>Aspergillus</a:t>
                      </a:r>
                      <a:r>
                        <a:rPr lang="cs-CZ" sz="1100" dirty="0">
                          <a:effectLst/>
                        </a:rPr>
                        <a:t> </a:t>
                      </a:r>
                      <a:r>
                        <a:rPr lang="cs-CZ" sz="1100" dirty="0" err="1">
                          <a:effectLst/>
                        </a:rPr>
                        <a:t>niger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6109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168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359" y="196356"/>
            <a:ext cx="9142642" cy="646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29840" y="636954"/>
            <a:ext cx="7389014" cy="919971"/>
          </a:xfrm>
        </p:spPr>
        <p:txBody>
          <a:bodyPr>
            <a:noAutofit/>
          </a:bodyPr>
          <a:lstStyle/>
          <a:p>
            <a:pPr algn="ctr"/>
            <a:r>
              <a:rPr lang="cs-CZ" sz="3079" b="1" dirty="0">
                <a:solidFill>
                  <a:srgbClr val="083E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Odběr stěrů z pracoviště dotřiďovací linky a ochranných pomůcek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2154646" y="2566830"/>
          <a:ext cx="7944295" cy="3633437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2808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689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358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5868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265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místo stěru</a:t>
                      </a:r>
                      <a:endParaRPr lang="cs-CZ" sz="1300" kern="50" dirty="0">
                        <a:solidFill>
                          <a:srgbClr val="083E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kvasinky a plísně</a:t>
                      </a:r>
                      <a:endParaRPr lang="cs-CZ" sz="1300" kern="50" dirty="0">
                        <a:solidFill>
                          <a:srgbClr val="083E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>
                          <a:solidFill>
                            <a:srgbClr val="083E60"/>
                          </a:solidFill>
                          <a:effectLst/>
                        </a:rPr>
                        <a:t>anaeroby</a:t>
                      </a:r>
                      <a:endParaRPr lang="cs-CZ" sz="1300" kern="50">
                        <a:solidFill>
                          <a:srgbClr val="083E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>
                          <a:solidFill>
                            <a:srgbClr val="083E60"/>
                          </a:solidFill>
                          <a:effectLst/>
                        </a:rPr>
                        <a:t>kultivace po pomnožení</a:t>
                      </a:r>
                      <a:endParaRPr lang="cs-CZ" sz="1300" kern="50">
                        <a:solidFill>
                          <a:srgbClr val="083E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70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rukavice – vnitřní strana</a:t>
                      </a:r>
                      <a:endParaRPr lang="cs-CZ" sz="1300" kern="50" dirty="0">
                        <a:solidFill>
                          <a:srgbClr val="083E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negativní</a:t>
                      </a:r>
                      <a:endParaRPr lang="cs-CZ" sz="1300" kern="50" dirty="0">
                        <a:solidFill>
                          <a:srgbClr val="083E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negativní</a:t>
                      </a:r>
                      <a:endParaRPr lang="cs-CZ" sz="1300" kern="50" dirty="0">
                        <a:solidFill>
                          <a:srgbClr val="083E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Proteus </a:t>
                      </a:r>
                      <a:r>
                        <a:rPr lang="cs-CZ" sz="1300" kern="50" dirty="0" err="1">
                          <a:solidFill>
                            <a:srgbClr val="083E60"/>
                          </a:solidFill>
                          <a:effectLst/>
                        </a:rPr>
                        <a:t>sp</a:t>
                      </a: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.,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směs </a:t>
                      </a:r>
                      <a:r>
                        <a:rPr lang="cs-CZ" sz="1300" kern="50" dirty="0" err="1">
                          <a:solidFill>
                            <a:srgbClr val="083E60"/>
                          </a:solidFill>
                          <a:effectLst/>
                        </a:rPr>
                        <a:t>gramnegat</a:t>
                      </a: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. tyček</a:t>
                      </a:r>
                      <a:endParaRPr lang="cs-CZ" sz="1300" kern="50" dirty="0">
                        <a:solidFill>
                          <a:srgbClr val="083E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324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respirátor – vnitřní strana</a:t>
                      </a:r>
                      <a:endParaRPr lang="cs-CZ" sz="1300" kern="50" dirty="0">
                        <a:solidFill>
                          <a:srgbClr val="083E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negativní</a:t>
                      </a:r>
                      <a:endParaRPr lang="cs-CZ" sz="1300" kern="50" dirty="0">
                        <a:solidFill>
                          <a:srgbClr val="083E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negativní</a:t>
                      </a:r>
                      <a:endParaRPr lang="cs-CZ" sz="1300" kern="50" dirty="0">
                        <a:solidFill>
                          <a:srgbClr val="083E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 err="1">
                          <a:solidFill>
                            <a:srgbClr val="083E60"/>
                          </a:solidFill>
                          <a:effectLst/>
                        </a:rPr>
                        <a:t>sporulující</a:t>
                      </a: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 mikrobi</a:t>
                      </a:r>
                      <a:endParaRPr lang="cs-CZ" sz="1300" kern="50" dirty="0">
                        <a:solidFill>
                          <a:srgbClr val="083E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21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respirátor – zevní strana</a:t>
                      </a:r>
                      <a:endParaRPr lang="cs-CZ" sz="1300" kern="50" dirty="0">
                        <a:solidFill>
                          <a:srgbClr val="083E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plísňové organismy ojediněle</a:t>
                      </a:r>
                      <a:endParaRPr lang="cs-CZ" sz="1300" kern="50" dirty="0">
                        <a:solidFill>
                          <a:srgbClr val="083E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negativní</a:t>
                      </a:r>
                      <a:endParaRPr lang="cs-CZ" sz="1300" kern="50" dirty="0">
                        <a:solidFill>
                          <a:srgbClr val="083E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koliformní tyčka,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 err="1">
                          <a:solidFill>
                            <a:srgbClr val="083E60"/>
                          </a:solidFill>
                          <a:effectLst/>
                        </a:rPr>
                        <a:t>sporulující</a:t>
                      </a: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 mikrobi</a:t>
                      </a:r>
                      <a:endParaRPr lang="cs-CZ" sz="1300" kern="50" dirty="0">
                        <a:solidFill>
                          <a:srgbClr val="083E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21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>
                          <a:solidFill>
                            <a:srgbClr val="083E60"/>
                          </a:solidFill>
                          <a:effectLst/>
                        </a:rPr>
                        <a:t>zástěra</a:t>
                      </a:r>
                      <a:endParaRPr lang="cs-CZ" sz="1300" kern="50">
                        <a:solidFill>
                          <a:srgbClr val="083E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plísňové organismy četně</a:t>
                      </a:r>
                      <a:endParaRPr lang="cs-CZ" sz="1300" kern="50" dirty="0">
                        <a:solidFill>
                          <a:srgbClr val="083E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Clostridium </a:t>
                      </a:r>
                      <a:r>
                        <a:rPr lang="cs-CZ" sz="1300" kern="50" dirty="0" err="1">
                          <a:solidFill>
                            <a:srgbClr val="083E60"/>
                          </a:solidFill>
                          <a:effectLst/>
                        </a:rPr>
                        <a:t>sp</a:t>
                      </a: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.</a:t>
                      </a:r>
                      <a:endParaRPr lang="cs-CZ" sz="1300" b="1" kern="50" dirty="0">
                        <a:solidFill>
                          <a:srgbClr val="083E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Proteus </a:t>
                      </a:r>
                      <a:r>
                        <a:rPr lang="cs-CZ" sz="1300" kern="50" dirty="0" err="1">
                          <a:solidFill>
                            <a:srgbClr val="083E60"/>
                          </a:solidFill>
                          <a:effectLst/>
                        </a:rPr>
                        <a:t>sp</a:t>
                      </a: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.,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směs </a:t>
                      </a:r>
                      <a:r>
                        <a:rPr lang="cs-CZ" sz="1300" kern="50" dirty="0" err="1">
                          <a:solidFill>
                            <a:srgbClr val="083E60"/>
                          </a:solidFill>
                          <a:effectLst/>
                        </a:rPr>
                        <a:t>gramnegat</a:t>
                      </a: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. tyček</a:t>
                      </a:r>
                      <a:endParaRPr lang="cs-CZ" sz="1300" kern="50" dirty="0">
                        <a:solidFill>
                          <a:srgbClr val="083E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4320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pásový dopravník</a:t>
                      </a:r>
                      <a:endParaRPr lang="cs-CZ" sz="1300" kern="50" dirty="0">
                        <a:solidFill>
                          <a:srgbClr val="083E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plísňové organismy četně</a:t>
                      </a:r>
                      <a:endParaRPr lang="cs-CZ" sz="1300" kern="50" dirty="0">
                        <a:solidFill>
                          <a:srgbClr val="083E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Clostridium </a:t>
                      </a:r>
                      <a:r>
                        <a:rPr lang="cs-CZ" sz="1300" kern="50" dirty="0" err="1">
                          <a:solidFill>
                            <a:srgbClr val="083E60"/>
                          </a:solidFill>
                          <a:effectLst/>
                        </a:rPr>
                        <a:t>sp</a:t>
                      </a: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.,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Clostridium </a:t>
                      </a:r>
                      <a:r>
                        <a:rPr lang="cs-CZ" sz="1300" kern="50" dirty="0" err="1">
                          <a:solidFill>
                            <a:srgbClr val="083E60"/>
                          </a:solidFill>
                          <a:effectLst/>
                        </a:rPr>
                        <a:t>perfringens</a:t>
                      </a:r>
                      <a:endParaRPr lang="cs-CZ" sz="1300" b="1" kern="50" dirty="0">
                        <a:solidFill>
                          <a:srgbClr val="083E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Proteus </a:t>
                      </a:r>
                      <a:r>
                        <a:rPr lang="cs-CZ" sz="1300" kern="50" dirty="0" err="1">
                          <a:solidFill>
                            <a:srgbClr val="083E60"/>
                          </a:solidFill>
                          <a:effectLst/>
                        </a:rPr>
                        <a:t>sp</a:t>
                      </a: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.,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směs </a:t>
                      </a:r>
                      <a:r>
                        <a:rPr lang="cs-CZ" sz="1300" kern="50" dirty="0" err="1">
                          <a:solidFill>
                            <a:srgbClr val="083E60"/>
                          </a:solidFill>
                          <a:effectLst/>
                        </a:rPr>
                        <a:t>gramnegat</a:t>
                      </a:r>
                      <a:r>
                        <a:rPr lang="cs-CZ" sz="1300" kern="50" dirty="0">
                          <a:solidFill>
                            <a:srgbClr val="083E60"/>
                          </a:solidFill>
                          <a:effectLst/>
                        </a:rPr>
                        <a:t>. tyček</a:t>
                      </a:r>
                      <a:endParaRPr lang="cs-CZ" sz="1300" kern="50" dirty="0">
                        <a:solidFill>
                          <a:srgbClr val="083E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2154645" y="1704657"/>
            <a:ext cx="7944295" cy="1197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4373" indent="-244373">
              <a:buClr>
                <a:srgbClr val="083E60"/>
              </a:buClr>
              <a:buFont typeface="Arial" panose="020B0604020202020204" pitchFamily="34" charset="0"/>
              <a:buChar char="•"/>
            </a:pPr>
            <a:r>
              <a:rPr lang="cs-CZ" sz="1539" dirty="0">
                <a:solidFill>
                  <a:srgbClr val="083E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ověření míry ochrany při užívání osobních ochranných pracovních pomůcek</a:t>
            </a:r>
          </a:p>
          <a:p>
            <a:pPr marL="244373" indent="-244373">
              <a:buClr>
                <a:srgbClr val="083E60"/>
              </a:buClr>
              <a:buFont typeface="Arial" panose="020B0604020202020204" pitchFamily="34" charset="0"/>
              <a:buChar char="•"/>
            </a:pPr>
            <a:r>
              <a:rPr lang="cs-CZ" sz="1539" dirty="0">
                <a:solidFill>
                  <a:srgbClr val="083E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místa stěrů vybrána na základě kvalifikovaného odhadu a posouzení možné expozice </a:t>
            </a:r>
          </a:p>
          <a:p>
            <a:pPr marL="244373" indent="-244373">
              <a:buClr>
                <a:srgbClr val="083E60"/>
              </a:buClr>
              <a:buFont typeface="Arial" panose="020B0604020202020204" pitchFamily="34" charset="0"/>
              <a:buChar char="•"/>
            </a:pPr>
            <a:r>
              <a:rPr lang="cs-CZ" sz="1539" dirty="0">
                <a:solidFill>
                  <a:srgbClr val="083E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odebráno z plochy 5 x 5 cm, vzorky předány na kultivaci na pracoviště mikrobiologie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endParaRPr lang="cs-CZ" sz="1368" dirty="0">
              <a:solidFill>
                <a:srgbClr val="35627F"/>
              </a:solidFill>
            </a:endParaRPr>
          </a:p>
          <a:p>
            <a:pPr marL="244373" indent="-244373">
              <a:buFont typeface="Arial" panose="020B0604020202020204" pitchFamily="34" charset="0"/>
              <a:buChar char="•"/>
            </a:pPr>
            <a:endParaRPr lang="cs-CZ" sz="1197" dirty="0">
              <a:solidFill>
                <a:srgbClr val="356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6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Rizika pro zaměstnance </a:t>
            </a:r>
            <a:r>
              <a:rPr lang="cs-CZ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dotřiďovacích</a:t>
            </a:r>
            <a:r>
              <a:rPr lang="cs-C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linek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dotřiďovacích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zařízeních 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 běžně vyskytují  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potenciálně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toxinogenní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druhů hub </a:t>
            </a:r>
            <a:r>
              <a:rPr lang="cs-CZ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cs-CZ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niger</a:t>
            </a:r>
            <a:r>
              <a:rPr lang="cs-CZ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cs-CZ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fumigatus</a:t>
            </a:r>
            <a:r>
              <a:rPr lang="cs-CZ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cs-CZ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flavus</a:t>
            </a:r>
            <a:r>
              <a:rPr lang="cs-CZ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cs-CZ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chrysogenum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cs-CZ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Tyto 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druhy mikroskopických hub mohou představovat vysoké zdravotní riziko, které by nemělo být podceňováno, neboť jimi produkované mykotoxiny mohou u lidí způsobovat velmi vážné zdravotní 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problémy</a:t>
            </a:r>
          </a:p>
          <a:p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Pokud 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v pracovním prostředí zjištěna 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přítomnost:</a:t>
            </a:r>
          </a:p>
          <a:p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&gt; 50 KTJ/m</a:t>
            </a:r>
            <a:r>
              <a:rPr lang="cs-CZ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jednoho druhu mikroskopické houby, </a:t>
            </a:r>
            <a:endParaRPr lang="cs-CZ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&gt; 150 KTJ/m</a:t>
            </a:r>
            <a:r>
              <a:rPr lang="cs-CZ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 případě kombinace několika druhů hub (nepatogenních a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toxinogenních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 </a:t>
            </a:r>
            <a:endParaRPr lang="cs-CZ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&gt; 300 v případě převažujícího zastoupení vláknitých druhů (např. </a:t>
            </a:r>
            <a:r>
              <a:rPr lang="cs-CZ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Cladosporium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cs-CZ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 </a:t>
            </a:r>
            <a:r>
              <a:rPr lang="cs-CZ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prostředí </a:t>
            </a:r>
            <a:r>
              <a:rPr lang="cs-CZ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dotřiďovacích</a:t>
            </a:r>
            <a:r>
              <a:rPr lang="cs-CZ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zařízení je prostředí se zvýšeným zdravotním rizikem pro své zaměstnance.  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496794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90" y="196356"/>
            <a:ext cx="9142642" cy="646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400979" y="1396739"/>
            <a:ext cx="4356808" cy="234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286" tIns="44643" rIns="89286" bIns="44643"/>
          <a:lstStyle>
            <a:lvl1pPr marL="388938" indent="-388938">
              <a:tabLst>
                <a:tab pos="1039813" algn="l"/>
                <a:tab pos="2082800" algn="l"/>
                <a:tab pos="3125788" algn="l"/>
                <a:tab pos="4168775" algn="l"/>
                <a:tab pos="5211763" algn="l"/>
                <a:tab pos="6254750" algn="l"/>
                <a:tab pos="7297738" algn="l"/>
                <a:tab pos="8340725" algn="l"/>
                <a:tab pos="9383713" algn="l"/>
                <a:tab pos="10426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039813" algn="l"/>
                <a:tab pos="2082800" algn="l"/>
                <a:tab pos="3125788" algn="l"/>
                <a:tab pos="4168775" algn="l"/>
                <a:tab pos="5211763" algn="l"/>
                <a:tab pos="6254750" algn="l"/>
                <a:tab pos="7297738" algn="l"/>
                <a:tab pos="8340725" algn="l"/>
                <a:tab pos="9383713" algn="l"/>
                <a:tab pos="10426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039813" algn="l"/>
                <a:tab pos="2082800" algn="l"/>
                <a:tab pos="3125788" algn="l"/>
                <a:tab pos="4168775" algn="l"/>
                <a:tab pos="5211763" algn="l"/>
                <a:tab pos="6254750" algn="l"/>
                <a:tab pos="7297738" algn="l"/>
                <a:tab pos="8340725" algn="l"/>
                <a:tab pos="9383713" algn="l"/>
                <a:tab pos="10426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039813" algn="l"/>
                <a:tab pos="2082800" algn="l"/>
                <a:tab pos="3125788" algn="l"/>
                <a:tab pos="4168775" algn="l"/>
                <a:tab pos="5211763" algn="l"/>
                <a:tab pos="6254750" algn="l"/>
                <a:tab pos="7297738" algn="l"/>
                <a:tab pos="8340725" algn="l"/>
                <a:tab pos="9383713" algn="l"/>
                <a:tab pos="10426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039813" algn="l"/>
                <a:tab pos="2082800" algn="l"/>
                <a:tab pos="3125788" algn="l"/>
                <a:tab pos="4168775" algn="l"/>
                <a:tab pos="5211763" algn="l"/>
                <a:tab pos="6254750" algn="l"/>
                <a:tab pos="7297738" algn="l"/>
                <a:tab pos="8340725" algn="l"/>
                <a:tab pos="9383713" algn="l"/>
                <a:tab pos="10426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39813" algn="l"/>
                <a:tab pos="2082800" algn="l"/>
                <a:tab pos="3125788" algn="l"/>
                <a:tab pos="4168775" algn="l"/>
                <a:tab pos="5211763" algn="l"/>
                <a:tab pos="6254750" algn="l"/>
                <a:tab pos="7297738" algn="l"/>
                <a:tab pos="8340725" algn="l"/>
                <a:tab pos="9383713" algn="l"/>
                <a:tab pos="10426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39813" algn="l"/>
                <a:tab pos="2082800" algn="l"/>
                <a:tab pos="3125788" algn="l"/>
                <a:tab pos="4168775" algn="l"/>
                <a:tab pos="5211763" algn="l"/>
                <a:tab pos="6254750" algn="l"/>
                <a:tab pos="7297738" algn="l"/>
                <a:tab pos="8340725" algn="l"/>
                <a:tab pos="9383713" algn="l"/>
                <a:tab pos="10426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39813" algn="l"/>
                <a:tab pos="2082800" algn="l"/>
                <a:tab pos="3125788" algn="l"/>
                <a:tab pos="4168775" algn="l"/>
                <a:tab pos="5211763" algn="l"/>
                <a:tab pos="6254750" algn="l"/>
                <a:tab pos="7297738" algn="l"/>
                <a:tab pos="8340725" algn="l"/>
                <a:tab pos="9383713" algn="l"/>
                <a:tab pos="10426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39813" algn="l"/>
                <a:tab pos="2082800" algn="l"/>
                <a:tab pos="3125788" algn="l"/>
                <a:tab pos="4168775" algn="l"/>
                <a:tab pos="5211763" algn="l"/>
                <a:tab pos="6254750" algn="l"/>
                <a:tab pos="7297738" algn="l"/>
                <a:tab pos="8340725" algn="l"/>
                <a:tab pos="9383713" algn="l"/>
                <a:tab pos="10426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684"/>
              </a:spcBef>
              <a:buClr>
                <a:srgbClr val="083E60"/>
              </a:buClr>
              <a:buSzPct val="100000"/>
              <a:defRPr/>
            </a:pPr>
            <a:r>
              <a:rPr lang="cs-CZ" altLang="cs-CZ" sz="2395" u="sng" dirty="0">
                <a:solidFill>
                  <a:srgbClr val="083E60"/>
                </a:solidFill>
              </a:rPr>
              <a:t>Bakterie</a:t>
            </a:r>
            <a:r>
              <a:rPr lang="cs-CZ" altLang="cs-CZ" sz="2395" dirty="0">
                <a:solidFill>
                  <a:srgbClr val="083E60"/>
                </a:solidFill>
              </a:rPr>
              <a:t> – </a:t>
            </a:r>
          </a:p>
          <a:p>
            <a:pPr marL="0" indent="0">
              <a:lnSpc>
                <a:spcPct val="90000"/>
              </a:lnSpc>
              <a:spcBef>
                <a:spcPts val="684"/>
              </a:spcBef>
              <a:buClr>
                <a:srgbClr val="083E60"/>
              </a:buClr>
              <a:buSzPct val="100000"/>
              <a:defRPr/>
            </a:pPr>
            <a:endParaRPr lang="cs-CZ" altLang="cs-CZ" sz="1026" dirty="0">
              <a:solidFill>
                <a:srgbClr val="083E60"/>
              </a:solidFill>
            </a:endParaRPr>
          </a:p>
          <a:p>
            <a:pPr>
              <a:lnSpc>
                <a:spcPct val="90000"/>
              </a:lnSpc>
              <a:spcBef>
                <a:spcPts val="684"/>
              </a:spcBef>
              <a:buClr>
                <a:srgbClr val="083E6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1710" dirty="0">
                <a:solidFill>
                  <a:srgbClr val="083E60"/>
                </a:solidFill>
              </a:rPr>
              <a:t>zjištěny v ovzduší </a:t>
            </a:r>
            <a:r>
              <a:rPr lang="cs-CZ" altLang="cs-CZ" sz="1710" dirty="0" err="1">
                <a:solidFill>
                  <a:srgbClr val="083E60"/>
                </a:solidFill>
              </a:rPr>
              <a:t>dotřiďovacích</a:t>
            </a:r>
            <a:r>
              <a:rPr lang="cs-CZ" altLang="cs-CZ" sz="1710" dirty="0">
                <a:solidFill>
                  <a:srgbClr val="083E60"/>
                </a:solidFill>
              </a:rPr>
              <a:t> linek plastů  v celkovém množství v 10</a:t>
            </a:r>
            <a:r>
              <a:rPr lang="cs-CZ" altLang="cs-CZ" sz="1710" baseline="33000" dirty="0">
                <a:solidFill>
                  <a:srgbClr val="083E60"/>
                </a:solidFill>
              </a:rPr>
              <a:t>4</a:t>
            </a:r>
            <a:r>
              <a:rPr lang="cs-CZ" altLang="cs-CZ" sz="1710" dirty="0">
                <a:solidFill>
                  <a:srgbClr val="083E60"/>
                </a:solidFill>
              </a:rPr>
              <a:t> KTJ/m</a:t>
            </a:r>
            <a:r>
              <a:rPr lang="cs-CZ" altLang="cs-CZ" sz="1710" baseline="33000" dirty="0">
                <a:solidFill>
                  <a:srgbClr val="083E60"/>
                </a:solidFill>
              </a:rPr>
              <a:t>3 </a:t>
            </a:r>
            <a:r>
              <a:rPr lang="cs-CZ" altLang="cs-CZ" sz="1710" dirty="0">
                <a:solidFill>
                  <a:srgbClr val="083E60"/>
                </a:solidFill>
              </a:rPr>
              <a:t>(ale též až 10</a:t>
            </a:r>
            <a:r>
              <a:rPr lang="cs-CZ" altLang="cs-CZ" sz="1710" baseline="33000" dirty="0">
                <a:solidFill>
                  <a:srgbClr val="083E60"/>
                </a:solidFill>
              </a:rPr>
              <a:t>7 </a:t>
            </a:r>
            <a:r>
              <a:rPr lang="cs-CZ" altLang="cs-CZ" sz="1710" dirty="0">
                <a:solidFill>
                  <a:srgbClr val="083E60"/>
                </a:solidFill>
              </a:rPr>
              <a:t>u kompostování)</a:t>
            </a:r>
          </a:p>
          <a:p>
            <a:pPr marL="0" indent="0">
              <a:lnSpc>
                <a:spcPct val="90000"/>
              </a:lnSpc>
              <a:spcBef>
                <a:spcPts val="684"/>
              </a:spcBef>
              <a:buClr>
                <a:srgbClr val="083E60"/>
              </a:buClr>
              <a:buSzPct val="100000"/>
              <a:defRPr/>
            </a:pPr>
            <a:endParaRPr lang="cs-CZ" altLang="cs-CZ" sz="1026" dirty="0">
              <a:solidFill>
                <a:srgbClr val="083E60"/>
              </a:solidFill>
            </a:endParaRPr>
          </a:p>
          <a:p>
            <a:pPr>
              <a:lnSpc>
                <a:spcPct val="90000"/>
              </a:lnSpc>
              <a:spcBef>
                <a:spcPts val="684"/>
              </a:spcBef>
              <a:buClr>
                <a:srgbClr val="083E6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1710" dirty="0">
                <a:solidFill>
                  <a:srgbClr val="083E60"/>
                </a:solidFill>
              </a:rPr>
              <a:t>gram negativní řádově 10</a:t>
            </a:r>
            <a:r>
              <a:rPr lang="cs-CZ" altLang="cs-CZ" sz="1710" baseline="33000" dirty="0">
                <a:solidFill>
                  <a:srgbClr val="083E60"/>
                </a:solidFill>
              </a:rPr>
              <a:t>3 </a:t>
            </a:r>
            <a:r>
              <a:rPr lang="cs-CZ" altLang="cs-CZ" sz="1710" dirty="0">
                <a:solidFill>
                  <a:srgbClr val="083E60"/>
                </a:solidFill>
              </a:rPr>
              <a:t>KTJ/m</a:t>
            </a:r>
            <a:r>
              <a:rPr lang="cs-CZ" altLang="cs-CZ" sz="1710" baseline="33000" dirty="0">
                <a:solidFill>
                  <a:srgbClr val="083E60"/>
                </a:solidFill>
              </a:rPr>
              <a:t>3</a:t>
            </a:r>
          </a:p>
          <a:p>
            <a:pPr>
              <a:lnSpc>
                <a:spcPct val="90000"/>
              </a:lnSpc>
              <a:spcBef>
                <a:spcPts val="684"/>
              </a:spcBef>
              <a:buClr>
                <a:srgbClr val="083E60"/>
              </a:buClr>
              <a:buSzPct val="100000"/>
              <a:defRPr/>
            </a:pPr>
            <a:r>
              <a:rPr lang="cs-CZ" altLang="cs-CZ" sz="2737" dirty="0">
                <a:solidFill>
                  <a:srgbClr val="083E60"/>
                </a:solidFill>
              </a:rPr>
              <a:t> </a:t>
            </a:r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759" y="411401"/>
            <a:ext cx="2575610" cy="46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0000" contrast="4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1661977" y="257549"/>
            <a:ext cx="8128453" cy="107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286" tIns="44643" rIns="89286" bIns="44643" anchor="ctr"/>
          <a:lstStyle>
            <a:lvl1pPr>
              <a:spcBef>
                <a:spcPts val="925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1400" algn="l"/>
                <a:tab pos="2084388" algn="l"/>
                <a:tab pos="3127375" algn="l"/>
                <a:tab pos="4170363" algn="l"/>
                <a:tab pos="5213350" algn="l"/>
                <a:tab pos="6256338" algn="l"/>
                <a:tab pos="7299325" algn="l"/>
                <a:tab pos="8342313" algn="l"/>
                <a:tab pos="9385300" algn="l"/>
                <a:tab pos="10428288" algn="l"/>
              </a:tabLst>
              <a:defRPr sz="37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1400" algn="l"/>
                <a:tab pos="2084388" algn="l"/>
                <a:tab pos="3127375" algn="l"/>
                <a:tab pos="4170363" algn="l"/>
                <a:tab pos="5213350" algn="l"/>
                <a:tab pos="6256338" algn="l"/>
                <a:tab pos="7299325" algn="l"/>
                <a:tab pos="8342313" algn="l"/>
                <a:tab pos="9385300" algn="l"/>
                <a:tab pos="10428288" algn="l"/>
              </a:tabLst>
              <a:defRPr sz="32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>
              <a:spcBef>
                <a:spcPts val="675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1400" algn="l"/>
                <a:tab pos="2084388" algn="l"/>
                <a:tab pos="3127375" algn="l"/>
                <a:tab pos="4170363" algn="l"/>
                <a:tab pos="5213350" algn="l"/>
                <a:tab pos="6256338" algn="l"/>
                <a:tab pos="7299325" algn="l"/>
                <a:tab pos="8342313" algn="l"/>
                <a:tab pos="9385300" algn="l"/>
                <a:tab pos="10428288" algn="l"/>
              </a:tabLst>
              <a:defRPr sz="27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>
              <a:spcBef>
                <a:spcPts val="575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1400" algn="l"/>
                <a:tab pos="2084388" algn="l"/>
                <a:tab pos="3127375" algn="l"/>
                <a:tab pos="4170363" algn="l"/>
                <a:tab pos="5213350" algn="l"/>
                <a:tab pos="6256338" algn="l"/>
                <a:tab pos="7299325" algn="l"/>
                <a:tab pos="8342313" algn="l"/>
                <a:tab pos="9385300" algn="l"/>
                <a:tab pos="10428288" algn="l"/>
              </a:tabLst>
              <a:defRPr sz="23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>
              <a:spcBef>
                <a:spcPts val="575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1400" algn="l"/>
                <a:tab pos="2084388" algn="l"/>
                <a:tab pos="3127375" algn="l"/>
                <a:tab pos="4170363" algn="l"/>
                <a:tab pos="5213350" algn="l"/>
                <a:tab pos="6256338" algn="l"/>
                <a:tab pos="7299325" algn="l"/>
                <a:tab pos="8342313" algn="l"/>
                <a:tab pos="9385300" algn="l"/>
                <a:tab pos="10428288" algn="l"/>
              </a:tabLst>
              <a:defRPr sz="23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1400" algn="l"/>
                <a:tab pos="2084388" algn="l"/>
                <a:tab pos="3127375" algn="l"/>
                <a:tab pos="4170363" algn="l"/>
                <a:tab pos="5213350" algn="l"/>
                <a:tab pos="6256338" algn="l"/>
                <a:tab pos="7299325" algn="l"/>
                <a:tab pos="8342313" algn="l"/>
                <a:tab pos="9385300" algn="l"/>
                <a:tab pos="10428288" algn="l"/>
              </a:tabLst>
              <a:defRPr sz="23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1400" algn="l"/>
                <a:tab pos="2084388" algn="l"/>
                <a:tab pos="3127375" algn="l"/>
                <a:tab pos="4170363" algn="l"/>
                <a:tab pos="5213350" algn="l"/>
                <a:tab pos="6256338" algn="l"/>
                <a:tab pos="7299325" algn="l"/>
                <a:tab pos="8342313" algn="l"/>
                <a:tab pos="9385300" algn="l"/>
                <a:tab pos="10428288" algn="l"/>
              </a:tabLst>
              <a:defRPr sz="23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1400" algn="l"/>
                <a:tab pos="2084388" algn="l"/>
                <a:tab pos="3127375" algn="l"/>
                <a:tab pos="4170363" algn="l"/>
                <a:tab pos="5213350" algn="l"/>
                <a:tab pos="6256338" algn="l"/>
                <a:tab pos="7299325" algn="l"/>
                <a:tab pos="8342313" algn="l"/>
                <a:tab pos="9385300" algn="l"/>
                <a:tab pos="10428288" algn="l"/>
              </a:tabLst>
              <a:defRPr sz="23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1400" algn="l"/>
                <a:tab pos="2084388" algn="l"/>
                <a:tab pos="3127375" algn="l"/>
                <a:tab pos="4170363" algn="l"/>
                <a:tab pos="5213350" algn="l"/>
                <a:tab pos="6256338" algn="l"/>
                <a:tab pos="7299325" algn="l"/>
                <a:tab pos="8342313" algn="l"/>
                <a:tab pos="9385300" algn="l"/>
                <a:tab pos="10428288" algn="l"/>
              </a:tabLst>
              <a:defRPr sz="23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3079" b="1" dirty="0">
                <a:solidFill>
                  <a:srgbClr val="083E60"/>
                </a:solidFill>
              </a:rPr>
              <a:t>Studie ze zahraničí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710" dirty="0" err="1">
                <a:solidFill>
                  <a:srgbClr val="083E60"/>
                </a:solidFill>
              </a:rPr>
              <a:t>dotřiďovací</a:t>
            </a:r>
            <a:r>
              <a:rPr lang="cs-CZ" altLang="cs-CZ" sz="1710" dirty="0">
                <a:solidFill>
                  <a:srgbClr val="083E60"/>
                </a:solidFill>
              </a:rPr>
              <a:t> linky plastového odpadu </a:t>
            </a:r>
            <a:endParaRPr lang="cs-CZ" altLang="cs-CZ" sz="1710" b="1" dirty="0">
              <a:solidFill>
                <a:srgbClr val="083E6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400979" y="3429000"/>
            <a:ext cx="4557108" cy="274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286" tIns="44643" rIns="89286" bIns="44643"/>
          <a:lstStyle>
            <a:lvl1pPr marL="388938" indent="-388938">
              <a:tabLst>
                <a:tab pos="1039813" algn="l"/>
                <a:tab pos="2082800" algn="l"/>
                <a:tab pos="3125788" algn="l"/>
                <a:tab pos="4168775" algn="l"/>
                <a:tab pos="5211763" algn="l"/>
                <a:tab pos="6254750" algn="l"/>
                <a:tab pos="7297738" algn="l"/>
                <a:tab pos="8340725" algn="l"/>
                <a:tab pos="9383713" algn="l"/>
                <a:tab pos="10426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039813" algn="l"/>
                <a:tab pos="2082800" algn="l"/>
                <a:tab pos="3125788" algn="l"/>
                <a:tab pos="4168775" algn="l"/>
                <a:tab pos="5211763" algn="l"/>
                <a:tab pos="6254750" algn="l"/>
                <a:tab pos="7297738" algn="l"/>
                <a:tab pos="8340725" algn="l"/>
                <a:tab pos="9383713" algn="l"/>
                <a:tab pos="10426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039813" algn="l"/>
                <a:tab pos="2082800" algn="l"/>
                <a:tab pos="3125788" algn="l"/>
                <a:tab pos="4168775" algn="l"/>
                <a:tab pos="5211763" algn="l"/>
                <a:tab pos="6254750" algn="l"/>
                <a:tab pos="7297738" algn="l"/>
                <a:tab pos="8340725" algn="l"/>
                <a:tab pos="9383713" algn="l"/>
                <a:tab pos="10426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039813" algn="l"/>
                <a:tab pos="2082800" algn="l"/>
                <a:tab pos="3125788" algn="l"/>
                <a:tab pos="4168775" algn="l"/>
                <a:tab pos="5211763" algn="l"/>
                <a:tab pos="6254750" algn="l"/>
                <a:tab pos="7297738" algn="l"/>
                <a:tab pos="8340725" algn="l"/>
                <a:tab pos="9383713" algn="l"/>
                <a:tab pos="10426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039813" algn="l"/>
                <a:tab pos="2082800" algn="l"/>
                <a:tab pos="3125788" algn="l"/>
                <a:tab pos="4168775" algn="l"/>
                <a:tab pos="5211763" algn="l"/>
                <a:tab pos="6254750" algn="l"/>
                <a:tab pos="7297738" algn="l"/>
                <a:tab pos="8340725" algn="l"/>
                <a:tab pos="9383713" algn="l"/>
                <a:tab pos="10426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39813" algn="l"/>
                <a:tab pos="2082800" algn="l"/>
                <a:tab pos="3125788" algn="l"/>
                <a:tab pos="4168775" algn="l"/>
                <a:tab pos="5211763" algn="l"/>
                <a:tab pos="6254750" algn="l"/>
                <a:tab pos="7297738" algn="l"/>
                <a:tab pos="8340725" algn="l"/>
                <a:tab pos="9383713" algn="l"/>
                <a:tab pos="10426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39813" algn="l"/>
                <a:tab pos="2082800" algn="l"/>
                <a:tab pos="3125788" algn="l"/>
                <a:tab pos="4168775" algn="l"/>
                <a:tab pos="5211763" algn="l"/>
                <a:tab pos="6254750" algn="l"/>
                <a:tab pos="7297738" algn="l"/>
                <a:tab pos="8340725" algn="l"/>
                <a:tab pos="9383713" algn="l"/>
                <a:tab pos="10426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39813" algn="l"/>
                <a:tab pos="2082800" algn="l"/>
                <a:tab pos="3125788" algn="l"/>
                <a:tab pos="4168775" algn="l"/>
                <a:tab pos="5211763" algn="l"/>
                <a:tab pos="6254750" algn="l"/>
                <a:tab pos="7297738" algn="l"/>
                <a:tab pos="8340725" algn="l"/>
                <a:tab pos="9383713" algn="l"/>
                <a:tab pos="10426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39813" algn="l"/>
                <a:tab pos="2082800" algn="l"/>
                <a:tab pos="3125788" algn="l"/>
                <a:tab pos="4168775" algn="l"/>
                <a:tab pos="5211763" algn="l"/>
                <a:tab pos="6254750" algn="l"/>
                <a:tab pos="7297738" algn="l"/>
                <a:tab pos="8340725" algn="l"/>
                <a:tab pos="9383713" algn="l"/>
                <a:tab pos="10426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684"/>
              </a:spcBef>
              <a:buClr>
                <a:srgbClr val="083E60"/>
              </a:buClr>
              <a:buSzPct val="100000"/>
              <a:defRPr/>
            </a:pPr>
            <a:r>
              <a:rPr lang="cs-CZ" altLang="cs-CZ" sz="2395" u="sng" dirty="0">
                <a:solidFill>
                  <a:srgbClr val="083E60"/>
                </a:solidFill>
              </a:rPr>
              <a:t>Plísně</a:t>
            </a:r>
            <a:r>
              <a:rPr lang="cs-CZ" altLang="cs-CZ" sz="2395" dirty="0">
                <a:solidFill>
                  <a:srgbClr val="083E60"/>
                </a:solidFill>
              </a:rPr>
              <a:t> – </a:t>
            </a:r>
          </a:p>
          <a:p>
            <a:pPr>
              <a:lnSpc>
                <a:spcPct val="90000"/>
              </a:lnSpc>
              <a:spcBef>
                <a:spcPts val="684"/>
              </a:spcBef>
              <a:defRPr/>
            </a:pPr>
            <a:endParaRPr lang="cs-CZ" altLang="cs-CZ" sz="1026" dirty="0">
              <a:solidFill>
                <a:srgbClr val="083E60"/>
              </a:solidFill>
            </a:endParaRPr>
          </a:p>
          <a:p>
            <a:pPr marL="390997" indent="-390997">
              <a:lnSpc>
                <a:spcPct val="90000"/>
              </a:lnSpc>
              <a:spcBef>
                <a:spcPts val="684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1710" dirty="0">
                <a:solidFill>
                  <a:srgbClr val="083E60"/>
                </a:solidFill>
              </a:rPr>
              <a:t>zjištěny v ovzduší v celkovém množství v rozmezí hodnot 10</a:t>
            </a:r>
            <a:r>
              <a:rPr lang="cs-CZ" altLang="cs-CZ" sz="1710" baseline="33000" dirty="0">
                <a:solidFill>
                  <a:srgbClr val="083E60"/>
                </a:solidFill>
              </a:rPr>
              <a:t>3</a:t>
            </a:r>
            <a:r>
              <a:rPr lang="cs-CZ" altLang="cs-CZ" sz="1710" dirty="0">
                <a:solidFill>
                  <a:srgbClr val="083E60"/>
                </a:solidFill>
              </a:rPr>
              <a:t>- 10</a:t>
            </a:r>
            <a:r>
              <a:rPr lang="cs-CZ" altLang="cs-CZ" sz="1710" baseline="33000" dirty="0">
                <a:solidFill>
                  <a:srgbClr val="083E60"/>
                </a:solidFill>
              </a:rPr>
              <a:t>5</a:t>
            </a:r>
            <a:r>
              <a:rPr lang="cs-CZ" altLang="cs-CZ" sz="1710" dirty="0">
                <a:solidFill>
                  <a:srgbClr val="083E60"/>
                </a:solidFill>
              </a:rPr>
              <a:t> KTJ/m</a:t>
            </a:r>
            <a:r>
              <a:rPr lang="cs-CZ" altLang="cs-CZ" sz="1710" baseline="33000" dirty="0">
                <a:solidFill>
                  <a:srgbClr val="083E60"/>
                </a:solidFill>
              </a:rPr>
              <a:t>3</a:t>
            </a:r>
          </a:p>
          <a:p>
            <a:pPr>
              <a:lnSpc>
                <a:spcPct val="90000"/>
              </a:lnSpc>
              <a:spcBef>
                <a:spcPts val="684"/>
              </a:spcBef>
              <a:defRPr/>
            </a:pPr>
            <a:endParaRPr lang="cs-CZ" altLang="cs-CZ" sz="1026" baseline="33000" dirty="0">
              <a:solidFill>
                <a:srgbClr val="083E60"/>
              </a:solidFill>
            </a:endParaRPr>
          </a:p>
          <a:p>
            <a:pPr marL="0" indent="0">
              <a:lnSpc>
                <a:spcPct val="90000"/>
              </a:lnSpc>
              <a:spcBef>
                <a:spcPts val="684"/>
              </a:spcBef>
              <a:buClr>
                <a:srgbClr val="083E60"/>
              </a:buClr>
              <a:buSzPct val="100000"/>
              <a:defRPr/>
            </a:pPr>
            <a:r>
              <a:rPr lang="cs-CZ" altLang="cs-CZ" sz="2395" u="sng" dirty="0" err="1">
                <a:solidFill>
                  <a:srgbClr val="083E60"/>
                </a:solidFill>
              </a:rPr>
              <a:t>Aktinomycéty</a:t>
            </a:r>
            <a:r>
              <a:rPr lang="cs-CZ" altLang="cs-CZ" sz="2395" dirty="0">
                <a:solidFill>
                  <a:srgbClr val="083E60"/>
                </a:solidFill>
              </a:rPr>
              <a:t> – </a:t>
            </a:r>
          </a:p>
          <a:p>
            <a:pPr>
              <a:lnSpc>
                <a:spcPct val="90000"/>
              </a:lnSpc>
              <a:spcBef>
                <a:spcPts val="684"/>
              </a:spcBef>
              <a:buClr>
                <a:srgbClr val="083E6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altLang="cs-CZ" sz="1710" dirty="0">
                <a:solidFill>
                  <a:srgbClr val="083E60"/>
                </a:solidFill>
              </a:rPr>
              <a:t>zjištěny v některých studiích v rozmezí 10</a:t>
            </a:r>
            <a:r>
              <a:rPr lang="cs-CZ" altLang="cs-CZ" sz="1710" baseline="33000" dirty="0">
                <a:solidFill>
                  <a:srgbClr val="083E60"/>
                </a:solidFill>
              </a:rPr>
              <a:t>3</a:t>
            </a:r>
            <a:r>
              <a:rPr lang="cs-CZ" altLang="cs-CZ" sz="1710" dirty="0">
                <a:solidFill>
                  <a:srgbClr val="083E60"/>
                </a:solidFill>
              </a:rPr>
              <a:t> – 10</a:t>
            </a:r>
            <a:r>
              <a:rPr lang="cs-CZ" altLang="cs-CZ" sz="1710" baseline="33000" dirty="0">
                <a:solidFill>
                  <a:srgbClr val="083E60"/>
                </a:solidFill>
              </a:rPr>
              <a:t>5</a:t>
            </a:r>
            <a:r>
              <a:rPr lang="cs-CZ" altLang="cs-CZ" sz="1710" dirty="0">
                <a:solidFill>
                  <a:srgbClr val="083E60"/>
                </a:solidFill>
              </a:rPr>
              <a:t> KTJ/m</a:t>
            </a:r>
            <a:r>
              <a:rPr lang="cs-CZ" altLang="cs-CZ" sz="1710" baseline="33000" dirty="0">
                <a:solidFill>
                  <a:srgbClr val="083E60"/>
                </a:solidFill>
              </a:rPr>
              <a:t>3</a:t>
            </a:r>
          </a:p>
          <a:p>
            <a:pPr>
              <a:lnSpc>
                <a:spcPct val="90000"/>
              </a:lnSpc>
              <a:spcBef>
                <a:spcPts val="684"/>
              </a:spcBef>
              <a:buClr>
                <a:srgbClr val="083E60"/>
              </a:buClr>
              <a:buSzPct val="100000"/>
              <a:defRPr/>
            </a:pPr>
            <a:r>
              <a:rPr lang="cs-CZ" altLang="cs-CZ" sz="2737" dirty="0">
                <a:solidFill>
                  <a:srgbClr val="083E60"/>
                </a:solidFill>
              </a:rPr>
              <a:t> </a:t>
            </a:r>
          </a:p>
        </p:txBody>
      </p:sp>
      <p:pic>
        <p:nvPicPr>
          <p:cNvPr id="8" name="Obrázek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3" t="38954" r="63829" b="42352"/>
          <a:stretch>
            <a:fillRect/>
          </a:stretch>
        </p:blipFill>
        <p:spPr bwMode="auto">
          <a:xfrm>
            <a:off x="7142924" y="5091760"/>
            <a:ext cx="1662759" cy="1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3983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7207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Oběhové hospodářství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5815" y="1775748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Principem oběhového hospodářství je to, že se hodnota produktů a materiálů zachovává co nejdéle. Minimalizuje se množství odpadu a  budou využity  nové zdroje. Když výrobek doslouží, suroviny se z hospodářství nevyřadí, ale znovu a znovu se používají k vytváření nové hodnoty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Podle EU tímto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způsobem lze v Evropě zajistit pracovní místa, prosazovat inovace přinášející konkurenční výhody a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dosáhnout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 </a:t>
            </a:r>
            <a:r>
              <a:rPr lang="cs-C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vysoké  </a:t>
            </a:r>
            <a:r>
              <a:rPr lang="cs-C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úrovně ochrany člověka a životního prostředí.</a:t>
            </a:r>
          </a:p>
          <a:p>
            <a:pPr marL="0" indent="0" algn="just">
              <a:buNone/>
            </a:pPr>
            <a:r>
              <a:rPr lang="cs-CZ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000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1981200" y="620714"/>
            <a:ext cx="8229600" cy="796925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cs-CZ" alt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Occupational</a:t>
            </a:r>
            <a:r>
              <a:rPr lang="cs-CZ" alt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Hygiene</a:t>
            </a:r>
            <a:r>
              <a:rPr lang="cs-CZ" alt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implications</a:t>
            </a:r>
            <a:r>
              <a:rPr lang="cs-CZ" alt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alt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processing</a:t>
            </a:r>
            <a:r>
              <a:rPr lang="cs-CZ" alt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waste</a:t>
            </a:r>
            <a:r>
              <a:rPr lang="cs-CZ" alt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cs-CZ" alt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Materials</a:t>
            </a:r>
            <a:r>
              <a:rPr lang="cs-CZ" alt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Recycling </a:t>
            </a:r>
            <a:r>
              <a:rPr lang="cs-CZ" alt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Facilities</a:t>
            </a:r>
            <a:r>
              <a:rPr lang="cs-CZ" alt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alt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MRFs</a:t>
            </a:r>
            <a:r>
              <a:rPr lang="cs-CZ" alt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Exposure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bioaerosol and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dust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RR977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Report,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Prepared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Safety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Safety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Executive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7/2013,33pp</a:t>
            </a:r>
            <a:r>
              <a:rPr lang="cs-CZ" altLang="cs-CZ" sz="2000" dirty="0"/>
              <a:t/>
            </a:r>
            <a:br>
              <a:rPr lang="cs-CZ" altLang="cs-CZ" sz="2000" dirty="0"/>
            </a:br>
            <a:endParaRPr lang="cs-CZ" altLang="cs-CZ" sz="2000" dirty="0"/>
          </a:p>
        </p:txBody>
      </p:sp>
      <p:sp>
        <p:nvSpPr>
          <p:cNvPr id="11267" name="Zástupný symbol pro obsah 3"/>
          <p:cNvSpPr>
            <a:spLocks noGrp="1"/>
          </p:cNvSpPr>
          <p:nvPr>
            <p:ph sz="half" idx="2"/>
          </p:nvPr>
        </p:nvSpPr>
        <p:spPr>
          <a:xfrm>
            <a:off x="6383338" y="1773239"/>
            <a:ext cx="3827462" cy="435292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altLang="cs-CZ" sz="1800" b="1" dirty="0">
                <a:solidFill>
                  <a:srgbClr val="FF0000"/>
                </a:solidFill>
              </a:rPr>
              <a:t>blocked nose</a:t>
            </a:r>
            <a:r>
              <a:rPr lang="cs-CZ" altLang="cs-CZ" sz="1800" b="1" dirty="0">
                <a:solidFill>
                  <a:srgbClr val="FF0000"/>
                </a:solidFill>
              </a:rPr>
              <a:t>                </a:t>
            </a:r>
            <a:r>
              <a:rPr lang="cs-CZ" altLang="cs-CZ" sz="1800" b="1" dirty="0" smtClean="0">
                <a:solidFill>
                  <a:srgbClr val="FF0000"/>
                </a:solidFill>
              </a:rPr>
              <a:t>  ucpaný </a:t>
            </a:r>
            <a:r>
              <a:rPr lang="cs-CZ" altLang="cs-CZ" sz="1800" b="1" dirty="0">
                <a:solidFill>
                  <a:srgbClr val="FF0000"/>
                </a:solidFill>
              </a:rPr>
              <a:t>nos </a:t>
            </a:r>
            <a:endParaRPr lang="en-US" altLang="cs-CZ" sz="1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cs-CZ" sz="1800" dirty="0"/>
              <a:t>watery eyes</a:t>
            </a:r>
            <a:r>
              <a:rPr lang="cs-CZ" altLang="cs-CZ" sz="1800" dirty="0"/>
              <a:t>                  </a:t>
            </a:r>
            <a:r>
              <a:rPr lang="cs-CZ" altLang="cs-CZ" sz="1800" dirty="0" smtClean="0"/>
              <a:t>  slzení </a:t>
            </a:r>
            <a:r>
              <a:rPr lang="cs-CZ" altLang="cs-CZ" sz="1800" dirty="0"/>
              <a:t>očí  </a:t>
            </a:r>
            <a:endParaRPr lang="en-US" altLang="cs-CZ" sz="1800" dirty="0"/>
          </a:p>
          <a:p>
            <a:pPr marL="0" indent="0">
              <a:buNone/>
            </a:pPr>
            <a:r>
              <a:rPr lang="cs-CZ" altLang="cs-CZ" sz="1800" dirty="0"/>
              <a:t>w</a:t>
            </a:r>
            <a:r>
              <a:rPr lang="en-US" altLang="cs-CZ" sz="1800" dirty="0" err="1"/>
              <a:t>heezines</a:t>
            </a:r>
            <a:r>
              <a:rPr lang="cs-CZ" altLang="cs-CZ" sz="1800" dirty="0"/>
              <a:t>s                  </a:t>
            </a:r>
            <a:r>
              <a:rPr lang="cs-CZ" altLang="cs-CZ" sz="1800" dirty="0" smtClean="0"/>
              <a:t>  </a:t>
            </a:r>
            <a:r>
              <a:rPr lang="cs-CZ" altLang="cs-CZ" sz="1800" dirty="0"/>
              <a:t>dýchavičnost</a:t>
            </a:r>
            <a:endParaRPr lang="en-US" altLang="cs-CZ" sz="1800" dirty="0"/>
          </a:p>
          <a:p>
            <a:pPr marL="0" indent="0">
              <a:buNone/>
            </a:pPr>
            <a:r>
              <a:rPr lang="en-US" altLang="cs-CZ" sz="1800" b="1" dirty="0"/>
              <a:t>cough with phlegm</a:t>
            </a:r>
            <a:r>
              <a:rPr lang="cs-CZ" altLang="cs-CZ" sz="1800" b="1" dirty="0"/>
              <a:t>      kašel s hlenem </a:t>
            </a:r>
            <a:endParaRPr lang="en-US" altLang="cs-CZ" sz="1800" b="1" dirty="0"/>
          </a:p>
          <a:p>
            <a:pPr marL="0" indent="0">
              <a:buNone/>
            </a:pPr>
            <a:r>
              <a:rPr lang="en-US" altLang="cs-CZ" sz="1800" dirty="0"/>
              <a:t>runny nose</a:t>
            </a:r>
            <a:r>
              <a:rPr lang="cs-CZ" altLang="cs-CZ" sz="1800" dirty="0"/>
              <a:t>                  </a:t>
            </a:r>
            <a:r>
              <a:rPr lang="cs-CZ" altLang="cs-CZ" sz="1800" dirty="0" smtClean="0"/>
              <a:t>   </a:t>
            </a:r>
            <a:r>
              <a:rPr lang="cs-CZ" altLang="cs-CZ" sz="1800" dirty="0"/>
              <a:t>výtok z nosu </a:t>
            </a:r>
            <a:endParaRPr lang="en-US" altLang="cs-CZ" sz="1800" dirty="0"/>
          </a:p>
          <a:p>
            <a:pPr marL="0" indent="0">
              <a:buNone/>
            </a:pPr>
            <a:r>
              <a:rPr lang="en-US" altLang="cs-CZ" sz="1800" dirty="0"/>
              <a:t>increased sneezing</a:t>
            </a:r>
            <a:r>
              <a:rPr lang="cs-CZ" altLang="cs-CZ" sz="1800" dirty="0"/>
              <a:t>       zvýšená kýchání </a:t>
            </a:r>
            <a:endParaRPr lang="en-US" altLang="cs-CZ" sz="1800" dirty="0"/>
          </a:p>
          <a:p>
            <a:pPr marL="0" indent="0">
              <a:buNone/>
            </a:pPr>
            <a:r>
              <a:rPr lang="en-US" altLang="cs-CZ" sz="1800" dirty="0"/>
              <a:t>difficulty in breathing</a:t>
            </a:r>
            <a:r>
              <a:rPr lang="cs-CZ" altLang="cs-CZ" sz="1800" dirty="0"/>
              <a:t>  </a:t>
            </a:r>
            <a:r>
              <a:rPr lang="cs-CZ" altLang="cs-CZ" sz="1600" dirty="0"/>
              <a:t>potíže s dýcháním </a:t>
            </a:r>
            <a:endParaRPr lang="en-US" altLang="cs-CZ" sz="1600" dirty="0"/>
          </a:p>
          <a:p>
            <a:pPr marL="0" indent="0">
              <a:buNone/>
            </a:pPr>
            <a:r>
              <a:rPr lang="en-US" altLang="cs-CZ" sz="1800" b="1" dirty="0"/>
              <a:t>chest tightness</a:t>
            </a:r>
            <a:r>
              <a:rPr lang="cs-CZ" altLang="cs-CZ" sz="1800" b="1" dirty="0"/>
              <a:t>             svírání na hrudi </a:t>
            </a:r>
            <a:endParaRPr lang="en-US" altLang="cs-CZ" sz="1800" b="1" dirty="0"/>
          </a:p>
          <a:p>
            <a:pPr marL="0" indent="0">
              <a:buNone/>
            </a:pPr>
            <a:r>
              <a:rPr lang="en-US" altLang="cs-CZ" sz="1800" dirty="0"/>
              <a:t>dry eyes</a:t>
            </a:r>
            <a:r>
              <a:rPr lang="cs-CZ" altLang="cs-CZ" sz="1800" dirty="0"/>
              <a:t>                         suché oči </a:t>
            </a:r>
            <a:endParaRPr lang="en-US" altLang="cs-CZ" sz="1800" dirty="0"/>
          </a:p>
          <a:p>
            <a:pPr marL="0" indent="0">
              <a:buNone/>
            </a:pPr>
            <a:r>
              <a:rPr lang="en-US" altLang="cs-CZ" sz="1800" dirty="0"/>
              <a:t>dry cough</a:t>
            </a:r>
            <a:r>
              <a:rPr lang="cs-CZ" altLang="cs-CZ" sz="1800" dirty="0"/>
              <a:t>                      suchý kašel </a:t>
            </a:r>
            <a:endParaRPr lang="en-US" altLang="cs-CZ" sz="1800" dirty="0"/>
          </a:p>
          <a:p>
            <a:pPr marL="0" indent="0">
              <a:buNone/>
            </a:pPr>
            <a:r>
              <a:rPr lang="en-US" altLang="cs-CZ" sz="1800" b="1" dirty="0">
                <a:solidFill>
                  <a:srgbClr val="FF0000"/>
                </a:solidFill>
              </a:rPr>
              <a:t>shortness of breath</a:t>
            </a:r>
            <a:r>
              <a:rPr lang="cs-CZ" altLang="cs-CZ" sz="1800" b="1" dirty="0">
                <a:solidFill>
                  <a:srgbClr val="FF0000"/>
                </a:solidFill>
              </a:rPr>
              <a:t> </a:t>
            </a:r>
            <a:r>
              <a:rPr lang="cs-CZ" altLang="cs-CZ" sz="1800" dirty="0"/>
              <a:t>   </a:t>
            </a:r>
            <a:r>
              <a:rPr lang="cs-CZ" altLang="cs-CZ" sz="1800" b="1" dirty="0">
                <a:solidFill>
                  <a:srgbClr val="FF0000"/>
                </a:solidFill>
              </a:rPr>
              <a:t>dušnost </a:t>
            </a:r>
            <a:endParaRPr lang="en-US" altLang="cs-CZ" sz="1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altLang="cs-CZ" sz="1800" dirty="0"/>
              <a:t>d</a:t>
            </a:r>
            <a:r>
              <a:rPr lang="en-US" altLang="cs-CZ" sz="1800" dirty="0" err="1"/>
              <a:t>ry</a:t>
            </a:r>
            <a:r>
              <a:rPr lang="cs-CZ" altLang="cs-CZ" sz="1800" dirty="0"/>
              <a:t>/</a:t>
            </a:r>
            <a:r>
              <a:rPr lang="en-US" altLang="cs-CZ" sz="1800" dirty="0"/>
              <a:t>itch</a:t>
            </a:r>
            <a:r>
              <a:rPr lang="cs-CZ" altLang="cs-CZ" sz="1800" dirty="0"/>
              <a:t>y</a:t>
            </a:r>
            <a:r>
              <a:rPr lang="en-US" altLang="cs-CZ" sz="1800" dirty="0"/>
              <a:t> </a:t>
            </a:r>
            <a:r>
              <a:rPr lang="en-US" altLang="cs-CZ" sz="1600" dirty="0"/>
              <a:t>throat</a:t>
            </a:r>
            <a:r>
              <a:rPr lang="cs-CZ" altLang="cs-CZ" sz="1600" dirty="0"/>
              <a:t>     </a:t>
            </a:r>
            <a:r>
              <a:rPr lang="cs-CZ" altLang="cs-CZ" sz="1600" dirty="0" smtClean="0"/>
              <a:t>          </a:t>
            </a:r>
            <a:r>
              <a:rPr lang="cs-CZ" altLang="cs-CZ" sz="1600" dirty="0"/>
              <a:t>suchost/svědění v krku</a:t>
            </a:r>
          </a:p>
          <a:p>
            <a:pPr marL="0" indent="0">
              <a:buNone/>
            </a:pPr>
            <a:endParaRPr lang="cs-CZ" altLang="cs-CZ" sz="1800" dirty="0"/>
          </a:p>
          <a:p>
            <a:pPr marL="0" indent="0">
              <a:buNone/>
            </a:pPr>
            <a:r>
              <a:rPr lang="cs-CZ" altLang="cs-CZ" sz="1800" dirty="0"/>
              <a:t/>
            </a:r>
            <a:br>
              <a:rPr lang="cs-CZ" altLang="cs-CZ" sz="1800" dirty="0"/>
            </a:br>
            <a:r>
              <a:rPr lang="cs-CZ" altLang="cs-CZ" sz="1800" dirty="0"/>
              <a:t/>
            </a:r>
            <a:br>
              <a:rPr lang="cs-CZ" altLang="cs-CZ" sz="1800" dirty="0"/>
            </a:br>
            <a:r>
              <a:rPr lang="cs-CZ" altLang="cs-CZ" sz="1800" dirty="0"/>
              <a:t/>
            </a:r>
            <a:br>
              <a:rPr lang="cs-CZ" altLang="cs-CZ" sz="1800" dirty="0"/>
            </a:br>
            <a:r>
              <a:rPr lang="cs-CZ" altLang="cs-CZ" sz="1800" dirty="0"/>
              <a:t/>
            </a:r>
            <a:br>
              <a:rPr lang="cs-CZ" altLang="cs-CZ" sz="1800" dirty="0"/>
            </a:br>
            <a:r>
              <a:rPr lang="cs-CZ" altLang="cs-CZ" sz="1800" dirty="0"/>
              <a:t/>
            </a:r>
            <a:br>
              <a:rPr lang="cs-CZ" altLang="cs-CZ" sz="1800" dirty="0"/>
            </a:br>
            <a:r>
              <a:rPr lang="cs-CZ" altLang="cs-CZ" sz="1800" dirty="0"/>
              <a:t/>
            </a:r>
            <a:br>
              <a:rPr lang="cs-CZ" altLang="cs-CZ" sz="1800" dirty="0"/>
            </a:br>
            <a:r>
              <a:rPr lang="cs-CZ" altLang="cs-CZ" sz="1800" dirty="0"/>
              <a:t/>
            </a:r>
            <a:br>
              <a:rPr lang="cs-CZ" altLang="cs-CZ" sz="1800" dirty="0"/>
            </a:br>
            <a:r>
              <a:rPr lang="cs-CZ" altLang="cs-CZ" sz="1800" dirty="0"/>
              <a:t/>
            </a:r>
            <a:br>
              <a:rPr lang="cs-CZ" altLang="cs-CZ" sz="1800" dirty="0"/>
            </a:br>
            <a:r>
              <a:rPr lang="cs-CZ" altLang="cs-CZ" sz="1800" dirty="0"/>
              <a:t/>
            </a:r>
            <a:br>
              <a:rPr lang="cs-CZ" altLang="cs-CZ" sz="1800" dirty="0"/>
            </a:br>
            <a:r>
              <a:rPr lang="cs-CZ" altLang="cs-CZ" sz="1800" dirty="0"/>
              <a:t/>
            </a:r>
            <a:br>
              <a:rPr lang="cs-CZ" altLang="cs-CZ" sz="1800" dirty="0"/>
            </a:br>
            <a:r>
              <a:rPr lang="cs-CZ" altLang="cs-CZ" sz="1800" dirty="0"/>
              <a:t/>
            </a:r>
            <a:br>
              <a:rPr lang="cs-CZ" altLang="cs-CZ" sz="1800" dirty="0"/>
            </a:br>
            <a:endParaRPr lang="cs-CZ" altLang="cs-CZ" sz="1800" dirty="0"/>
          </a:p>
        </p:txBody>
      </p:sp>
      <p:pic>
        <p:nvPicPr>
          <p:cNvPr id="1126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0351" y="1844675"/>
            <a:ext cx="4752975" cy="4046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00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359" y="196357"/>
            <a:ext cx="9142642" cy="649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05893" y="636954"/>
            <a:ext cx="7956467" cy="701863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cs-CZ" b="1" dirty="0" smtClean="0">
                <a:solidFill>
                  <a:srgbClr val="083E60"/>
                </a:solidFill>
              </a:rPr>
              <a:t>Závěrem:</a:t>
            </a:r>
            <a:r>
              <a:rPr lang="cs-CZ" dirty="0" smtClean="0">
                <a:latin typeface="Book Antiqua"/>
              </a:rPr>
              <a:t/>
            </a:r>
            <a:br>
              <a:rPr lang="cs-CZ" dirty="0" smtClean="0">
                <a:latin typeface="Book Antiqua"/>
              </a:rPr>
            </a:br>
            <a:endParaRPr lang="cs-CZ" sz="2993" dirty="0">
              <a:latin typeface="Book Antiqu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906961" y="1211989"/>
            <a:ext cx="5359131" cy="5095837"/>
          </a:xfrm>
        </p:spPr>
        <p:txBody>
          <a:bodyPr>
            <a:normAutofit fontScale="92500"/>
          </a:bodyPr>
          <a:lstStyle/>
          <a:p>
            <a:pPr marL="33444" indent="0">
              <a:buClr>
                <a:srgbClr val="323232">
                  <a:lumMod val="90000"/>
                </a:srgbClr>
              </a:buClr>
            </a:pPr>
            <a:r>
              <a:rPr lang="cs-CZ" sz="1881" b="1" u="sng" dirty="0">
                <a:solidFill>
                  <a:srgbClr val="083E60"/>
                </a:solidFill>
              </a:rPr>
              <a:t>Návrh opatření vedoucích k minimalizaci biologické kontaminace pracovního prostředí</a:t>
            </a:r>
          </a:p>
          <a:p>
            <a:pPr marL="175564" indent="-168541">
              <a:lnSpc>
                <a:spcPct val="110000"/>
              </a:lnSpc>
              <a:spcBef>
                <a:spcPts val="0"/>
              </a:spcBef>
              <a:buClr>
                <a:srgbClr val="323232">
                  <a:lumMod val="90000"/>
                </a:srgbClr>
              </a:buClr>
            </a:pPr>
            <a:r>
              <a:rPr lang="cs-CZ" sz="1796" dirty="0">
                <a:solidFill>
                  <a:srgbClr val="083E60"/>
                </a:solidFill>
              </a:rPr>
              <a:t>primární řešení - minimalizace biologické kontaminace vstupního toku tříděného plastového odpadu </a:t>
            </a:r>
            <a:r>
              <a:rPr lang="cs-CZ" sz="1625" i="1" dirty="0">
                <a:solidFill>
                  <a:srgbClr val="083E60"/>
                </a:solidFill>
              </a:rPr>
              <a:t>(vymývání, sušení, skladování)</a:t>
            </a:r>
          </a:p>
          <a:p>
            <a:pPr marL="175564" indent="-168541">
              <a:lnSpc>
                <a:spcPct val="110000"/>
              </a:lnSpc>
              <a:spcBef>
                <a:spcPts val="0"/>
              </a:spcBef>
              <a:buClr>
                <a:srgbClr val="323232">
                  <a:lumMod val="90000"/>
                </a:srgbClr>
              </a:buClr>
            </a:pPr>
            <a:endParaRPr lang="cs-CZ" sz="855" i="1" dirty="0">
              <a:solidFill>
                <a:srgbClr val="083E60"/>
              </a:solidFill>
            </a:endParaRPr>
          </a:p>
          <a:p>
            <a:pPr marL="175564" indent="-168541">
              <a:lnSpc>
                <a:spcPct val="110000"/>
              </a:lnSpc>
              <a:spcBef>
                <a:spcPts val="0"/>
              </a:spcBef>
              <a:buClr>
                <a:srgbClr val="323232">
                  <a:lumMod val="90000"/>
                </a:srgbClr>
              </a:buClr>
            </a:pPr>
            <a:r>
              <a:rPr lang="cs-CZ" sz="1796" dirty="0">
                <a:solidFill>
                  <a:srgbClr val="083E60"/>
                </a:solidFill>
              </a:rPr>
              <a:t>stavebních a technologických opatření </a:t>
            </a:r>
            <a:r>
              <a:rPr lang="cs-CZ" sz="1625" i="1" dirty="0">
                <a:solidFill>
                  <a:srgbClr val="083E60"/>
                </a:solidFill>
              </a:rPr>
              <a:t>(vzduchotechnického zařízení, mikroklima pracoviště - vlhkost a teplota ovzduší, doplnění:  UV zářiče, výmalba TiO</a:t>
            </a:r>
            <a:r>
              <a:rPr lang="cs-CZ" sz="1625" i="1" baseline="-25000" dirty="0">
                <a:solidFill>
                  <a:srgbClr val="083E60"/>
                </a:solidFill>
              </a:rPr>
              <a:t>2</a:t>
            </a:r>
            <a:r>
              <a:rPr lang="cs-CZ" sz="1625" i="1" dirty="0">
                <a:solidFill>
                  <a:srgbClr val="083E60"/>
                </a:solidFill>
              </a:rPr>
              <a:t>)</a:t>
            </a:r>
          </a:p>
          <a:p>
            <a:pPr marL="33443" indent="0">
              <a:buClr>
                <a:srgbClr val="323232">
                  <a:lumMod val="90000"/>
                </a:srgbClr>
              </a:buClr>
            </a:pPr>
            <a:r>
              <a:rPr lang="cs-CZ" sz="1881" b="1" u="sng" dirty="0">
                <a:solidFill>
                  <a:srgbClr val="083E60"/>
                </a:solidFill>
              </a:rPr>
              <a:t>Výběr vhodných OOPP</a:t>
            </a:r>
            <a:r>
              <a:rPr lang="cs-CZ" sz="1881" b="1" dirty="0">
                <a:solidFill>
                  <a:srgbClr val="083E60"/>
                </a:solidFill>
              </a:rPr>
              <a:t> </a:t>
            </a:r>
            <a:r>
              <a:rPr lang="cs-CZ" sz="1796" dirty="0">
                <a:solidFill>
                  <a:srgbClr val="083E60"/>
                </a:solidFill>
              </a:rPr>
              <a:t>(rukavice, respirátory, poučení…)</a:t>
            </a:r>
          </a:p>
          <a:p>
            <a:pPr marL="33443" indent="0">
              <a:buClr>
                <a:srgbClr val="323232">
                  <a:lumMod val="90000"/>
                </a:srgbClr>
              </a:buClr>
            </a:pPr>
            <a:r>
              <a:rPr lang="cs-CZ" sz="1881" b="1" u="sng" dirty="0">
                <a:solidFill>
                  <a:srgbClr val="083E60"/>
                </a:solidFill>
              </a:rPr>
              <a:t>Organizační opatření a režim - hygienické zásady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323232">
                  <a:lumMod val="90000"/>
                </a:srgbClr>
              </a:buClr>
            </a:pPr>
            <a:r>
              <a:rPr lang="cs-CZ" sz="1796" dirty="0">
                <a:solidFill>
                  <a:srgbClr val="083E60"/>
                </a:solidFill>
              </a:rPr>
              <a:t>dodržování osobní hygieny, hygienická smyčka, vhodné postupy při změně činností, jídlo a pití, desinfekce</a:t>
            </a:r>
          </a:p>
          <a:p>
            <a:pPr marL="33443" indent="0">
              <a:buClr>
                <a:srgbClr val="323232">
                  <a:lumMod val="90000"/>
                </a:srgbClr>
              </a:buClr>
            </a:pPr>
            <a:r>
              <a:rPr lang="cs-CZ" sz="1881" b="1" u="sng" dirty="0" err="1">
                <a:solidFill>
                  <a:srgbClr val="083E60"/>
                </a:solidFill>
              </a:rPr>
              <a:t>Pracovnělékařké</a:t>
            </a:r>
            <a:r>
              <a:rPr lang="cs-CZ" sz="1881" b="1" u="sng" dirty="0">
                <a:solidFill>
                  <a:srgbClr val="083E60"/>
                </a:solidFill>
              </a:rPr>
              <a:t> služby a kategorizace prací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323232">
                  <a:lumMod val="90000"/>
                </a:srgbClr>
              </a:buClr>
            </a:pPr>
            <a:r>
              <a:rPr lang="cs-CZ" sz="1796" dirty="0">
                <a:solidFill>
                  <a:srgbClr val="083E60"/>
                </a:solidFill>
              </a:rPr>
              <a:t>eliminace zdravotních následků - (sledování </a:t>
            </a:r>
            <a:r>
              <a:rPr lang="cs-CZ" sz="1796" dirty="0" err="1">
                <a:solidFill>
                  <a:srgbClr val="083E60"/>
                </a:solidFill>
              </a:rPr>
              <a:t>zdr</a:t>
            </a:r>
            <a:r>
              <a:rPr lang="cs-CZ" sz="1796" dirty="0">
                <a:solidFill>
                  <a:srgbClr val="083E60"/>
                </a:solidFill>
              </a:rPr>
              <a:t>. stavu, omezení výkonu práce u některých diagnóz) – cizinci a dlouhodobé účinky na zdraví?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323232">
                  <a:lumMod val="90000"/>
                </a:srgbClr>
              </a:buClr>
            </a:pPr>
            <a:endParaRPr lang="cs-CZ" sz="1625" dirty="0">
              <a:solidFill>
                <a:srgbClr val="323232">
                  <a:lumMod val="90000"/>
                </a:srgbClr>
              </a:solidFill>
              <a:latin typeface="Book Antiqua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20" y="1150404"/>
            <a:ext cx="3706994" cy="3625522"/>
          </a:xfrm>
        </p:spPr>
      </p:pic>
    </p:spTree>
    <p:extLst>
      <p:ext uri="{BB962C8B-B14F-4D97-AF65-F5344CB8AC3E}">
        <p14:creationId xmlns:p14="http://schemas.microsoft.com/office/powerpoint/2010/main" val="153329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9876" y="522513"/>
            <a:ext cx="9236075" cy="1420587"/>
          </a:xfrm>
        </p:spPr>
        <p:txBody>
          <a:bodyPr/>
          <a:lstStyle/>
          <a:p>
            <a:pPr>
              <a:defRPr/>
            </a:pPr>
            <a:r>
              <a:rPr lang="cs-CZ" sz="24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sportovní povrchy- </a:t>
            </a:r>
            <a:r>
              <a:rPr lang="cs-CZ" sz="2400" b="1" cap="all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zkušební </a:t>
            </a:r>
            <a:r>
              <a:rPr lang="cs-CZ" sz="24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normy a předpisy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39876" y="2220685"/>
            <a:ext cx="9128125" cy="4648427"/>
          </a:xfrm>
        </p:spPr>
        <p:txBody>
          <a:bodyPr/>
          <a:lstStyle/>
          <a:p>
            <a:pPr marL="361950" indent="0">
              <a:buClr>
                <a:srgbClr val="FF0000"/>
              </a:buClr>
              <a:buSzPct val="150000"/>
              <a:buNone/>
              <a:defRPr/>
            </a:pPr>
            <a:endParaRPr lang="cs-CZ" sz="1400" b="1" dirty="0">
              <a:solidFill>
                <a:srgbClr val="0070C0"/>
              </a:solidFill>
              <a:latin typeface="+mj-lt"/>
            </a:endParaRPr>
          </a:p>
          <a:p>
            <a:pPr marL="361950" indent="0">
              <a:buClr>
                <a:srgbClr val="FF0000"/>
              </a:buClr>
              <a:buSzPct val="150000"/>
              <a:buNone/>
              <a:defRPr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použití granulátů z recyklace pneumatik:</a:t>
            </a:r>
          </a:p>
          <a:p>
            <a:pPr marL="704850"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zásyp umělých travnatých koberců</a:t>
            </a:r>
          </a:p>
          <a:p>
            <a:pPr marL="704850"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podklad pod pryžové povrchy (směs PU pryskyřice a kamenivo)</a:t>
            </a:r>
          </a:p>
          <a:p>
            <a:pPr marL="704850"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výroba dlaždic (lisované, nelisované, černé, barevné)</a:t>
            </a:r>
          </a:p>
          <a:p>
            <a:pPr marL="704850"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/>
            </a:pPr>
            <a:endParaRPr 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0">
              <a:buClr>
                <a:srgbClr val="FF0000"/>
              </a:buClr>
              <a:buSzPct val="150000"/>
              <a:buNone/>
              <a:defRPr/>
            </a:pPr>
            <a:endParaRPr lang="cs-CZ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0">
              <a:buClr>
                <a:srgbClr val="FF0000"/>
              </a:buClr>
              <a:buSzPct val="150000"/>
              <a:buNone/>
              <a:defRPr/>
            </a:pPr>
            <a:endParaRPr lang="cs-CZ" sz="14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089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Problematika  pryžových recyklátů – dětská hřiště</a:t>
            </a:r>
            <a:endParaRPr lang="cs-CZ" dirty="0"/>
          </a:p>
        </p:txBody>
      </p:sp>
      <p:pic>
        <p:nvPicPr>
          <p:cNvPr id="46083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7" y="1803626"/>
            <a:ext cx="5181600" cy="4613501"/>
          </a:xfrm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6084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570" y="1825625"/>
            <a:ext cx="5312229" cy="459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9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0094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Umělé travní porosty </a:t>
            </a:r>
            <a:endParaRPr lang="cs-CZ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0" y="1710216"/>
            <a:ext cx="5801784" cy="4253684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130" y="1710216"/>
            <a:ext cx="4686670" cy="425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9876" y="587829"/>
            <a:ext cx="9236075" cy="1175656"/>
          </a:xfrm>
        </p:spPr>
        <p:txBody>
          <a:bodyPr/>
          <a:lstStyle/>
          <a:p>
            <a:pPr>
              <a:defRPr/>
            </a:pPr>
            <a:r>
              <a:rPr lang="cs-CZ" sz="24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sportovní povrchy-  zkušební normy a předpisy</a:t>
            </a:r>
            <a:endParaRPr lang="cs-CZ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47826" y="1910443"/>
            <a:ext cx="9128125" cy="4947558"/>
          </a:xfrm>
        </p:spPr>
        <p:txBody>
          <a:bodyPr>
            <a:normAutofit/>
          </a:bodyPr>
          <a:lstStyle/>
          <a:p>
            <a:pPr marL="361950" indent="0">
              <a:buClr>
                <a:srgbClr val="FF0000"/>
              </a:buClr>
              <a:buSzPct val="150000"/>
              <a:buNone/>
              <a:defRPr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povrchy sportovišť = stanovené výrobky</a:t>
            </a:r>
          </a:p>
          <a:p>
            <a:pPr marL="361950" indent="0">
              <a:buClr>
                <a:srgbClr val="FF0000"/>
              </a:buClr>
              <a:buSzPct val="150000"/>
              <a:buNone/>
              <a:defRPr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 povrhy sportovišť jsou vydané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určené normy k nařízení vlády </a:t>
            </a:r>
          </a:p>
          <a:p>
            <a:pPr marL="361950" indent="0">
              <a:buClr>
                <a:srgbClr val="FF0000"/>
              </a:buClr>
              <a:buSzPct val="150000"/>
              <a:buNone/>
              <a:defRPr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č. 173/1997 Sb.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kterým se stanoví vybrané výrobky k posuzování shody:</a:t>
            </a:r>
          </a:p>
          <a:p>
            <a:pPr marL="361950" indent="0" algn="just">
              <a:buClr>
                <a:srgbClr val="FF0000"/>
              </a:buClr>
              <a:buSzPct val="150000"/>
              <a:buNone/>
              <a:defRPr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ČSN EN 1176-1 Zařízení a povrch dětského hřiště - Část 1: Obecné bezpečnostní požadavky a zkušební metody. V části 4.1.6 jsou vyjmenované nebezpečné látky, které nesmí být v zařízení dětského hřiště nebo  v povrchu tlumícího náraz použity  způsobem, který vyvolává zdravotní negativní účinky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Platnost od 31.10.2018</a:t>
            </a:r>
          </a:p>
          <a:p>
            <a:pPr marL="361950" indent="0" algn="just">
              <a:buClr>
                <a:srgbClr val="FF0000"/>
              </a:buClr>
              <a:buSzPct val="150000"/>
              <a:buNone/>
              <a:defRPr/>
            </a:pPr>
            <a:r>
              <a:rPr lang="cs-C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 stanovuje: </a:t>
            </a: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sledovat</a:t>
            </a:r>
            <a:endParaRPr lang="cs-CZ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0">
              <a:buClr>
                <a:srgbClr val="FF0000"/>
              </a:buClr>
              <a:buSzPct val="150000"/>
              <a:buNone/>
              <a:defRPr/>
            </a:pPr>
            <a:endParaRPr 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0">
              <a:buClr>
                <a:srgbClr val="FF0000"/>
              </a:buClr>
              <a:buSzPct val="150000"/>
              <a:buNone/>
              <a:defRPr/>
            </a:pPr>
            <a:endParaRPr lang="cs-CZ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095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24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sportovní povrchy-  zkušební normy a předpisy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54573"/>
            <a:ext cx="10515600" cy="46584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 normě ČSN EN 1176-1 Zařízení a povrch dětského hřiště - Část 1: </a:t>
            </a:r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Obecné bezpečnostní požadavky a zkušební metody</a:t>
            </a:r>
          </a:p>
          <a:p>
            <a:pPr marL="0" indent="0">
              <a:buNone/>
            </a:pP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Výběr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materiálů a jejich použití musí být v souladu s příslušnými evropskými normami.</a:t>
            </a:r>
          </a:p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Zvláštní pozornost je třeba věnovat možnému nebezpečí toxicity povrchové úpravy.</a:t>
            </a:r>
          </a:p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Zvýšenou pozornost je třeba věnovat výběru materiálů tam, kde bude zařízení používáno v extrémních klimatických nebo atmosférických podmínkách.</a:t>
            </a:r>
          </a:p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Tam, kde se dají očekávat velmi nízké nebo velmi vysoké teploty, je třeba věnovat pozornost výběru materiálu tak, aby se předešlo možným zdrojům nebezpečí při přímém styku s kůží.</a:t>
            </a:r>
          </a:p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výběru materiálu nebo hmoty pro zařízení dětského hřiště je třeba důkladně zvážit případné použití materiálu nebo hmoty i s ohledem na všechny možné zdroje nebezpečí toxických účinků na životní prostředí při jeho odvozu nebo likvidaci.</a:t>
            </a:r>
          </a:p>
          <a:p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6133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 ČSN EN 1176-1 </a:t>
            </a: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stanovuje 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sledovat</a:t>
            </a:r>
            <a:b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Nebezpečné látky – nesmí se v zařízení dětského hřiště nebo v povrchu tlumícího náraz používat způsobem , který může vyvolat škodlivé účinky u uživatele zařízení.</a:t>
            </a:r>
          </a:p>
          <a:p>
            <a:r>
              <a:rPr lang="cs-CZ" dirty="0" smtClean="0"/>
              <a:t>Poznámka“ Je třeba věnovat  pozornost ustanovení REACH 1907/2006(ES) a jeho následným změnám. Mezi zakázané materiály patří mimo jiné azbest, olovo, formaldehyd, černouhelné dehtové leje, </a:t>
            </a:r>
            <a:r>
              <a:rPr lang="cs-CZ" dirty="0" err="1" smtClean="0"/>
              <a:t>karbolineum</a:t>
            </a:r>
            <a:r>
              <a:rPr lang="cs-CZ" dirty="0" smtClean="0"/>
              <a:t>, PCB a PAU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Granuláty ani hotové povrchy hřišť vyrobené z těchto granulátů</a:t>
            </a:r>
            <a:b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z hlediska hygieny a ochrany životního prostředí  vůbec nekontrolují.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0402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2643" y="452178"/>
            <a:ext cx="10515600" cy="52251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Umělý trávník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2643" y="1376624"/>
            <a:ext cx="10515600" cy="4792027"/>
          </a:xfrm>
        </p:spPr>
        <p:txBody>
          <a:bodyPr>
            <a:normAutofit/>
          </a:bodyPr>
          <a:lstStyle/>
          <a:p>
            <a:pPr algn="just"/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Umělý trávník, který se používá především na různých sportovištích, se vyrábí z plastových granulí, přísad, stabilizátorů a barviv. Takto vzniklá směs se roztaví a přes otvory v plechu se protlačí pramínky plastu, jenž se postupně natahuje tak, aby získal vzhled trávy a byl i pevnější. Pak se prameny navinou na připravené špulky a z několika cívek se upřede víceramenná příze. Na další lince se spojuje prolamovaná látka s umělohmotným podkladem a do takto připravené základny se všívá příze, jež se na jednom konci rozřízne, aby vznikl dojem skutečných stébel trávy.</a:t>
            </a:r>
          </a:p>
          <a:p>
            <a:pPr algn="just"/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Podklad trávníku se poté ošetří lepidlem, aby všitá příze nevypadávala, udělají se do něj otvory, aby mohla odtékat případná voda. Hotový trávník se pokládá na gumový podklad a posype se jemným pískem sloužícím jako zátěž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Sledované rizikové látky  PAU, ftaláty</a:t>
            </a:r>
            <a:r>
              <a:rPr lang="cs-CZ" sz="1600" b="1" dirty="0" smtClean="0"/>
              <a:t> </a:t>
            </a:r>
            <a:r>
              <a:rPr lang="cs-CZ" sz="1600" dirty="0" smtClean="0"/>
              <a:t>,</a:t>
            </a:r>
            <a:r>
              <a:rPr lang="cs-CZ" sz="1600" dirty="0"/>
              <a:t> </a:t>
            </a:r>
            <a:r>
              <a:rPr lang="cs-CZ" sz="1600" dirty="0" err="1" smtClean="0"/>
              <a:t>benzothiazoly</a:t>
            </a:r>
            <a:r>
              <a:rPr lang="cs-CZ" sz="1600" dirty="0" smtClean="0"/>
              <a:t>, fenoly, polychlorované bifenyly </a:t>
            </a:r>
            <a:r>
              <a:rPr lang="cs-CZ" sz="1600" dirty="0"/>
              <a:t>	</a:t>
            </a:r>
          </a:p>
          <a:p>
            <a:pPr marL="0" indent="0" algn="just">
              <a:buNone/>
            </a:pPr>
            <a:r>
              <a:rPr lang="cs-CZ" sz="1600" dirty="0"/>
              <a:t>	</a:t>
            </a:r>
          </a:p>
          <a:p>
            <a:pPr marL="0" indent="0" algn="just">
              <a:buNone/>
            </a:pPr>
            <a:r>
              <a:rPr lang="cs-CZ" sz="1600" dirty="0"/>
              <a:t>	</a:t>
            </a:r>
          </a:p>
          <a:p>
            <a:pPr marL="0" indent="0" algn="just">
              <a:buNone/>
            </a:pPr>
            <a:r>
              <a:rPr lang="cs-CZ" sz="1600" dirty="0"/>
              <a:t>	</a:t>
            </a:r>
          </a:p>
          <a:p>
            <a:pPr algn="just"/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297" y="3717890"/>
            <a:ext cx="5393575" cy="273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90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7958" y="435464"/>
            <a:ext cx="10515600" cy="1325563"/>
          </a:xfrm>
        </p:spPr>
        <p:txBody>
          <a:bodyPr/>
          <a:lstStyle/>
          <a:p>
            <a:r>
              <a:rPr lang="cs-CZ" dirty="0" smtClean="0"/>
              <a:t>Umělý trávník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62707" y="1761027"/>
            <a:ext cx="6682154" cy="43513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413" y="4156739"/>
            <a:ext cx="6394101" cy="39874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412" y="435464"/>
            <a:ext cx="6394102" cy="37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23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Zdraví a oběhové hospodářství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dravotní rizika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týkající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skládkování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spalování odpadů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jsou známé a to u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zařízení na zpracování odpadů, které se obvykle používají v západní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Evropě.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Postupy, které vedou 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cílům oběhového hospodářství 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jako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je: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omezování vzniku odpadu, jeho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opětovné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využití a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recyklace </a:t>
            </a:r>
            <a:r>
              <a:rPr lang="cs-C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nejsou   dostatečně zhodnoceny z hlediska zdravotních rizik.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581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12888" y="115889"/>
            <a:ext cx="9182101" cy="865187"/>
          </a:xfrm>
        </p:spPr>
        <p:txBody>
          <a:bodyPr/>
          <a:lstStyle/>
          <a:p>
            <a:pPr>
              <a:defRPr/>
            </a:pPr>
            <a:r>
              <a:rPr lang="cs-CZ" sz="2600" b="1" cap="all" dirty="0">
                <a:solidFill>
                  <a:srgbClr val="FFC000"/>
                </a:solidFill>
              </a:rPr>
              <a:t>  </a:t>
            </a:r>
            <a:r>
              <a:rPr lang="cs-CZ" sz="24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návrh Nizozemska na omezení PAH</a:t>
            </a:r>
            <a:endParaRPr lang="cs-CZ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7" name="Zástupný symbol pro obsah 2"/>
          <p:cNvSpPr>
            <a:spLocks noGrp="1"/>
          </p:cNvSpPr>
          <p:nvPr>
            <p:ph idx="1"/>
          </p:nvPr>
        </p:nvSpPr>
        <p:spPr>
          <a:xfrm>
            <a:off x="1539876" y="981075"/>
            <a:ext cx="9128125" cy="6021388"/>
          </a:xfrm>
        </p:spPr>
        <p:txBody>
          <a:bodyPr/>
          <a:lstStyle/>
          <a:p>
            <a:pPr marL="361950" indent="0">
              <a:buClr>
                <a:srgbClr val="FF0000"/>
              </a:buClr>
              <a:buSzPct val="150000"/>
              <a:buNone/>
            </a:pPr>
            <a:endParaRPr lang="cs-CZ" altLang="cs-CZ" b="1" dirty="0">
              <a:solidFill>
                <a:srgbClr val="FFFF00"/>
              </a:solidFill>
            </a:endParaRPr>
          </a:p>
          <a:p>
            <a:pPr marL="361950" indent="0">
              <a:buClr>
                <a:srgbClr val="FF0000"/>
              </a:buClr>
              <a:buSzPct val="150000"/>
              <a:buNone/>
            </a:pPr>
            <a:endParaRPr lang="cs-CZ" altLang="cs-CZ" b="1" dirty="0">
              <a:solidFill>
                <a:srgbClr val="FFFF00"/>
              </a:solidFill>
            </a:endParaRPr>
          </a:p>
          <a:p>
            <a:pPr marL="361950" indent="0">
              <a:buClr>
                <a:srgbClr val="FF0000"/>
              </a:buClr>
              <a:buSzPct val="150000"/>
              <a:buNone/>
            </a:pPr>
            <a:endParaRPr lang="cs-CZ" altLang="cs-CZ" b="1" dirty="0">
              <a:solidFill>
                <a:srgbClr val="FFFF00"/>
              </a:solidFill>
            </a:endParaRPr>
          </a:p>
          <a:p>
            <a:pPr marL="361950" indent="0">
              <a:buClr>
                <a:srgbClr val="FF0000"/>
              </a:buClr>
              <a:buSzPct val="150000"/>
              <a:buNone/>
            </a:pPr>
            <a:endParaRPr lang="cs-CZ" altLang="cs-CZ" b="1" dirty="0">
              <a:solidFill>
                <a:srgbClr val="FFFF00"/>
              </a:solidFill>
            </a:endParaRPr>
          </a:p>
          <a:p>
            <a:pPr marL="361950" indent="0">
              <a:buClr>
                <a:srgbClr val="FF0000"/>
              </a:buClr>
              <a:buSzPct val="150000"/>
              <a:buNone/>
            </a:pPr>
            <a:endParaRPr lang="cs-CZ" altLang="cs-CZ" dirty="0">
              <a:solidFill>
                <a:srgbClr val="FFFF00"/>
              </a:solidFill>
            </a:endParaRPr>
          </a:p>
        </p:txBody>
      </p:sp>
      <p:sp>
        <p:nvSpPr>
          <p:cNvPr id="57348" name="Obdélník 4"/>
          <p:cNvSpPr>
            <a:spLocks noChangeArrowheads="1"/>
          </p:cNvSpPr>
          <p:nvPr/>
        </p:nvSpPr>
        <p:spPr bwMode="auto">
          <a:xfrm>
            <a:off x="1524000" y="1268414"/>
            <a:ext cx="9144000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Sledované rizikové látky  PAU, ftaláty , 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benzothiazoly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fenoly, polychlorované </a:t>
            </a:r>
            <a:r>
              <a:rPr lang="cs-CZ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bifenyly, </a:t>
            </a:r>
            <a:r>
              <a:rPr lang="cs-CZ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cs-CZ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cs-CZ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Ba, Co</a:t>
            </a:r>
            <a:endParaRPr lang="cs-CZ" altLang="cs-CZ" sz="1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 dirty="0" smtClean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závěr </a:t>
            </a:r>
            <a:r>
              <a:rPr lang="cs-CZ" altLang="cs-CZ" sz="18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studie RIVM (Nizozemský národní institut pro veřejné zdraví a životní prostředí): bezpečné sportování na těchto hřištích, ale doporučuje upravit limit obsahu PAH v plastových a pryžových granulátech na limit pro pryžové a plastové spotřební předměty dodávané široké veřejnosti v položce 50 přílohy XVII nařízení </a:t>
            </a:r>
            <a:r>
              <a:rPr lang="cs-CZ" altLang="cs-CZ" sz="18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REACH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Navrhuje se kombinovaný koncentrační limit pro 8 PAU : 17 mg/kg.  Nyní je to 100 mg/kg u dvou PAU a  1 000 mg/kg u 6 PAU.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Zdůvodnění redukce koncentračních limitů:</a:t>
            </a:r>
          </a:p>
          <a:p>
            <a:pPr marL="611188" indent="-342900" algn="just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8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zajistí, že riziko expozice  karcinogeny PAU pro ty, kteří přicházejí do kontaktu s mulčovacími materiály a granulemi je nízké,</a:t>
            </a:r>
          </a:p>
          <a:p>
            <a:pPr marL="611188" indent="-342900" algn="just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8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altLang="cs-CZ" sz="18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ojde ke snížení obavy společnosti z negativního vlivu  na zdraví způsobené PAU, nepovede k podstatným administrativním nákladům v souvislosti s implementací nižších koncentračních limitů, </a:t>
            </a:r>
          </a:p>
          <a:p>
            <a:pPr marL="611188" indent="-342900" algn="just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8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cs-CZ" altLang="cs-CZ" sz="18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působí relativně malé a dosažitelné náklady.</a:t>
            </a:r>
          </a:p>
          <a:p>
            <a:pPr marL="611188" indent="-342900" algn="just">
              <a:lnSpc>
                <a:spcPct val="100000"/>
              </a:lnSpc>
              <a:spcBef>
                <a:spcPct val="0"/>
              </a:spcBef>
              <a:buClrTx/>
              <a:buSzTx/>
            </a:pPr>
            <a:endParaRPr lang="cs-CZ" altLang="cs-CZ" sz="1800" b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Předpokládaný termín  2020</a:t>
            </a:r>
            <a:endParaRPr lang="cs-CZ" altLang="cs-CZ" sz="1800" b="1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55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1" y="457200"/>
            <a:ext cx="8677275" cy="110013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24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PAH - přezkum limitních hodnot</a:t>
            </a:r>
            <a:endParaRPr lang="cs-CZ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1" name="Zástupný symbol pro obsah 2"/>
          <p:cNvSpPr>
            <a:spLocks noGrp="1"/>
          </p:cNvSpPr>
          <p:nvPr>
            <p:ph idx="1"/>
          </p:nvPr>
        </p:nvSpPr>
        <p:spPr>
          <a:xfrm>
            <a:off x="1539876" y="1926669"/>
            <a:ext cx="9128125" cy="5075793"/>
          </a:xfrm>
        </p:spPr>
        <p:txBody>
          <a:bodyPr/>
          <a:lstStyle/>
          <a:p>
            <a:pPr marL="361950" indent="0">
              <a:buClr>
                <a:srgbClr val="FF0000"/>
              </a:buClr>
              <a:buSzPct val="150000"/>
              <a:buNone/>
            </a:pPr>
            <a:r>
              <a:rPr lang="cs-CZ" alt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Evropská Komise (EK) do 27. prosince 2017 musí podle nových  vědeckých poznatků přezkoumat limitní hodnoty v odst. 5 a odst. 6 položky č. 50 přílohy XVII nařízení REACH (odst. 8, položka 50)</a:t>
            </a:r>
          </a:p>
          <a:p>
            <a:pPr marL="361950" indent="0">
              <a:buClr>
                <a:srgbClr val="FF0000"/>
              </a:buClr>
              <a:buSzPct val="150000"/>
              <a:buNone/>
            </a:pPr>
            <a:r>
              <a:rPr lang="cs-CZ" alt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odst. 5</a:t>
            </a:r>
          </a:p>
          <a:p>
            <a:pPr marL="361950" indent="0">
              <a:buClr>
                <a:srgbClr val="FF0000"/>
              </a:buClr>
              <a:buSzPct val="150000"/>
              <a:buNone/>
            </a:pP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 1mg/kg kterékoliv z  osmi uvedených PAH pro:</a:t>
            </a:r>
          </a:p>
          <a:p>
            <a:pPr marL="361950" indent="0">
              <a:buClr>
                <a:srgbClr val="FF0000"/>
              </a:buClr>
              <a:buSzPct val="150000"/>
              <a:buNone/>
            </a:pPr>
            <a:r>
              <a:rPr lang="cs-CZ" alt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předměty z plastů/pryží za běžných/běžně předvídatelných podmínek použití, které  jsou v přímém a dlouhodobém/opakovaném krátkodobém styku s lidskou kůží nebo ústní dutinou</a:t>
            </a:r>
          </a:p>
          <a:p>
            <a:pPr marL="361950" indent="0">
              <a:buClr>
                <a:srgbClr val="FF0000"/>
              </a:buClr>
              <a:buSzPct val="150000"/>
              <a:buNone/>
            </a:pPr>
            <a:r>
              <a:rPr lang="cs-CZ" alt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odst. 6</a:t>
            </a:r>
          </a:p>
          <a:p>
            <a:pPr marL="361950" indent="0">
              <a:buClr>
                <a:srgbClr val="FF0000"/>
              </a:buClr>
              <a:buSzPct val="150000"/>
              <a:buNone/>
            </a:pP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 0,5mg/kg kterékoliv z  osmi uvedených PAH pro:</a:t>
            </a:r>
          </a:p>
          <a:p>
            <a:pPr marL="361950" indent="0">
              <a:buClr>
                <a:srgbClr val="FF0000"/>
              </a:buClr>
              <a:buSzPct val="150000"/>
              <a:buNone/>
            </a:pPr>
            <a:r>
              <a:rPr lang="cs-CZ" alt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hračky, hračky pro pohybovou aktivitu a předměty pro péči o dítě, které  jsou v přímém a dlouhodobém/opakovaném krátkodobém styku s lidskou kůží nebo ústní dutinou</a:t>
            </a:r>
          </a:p>
          <a:p>
            <a:pPr marL="361950" indent="0">
              <a:buClr>
                <a:srgbClr val="FF0000"/>
              </a:buClr>
              <a:buSzPct val="150000"/>
              <a:buNone/>
            </a:pPr>
            <a:endParaRPr lang="cs-CZ" altLang="cs-CZ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0">
              <a:buClr>
                <a:srgbClr val="FF0000"/>
              </a:buClr>
              <a:buSzPct val="150000"/>
              <a:buNone/>
            </a:pPr>
            <a:endParaRPr lang="cs-CZ" altLang="cs-CZ" b="1" dirty="0">
              <a:solidFill>
                <a:srgbClr val="FFFF00"/>
              </a:solidFill>
            </a:endParaRPr>
          </a:p>
          <a:p>
            <a:pPr marL="361950" indent="0">
              <a:buClr>
                <a:srgbClr val="FF0000"/>
              </a:buClr>
              <a:buSzPct val="150000"/>
              <a:buNone/>
            </a:pPr>
            <a:endParaRPr lang="cs-CZ" altLang="cs-CZ" b="1" dirty="0">
              <a:solidFill>
                <a:srgbClr val="FFFF00"/>
              </a:solidFill>
            </a:endParaRPr>
          </a:p>
          <a:p>
            <a:pPr marL="361950" indent="0">
              <a:buClr>
                <a:srgbClr val="FF0000"/>
              </a:buClr>
              <a:buSzPct val="150000"/>
              <a:buNone/>
            </a:pPr>
            <a:endParaRPr lang="cs-CZ" altLang="cs-CZ" dirty="0">
              <a:solidFill>
                <a:srgbClr val="FFFF00"/>
              </a:solidFill>
            </a:endParaRPr>
          </a:p>
        </p:txBody>
      </p:sp>
      <p:sp>
        <p:nvSpPr>
          <p:cNvPr id="53252" name="Obdélník 4"/>
          <p:cNvSpPr>
            <a:spLocks noChangeArrowheads="1"/>
          </p:cNvSpPr>
          <p:nvPr/>
        </p:nvSpPr>
        <p:spPr bwMode="auto">
          <a:xfrm>
            <a:off x="1539875" y="1557338"/>
            <a:ext cx="8883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371260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5900" y="130175"/>
            <a:ext cx="9182100" cy="863600"/>
          </a:xfrm>
        </p:spPr>
        <p:txBody>
          <a:bodyPr/>
          <a:lstStyle/>
          <a:p>
            <a:pPr algn="ctr">
              <a:defRPr/>
            </a:pPr>
            <a:r>
              <a:rPr lang="cs-CZ" sz="24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PAH - zpráva ECHA</a:t>
            </a:r>
            <a:endParaRPr lang="cs-CZ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39876" y="1208314"/>
            <a:ext cx="9128125" cy="5794150"/>
          </a:xfrm>
        </p:spPr>
        <p:txBody>
          <a:bodyPr>
            <a:normAutofit lnSpcReduction="10000"/>
          </a:bodyPr>
          <a:lstStyle/>
          <a:p>
            <a:pPr marL="361950" indent="0">
              <a:buClr>
                <a:srgbClr val="FF0000"/>
              </a:buClr>
              <a:buSzPct val="150000"/>
              <a:buNone/>
              <a:defRPr/>
            </a:pPr>
            <a:endParaRPr lang="cs-CZ" b="1" dirty="0">
              <a:solidFill>
                <a:srgbClr val="FFFF00"/>
              </a:solidFill>
            </a:endParaRPr>
          </a:p>
          <a:p>
            <a:pPr marL="361950" indent="0">
              <a:buClr>
                <a:srgbClr val="FF0000"/>
              </a:buClr>
              <a:buSzPct val="150000"/>
              <a:buNone/>
              <a:defRPr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Doporučení ECHA/PR/17/04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pro výrobce povrchů z recyklovaného pryžového granulátu a pro majitele, provozovatele a uživatele sportovišť s tímto povrchem: </a:t>
            </a:r>
          </a:p>
          <a:p>
            <a:pPr marL="819150" indent="-457200">
              <a:buClr>
                <a:srgbClr val="FFFF00"/>
              </a:buClr>
              <a:buSzPct val="120000"/>
              <a:buFont typeface="Arial" panose="020B0604020202020204" pitchFamily="34" charset="0"/>
              <a:buAutoNum type="arabicPeriod"/>
              <a:defRPr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změnit nařízení REACH a zajistit dodávání pryžových granulí </a:t>
            </a:r>
            <a:b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nízkými koncentracemi PAH</a:t>
            </a:r>
          </a:p>
          <a:p>
            <a:pPr marL="819150" indent="-457200">
              <a:buClr>
                <a:srgbClr val="FFFF00"/>
              </a:buClr>
              <a:buSzPct val="120000"/>
              <a:buFont typeface="Arial" panose="020B0604020202020204" pitchFamily="34" charset="0"/>
              <a:buAutoNum type="arabicPeriod"/>
              <a:defRPr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měřit koncentrace PAH a předávat informace uživatelům sportovního zařízení</a:t>
            </a:r>
            <a:b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(majitelé/provozovatelé hřišť )</a:t>
            </a:r>
          </a:p>
          <a:p>
            <a:pPr marL="819150" indent="-457200">
              <a:buClr>
                <a:srgbClr val="FFFF00"/>
              </a:buClr>
              <a:buSzPct val="120000"/>
              <a:buFont typeface="Arial" panose="020B0604020202020204" pitchFamily="34" charset="0"/>
              <a:buAutoNum type="arabicPeriod"/>
              <a:defRPr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vytvořit pokyn pro výrobce a dovozce recyklovaného pryžového granulátu ohledně zkoušení jejich materiálu </a:t>
            </a:r>
            <a:b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(výrobci pryžových granulátů a zúčastněné organizace)</a:t>
            </a:r>
          </a:p>
          <a:p>
            <a:pPr marL="819150" indent="-457200">
              <a:buClr>
                <a:srgbClr val="FFFF00"/>
              </a:buClr>
              <a:buSzPct val="120000"/>
              <a:buFont typeface="Arial" panose="020B0604020202020204" pitchFamily="34" charset="0"/>
              <a:buAutoNum type="arabicPeriod"/>
              <a:defRPr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poskytovat srozumitelným způsobem informace </a:t>
            </a:r>
            <a:b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(evropské sportovní kluby/organizace, fotbalové asociace)</a:t>
            </a:r>
          </a:p>
          <a:p>
            <a:pPr marL="819150" indent="-457200">
              <a:buClr>
                <a:srgbClr val="FFFF00"/>
              </a:buClr>
              <a:buSzPct val="120000"/>
              <a:buFont typeface="Arial" panose="020B0604020202020204" pitchFamily="34" charset="0"/>
              <a:buAutoNum type="arabicPeriod"/>
              <a:defRPr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zajistit dostatečnou ventilaci u krytých hřišť </a:t>
            </a:r>
            <a:b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(majitelé a provozovatelé existujících krytých hřišť )</a:t>
            </a:r>
          </a:p>
          <a:p>
            <a:pPr marL="361950" indent="0">
              <a:buClr>
                <a:srgbClr val="FF0000"/>
              </a:buClr>
              <a:buSzPct val="120000"/>
              <a:buNone/>
              <a:defRPr/>
            </a:pPr>
            <a:endParaRPr lang="cs-CZ" sz="1600" dirty="0">
              <a:solidFill>
                <a:srgbClr val="0070C0"/>
              </a:solidFill>
            </a:endParaRPr>
          </a:p>
        </p:txBody>
      </p:sp>
      <p:sp>
        <p:nvSpPr>
          <p:cNvPr id="56324" name="Obdélník 4"/>
          <p:cNvSpPr>
            <a:spLocks noChangeArrowheads="1"/>
          </p:cNvSpPr>
          <p:nvPr/>
        </p:nvSpPr>
        <p:spPr bwMode="auto">
          <a:xfrm>
            <a:off x="1539876" y="1529834"/>
            <a:ext cx="8883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78388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Zdraví dětí a recyklované výrobky?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Problematika výrobků z recyklovaných materiálů z pryží a plastů je vysoce aktuální i vzhledem k tomu, EK  vydala 16. 1. 2018 Evropskou strategii pro plasty v oběhovém hospodářství, kde se předpokládá, že do roku 2030 budou moci být všechny plastové obaly uvedené na trh EU opětovně používány nebo recyklovány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 hlediska ochrany veřejného zdraví ale především ochrany zdraví dětí bude nezbytné v co nejkratší době řešit výše uvedenou problematiku recyklovaných materiálů z pryží a plastů a to i pro povrchy a prvky dětských hřišť a sportovišť</a:t>
            </a:r>
          </a:p>
        </p:txBody>
      </p:sp>
    </p:spTree>
    <p:extLst>
      <p:ext uri="{BB962C8B-B14F-4D97-AF65-F5344CB8AC3E}">
        <p14:creationId xmlns:p14="http://schemas.microsoft.com/office/powerpoint/2010/main" val="14906589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Oběhové hospodářství  a kaly</a:t>
            </a:r>
            <a:endParaRPr lang="cs-CZ" dirty="0"/>
          </a:p>
        </p:txBody>
      </p:sp>
      <p:pic>
        <p:nvPicPr>
          <p:cNvPr id="1026" name="Picture 2" descr="Â© Tim Scriven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866" y="1825625"/>
            <a:ext cx="772426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20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429000"/>
            <a:ext cx="435610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1774826" y="1628776"/>
            <a:ext cx="7718425" cy="573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/>
              <a:t>Aeromonas, Legionella Bacillus Listeria Brucella, Mycobacterium Campylobacter,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/>
              <a:t>Proteus, Citrobacter, Pseudomonas, Clostridium, Salmonella, Coxiella, Shigella,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/>
              <a:t>Enterobacter, Serratia, Erysipelothrix, Staphylococcus, Escherichia, Streptococcus,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/>
              <a:t>Francisella, Yersinia, Klebsiella, Vibrio,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i="1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/>
              <a:t>Astroviruses, Norwalk viruses, Caliciviruses,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/>
              <a:t>Reovirus, Hepatitis virus, Rotavirus, Enterovirus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i="1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/>
              <a:t>Balantidium, Giardia, Cryptosporidium, 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/>
              <a:t>oxoplasma, Entamoeba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i="1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/>
              <a:t>Ascaris, Taenia, Hymenolepis,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/>
              <a:t>Trichuris rhea, Necator, Toxocara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b="1" i="1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Vlivem mutací, kterou vyvolávají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subinhibiční množství antibiotik 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dezinfekčních prostředků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přitékajících v odpadních vodách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dochází ke vzniku rezistence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patogenních bakterií</a:t>
            </a:r>
          </a:p>
          <a:p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i="1"/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1524000" y="908050"/>
            <a:ext cx="8616950" cy="167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Toxické prvky a toxické látky  (zbytky léčiv, hormony a endokrinní disruptory)</a:t>
            </a:r>
            <a:endParaRPr lang="cs-CZ" altLang="cs-CZ" sz="120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Patogenní a podmíněně patogenní organismy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400" b="1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Georgia" panose="02040502050405020303" pitchFamily="18" charset="0"/>
              </a:rPr>
              <a:t/>
            </a:r>
            <a:br>
              <a:rPr lang="cs-CZ" altLang="cs-CZ" sz="1800" b="1">
                <a:latin typeface="Georgia" panose="02040502050405020303" pitchFamily="18" charset="0"/>
              </a:rPr>
            </a:br>
            <a:endParaRPr lang="cs-CZ" altLang="cs-CZ" sz="1800" b="1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2116138" y="58245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cs-CZ" altLang="cs-CZ"/>
          </a:p>
        </p:txBody>
      </p:sp>
      <p:sp>
        <p:nvSpPr>
          <p:cNvPr id="19462" name="Rectangle 5"/>
          <p:cNvSpPr>
            <a:spLocks noChangeArrowheads="1"/>
          </p:cNvSpPr>
          <p:nvPr/>
        </p:nvSpPr>
        <p:spPr bwMode="auto">
          <a:xfrm>
            <a:off x="1524000" y="260351"/>
            <a:ext cx="9144000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Kaly z čistíren odpadních vod </a:t>
            </a:r>
            <a:endParaRPr lang="cs-CZ" altLang="cs-CZ" sz="1800" b="1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06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2" name="AutoShape 12" descr="SouvisejÃ­cÃ­ obrÃ¡zek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0494" name="Picture 11" descr="pact cartoons, pact cartoon, pact picture, pact pictures, pact image, pact images, pact illustration, pact illustration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0" r="7495" b="10495"/>
          <a:stretch>
            <a:fillRect/>
          </a:stretch>
        </p:blipFill>
        <p:spPr bwMode="auto">
          <a:xfrm>
            <a:off x="6167439" y="3979864"/>
            <a:ext cx="4319587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5" name="AutoShape 12"/>
          <p:cNvSpPr>
            <a:spLocks noChangeArrowheads="1"/>
          </p:cNvSpPr>
          <p:nvPr/>
        </p:nvSpPr>
        <p:spPr bwMode="auto">
          <a:xfrm>
            <a:off x="6926264" y="2636838"/>
            <a:ext cx="3741737" cy="1206500"/>
          </a:xfrm>
          <a:prstGeom prst="wedgeEllipseCallout">
            <a:avLst>
              <a:gd name="adj1" fmla="val 5838"/>
              <a:gd name="adj2" fmla="val 1448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</a:rPr>
              <a:t>To je problém, ty nenakazíš mě, ale já nakazím tebe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200" b="1">
              <a:solidFill>
                <a:schemeClr val="accent2"/>
              </a:solidFill>
            </a:endParaRPr>
          </a:p>
        </p:txBody>
      </p:sp>
      <p:sp>
        <p:nvSpPr>
          <p:cNvPr id="20496" name="Rectangle 5"/>
          <p:cNvSpPr>
            <a:spLocks noChangeArrowheads="1"/>
          </p:cNvSpPr>
          <p:nvPr/>
        </p:nvSpPr>
        <p:spPr bwMode="auto">
          <a:xfrm>
            <a:off x="1524000" y="0"/>
            <a:ext cx="9144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Antibiotická rezistence</a:t>
            </a:r>
            <a:endParaRPr lang="cs-CZ" altLang="cs-CZ" sz="2400" b="1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1703389" y="836613"/>
            <a:ext cx="8569325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Bakterie mají vyvinuty různé způsoby přenosu rezistence mezi sebou, </a:t>
            </a:r>
          </a:p>
          <a:p>
            <a:r>
              <a:rPr lang="cs-CZ" altLang="cs-CZ"/>
              <a:t>a to nejen v rámci jednoho druhu, ale i mezidruhově </a:t>
            </a:r>
          </a:p>
          <a:p>
            <a:r>
              <a:rPr lang="cs-CZ" altLang="cs-CZ"/>
              <a:t>To je výhodné pro bakterie zejména ve chvíli, kdy je v prostředí neinhibiční </a:t>
            </a:r>
          </a:p>
          <a:p>
            <a:r>
              <a:rPr lang="cs-CZ" altLang="cs-CZ"/>
              <a:t>koncentrace antibiotik, při které dochází k selekci rezistentních bakterií, </a:t>
            </a:r>
          </a:p>
          <a:p>
            <a:r>
              <a:rPr lang="cs-CZ" altLang="cs-CZ"/>
              <a:t>jejich pomnožení a úspěšnému předávání rezistentních genů.</a:t>
            </a:r>
          </a:p>
          <a:p>
            <a:r>
              <a:rPr lang="cs-CZ" altLang="cs-CZ"/>
              <a:t>I neškodná bakterie tak může svou schopnost odolnosti proti antibiotikům</a:t>
            </a:r>
          </a:p>
          <a:p>
            <a:r>
              <a:rPr lang="cs-CZ" altLang="cs-CZ"/>
              <a:t>předat bakteriím mnohem nebezpečnějším</a:t>
            </a:r>
            <a:r>
              <a:rPr lang="cs-CZ" altLang="cs-CZ" sz="2000"/>
              <a:t>.</a:t>
            </a:r>
          </a:p>
          <a:p>
            <a:endParaRPr lang="cs-CZ" altLang="cs-CZ" sz="2000"/>
          </a:p>
          <a:p>
            <a:r>
              <a:rPr lang="cs-CZ" altLang="cs-CZ"/>
              <a:t>V případě aplikace kalů (s antibiotiky a rezistentními </a:t>
            </a:r>
          </a:p>
          <a:p>
            <a:r>
              <a:rPr lang="cs-CZ" altLang="cs-CZ"/>
              <a:t>bakteriemi) na zemědělskou půdu, se geny rezistence </a:t>
            </a:r>
          </a:p>
          <a:p>
            <a:r>
              <a:rPr lang="cs-CZ" altLang="cs-CZ"/>
              <a:t>snadno šíří v životním prostředí.</a:t>
            </a:r>
          </a:p>
          <a:p>
            <a:r>
              <a:rPr lang="cs-CZ" altLang="cs-CZ"/>
              <a:t>A ačkoli množství rezistentních bakterií </a:t>
            </a:r>
          </a:p>
          <a:p>
            <a:r>
              <a:rPr lang="cs-CZ" altLang="cs-CZ"/>
              <a:t>přítomných v kalu časem klesá, </a:t>
            </a:r>
          </a:p>
          <a:p>
            <a:r>
              <a:rPr lang="cs-CZ" altLang="cs-CZ"/>
              <a:t>mohou přenášet geny kódující rezistenci </a:t>
            </a:r>
          </a:p>
          <a:p>
            <a:r>
              <a:rPr lang="cs-CZ" altLang="cs-CZ"/>
              <a:t>na antibiotika na okolní půdní bakterie a </a:t>
            </a:r>
          </a:p>
          <a:p>
            <a:r>
              <a:rPr lang="cs-CZ" altLang="cs-CZ"/>
              <a:t>vytvářet tak rezervoár rezistentních genů </a:t>
            </a:r>
          </a:p>
          <a:p>
            <a:r>
              <a:rPr lang="cs-CZ" altLang="cs-CZ"/>
              <a:t>Z půdy se pak mohou dostávat rezistentní </a:t>
            </a:r>
          </a:p>
          <a:p>
            <a:r>
              <a:rPr lang="cs-CZ" altLang="cs-CZ"/>
              <a:t>bakterie i do potravního řetězce a představují </a:t>
            </a:r>
          </a:p>
          <a:p>
            <a:r>
              <a:rPr lang="cs-CZ" altLang="cs-CZ"/>
              <a:t>tichou hrozbu sníženého účinku antibiotik </a:t>
            </a:r>
          </a:p>
          <a:p>
            <a:r>
              <a:rPr lang="cs-CZ" altLang="cs-CZ"/>
              <a:t>v boji s lidskými patogeny </a:t>
            </a:r>
          </a:p>
        </p:txBody>
      </p:sp>
    </p:spTree>
    <p:extLst>
      <p:ext uri="{BB962C8B-B14F-4D97-AF65-F5344CB8AC3E}">
        <p14:creationId xmlns:p14="http://schemas.microsoft.com/office/powerpoint/2010/main" val="16528017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524000" y="1196976"/>
            <a:ext cx="860425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cs-CZ" altLang="cs-CZ" sz="2000" b="1"/>
              <a:t>Aby se zabránilo přenosu rezistentních patogenů do prostředí, je nezbytné (u kalů) zvolit takové metody zpracování, aby došlo k účinné hygienizaci.</a:t>
            </a:r>
            <a:r>
              <a:rPr lang="cs-CZ" altLang="cs-CZ" sz="2000"/>
              <a:t> </a:t>
            </a:r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 b="1"/>
              <a:t>Hygienizace</a:t>
            </a:r>
            <a:r>
              <a:rPr lang="cs-CZ" altLang="cs-CZ" sz="2000"/>
              <a:t> – fyzikální, chemický nebo biologický proces (nebo jejich kombinace), který zajistí zdravotní nezávadnost výsledných produktů (např. kalů nebo zbytků rozkladu), tj. zajistí inaktivaci patogenních a podmíněně patogenních biologických činitelů, popřípadě zajistí jejich inaktivaci pod hodnotu určenou právním předpisem</a:t>
            </a:r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/>
              <a:t>MZe ČR : TNV 75 8090 Hygienizace kalů v čistírnách odpadních vod (2015)</a:t>
            </a:r>
          </a:p>
          <a:p>
            <a:pPr eaLnBrk="1" hangingPunct="1"/>
            <a:endParaRPr lang="cs-CZ" altLang="cs-CZ" sz="2000"/>
          </a:p>
        </p:txBody>
      </p:sp>
      <p:sp>
        <p:nvSpPr>
          <p:cNvPr id="8" name="Nadpis 1"/>
          <p:cNvSpPr>
            <a:spLocks/>
          </p:cNvSpPr>
          <p:nvPr/>
        </p:nvSpPr>
        <p:spPr bwMode="auto">
          <a:xfrm>
            <a:off x="1524001" y="260351"/>
            <a:ext cx="8964613" cy="720725"/>
          </a:xfrm>
          <a:prstGeom prst="rect">
            <a:avLst/>
          </a:prstGeom>
          <a:solidFill>
            <a:srgbClr val="22226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Právní rámec</a:t>
            </a:r>
          </a:p>
        </p:txBody>
      </p:sp>
    </p:spTree>
    <p:extLst>
      <p:ext uri="{BB962C8B-B14F-4D97-AF65-F5344CB8AC3E}">
        <p14:creationId xmlns:p14="http://schemas.microsoft.com/office/powerpoint/2010/main" val="3120326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478975" y="808236"/>
            <a:ext cx="8860118" cy="557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altLang="cs-CZ" dirty="0"/>
          </a:p>
          <a:p>
            <a:r>
              <a:rPr lang="cs-CZ" alt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Technologie zpracování kalů:</a:t>
            </a:r>
          </a:p>
          <a:p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pyrolýza, spalování – reálná cesta, ale ne jediná </a:t>
            </a:r>
          </a:p>
          <a:p>
            <a:r>
              <a:rPr lang="cs-CZ" alt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nevýhoda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ztráta organiky a živin do půdy, nevyřešené odstranění zbytků po </a:t>
            </a:r>
          </a:p>
          <a:p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spalování a pyrolýze</a:t>
            </a:r>
          </a:p>
          <a:p>
            <a:r>
              <a:rPr lang="cs-CZ" alt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výhoda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dokonalá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hygienizace</a:t>
            </a:r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Kompostování,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autotermní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termofilní aerobní stabilizace s použitím čistého kyslíku, </a:t>
            </a:r>
          </a:p>
          <a:p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pasterace s následnou anaerobní stabilizací, pasterizace, sušení a další anaerobní </a:t>
            </a:r>
          </a:p>
          <a:p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anaerobní rozklady, vápnění </a:t>
            </a:r>
          </a:p>
          <a:p>
            <a:r>
              <a:rPr lang="cs-CZ" alt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výhoda -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vnášení organiky a živin do půdy, dostatečná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hygienizace</a:t>
            </a:r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nevýhoda 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přísná a dostatečná mikrobiologická kontrola výstupů, </a:t>
            </a:r>
          </a:p>
          <a:p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u úpravy s Ca únik čpavků </a:t>
            </a:r>
            <a:endParaRPr lang="cs-CZ" alt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nutné důkladně zvážit všechny argumenty a zvolit co nejšetrnější způsob </a:t>
            </a:r>
          </a:p>
          <a:p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technologii úpravy kalů tak, aby nebylo ohroženo zdraví lidí a životní </a:t>
            </a:r>
          </a:p>
          <a:p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prostředí. </a:t>
            </a:r>
          </a:p>
          <a:p>
            <a:endParaRPr lang="cs-CZ" altLang="cs-CZ" dirty="0"/>
          </a:p>
        </p:txBody>
      </p:sp>
      <p:sp>
        <p:nvSpPr>
          <p:cNvPr id="8" name="Nadpis 1"/>
          <p:cNvSpPr>
            <a:spLocks/>
          </p:cNvSpPr>
          <p:nvPr/>
        </p:nvSpPr>
        <p:spPr bwMode="auto">
          <a:xfrm>
            <a:off x="1524000" y="333376"/>
            <a:ext cx="9144000" cy="720725"/>
          </a:xfrm>
          <a:prstGeom prst="rect">
            <a:avLst/>
          </a:prstGeom>
          <a:solidFill>
            <a:srgbClr val="22226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000" b="1">
                <a:solidFill>
                  <a:srgbClr val="FF3300"/>
                </a:solidFill>
              </a:rPr>
              <a:t>Současný stav</a:t>
            </a:r>
          </a:p>
        </p:txBody>
      </p:sp>
    </p:spTree>
    <p:extLst>
      <p:ext uri="{BB962C8B-B14F-4D97-AF65-F5344CB8AC3E}">
        <p14:creationId xmlns:p14="http://schemas.microsoft.com/office/powerpoint/2010/main" val="15429913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Zvýšit podíl materiálového a energetického využití odpadů je součástí Operačního programu Životní prostředí (OPŽP).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839788" y="1757779"/>
            <a:ext cx="5157787" cy="4431884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Stavba a modernizace zařízení pro sběr, třídění a úpravu odpadů.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Skladování a manipulace s odpady.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Nový sběrný dvůr a modernizace stávajících sběrných dvorů.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Třídící linky zabezpečující kvalitní výstupní surovinu.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Linky s technologiemi pro úpravu odpadů.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Systém odděleného sběru bioodpadů.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Rozvoj systému sběru (shromažďování a nakládání s nebezpečnými a zdravotnickými odpady).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Výstavbu nové kompostárny.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Sběr a svoz kuchyňských odpadů.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Systém sběru u výrobků na konci životnosti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1757779"/>
            <a:ext cx="5183188" cy="4431884"/>
          </a:xfrm>
        </p:spPr>
        <p:txBody>
          <a:bodyPr>
            <a:normAutofit fontScale="55000" lnSpcReduction="20000"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Výstavba a modernizace zařízení pro materiálové využití odpadů.</a:t>
            </a:r>
          </a:p>
          <a:p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Zařízení na úpravu nebo využívání dalších odpadů.</a:t>
            </a:r>
          </a:p>
          <a:p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Nové technologie pro využití stavebních prvků ze zateplovacích systémů (prvky z PVC).</a:t>
            </a:r>
          </a:p>
          <a:p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Zařízení na energetické využití komunálního odpadu.</a:t>
            </a:r>
          </a:p>
          <a:p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Zařízení pro tepelné zpracování odpadů.</a:t>
            </a:r>
          </a:p>
          <a:p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Bioplynová stanice pro zpracování bioodpadů.</a:t>
            </a:r>
          </a:p>
          <a:p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Tepelné zpracování zdravotnických a nebezpečných odpadů.</a:t>
            </a:r>
          </a:p>
          <a:p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Nakládání s nebezpečnými odpady.</a:t>
            </a:r>
          </a:p>
          <a:p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Zařízení pro </a:t>
            </a:r>
            <a:r>
              <a:rPr lang="cs-CZ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spoluspalování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odpadů (zlepšení jejich energetické účinnosti).</a:t>
            </a:r>
          </a:p>
          <a:p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Instalace kotlů na spalování odpadů v teplárnách (zařízení musí být připojeno na CZT a splňovat podmínku energetické účinnosti ≥ 0,65 dle směrnice 2008/98/ES pro zařízení na energetické využití komunálních odpadů).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555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8515" y="0"/>
            <a:ext cx="10777603" cy="145301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cs-CZ" sz="27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Ministerská </a:t>
            </a:r>
            <a:r>
              <a:rPr lang="cs-CZ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konference o životním prostředí a zdraví z roku </a:t>
            </a:r>
            <a:r>
              <a:rPr lang="cs-CZ" sz="27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cs-CZ" sz="27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Ostrava </a:t>
            </a:r>
            <a:r>
              <a:rPr lang="cs-CZ" sz="27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   </a:t>
            </a:r>
            <a:br>
              <a:rPr lang="cs-CZ" sz="27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7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cs-CZ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0518" y="1061537"/>
            <a:ext cx="10515600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Nakládání s odpady je náročný proces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všech evropských zemích </a:t>
            </a:r>
            <a:r>
              <a:rPr lang="cs-C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významnými důsledky pro lidské zdraví a pohodu, ochranu životního prostředí, udržitelnost a ekonomiku.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Vzhledem k  významu oběhovému hospodářství  byl odpad zařazen mezi témata této konference.</a:t>
            </a:r>
          </a:p>
          <a:p>
            <a:pPr algn="just"/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Zdravotní dopady  při odstraňování odpadu mohou být  významné.</a:t>
            </a:r>
          </a:p>
          <a:p>
            <a:pPr algn="just"/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Moderní technologie pro nakládání s odpady </a:t>
            </a:r>
            <a:r>
              <a:rPr lang="cs-C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mohou výrazně snížit škodlivé emise a vystavení člověka nebezpečným látkám,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 mnoha případech přetrvává používání zařízení staré generace, a co je horší, dochází k neoficiálnímu nekontrolovanému odstranění odpadů. </a:t>
            </a:r>
          </a:p>
          <a:p>
            <a:pPr algn="just"/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Současně některé technologie při recyklaci mohou být zdrojem rizik pro veřejné zdraví i zdraví pro zaměstnance. </a:t>
            </a:r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88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6088" y="0"/>
            <a:ext cx="10515600" cy="1325563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Rizika recyklace a využívání  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odpadů 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Zástupný symbol pro obsah 2"/>
          <p:cNvSpPr>
            <a:spLocks noGrp="1"/>
          </p:cNvSpPr>
          <p:nvPr>
            <p:ph idx="1"/>
          </p:nvPr>
        </p:nvSpPr>
        <p:spPr>
          <a:xfrm>
            <a:off x="450937" y="911528"/>
            <a:ext cx="11123112" cy="670142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  <a:defRPr/>
            </a:pPr>
            <a:endParaRPr lang="cs-CZ" altLang="cs-CZ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cs-CZ" alt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 </a:t>
            </a:r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V ČR nejsou ani zvláštní právní předpisy, ani zvláštní pravidla . Hygienické limity látek v ovzduší jsou stanoveny v Nařízení vlády č 361/2007 Sb., Kterým se stanoví podmínky </a:t>
            </a:r>
            <a:r>
              <a:rPr lang="cs-CZ" alt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alt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ochrany </a:t>
            </a:r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zdraví při práci, které jsou závazné ve všech odvětvích, včetně recyklace odpadů</a:t>
            </a:r>
            <a:r>
              <a:rPr lang="cs-CZ" alt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2) </a:t>
            </a:r>
            <a:r>
              <a:rPr lang="cs-CZ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Nejsou k dispozici žádné specifické </a:t>
            </a:r>
            <a:r>
              <a:rPr lang="cs-CZ" altLang="cs-CZ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TLVs</a:t>
            </a:r>
            <a:r>
              <a:rPr lang="cs-CZ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výhradně pro odvětví recyklace odpadů</a:t>
            </a:r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existují obecné limity expozice na pracovišti, povinné pro každého zaměstnavatele. </a:t>
            </a:r>
            <a:b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3) Ministerstvo zdravotnictví neprovádí žádný výzkum. Nicméně, některé instituce zřízené Ministerstvem zdravotnictví , zejména  </a:t>
            </a:r>
            <a:r>
              <a:rPr lang="cs-CZ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Státní zdravotní ústav v Praze se touto oblastí zabývá. </a:t>
            </a:r>
            <a:endParaRPr lang="cs-CZ" altLang="cs-CZ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4) </a:t>
            </a:r>
            <a:r>
              <a:rPr lang="cs-CZ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Národní registr nemocí </a:t>
            </a:r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povolání sleduje agens, druh práce, zaměstnavatele . Recyklace odpadů je evidována  obdobným způsobem jako jakékoli jiné odvětví. </a:t>
            </a:r>
            <a:b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5) Obecně platí, že Česká republika </a:t>
            </a:r>
            <a:r>
              <a:rPr lang="cs-CZ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plánuje zvýšení množství recyklovaného odpadu </a:t>
            </a:r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podle strategických plánů Ministerstva životního prostředí ČR. </a:t>
            </a:r>
            <a:b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6) Nejsou nám známy žádné z právě probíhajících projektů v této oblasti; přesto, že nevylučuje, že bude jakákoliv. NRC plánuje </a:t>
            </a:r>
            <a:r>
              <a:rPr lang="cs-CZ" altLang="cs-CZ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instituciální</a:t>
            </a:r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výzkum  pro vybrané materiálové toky </a:t>
            </a:r>
            <a:r>
              <a:rPr lang="cs-CZ" alt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odpadů</a:t>
            </a:r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7</a:t>
            </a:r>
            <a:r>
              <a:rPr lang="cs-CZ" alt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Chybí  indikátory zdravotní nezávadnosti v normách pro recyklované výrobky</a:t>
            </a:r>
          </a:p>
          <a:p>
            <a:pPr marL="0" indent="0">
              <a:buNone/>
              <a:defRPr/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92316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Mantra  - oběhové hospodářství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Zapojit se musí každý.</a:t>
            </a:r>
            <a:endParaRPr lang="cs-CZ" dirty="0"/>
          </a:p>
        </p:txBody>
      </p:sp>
      <p:pic>
        <p:nvPicPr>
          <p:cNvPr id="1026" name="Picture 2" descr="Jan Felger vtipy Ä. -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022" y="2261062"/>
            <a:ext cx="5715000" cy="364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33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4833" y="310719"/>
            <a:ext cx="10515600" cy="1859364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Budeme aktivně hodnotit vliv nových technologií  nebo zvolíme pštrosí politiku????</a:t>
            </a:r>
            <a:b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Budeme preferovat kvantitu před kvalitou?</a:t>
            </a:r>
            <a:b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Neměli </a:t>
            </a:r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bychom se bát vstoupit do hry protože   jde o zdraví a  chránit zdraví máme v pracovní náplni.</a:t>
            </a: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 descr="Strach pštros, zabořil hlavu do písku poblíž prázdné dřevěné vývěsní štít — Stock obrázek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7" y="2530929"/>
            <a:ext cx="6743700" cy="3755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09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Minimalizace nepříznivých účinků vzniku odpadů a nakládání s nimi na lidské zdraví a životní prostředí.</a:t>
            </a:r>
            <a:endParaRPr lang="cs-CZ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 </a:t>
            </a:r>
          </a:p>
          <a:p>
            <a:pPr algn="just"/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Oběhové hospodářství by mělo vést  ke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snížení, či minimalizaci zdravotních rizik při vzniku odpadů a nakládání s nimi.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Lze tedy očekávat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minimalizaci rizika pro zdraví v kontextu odpadového hospodářství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cs-CZ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Velmi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důležitým bodem při naplňování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strategického cíle bude kontrola nakládání s odpady z hlediska možných rizik pro zdraví v celém cyklu nakládání s odpady od jejich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vzniku, shromažďování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úpravy až po jejich odstranění nebo využití.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minimalizaci rizik u jednotlivých komodit odpadu i způsobu jejich nakládání je nutné  vycházet z hodnocení jednotlivých toků odpadů a jejich potencionálních dopadů na lidské zdraví a životní prostředí. </a:t>
            </a: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druhé straně,  při naplňování strategie nakládání s odpady ve smyslu předkládaného POH, je nezbytná identifikace nových rizik, která například souvisí s tříděním odpadů, jejich recyklací a využíváním.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714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476251"/>
            <a:ext cx="8229600" cy="5649913"/>
          </a:xfrm>
        </p:spPr>
        <p:txBody>
          <a:bodyPr/>
          <a:lstStyle/>
          <a:p>
            <a:pPr marL="1262063" indent="-638175" algn="just">
              <a:buNone/>
            </a:pPr>
            <a:r>
              <a:rPr lang="cs-CZ" altLang="cs-CZ" b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Hodnocení a řízení zdravotních rizik musí být zaměřeno na jednotlivé kroky při nakládání s odpady:</a:t>
            </a:r>
            <a:endParaRPr lang="cs-CZ" altLang="cs-CZ" dirty="0" smtClean="0">
              <a:solidFill>
                <a:srgbClr val="3333CC"/>
              </a:solidFill>
              <a:latin typeface="Times New Roman" panose="02020603050405020304" pitchFamily="18" charset="0"/>
            </a:endParaRPr>
          </a:p>
          <a:p>
            <a:pPr marL="1262063" indent="-638175"/>
            <a:r>
              <a:rPr lang="cs-CZ" altLang="cs-CZ" b="1" dirty="0" smtClean="0">
                <a:latin typeface="Times New Roman" panose="02020603050405020304" pitchFamily="18" charset="0"/>
              </a:rPr>
              <a:t>shromažďování  odpadů</a:t>
            </a:r>
          </a:p>
          <a:p>
            <a:pPr marL="1262063" indent="-638175"/>
            <a:r>
              <a:rPr lang="cs-CZ" altLang="cs-CZ" b="1" dirty="0" smtClean="0">
                <a:latin typeface="Times New Roman" panose="02020603050405020304" pitchFamily="18" charset="0"/>
              </a:rPr>
              <a:t>sběr, výkup, třídění odpadů</a:t>
            </a:r>
          </a:p>
          <a:p>
            <a:pPr marL="1262063" indent="-638175"/>
            <a:r>
              <a:rPr lang="cs-CZ" altLang="cs-CZ" b="1" dirty="0" smtClean="0">
                <a:latin typeface="Times New Roman" panose="02020603050405020304" pitchFamily="18" charset="0"/>
              </a:rPr>
              <a:t>skladování odpadů</a:t>
            </a:r>
          </a:p>
          <a:p>
            <a:pPr marL="1262063" indent="-638175"/>
            <a:r>
              <a:rPr lang="cs-CZ" altLang="cs-CZ" b="1" dirty="0" smtClean="0">
                <a:solidFill>
                  <a:schemeClr val="accent1"/>
                </a:solidFill>
                <a:latin typeface="Times New Roman" panose="02020603050405020304" pitchFamily="18" charset="0"/>
              </a:rPr>
              <a:t>přepravu a dopravu odpadů</a:t>
            </a:r>
          </a:p>
          <a:p>
            <a:pPr marL="1262063" indent="-638175"/>
            <a:r>
              <a:rPr lang="cs-CZ" altLang="cs-CZ" b="1" dirty="0" smtClean="0">
                <a:solidFill>
                  <a:schemeClr val="accent1"/>
                </a:solidFill>
                <a:latin typeface="Times New Roman" panose="02020603050405020304" pitchFamily="18" charset="0"/>
              </a:rPr>
              <a:t>úpravu odpadů</a:t>
            </a:r>
          </a:p>
          <a:p>
            <a:pPr marL="1262063" indent="-638175"/>
            <a:r>
              <a:rPr lang="cs-CZ" altLang="cs-CZ" b="1" dirty="0" smtClean="0">
                <a:solidFill>
                  <a:schemeClr val="accent1"/>
                </a:solidFill>
                <a:latin typeface="Times New Roman" panose="02020603050405020304" pitchFamily="18" charset="0"/>
              </a:rPr>
              <a:t>využívání odpadů</a:t>
            </a:r>
          </a:p>
          <a:p>
            <a:pPr marL="1262063" indent="-638175"/>
            <a:r>
              <a:rPr lang="cs-CZ" altLang="cs-CZ" b="1" dirty="0" smtClean="0">
                <a:latin typeface="Times New Roman" panose="02020603050405020304" pitchFamily="18" charset="0"/>
              </a:rPr>
              <a:t>odstraňování odpadů </a:t>
            </a:r>
          </a:p>
        </p:txBody>
      </p:sp>
    </p:spTree>
    <p:extLst>
      <p:ext uri="{BB962C8B-B14F-4D97-AF65-F5344CB8AC3E}">
        <p14:creationId xmlns:p14="http://schemas.microsoft.com/office/powerpoint/2010/main" val="270892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 eaLnBrk="1" hangingPunct="1"/>
            <a:r>
              <a:rPr lang="cs-CZ" altLang="cs-CZ" sz="3200" dirty="0"/>
              <a:t/>
            </a:r>
            <a:br>
              <a:rPr lang="cs-CZ" altLang="cs-CZ" sz="3200" dirty="0"/>
            </a:b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Hodnocení zdravotních rizik  jednotlivých činností při nakládání s odpady   vychází z  posuzování možného vlivu na pracovní a venkovní  prostředí při nakládání s odpady. </a:t>
            </a:r>
            <a:endParaRPr lang="cs-CZ" altLang="cs-CZ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30784" y="2231672"/>
            <a:ext cx="8229600" cy="3921125"/>
          </a:xfrm>
        </p:spPr>
        <p:txBody>
          <a:bodyPr/>
          <a:lstStyle/>
          <a:p>
            <a:pPr marL="623888" indent="-623888" algn="just"/>
            <a:r>
              <a:rPr lang="cs-CZ" altLang="cs-CZ" sz="2400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zhodnotit ochranu zdraví </a:t>
            </a:r>
            <a:r>
              <a:rPr lang="cs-CZ" altLang="cs-CZ" sz="2400" b="1" dirty="0" smtClean="0">
                <a:solidFill>
                  <a:schemeClr val="hlink"/>
                </a:solidFill>
                <a:latin typeface="Times New Roman" panose="02020603050405020304" pitchFamily="18" charset="0"/>
              </a:rPr>
              <a:t>pracovníků</a:t>
            </a:r>
            <a:r>
              <a:rPr lang="cs-CZ" altLang="cs-CZ" sz="2400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1600" b="1" dirty="0" smtClean="0">
                <a:latin typeface="Times New Roman" panose="02020603050405020304" pitchFamily="18" charset="0"/>
              </a:rPr>
              <a:t>identifikovat a hodnotit zdravotní rizika v pracovním prostředí</a:t>
            </a:r>
          </a:p>
          <a:p>
            <a:pPr marL="623888" indent="-623888" algn="just"/>
            <a:r>
              <a:rPr lang="cs-CZ" altLang="cs-CZ" sz="2400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zhodnotit ochranu veřejného zdraví</a:t>
            </a:r>
            <a:r>
              <a:rPr lang="cs-CZ" altLang="cs-CZ" sz="24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,</a:t>
            </a:r>
            <a:r>
              <a:rPr lang="cs-CZ" altLang="cs-CZ" sz="2400" dirty="0">
                <a:latin typeface="Times New Roman" panose="02020603050405020304" pitchFamily="18" charset="0"/>
              </a:rPr>
              <a:t> </a:t>
            </a:r>
            <a:r>
              <a:rPr lang="cs-CZ" altLang="cs-CZ" sz="1600" b="1" dirty="0">
                <a:latin typeface="Times New Roman" panose="02020603050405020304" pitchFamily="18" charset="0"/>
              </a:rPr>
              <a:t>hodnocení vlivů zařízení pro nakládání s odpady na venkovní prostředí a následně rizik posuzovat, zda zařízení nezvyšuje expozici populace prostřednictvím jakékoliv možné expoziční cesty (vody, půdy, ovzduší, potravním řetězcem</a:t>
            </a:r>
            <a:r>
              <a:rPr lang="cs-CZ" altLang="cs-CZ" sz="1600" b="1" dirty="0" smtClean="0">
                <a:latin typeface="Times New Roman" panose="02020603050405020304" pitchFamily="18" charset="0"/>
              </a:rPr>
              <a:t>)</a:t>
            </a:r>
          </a:p>
          <a:p>
            <a:pPr marL="623888" indent="-623888" algn="just"/>
            <a:r>
              <a:rPr lang="cs-CZ" altLang="cs-CZ" sz="2400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zhodnotit ochranu </a:t>
            </a:r>
            <a:r>
              <a:rPr lang="cs-CZ" altLang="cs-CZ" sz="2400" b="1" dirty="0" smtClean="0">
                <a:solidFill>
                  <a:schemeClr val="hlink"/>
                </a:solidFill>
                <a:latin typeface="Times New Roman" panose="02020603050405020304" pitchFamily="18" charset="0"/>
              </a:rPr>
              <a:t> zdraví při materiálovém využití odpadů a  výrobků z recyklátů, </a:t>
            </a:r>
            <a:r>
              <a:rPr lang="cs-CZ" altLang="cs-CZ" sz="1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bude nezbytné  novelizovat normy, stanovit bezpečné limity pro možné toxické látky vzhledem k účelu použití recyklátů a výrobků vyrobených z recyklátů. </a:t>
            </a:r>
          </a:p>
          <a:p>
            <a:pPr marL="623888" indent="-623888" algn="just"/>
            <a:endParaRPr lang="cs-CZ" altLang="cs-CZ" sz="1600" i="1" dirty="0">
              <a:latin typeface="Times New Roman" panose="02020603050405020304" pitchFamily="18" charset="0"/>
            </a:endParaRPr>
          </a:p>
          <a:p>
            <a:pPr marL="623888" indent="-623888" algn="just"/>
            <a:endParaRPr lang="cs-CZ" altLang="cs-CZ" sz="2400" dirty="0">
              <a:latin typeface="Times New Roman" panose="02020603050405020304" pitchFamily="18" charset="0"/>
            </a:endParaRPr>
          </a:p>
          <a:p>
            <a:pPr marL="623888" indent="-623888" algn="just"/>
            <a:endParaRPr lang="cs-CZ" altLang="cs-CZ" sz="2400" b="1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1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Udržitelný rozvoj společnosti a přiblížení se k evropské „recyklační společnosti“</a:t>
            </a:r>
            <a:endParaRPr lang="cs-CZ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 </a:t>
            </a:r>
          </a:p>
          <a:p>
            <a:pPr algn="just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rámci zavádění recyklačních technologií není dosud možným rizikům pro zdraví věnovaná patřičná pozornost a to jak při třídění odpadů, tak při vlastní technologii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recyklace  tak  hodnocení recyklovaných výrobků.</a:t>
            </a:r>
          </a:p>
          <a:p>
            <a:pPr marL="0" indent="0" algn="just">
              <a:buNone/>
            </a:pP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956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Maximální využívání odpadů jako náhrady primárních zdrojů a přechod na oběhové hospodářství.</a:t>
            </a:r>
            <a:r>
              <a:rPr lang="cs-CZ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 </a:t>
            </a:r>
          </a:p>
          <a:p>
            <a:r>
              <a:rPr lang="cs-CZ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Provádění strategického cíle povede k pozitivnímu nepřímému i přímému vlivu na jednotlivé složky životního prostředí, zejména k úsporám primárních surovin. </a:t>
            </a:r>
            <a:endParaRPr lang="cs-CZ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cs-CZ" sz="2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druhé straně mohou narůstat rizika při zpracovávání odpadů a jejich následným využíváním. </a:t>
            </a:r>
            <a:endParaRPr lang="cs-CZ" sz="26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Zařízení </a:t>
            </a:r>
            <a:r>
              <a:rPr lang="cs-CZ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 zpracování odpadů jsou často zdrojem negativního vlivu na životní prostředí a obyvatele ve svém nejbližším okolí, což musí být velmi pečlivě zohledněno při konkrétním umisťování. </a:t>
            </a:r>
            <a:r>
              <a:rPr lang="cs-CZ" sz="2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Jde o různé negativní faktory fyzikálního, chemického i biologického charakteru podle druhu technologií zpracování odpadů. Nelze vyloučit </a:t>
            </a:r>
            <a:r>
              <a:rPr lang="cs-CZ" sz="2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cs-CZ" sz="2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rizika pro pracovní prostředí.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515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2083</Words>
  <Application>Microsoft Office PowerPoint</Application>
  <PresentationFormat>Širokoúhlá obrazovka</PresentationFormat>
  <Paragraphs>348</Paragraphs>
  <Slides>42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55" baseType="lpstr">
      <vt:lpstr>Microsoft YaHei</vt:lpstr>
      <vt:lpstr>SimSun</vt:lpstr>
      <vt:lpstr>Arial</vt:lpstr>
      <vt:lpstr>Book Antiqua</vt:lpstr>
      <vt:lpstr>Calibri</vt:lpstr>
      <vt:lpstr>Calibri Light</vt:lpstr>
      <vt:lpstr>Century Gothic</vt:lpstr>
      <vt:lpstr>Comic Sans MS</vt:lpstr>
      <vt:lpstr>Georgia</vt:lpstr>
      <vt:lpstr>Mangal</vt:lpstr>
      <vt:lpstr>Times New Roman</vt:lpstr>
      <vt:lpstr>Wingdings</vt:lpstr>
      <vt:lpstr>Motiv Office</vt:lpstr>
      <vt:lpstr>Oběhového hospodářství a ochrana  zdraví </vt:lpstr>
      <vt:lpstr> Oběhové hospodářství</vt:lpstr>
      <vt:lpstr>Zdraví a oběhové hospodářství</vt:lpstr>
      <vt:lpstr> 6. Ministerská konference o životním prostředí a zdraví z roku   WHO Ostrava 2017                                                                    </vt:lpstr>
      <vt:lpstr>Minimalizace nepříznivých účinků vzniku odpadů a nakládání s nimi na lidské zdraví a životní prostředí.</vt:lpstr>
      <vt:lpstr>Prezentace aplikace PowerPoint</vt:lpstr>
      <vt:lpstr> Hodnocení zdravotních rizik  jednotlivých činností při nakládání s odpady   vychází z  posuzování možného vlivu na pracovní a venkovní  prostředí při nakládání s odpady. </vt:lpstr>
      <vt:lpstr>Udržitelný rozvoj společnosti a přiblížení se k evropské „recyklační společnosti“</vt:lpstr>
      <vt:lpstr>Maximální využívání odpadů jako náhrady primárních zdrojů a přechod na oběhové hospodářství. </vt:lpstr>
      <vt:lpstr>Předcházení vzniku odpadů a snižování měrné produkce odpadů </vt:lpstr>
      <vt:lpstr>Struktura materiálového využití odpadů v ČR [%], 2016 </vt:lpstr>
      <vt:lpstr>Prezentace aplikace PowerPoint</vt:lpstr>
      <vt:lpstr> Pracoviště dotřiďování plastů </vt:lpstr>
      <vt:lpstr>Prezentace aplikace PowerPoint</vt:lpstr>
      <vt:lpstr>5.3 priorita 3 – Minimalizovat zdravotní rizika vznikající při nakládání                            s odpady Zdraví 2020 </vt:lpstr>
      <vt:lpstr>Mikrobiální kontaminace pracovního prostředí</vt:lpstr>
      <vt:lpstr>Odběr stěrů z pracoviště dotřiďovací linky a ochranných pomůcek</vt:lpstr>
      <vt:lpstr>Rizika pro zaměstnance dotřiďovacích linek</vt:lpstr>
      <vt:lpstr>Prezentace aplikace PowerPoint</vt:lpstr>
      <vt:lpstr>Occupational Hygiene implications of processing waste at Materials  Recycling Facilities (MRFs) - Exposure to bioaerosol and dust, RR977 Research Report, Prepared by the Health and Safety Laboratory for the Health and Safety Executive 7/2013,33pp </vt:lpstr>
      <vt:lpstr>Závěrem: </vt:lpstr>
      <vt:lpstr>sportovní povrchy-  zkušební normy a předpisy</vt:lpstr>
      <vt:lpstr>Problematika  pryžových recyklátů – dětská hřiště</vt:lpstr>
      <vt:lpstr>Umělé travní porosty </vt:lpstr>
      <vt:lpstr>sportovní povrchy-  zkušební normy a předpisy</vt:lpstr>
      <vt:lpstr>sportovní povrchy-  zkušební normy a předpisy</vt:lpstr>
      <vt:lpstr>Norma ČSN EN 1176-1 stanovuje sledovat </vt:lpstr>
      <vt:lpstr>Umělý trávník</vt:lpstr>
      <vt:lpstr>Umělý trávník</vt:lpstr>
      <vt:lpstr>  návrh Nizozemska na omezení PAH</vt:lpstr>
      <vt:lpstr>PAH - přezkum limitních hodnot</vt:lpstr>
      <vt:lpstr>PAH - zpráva ECHA</vt:lpstr>
      <vt:lpstr>Zdraví dětí a recyklované výrobky?</vt:lpstr>
      <vt:lpstr>Oběhové hospodářství  a kaly</vt:lpstr>
      <vt:lpstr>Prezentace aplikace PowerPoint</vt:lpstr>
      <vt:lpstr>Prezentace aplikace PowerPoint</vt:lpstr>
      <vt:lpstr>Prezentace aplikace PowerPoint</vt:lpstr>
      <vt:lpstr>Prezentace aplikace PowerPoint</vt:lpstr>
      <vt:lpstr>Zvýšit podíl materiálového a energetického využití odpadů je součástí Operačního programu Životní prostředí (OPŽP).</vt:lpstr>
      <vt:lpstr> Rizika recyklace a využívání  odpadů  </vt:lpstr>
      <vt:lpstr>Mantra  - oběhové hospodářství</vt:lpstr>
      <vt:lpstr>Budeme aktivně hodnotit vliv nových technologií  nebo zvolíme pštrosí politiku???? Budeme preferovat kvantitu před kvalitou?   Neměli bychom se bát vstoupit do hry protože   jde o zdraví a  chránit zdraví máme v pracovní náplni.</vt:lpstr>
    </vt:vector>
  </TitlesOfParts>
  <Company>ATC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Zimová</dc:creator>
  <cp:lastModifiedBy>magdalena.zimova</cp:lastModifiedBy>
  <cp:revision>69</cp:revision>
  <dcterms:created xsi:type="dcterms:W3CDTF">2018-10-01T09:16:29Z</dcterms:created>
  <dcterms:modified xsi:type="dcterms:W3CDTF">2019-03-19T20:10:52Z</dcterms:modified>
</cp:coreProperties>
</file>