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8" r:id="rId6"/>
    <p:sldId id="269" r:id="rId7"/>
    <p:sldId id="259" r:id="rId8"/>
    <p:sldId id="265" r:id="rId9"/>
    <p:sldId id="264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0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76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1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06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24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30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4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68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47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40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14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37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B930-B8AE-4B52-97F2-C34108F472A2}" type="datetimeFigureOut">
              <a:rPr lang="cs-CZ" smtClean="0"/>
              <a:t>12.03.2019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61CF-125C-4D82-BE82-DD243E0982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69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24712" y="384048"/>
            <a:ext cx="9942576" cy="2773679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solidFill>
                  <a:srgbClr val="0070C0"/>
                </a:solidFill>
              </a:rPr>
              <a:t/>
            </a:r>
            <a:br>
              <a:rPr lang="cs-CZ" b="1" u="sng" dirty="0" smtClean="0">
                <a:solidFill>
                  <a:srgbClr val="0070C0"/>
                </a:solidFill>
              </a:rPr>
            </a:br>
            <a:r>
              <a:rPr lang="cs-CZ" b="1" u="sng" dirty="0" smtClean="0">
                <a:solidFill>
                  <a:srgbClr val="0070C0"/>
                </a:solidFill>
              </a:rPr>
              <a:t>Objekty s větším počtem osob</a:t>
            </a:r>
            <a:br>
              <a:rPr lang="cs-CZ" b="1" u="sng" dirty="0" smtClean="0">
                <a:solidFill>
                  <a:srgbClr val="0070C0"/>
                </a:solidFill>
              </a:rPr>
            </a:br>
            <a:r>
              <a:rPr lang="cs-CZ" b="1" u="sng" dirty="0" smtClean="0">
                <a:solidFill>
                  <a:srgbClr val="0070C0"/>
                </a:solidFill>
              </a:rPr>
              <a:t/>
            </a:r>
            <a:br>
              <a:rPr lang="cs-CZ" b="1" u="sng" dirty="0" smtClean="0">
                <a:solidFill>
                  <a:srgbClr val="0070C0"/>
                </a:solidFill>
              </a:rPr>
            </a:br>
            <a:r>
              <a:rPr lang="cs-CZ" b="1" u="sng" dirty="0" smtClean="0">
                <a:solidFill>
                  <a:srgbClr val="0070C0"/>
                </a:solidFill>
              </a:rPr>
              <a:t>„</a:t>
            </a:r>
            <a:r>
              <a:rPr lang="cs-CZ" b="1" i="1" u="sng" dirty="0" smtClean="0">
                <a:solidFill>
                  <a:srgbClr val="0070C0"/>
                </a:solidFill>
              </a:rPr>
              <a:t>Společensky významné objekty</a:t>
            </a:r>
            <a:r>
              <a:rPr lang="cs-CZ" b="1" u="sng" dirty="0" smtClean="0">
                <a:solidFill>
                  <a:srgbClr val="0070C0"/>
                </a:solidFill>
              </a:rPr>
              <a:t>“</a:t>
            </a:r>
            <a:endParaRPr lang="cs-CZ" b="1" u="sng" dirty="0">
              <a:solidFill>
                <a:srgbClr val="0070C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816" y="4454817"/>
            <a:ext cx="1420368" cy="189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5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362712" y="4999505"/>
            <a:ext cx="5733288" cy="1428727"/>
          </a:xfrm>
          <a:prstGeom prst="rect">
            <a:avLst/>
          </a:prstGeom>
        </p:spPr>
        <p:txBody>
          <a:bodyPr/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just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l">
              <a:buNone/>
            </a:pPr>
            <a:endParaRPr lang="cs-CZ" sz="1800" dirty="0" smtClean="0"/>
          </a:p>
          <a:p>
            <a:pPr marL="0" indent="0" algn="l">
              <a:buNone/>
            </a:pPr>
            <a:r>
              <a:rPr lang="cs-CZ" sz="1800" dirty="0" smtClean="0"/>
              <a:t>MV-GŘ HZS ČR </a:t>
            </a:r>
          </a:p>
          <a:p>
            <a:pPr marL="0" indent="0">
              <a:buNone/>
            </a:pPr>
            <a:r>
              <a:rPr lang="cs-CZ" altLang="cs-CZ" sz="1800" b="0" kern="0" dirty="0" smtClean="0"/>
              <a:t>pplk. Ing. Jiří Rosenkranz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209800" y="2530983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altLang="cs-CZ" b="1" dirty="0" smtClean="0">
                <a:solidFill>
                  <a:srgbClr val="0070C0"/>
                </a:solidFill>
              </a:rPr>
              <a:t>DĚKUJI ZA POZORNOST</a:t>
            </a:r>
            <a:endParaRPr lang="cs-CZ" alt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9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8063" y="382252"/>
            <a:ext cx="9095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u="sng" dirty="0">
                <a:solidFill>
                  <a:srgbClr val="0070C0"/>
                </a:solidFill>
              </a:rPr>
              <a:t>Společensky významný objekt vs. objekt s větším počtem osob</a:t>
            </a:r>
          </a:p>
          <a:p>
            <a:pPr algn="ctr"/>
            <a:endParaRPr lang="cs-CZ" sz="3200" u="sng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6072" y="1481328"/>
            <a:ext cx="111465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Metodika „Základy ochrany </a:t>
            </a:r>
            <a:r>
              <a:rPr lang="cs-CZ" i="1" dirty="0" smtClean="0"/>
              <a:t>měkkých cílů</a:t>
            </a:r>
            <a:r>
              <a:rPr lang="cs-CZ" dirty="0" smtClean="0"/>
              <a:t>“</a:t>
            </a:r>
          </a:p>
          <a:p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/>
              <a:t>školská zařízení, koleje, menzy, knihovny,</a:t>
            </a:r>
          </a:p>
          <a:p>
            <a:r>
              <a:rPr lang="cs-CZ" dirty="0" smtClean="0"/>
              <a:t>			- </a:t>
            </a:r>
            <a:r>
              <a:rPr lang="cs-CZ" dirty="0"/>
              <a:t>církevní památky a místa určená k uctívání,</a:t>
            </a:r>
          </a:p>
          <a:p>
            <a:pPr lvl="6"/>
            <a:r>
              <a:rPr lang="cs-CZ" dirty="0"/>
              <a:t>- nákupní centra, tržiště a obchodní komplexy,</a:t>
            </a:r>
          </a:p>
          <a:p>
            <a:pPr lvl="6"/>
            <a:r>
              <a:rPr lang="sv-SE" dirty="0"/>
              <a:t>- kina, divadla, koncertní sály, zábavní centra,</a:t>
            </a:r>
          </a:p>
          <a:p>
            <a:pPr lvl="6"/>
            <a:r>
              <a:rPr lang="cs-CZ" dirty="0"/>
              <a:t>- shromáždění, průvody, demonstrace,</a:t>
            </a:r>
          </a:p>
          <a:p>
            <a:pPr lvl="6"/>
            <a:r>
              <a:rPr lang="en-US" dirty="0"/>
              <a:t>- </a:t>
            </a:r>
            <a:r>
              <a:rPr lang="en-US" dirty="0" err="1"/>
              <a:t>bary</a:t>
            </a:r>
            <a:r>
              <a:rPr lang="en-US" dirty="0"/>
              <a:t>, </a:t>
            </a:r>
            <a:r>
              <a:rPr lang="en-US" dirty="0" err="1"/>
              <a:t>kluby</a:t>
            </a:r>
            <a:r>
              <a:rPr lang="en-US" dirty="0"/>
              <a:t>, </a:t>
            </a:r>
            <a:r>
              <a:rPr lang="en-US" dirty="0" err="1"/>
              <a:t>diskotéky</a:t>
            </a:r>
            <a:r>
              <a:rPr lang="en-US" dirty="0"/>
              <a:t>, </a:t>
            </a:r>
            <a:r>
              <a:rPr lang="en-US" dirty="0" err="1"/>
              <a:t>restaurace</a:t>
            </a:r>
            <a:r>
              <a:rPr lang="en-US" dirty="0"/>
              <a:t> a </a:t>
            </a:r>
            <a:r>
              <a:rPr lang="en-US" dirty="0" err="1"/>
              <a:t>hotely</a:t>
            </a:r>
            <a:r>
              <a:rPr lang="en-US" dirty="0"/>
              <a:t>,</a:t>
            </a:r>
          </a:p>
          <a:p>
            <a:pPr lvl="6"/>
            <a:r>
              <a:rPr lang="cs-CZ" dirty="0"/>
              <a:t>- parky a náměstí, turistické památky a zajímavosti, muzea, galerie,</a:t>
            </a:r>
          </a:p>
          <a:p>
            <a:pPr lvl="6"/>
            <a:r>
              <a:rPr lang="cs-CZ" dirty="0"/>
              <a:t>- sportovní haly a stadióny,</a:t>
            </a:r>
          </a:p>
          <a:p>
            <a:pPr lvl="6"/>
            <a:r>
              <a:rPr lang="cs-CZ" dirty="0"/>
              <a:t>- významné dopravní uzly, vlaková a autobusová nádraží, letištní terminály,</a:t>
            </a:r>
          </a:p>
          <a:p>
            <a:pPr lvl="6"/>
            <a:r>
              <a:rPr lang="cs-CZ" dirty="0"/>
              <a:t>- nemocnice, polikliniky a další zdravotnická zařízení.</a:t>
            </a:r>
          </a:p>
          <a:p>
            <a:pPr lvl="6"/>
            <a:r>
              <a:rPr lang="cs-CZ" dirty="0"/>
              <a:t>- veřejná shromáždění, průvody, poutě</a:t>
            </a:r>
          </a:p>
          <a:p>
            <a:pPr lvl="6"/>
            <a:r>
              <a:rPr lang="cs-CZ" dirty="0"/>
              <a:t>- kulturní, sportovní, náboženské a další akce</a:t>
            </a:r>
          </a:p>
          <a:p>
            <a:pPr lvl="6"/>
            <a:r>
              <a:rPr lang="cs-CZ" dirty="0"/>
              <a:t>- komunitní centra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0632" y="5678905"/>
            <a:ext cx="11851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OC jsou </a:t>
            </a:r>
            <a:r>
              <a:rPr lang="cs-CZ" sz="2800" dirty="0">
                <a:solidFill>
                  <a:srgbClr val="00B050"/>
                </a:solidFill>
              </a:rPr>
              <a:t>o </a:t>
            </a:r>
            <a:r>
              <a:rPr lang="cs-CZ" sz="2800" dirty="0" smtClean="0">
                <a:solidFill>
                  <a:srgbClr val="00B050"/>
                </a:solidFill>
              </a:rPr>
              <a:t>jedním </a:t>
            </a:r>
            <a:r>
              <a:rPr lang="cs-CZ" sz="2800" dirty="0">
                <a:solidFill>
                  <a:srgbClr val="00B050"/>
                </a:solidFill>
              </a:rPr>
              <a:t>z typických představitelů </a:t>
            </a:r>
            <a:r>
              <a:rPr lang="cs-CZ" sz="2800" i="1" dirty="0">
                <a:solidFill>
                  <a:srgbClr val="00B050"/>
                </a:solidFill>
              </a:rPr>
              <a:t>měkkých cílů</a:t>
            </a:r>
            <a:r>
              <a:rPr lang="cs-CZ" sz="2800" dirty="0">
                <a:solidFill>
                  <a:srgbClr val="00B050"/>
                </a:solidFill>
              </a:rPr>
              <a:t>, zejména vzhledem k </a:t>
            </a:r>
            <a:r>
              <a:rPr lang="cs-CZ" sz="2800" dirty="0" smtClean="0">
                <a:solidFill>
                  <a:srgbClr val="00B050"/>
                </a:solidFill>
              </a:rPr>
              <a:t>mimořádně vysoké </a:t>
            </a:r>
            <a:r>
              <a:rPr lang="cs-CZ" sz="2800" dirty="0">
                <a:solidFill>
                  <a:srgbClr val="00B050"/>
                </a:solidFill>
              </a:rPr>
              <a:t>návštěvnosti </a:t>
            </a:r>
            <a:r>
              <a:rPr lang="cs-CZ" sz="2800" dirty="0" smtClean="0">
                <a:solidFill>
                  <a:srgbClr val="00B050"/>
                </a:solidFill>
              </a:rPr>
              <a:t>a zároveň nízkému zabezpečení</a:t>
            </a:r>
            <a:r>
              <a:rPr lang="cs-CZ" sz="2800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57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33472" y="576072"/>
            <a:ext cx="7705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u="sng" dirty="0" smtClean="0">
                <a:solidFill>
                  <a:srgbClr val="0070C0"/>
                </a:solidFill>
              </a:rPr>
              <a:t>Společensky významný objekt vs. objekt s větším počtem osob</a:t>
            </a:r>
            <a:endParaRPr lang="cs-CZ" sz="2200" u="sng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6072" y="1481328"/>
            <a:ext cx="111465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Metodika „Základy ochrany </a:t>
            </a:r>
            <a:r>
              <a:rPr lang="cs-CZ" i="1" dirty="0" smtClean="0"/>
              <a:t>měkkých</a:t>
            </a:r>
            <a:r>
              <a:rPr lang="cs-CZ" dirty="0" smtClean="0"/>
              <a:t> </a:t>
            </a:r>
            <a:r>
              <a:rPr lang="cs-CZ" i="1" dirty="0" smtClean="0"/>
              <a:t>cílů</a:t>
            </a:r>
            <a:r>
              <a:rPr lang="cs-CZ" dirty="0" smtClean="0"/>
              <a:t>“</a:t>
            </a:r>
          </a:p>
          <a:p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/>
              <a:t>školská zařízení, koleje, menzy, knihovny,</a:t>
            </a:r>
          </a:p>
          <a:p>
            <a:r>
              <a:rPr lang="cs-CZ" dirty="0" smtClean="0"/>
              <a:t>			- </a:t>
            </a:r>
            <a:r>
              <a:rPr lang="cs-CZ" dirty="0"/>
              <a:t>církevní památky a místa určená k uctívání,</a:t>
            </a:r>
          </a:p>
          <a:p>
            <a:pPr lvl="6"/>
            <a:r>
              <a:rPr lang="cs-CZ" dirty="0"/>
              <a:t>- nákupní centra, tržiště a obchodní komplexy,</a:t>
            </a:r>
          </a:p>
          <a:p>
            <a:pPr lvl="6"/>
            <a:r>
              <a:rPr lang="sv-SE" dirty="0"/>
              <a:t>- kina, divadla, koncertní sály, zábavní centra,</a:t>
            </a:r>
          </a:p>
          <a:p>
            <a:pPr lvl="6"/>
            <a:r>
              <a:rPr lang="cs-CZ" dirty="0"/>
              <a:t>- shromáždění, průvody, demonstrace,</a:t>
            </a:r>
          </a:p>
          <a:p>
            <a:pPr lvl="6"/>
            <a:r>
              <a:rPr lang="en-US" dirty="0"/>
              <a:t>- </a:t>
            </a:r>
            <a:r>
              <a:rPr lang="en-US" dirty="0" err="1"/>
              <a:t>bary</a:t>
            </a:r>
            <a:r>
              <a:rPr lang="en-US" dirty="0"/>
              <a:t>, </a:t>
            </a:r>
            <a:r>
              <a:rPr lang="en-US" dirty="0" err="1"/>
              <a:t>kluby</a:t>
            </a:r>
            <a:r>
              <a:rPr lang="en-US" dirty="0"/>
              <a:t>, </a:t>
            </a:r>
            <a:r>
              <a:rPr lang="en-US" dirty="0" err="1"/>
              <a:t>diskotéky</a:t>
            </a:r>
            <a:r>
              <a:rPr lang="en-US" dirty="0"/>
              <a:t>, </a:t>
            </a:r>
            <a:r>
              <a:rPr lang="en-US" dirty="0" err="1"/>
              <a:t>restaurace</a:t>
            </a:r>
            <a:r>
              <a:rPr lang="en-US" dirty="0"/>
              <a:t> a </a:t>
            </a:r>
            <a:r>
              <a:rPr lang="en-US" dirty="0" err="1"/>
              <a:t>hotely</a:t>
            </a:r>
            <a:r>
              <a:rPr lang="en-US" dirty="0"/>
              <a:t>,</a:t>
            </a:r>
          </a:p>
          <a:p>
            <a:pPr lvl="6"/>
            <a:r>
              <a:rPr lang="cs-CZ" dirty="0"/>
              <a:t>- parky a náměstí, turistické památky a zajímavosti, muzea, galerie,</a:t>
            </a:r>
          </a:p>
          <a:p>
            <a:pPr lvl="6"/>
            <a:r>
              <a:rPr lang="cs-CZ" dirty="0"/>
              <a:t>- sportovní haly a stadióny,</a:t>
            </a:r>
          </a:p>
          <a:p>
            <a:pPr lvl="6"/>
            <a:r>
              <a:rPr lang="cs-CZ" dirty="0"/>
              <a:t>- významné dopravní uzly, vlaková a autobusová nádraží, letištní terminály,</a:t>
            </a:r>
          </a:p>
          <a:p>
            <a:pPr lvl="6"/>
            <a:r>
              <a:rPr lang="cs-CZ" dirty="0"/>
              <a:t>- nemocnice, polikliniky a další zdravotnická zařízení.</a:t>
            </a:r>
          </a:p>
          <a:p>
            <a:pPr lvl="6"/>
            <a:r>
              <a:rPr lang="cs-CZ" dirty="0"/>
              <a:t>- veřejná shromáždění, průvody, poutě</a:t>
            </a:r>
          </a:p>
          <a:p>
            <a:pPr lvl="6"/>
            <a:r>
              <a:rPr lang="cs-CZ" dirty="0"/>
              <a:t>- kulturní, sportovní, náboženské a další akce</a:t>
            </a:r>
          </a:p>
          <a:p>
            <a:pPr lvl="6"/>
            <a:r>
              <a:rPr lang="cs-CZ" dirty="0"/>
              <a:t>- komunitní centra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3026664" y="2258568"/>
            <a:ext cx="2112264" cy="475488"/>
          </a:xfrm>
          <a:prstGeom prst="ellipse">
            <a:avLst/>
          </a:prstGeom>
          <a:noFill/>
          <a:ln w="635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40632" y="5678905"/>
            <a:ext cx="11851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OC jsou </a:t>
            </a:r>
            <a:r>
              <a:rPr lang="cs-CZ" sz="2800" dirty="0">
                <a:solidFill>
                  <a:srgbClr val="00B050"/>
                </a:solidFill>
              </a:rPr>
              <a:t>o </a:t>
            </a:r>
            <a:r>
              <a:rPr lang="cs-CZ" sz="2800" dirty="0" smtClean="0">
                <a:solidFill>
                  <a:srgbClr val="00B050"/>
                </a:solidFill>
              </a:rPr>
              <a:t>jedním </a:t>
            </a:r>
            <a:r>
              <a:rPr lang="cs-CZ" sz="2800" dirty="0">
                <a:solidFill>
                  <a:srgbClr val="00B050"/>
                </a:solidFill>
              </a:rPr>
              <a:t>z typických představitelů </a:t>
            </a:r>
            <a:r>
              <a:rPr lang="cs-CZ" sz="2800" i="1" dirty="0">
                <a:solidFill>
                  <a:srgbClr val="00B050"/>
                </a:solidFill>
              </a:rPr>
              <a:t>měkkých</a:t>
            </a:r>
            <a:r>
              <a:rPr lang="cs-CZ" sz="2800" dirty="0">
                <a:solidFill>
                  <a:srgbClr val="00B050"/>
                </a:solidFill>
              </a:rPr>
              <a:t> </a:t>
            </a:r>
            <a:r>
              <a:rPr lang="cs-CZ" sz="2800" i="1" dirty="0">
                <a:solidFill>
                  <a:srgbClr val="00B050"/>
                </a:solidFill>
              </a:rPr>
              <a:t>cílů</a:t>
            </a:r>
            <a:r>
              <a:rPr lang="cs-CZ" sz="2800" dirty="0">
                <a:solidFill>
                  <a:srgbClr val="00B050"/>
                </a:solidFill>
              </a:rPr>
              <a:t>, zejména vzhledem k </a:t>
            </a:r>
            <a:r>
              <a:rPr lang="cs-CZ" sz="2800" dirty="0" smtClean="0">
                <a:solidFill>
                  <a:srgbClr val="00B050"/>
                </a:solidFill>
              </a:rPr>
              <a:t>mimořádně vysoké </a:t>
            </a:r>
            <a:r>
              <a:rPr lang="cs-CZ" sz="2800" dirty="0">
                <a:solidFill>
                  <a:srgbClr val="00B050"/>
                </a:solidFill>
              </a:rPr>
              <a:t>návštěvnosti </a:t>
            </a:r>
            <a:r>
              <a:rPr lang="cs-CZ" sz="2800" dirty="0" smtClean="0">
                <a:solidFill>
                  <a:srgbClr val="00B050"/>
                </a:solidFill>
              </a:rPr>
              <a:t>a zároveň nízkému zabezpečení</a:t>
            </a:r>
            <a:r>
              <a:rPr lang="cs-CZ" sz="2800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15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300216" y="246888"/>
            <a:ext cx="54467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 smtClean="0">
                <a:solidFill>
                  <a:srgbClr val="0070C0"/>
                </a:solidFill>
              </a:rPr>
              <a:t>Objekty </a:t>
            </a:r>
            <a:r>
              <a:rPr lang="cs-CZ" sz="3200" b="1" u="sng" dirty="0">
                <a:solidFill>
                  <a:srgbClr val="0070C0"/>
                </a:solidFill>
              </a:rPr>
              <a:t>s větším počtem </a:t>
            </a:r>
            <a:r>
              <a:rPr lang="cs-CZ" sz="3200" b="1" u="sng" dirty="0" smtClean="0">
                <a:solidFill>
                  <a:srgbClr val="0070C0"/>
                </a:solidFill>
              </a:rPr>
              <a:t>osob</a:t>
            </a:r>
          </a:p>
          <a:p>
            <a:pPr algn="ctr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Jedná se objekty, ve kterých se shromažďují nakupující, diváci popř. účastníci akce a vzhledem k jejich počtu by zde mohla nastat mimořádná událost.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AutoShape 6" descr="V Centru &amp;Ccaron;erný Most prob&amp;ecaron;hlo cvi&amp;ccaron;ení pro dvanáct jednotek, nám&amp;ecaron;tem byl výbuch plynu ze svá&amp;rcaron;ecí soupravy | PO&amp;Zcaron;ÁRY.cz - ohnisko"/>
          <p:cNvSpPr>
            <a:spLocks noChangeAspect="1" noChangeArrowheads="1"/>
          </p:cNvSpPr>
          <p:nvPr/>
        </p:nvSpPr>
        <p:spPr bwMode="auto">
          <a:xfrm>
            <a:off x="155575" y="-1820863"/>
            <a:ext cx="5724525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http://storage.pozary.cz/2015/03/55115a5fddc07/q8z7wpsfei/1200x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866" y="2615857"/>
            <a:ext cx="6378214" cy="4242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policejnidenik.cz/wp-content/uploads/2015/03/20150324C_Tisk05-1024x6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9" y="79375"/>
            <a:ext cx="6074015" cy="403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75579" y="5023214"/>
            <a:ext cx="5352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ochrana obyvatelstva </a:t>
            </a:r>
            <a:r>
              <a:rPr lang="cs-CZ" dirty="0" smtClean="0"/>
              <a:t>= opatření k zabezpečení ochrany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života, zdraví a majetku</a:t>
            </a:r>
          </a:p>
        </p:txBody>
      </p:sp>
    </p:spTree>
    <p:extLst>
      <p:ext uri="{BB962C8B-B14F-4D97-AF65-F5344CB8AC3E}">
        <p14:creationId xmlns:p14="http://schemas.microsoft.com/office/powerpoint/2010/main" val="37004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43584" y="429768"/>
            <a:ext cx="996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rgbClr val="0070C0"/>
                </a:solidFill>
              </a:rPr>
              <a:t>Které </a:t>
            </a:r>
            <a:r>
              <a:rPr lang="cs-CZ" sz="2800" u="sng" dirty="0">
                <a:solidFill>
                  <a:srgbClr val="0070C0"/>
                </a:solidFill>
              </a:rPr>
              <a:t>objekty do této skupiny předpokládáme zařadit a </a:t>
            </a:r>
            <a:r>
              <a:rPr lang="cs-CZ" sz="2800" u="sng" dirty="0" smtClean="0">
                <a:solidFill>
                  <a:srgbClr val="0070C0"/>
                </a:solidFill>
              </a:rPr>
              <a:t>proč</a:t>
            </a:r>
            <a:endParaRPr lang="cs-CZ" sz="2800" u="sng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3420" y="1261872"/>
            <a:ext cx="108051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algn="just"/>
            <a:r>
              <a:rPr lang="cs-CZ" dirty="0" smtClean="0"/>
              <a:t>„</a:t>
            </a:r>
            <a:r>
              <a:rPr lang="cs-CZ" b="1" dirty="0"/>
              <a:t>Společensky významným objektem</a:t>
            </a:r>
            <a:r>
              <a:rPr lang="cs-CZ" dirty="0"/>
              <a:t>“ se </a:t>
            </a:r>
            <a:r>
              <a:rPr lang="cs-CZ" dirty="0" smtClean="0"/>
              <a:t>rozumí </a:t>
            </a:r>
            <a:r>
              <a:rPr lang="cs-CZ" b="1" dirty="0"/>
              <a:t>místa (stavby, prostory nebo plochy) s vysokou koncentrací osob a nízkou úrovní zabezpečení ochrany života a zdraví obyvatelstva, kde je vazba na zajištění plnění opatření ochrany obyvatelstva v těchto objektech</a:t>
            </a:r>
            <a:r>
              <a:rPr lang="cs-CZ" dirty="0"/>
              <a:t>. Zejména se jedná o objekty zdravotnických zařízení a sociální péče, úřady, školy a školská zařízení, sociální zařízení, hotely a jiná ubytovací a stravovací zařízení, divadla, muzea, galerie aj. objekty využívané ke kulturním účelům, sportovní haly a stadiony, obchodní centra, dopravní stavby, venkovní prostory vyhrazené pro pořádání kulturních, společenských nebo sportovních akcí apod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Místa </a:t>
            </a:r>
            <a:r>
              <a:rPr lang="cs-CZ" dirty="0"/>
              <a:t>(stavby, prostory nebo plochy) </a:t>
            </a:r>
            <a:r>
              <a:rPr lang="cs-CZ" b="1" dirty="0"/>
              <a:t>s alespoň jedním prostorem určeným pro shromáždění nejméně 250 osob, v němž na jednu osobu připadá půdorysná plocha 5 m² a méně, </a:t>
            </a:r>
            <a:r>
              <a:rPr lang="cs-CZ" dirty="0"/>
              <a:t>přičemž v případě staveb tato metodika nastavuje další upřesňující kritéria, která řadí danou stavbu mezi společensky významné objekty.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9719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43584" y="429768"/>
            <a:ext cx="9966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rgbClr val="0070C0"/>
                </a:solidFill>
              </a:rPr>
              <a:t>Které </a:t>
            </a:r>
            <a:r>
              <a:rPr lang="cs-CZ" sz="2800" u="sng" dirty="0">
                <a:solidFill>
                  <a:srgbClr val="0070C0"/>
                </a:solidFill>
              </a:rPr>
              <a:t>objekty do této skupiny předpokládáme zařadit a </a:t>
            </a:r>
            <a:r>
              <a:rPr lang="cs-CZ" sz="2800" u="sng" dirty="0" smtClean="0">
                <a:solidFill>
                  <a:srgbClr val="0070C0"/>
                </a:solidFill>
              </a:rPr>
              <a:t>proč</a:t>
            </a:r>
            <a:endParaRPr lang="cs-CZ" sz="2800" u="sng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93420" y="1261872"/>
            <a:ext cx="108051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Společensky </a:t>
            </a:r>
            <a:r>
              <a:rPr lang="cs-CZ" dirty="0"/>
              <a:t>významnými objekty jsou tyto </a:t>
            </a:r>
            <a:r>
              <a:rPr lang="cs-CZ" b="1" dirty="0"/>
              <a:t>stavby</a:t>
            </a:r>
            <a:r>
              <a:rPr lang="cs-CZ" dirty="0"/>
              <a:t>: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1" dirty="0"/>
              <a:t>Stavby se shromažďovacím prostorem</a:t>
            </a:r>
            <a:r>
              <a:rPr lang="cs-CZ" dirty="0"/>
              <a:t>, ve kterých se nachází prostor určený pro shromažďování osob, v němž počet a hustota osob převyšují mezní normové hodnoty a jsou </a:t>
            </a:r>
            <a:r>
              <a:rPr lang="cs-CZ" b="1" dirty="0"/>
              <a:t>určeny ke kulturním, sportovním a obdobným účelům</a:t>
            </a:r>
            <a:r>
              <a:rPr lang="cs-CZ" dirty="0"/>
              <a:t> uvedených výše </a:t>
            </a:r>
            <a:endParaRPr lang="cs-CZ" dirty="0" smtClean="0"/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Stavby </a:t>
            </a:r>
            <a:r>
              <a:rPr lang="cs-CZ" b="1" dirty="0"/>
              <a:t>pro obchod</a:t>
            </a:r>
            <a:r>
              <a:rPr lang="cs-CZ" dirty="0"/>
              <a:t> s prodejní plochou: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do 2000 m², které musí splňovat požadavky druhé až páté části vyhlášky, </a:t>
            </a:r>
          </a:p>
          <a:p>
            <a:pPr lvl="0"/>
            <a:r>
              <a:rPr lang="cs-CZ" dirty="0"/>
              <a:t>nad 2000 m², které musí navíc splňovat zvláštní požadavky uvedené v šesté části vyhlášky.</a:t>
            </a:r>
          </a:p>
          <a:p>
            <a:pPr lvl="0"/>
            <a:endParaRPr lang="cs-CZ" dirty="0"/>
          </a:p>
          <a:p>
            <a:r>
              <a:rPr lang="cs-CZ" dirty="0"/>
              <a:t> </a:t>
            </a:r>
          </a:p>
          <a:p>
            <a:pPr lvl="0"/>
            <a:r>
              <a:rPr lang="cs-CZ" sz="1200" i="1" dirty="0"/>
              <a:t>Vyhláška č. 268/2009 Sb., o technických požadavcích na stavby</a:t>
            </a:r>
          </a:p>
          <a:p>
            <a:r>
              <a:rPr lang="cs-CZ" sz="1200" i="1" dirty="0"/>
              <a:t>ČSN 73 4400 Prevence kriminality - řízení bezpečnosti při plánování, realizaci a užívání škol a školských zařízení</a:t>
            </a:r>
          </a:p>
          <a:p>
            <a:pPr lvl="0"/>
            <a:r>
              <a:rPr lang="cs-CZ" sz="1200" i="1" dirty="0"/>
              <a:t>ČSN 73 0831 - Požární bezpečnost staveb  - Shromažďovací prostory</a:t>
            </a:r>
          </a:p>
          <a:p>
            <a:pPr lvl="0"/>
            <a:r>
              <a:rPr lang="cs-CZ" sz="1200" i="1" dirty="0"/>
              <a:t>ČSN 73 0818 - Požární bezpečnost staveb - Obsazení objektu osobami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828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95528" y="373784"/>
            <a:ext cx="10607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u="sng" dirty="0" smtClean="0">
                <a:solidFill>
                  <a:srgbClr val="0070C0"/>
                </a:solidFill>
              </a:rPr>
              <a:t>Spolupráce </a:t>
            </a:r>
            <a:r>
              <a:rPr lang="pl-PL" sz="2200" u="sng" dirty="0">
                <a:solidFill>
                  <a:srgbClr val="0070C0"/>
                </a:solidFill>
              </a:rPr>
              <a:t>s </a:t>
            </a:r>
            <a:r>
              <a:rPr lang="pl-PL" sz="2200" u="sng" dirty="0" smtClean="0">
                <a:solidFill>
                  <a:srgbClr val="0070C0"/>
                </a:solidFill>
              </a:rPr>
              <a:t>objekty, ve kterých se shromažďuje větší počet osob </a:t>
            </a:r>
            <a:r>
              <a:rPr lang="pl-PL" sz="2200" u="sng" dirty="0">
                <a:solidFill>
                  <a:srgbClr val="0070C0"/>
                </a:solidFill>
              </a:rPr>
              <a:t>v rámci pilotního projektu</a:t>
            </a:r>
            <a:endParaRPr lang="cs-CZ" sz="2200" u="sng" dirty="0">
              <a:solidFill>
                <a:srgbClr val="0070C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0352" y="1271016"/>
            <a:ext cx="11109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Pracovní skupina zřízená na základě úkolů Koncepce ochrany obyvatelstva do roku 2020 s výhledem do roku 2030 začala jednat s určenými pracovníky odpovědnými za bezpečnost nákupních center Černý Most a Chodov.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Centrum &amp;ccaron;erný M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142" y="2471344"/>
            <a:ext cx="2848697" cy="125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entrum Chod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209" y="2402764"/>
            <a:ext cx="3154154" cy="1387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905256" y="4654296"/>
            <a:ext cx="103875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70C0"/>
                </a:solidFill>
              </a:rPr>
              <a:t>Cíl</a:t>
            </a:r>
            <a:r>
              <a:rPr lang="cs-CZ" dirty="0" smtClean="0"/>
              <a:t> – objekt bezpečný pro návštěvníky </a:t>
            </a:r>
          </a:p>
          <a:p>
            <a:r>
              <a:rPr lang="cs-CZ" dirty="0"/>
              <a:t> </a:t>
            </a:r>
            <a:r>
              <a:rPr lang="cs-CZ" dirty="0" smtClean="0"/>
              <a:t>       - objekt, který má propracovaný bezpečnostní systém</a:t>
            </a:r>
          </a:p>
          <a:p>
            <a:r>
              <a:rPr lang="cs-CZ" dirty="0"/>
              <a:t> </a:t>
            </a:r>
            <a:r>
              <a:rPr lang="cs-CZ" dirty="0" smtClean="0"/>
              <a:t>       - objekt, který na základě trvalé spolupráce se záchrannými složkami dává předpoklad k rychlému                  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a efektivnímu provedení zásahu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8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5073" y="404262"/>
            <a:ext cx="1174089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u="sng" dirty="0" smtClean="0">
                <a:solidFill>
                  <a:schemeClr val="accent1">
                    <a:lumMod val="75000"/>
                  </a:schemeClr>
                </a:solidFill>
              </a:rPr>
              <a:t>Dosavadní výsledky spolupráce na pilotním projektu</a:t>
            </a:r>
          </a:p>
          <a:p>
            <a:endParaRPr lang="cs-CZ" sz="2000" dirty="0" smtClean="0"/>
          </a:p>
          <a:p>
            <a:r>
              <a:rPr lang="cs-CZ" sz="2000" b="1" dirty="0" smtClean="0"/>
              <a:t>Byla </a:t>
            </a:r>
            <a:r>
              <a:rPr lang="cs-CZ" sz="2000" b="1" dirty="0" smtClean="0"/>
              <a:t>zpracována</a:t>
            </a:r>
            <a:r>
              <a:rPr lang="cs-CZ" sz="2000" dirty="0" smtClean="0"/>
              <a:t>:</a:t>
            </a:r>
          </a:p>
          <a:p>
            <a:endParaRPr lang="cs-CZ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Bezpečnostní dokumentace</a:t>
            </a:r>
            <a:r>
              <a:rPr lang="cs-CZ" sz="2000" dirty="0" smtClean="0"/>
              <a:t> </a:t>
            </a:r>
            <a:r>
              <a:rPr lang="cs-CZ" sz="2000" dirty="0" smtClean="0"/>
              <a:t>- </a:t>
            </a:r>
            <a:r>
              <a:rPr lang="cs-CZ" sz="2000" dirty="0" smtClean="0"/>
              <a:t>Karty </a:t>
            </a:r>
            <a:r>
              <a:rPr lang="cs-CZ" sz="2000" dirty="0" smtClean="0"/>
              <a:t>opatření (19 karet opatření </a:t>
            </a:r>
            <a:r>
              <a:rPr lang="cs-CZ" sz="2000" dirty="0" smtClean="0"/>
              <a:t>- bylo </a:t>
            </a:r>
            <a:r>
              <a:rPr lang="cs-CZ" sz="2000" dirty="0" smtClean="0"/>
              <a:t>upraveno HZS ČR</a:t>
            </a:r>
            <a:r>
              <a:rPr lang="cs-CZ" sz="20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Organizační opatření - Evakuace, </a:t>
            </a:r>
            <a:r>
              <a:rPr lang="cs-CZ" sz="2000" dirty="0" err="1" smtClean="0"/>
              <a:t>Invakuace</a:t>
            </a:r>
            <a:r>
              <a:rPr lang="cs-CZ" sz="2000" dirty="0" smtClean="0"/>
              <a:t> (ukrytí)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Materiální zabezpečení - stávající prostředky, nově HOT PIO BOX</a:t>
            </a:r>
          </a:p>
          <a:p>
            <a:endParaRPr lang="cs-CZ" sz="2000" dirty="0"/>
          </a:p>
          <a:p>
            <a:r>
              <a:rPr lang="cs-CZ" sz="2000" dirty="0" smtClean="0"/>
              <a:t>V roce 2017 </a:t>
            </a:r>
            <a:r>
              <a:rPr lang="cs-CZ" sz="2000" b="1" dirty="0" smtClean="0"/>
              <a:t>HZS ČR proškolil </a:t>
            </a:r>
            <a:r>
              <a:rPr lang="cs-CZ" sz="2000" dirty="0" smtClean="0"/>
              <a:t>střední management, vedoucí pracovníky ostrahy objektů a OZO v oblasti opatření a úkolů ochrany obyvatelstva u SVO - obchodních center.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r>
              <a:rPr lang="cs-CZ" sz="2000" b="1" dirty="0" smtClean="0">
                <a:cs typeface="Arial" panose="020B0604020202020204" pitchFamily="34" charset="0"/>
              </a:rPr>
              <a:t>Ve </a:t>
            </a:r>
            <a:r>
              <a:rPr lang="cs-CZ" sz="2000" b="1" dirty="0" smtClean="0">
                <a:cs typeface="Arial" panose="020B0604020202020204" pitchFamily="34" charset="0"/>
              </a:rPr>
              <a:t>fázi přípravy </a:t>
            </a:r>
            <a:r>
              <a:rPr lang="cs-CZ" sz="2000" dirty="0" smtClean="0">
                <a:cs typeface="Arial" panose="020B0604020202020204" pitchFamily="34" charset="0"/>
              </a:rPr>
              <a:t>je cestou </a:t>
            </a:r>
            <a:r>
              <a:rPr lang="cs-CZ" sz="2000" dirty="0">
                <a:cs typeface="Arial" panose="020B0604020202020204" pitchFamily="34" charset="0"/>
              </a:rPr>
              <a:t>KOPIS HZS hl. m. Prahy </a:t>
            </a:r>
            <a:r>
              <a:rPr lang="cs-CZ" sz="2000" dirty="0" smtClean="0">
                <a:cs typeface="Arial" panose="020B0604020202020204" pitchFamily="34" charset="0"/>
              </a:rPr>
              <a:t>informování dispečinku OC o vzniku MU (zejména </a:t>
            </a:r>
            <a:r>
              <a:rPr lang="cs-CZ" sz="2000" dirty="0">
                <a:cs typeface="Arial" panose="020B0604020202020204" pitchFamily="34" charset="0"/>
              </a:rPr>
              <a:t>II. III. zvl. stupeň a KS</a:t>
            </a:r>
            <a:r>
              <a:rPr lang="cs-CZ" sz="2000" dirty="0" smtClean="0">
                <a:cs typeface="Arial" panose="020B0604020202020204" pitchFamily="34" charset="0"/>
              </a:rPr>
              <a:t>), který „nějakým způsobem souvisí se „životem“ </a:t>
            </a:r>
            <a:r>
              <a:rPr lang="cs-CZ" sz="2000" dirty="0" smtClean="0">
                <a:cs typeface="Arial" panose="020B0604020202020204" pitchFamily="34" charset="0"/>
              </a:rPr>
              <a:t>OC.</a:t>
            </a:r>
            <a:endParaRPr lang="cs-CZ" sz="2000" dirty="0" smtClean="0">
              <a:cs typeface="Arial" panose="020B0604020202020204" pitchFamily="34" charset="0"/>
            </a:endParaRPr>
          </a:p>
          <a:p>
            <a:endParaRPr lang="cs-CZ" sz="2000" dirty="0">
              <a:cs typeface="Arial" panose="020B0604020202020204" pitchFamily="34" charset="0"/>
            </a:endParaRPr>
          </a:p>
          <a:p>
            <a:r>
              <a:rPr lang="cs-CZ" sz="2000" dirty="0" smtClean="0">
                <a:cs typeface="Arial" panose="020B0604020202020204" pitchFamily="34" charset="0"/>
              </a:rPr>
              <a:t>V </a:t>
            </a:r>
            <a:r>
              <a:rPr lang="cs-CZ" sz="2000" dirty="0">
                <a:cs typeface="Arial" panose="020B0604020202020204" pitchFamily="34" charset="0"/>
              </a:rPr>
              <a:t>roce </a:t>
            </a:r>
            <a:r>
              <a:rPr lang="cs-CZ" sz="2000" dirty="0" smtClean="0">
                <a:cs typeface="Arial" panose="020B0604020202020204" pitchFamily="34" charset="0"/>
              </a:rPr>
              <a:t>2018 </a:t>
            </a:r>
            <a:r>
              <a:rPr lang="cs-CZ" sz="2000" dirty="0" smtClean="0">
                <a:cs typeface="Arial" panose="020B0604020202020204" pitchFamily="34" charset="0"/>
              </a:rPr>
              <a:t>HZS hl. m. Prahy </a:t>
            </a:r>
            <a:r>
              <a:rPr lang="cs-CZ" sz="2000" dirty="0" smtClean="0">
                <a:cs typeface="Arial" panose="020B0604020202020204" pitchFamily="34" charset="0"/>
              </a:rPr>
              <a:t>realizoval </a:t>
            </a:r>
            <a:r>
              <a:rPr lang="cs-CZ" sz="2000" b="1" dirty="0" smtClean="0">
                <a:cs typeface="Arial" panose="020B0604020202020204" pitchFamily="34" charset="0"/>
              </a:rPr>
              <a:t>výměnu</a:t>
            </a:r>
            <a:r>
              <a:rPr lang="cs-CZ" sz="2000" dirty="0" smtClean="0">
                <a:cs typeface="Arial" panose="020B0604020202020204" pitchFamily="34" charset="0"/>
              </a:rPr>
              <a:t> </a:t>
            </a:r>
            <a:r>
              <a:rPr lang="cs-CZ" sz="2000" dirty="0">
                <a:cs typeface="Arial" panose="020B0604020202020204" pitchFamily="34" charset="0"/>
              </a:rPr>
              <a:t>rotační sirény za elektronickou v </a:t>
            </a:r>
            <a:r>
              <a:rPr lang="cs-CZ" sz="2000" dirty="0" smtClean="0">
                <a:cs typeface="Arial" panose="020B0604020202020204" pitchFamily="34" charset="0"/>
              </a:rPr>
              <a:t>OCČM </a:t>
            </a:r>
            <a:r>
              <a:rPr lang="cs-CZ" sz="2000" dirty="0">
                <a:cs typeface="Arial" panose="020B0604020202020204" pitchFamily="34" charset="0"/>
              </a:rPr>
              <a:t>a </a:t>
            </a:r>
            <a:r>
              <a:rPr lang="cs-CZ" sz="2000" dirty="0" smtClean="0">
                <a:cs typeface="Arial" panose="020B0604020202020204" pitchFamily="34" charset="0"/>
              </a:rPr>
              <a:t>výstavbu nové elektronické </a:t>
            </a:r>
            <a:r>
              <a:rPr lang="cs-CZ" sz="2000" dirty="0">
                <a:cs typeface="Arial" panose="020B0604020202020204" pitchFamily="34" charset="0"/>
              </a:rPr>
              <a:t>sirény v OC CHODOV </a:t>
            </a:r>
            <a:endParaRPr lang="cs-CZ" sz="2000" dirty="0" smtClean="0">
              <a:cs typeface="Arial" panose="020B0604020202020204" pitchFamily="34" charset="0"/>
            </a:endParaRPr>
          </a:p>
          <a:p>
            <a:endParaRPr lang="cs-CZ" sz="2000" dirty="0">
              <a:cs typeface="Arial" panose="020B0604020202020204" pitchFamily="34" charset="0"/>
            </a:endParaRPr>
          </a:p>
          <a:p>
            <a:r>
              <a:rPr lang="cs-CZ" sz="2000" dirty="0" smtClean="0">
                <a:cs typeface="Arial" panose="020B0604020202020204" pitchFamily="34" charset="0"/>
              </a:rPr>
              <a:t>V roce </a:t>
            </a:r>
            <a:r>
              <a:rPr lang="cs-CZ" sz="2000" dirty="0" smtClean="0">
                <a:cs typeface="Arial" panose="020B0604020202020204" pitchFamily="34" charset="0"/>
              </a:rPr>
              <a:t>2019 </a:t>
            </a:r>
            <a:r>
              <a:rPr lang="cs-CZ" sz="2000" dirty="0" smtClean="0">
                <a:cs typeface="Arial" panose="020B0604020202020204" pitchFamily="34" charset="0"/>
              </a:rPr>
              <a:t>- 2020 realizace </a:t>
            </a:r>
            <a:r>
              <a:rPr lang="cs-CZ" sz="2000" b="1" dirty="0" smtClean="0">
                <a:cs typeface="Arial" panose="020B0604020202020204" pitchFamily="34" charset="0"/>
              </a:rPr>
              <a:t>cvičení</a:t>
            </a:r>
            <a:r>
              <a:rPr lang="cs-CZ" sz="2000" dirty="0" smtClean="0">
                <a:cs typeface="Arial" panose="020B0604020202020204" pitchFamily="34" charset="0"/>
              </a:rPr>
              <a:t> „EVAKUACE - UKRYTÍ“ OC </a:t>
            </a:r>
            <a:r>
              <a:rPr lang="cs-CZ" sz="2000" dirty="0" smtClean="0">
                <a:cs typeface="Arial" panose="020B0604020202020204" pitchFamily="34" charset="0"/>
              </a:rPr>
              <a:t>CHODOV (spolupráce s občanským sdružením Český červený kříž)</a:t>
            </a:r>
            <a:endParaRPr lang="cs-CZ" sz="2000" dirty="0" smtClean="0"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3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6655" y="972889"/>
            <a:ext cx="46274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 pilotním projektem u OC </a:t>
            </a:r>
          </a:p>
          <a:p>
            <a:r>
              <a:rPr lang="cs-CZ" sz="3200" dirty="0" smtClean="0"/>
              <a:t>naše činnost neskončí: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2" y="3801146"/>
            <a:ext cx="5662422" cy="299560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" y="209550"/>
            <a:ext cx="5715000" cy="32194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98120" y="3867912"/>
            <a:ext cx="5791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cs-CZ" sz="2000" dirty="0"/>
              <a:t>- </a:t>
            </a:r>
            <a:r>
              <a:rPr lang="cs-CZ" sz="2000" dirty="0"/>
              <a:t>o</a:t>
            </a:r>
            <a:r>
              <a:rPr lang="cs-CZ" sz="2000" dirty="0" smtClean="0"/>
              <a:t>statní Společensky významné objekty - OC</a:t>
            </a:r>
            <a:endParaRPr lang="cs-CZ" sz="2000" dirty="0"/>
          </a:p>
          <a:p>
            <a:r>
              <a:rPr lang="cs-CZ" sz="2000" dirty="0"/>
              <a:t> - kulturní akce jak v uzavřených objektech (divadla, 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    koncerty), tak open air (technoparty)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- sportovní akce</a:t>
            </a:r>
          </a:p>
          <a:p>
            <a:r>
              <a:rPr lang="cs-CZ" sz="2000" dirty="0"/>
              <a:t> - dopravní uzly </a:t>
            </a:r>
            <a:endParaRPr lang="cs-CZ" sz="2000" dirty="0" smtClean="0"/>
          </a:p>
          <a:p>
            <a:r>
              <a:rPr lang="cs-CZ" sz="2000" dirty="0" smtClean="0"/>
              <a:t> - tvorba metodické pomůcky pro </a:t>
            </a:r>
            <a:r>
              <a:rPr lang="cs-CZ" sz="2000" dirty="0" smtClean="0"/>
              <a:t>SVO – OC (probíhá)</a:t>
            </a:r>
            <a:endParaRPr lang="cs-CZ" sz="2000" dirty="0" smtClean="0"/>
          </a:p>
          <a:p>
            <a:r>
              <a:rPr lang="cs-CZ" sz="2000" dirty="0" smtClean="0"/>
              <a:t> - úprava legislativy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- tvorba </a:t>
            </a:r>
            <a:r>
              <a:rPr lang="cs-CZ" sz="2000" dirty="0" smtClean="0"/>
              <a:t>ČSN (probíhá)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79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611</Words>
  <Application>Microsoft Office PowerPoint</Application>
  <PresentationFormat>Širokoúhlá obrazovka</PresentationFormat>
  <Paragraphs>104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 Objekty s větším počtem osob  „Společensky významné objekty“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Objekty s větším počtem osob</dc:title>
  <dc:creator>Luboš Votípka</dc:creator>
  <cp:lastModifiedBy>Rosenkranz Jiří</cp:lastModifiedBy>
  <cp:revision>31</cp:revision>
  <dcterms:created xsi:type="dcterms:W3CDTF">2016-10-24T12:14:12Z</dcterms:created>
  <dcterms:modified xsi:type="dcterms:W3CDTF">2019-03-12T10:11:03Z</dcterms:modified>
</cp:coreProperties>
</file>