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68" r:id="rId2"/>
    <p:sldId id="273" r:id="rId3"/>
    <p:sldId id="279" r:id="rId4"/>
    <p:sldId id="280" r:id="rId5"/>
    <p:sldId id="282" r:id="rId6"/>
    <p:sldId id="283" r:id="rId7"/>
    <p:sldId id="285" r:id="rId8"/>
    <p:sldId id="286" r:id="rId9"/>
    <p:sldId id="284" r:id="rId10"/>
  </p:sldIdLst>
  <p:sldSz cx="13004800" cy="9753600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68">
          <p15:clr>
            <a:srgbClr val="A4A3A4"/>
          </p15:clr>
        </p15:guide>
        <p15:guide id="2" pos="7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143"/>
    <a:srgbClr val="66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7" autoAdjust="0"/>
  </p:normalViewPr>
  <p:slideViewPr>
    <p:cSldViewPr>
      <p:cViewPr varScale="1">
        <p:scale>
          <a:sx n="80" d="100"/>
          <a:sy n="80" d="100"/>
        </p:scale>
        <p:origin x="726" y="84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341DE077-EFAD-45F7-9648-23A848E86495}" type="datetimeFigureOut">
              <a:rPr lang="cs-CZ"/>
              <a:pPr>
                <a:defRPr/>
              </a:pPr>
              <a:t>18.3.2019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804138DD-3E93-4CB8-9D96-82F3872D9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26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AC9FFA57-19BB-4AB4-989A-C6B18F6795E6}" type="datetimeFigureOut">
              <a:rPr lang="cs-CZ"/>
              <a:pPr>
                <a:defRPr/>
              </a:pPr>
              <a:t>18.3.2019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275" tIns="45638" rIns="91275" bIns="45638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7BEC0968-DD2B-40FF-B311-5D8530236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75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5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27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489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2365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21024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653934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976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5858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9764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9701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0159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>
                <a:sym typeface="Myriad Pro" charset="0"/>
              </a:rPr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89170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>
                <a:sym typeface="Myriad Pro" charset="0"/>
              </a:rPr>
              <a:t>Kliknutím lze upravit styly předlohy textu.</a:t>
            </a:r>
          </a:p>
          <a:p>
            <a:pPr lvl="1"/>
            <a:r>
              <a:rPr lang="cs-CZ" altLang="cs-CZ" dirty="0" smtClean="0">
                <a:sym typeface="Myriad Pro" charset="0"/>
              </a:rPr>
              <a:t>Druhá úroveň</a:t>
            </a:r>
          </a:p>
          <a:p>
            <a:pPr lvl="2"/>
            <a:r>
              <a:rPr lang="cs-CZ" altLang="cs-CZ" dirty="0" smtClean="0">
                <a:sym typeface="Myriad Pro" charset="0"/>
              </a:rPr>
              <a:t>Třetí úroveň</a:t>
            </a:r>
          </a:p>
          <a:p>
            <a:pPr lvl="3"/>
            <a:r>
              <a:rPr lang="cs-CZ" altLang="cs-CZ" dirty="0" smtClean="0">
                <a:sym typeface="Myriad Pro" charset="0"/>
              </a:rPr>
              <a:t>Čtvrtá úroveň</a:t>
            </a:r>
          </a:p>
          <a:p>
            <a:pPr lvl="4"/>
            <a:r>
              <a:rPr lang="cs-CZ" altLang="cs-CZ" dirty="0" smtClean="0">
                <a:sym typeface="Myriad Pro" charset="0"/>
              </a:rPr>
              <a:t>Pátá úroveň</a:t>
            </a:r>
            <a:endParaRPr lang="en-US" altLang="cs-CZ" dirty="0" smtClean="0">
              <a:sym typeface="Myriad Pro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>
                <a:sym typeface="Myriad Pro Bold Cond" charset="0"/>
              </a:rPr>
              <a:t>Kliknutím lze upravit styl.</a:t>
            </a:r>
            <a:endParaRPr lang="en-US" altLang="cs-CZ" dirty="0" smtClean="0">
              <a:sym typeface="Myriad Pro Bold Con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BC14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 Bold Con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1pPr>
      <a:lvl2pPr marL="1162050" indent="-533400" algn="l" defTabSz="1162050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2pPr>
      <a:lvl3pPr marL="17907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3pPr>
      <a:lvl4pPr marL="2324100" indent="-571500" algn="l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4pPr>
      <a:lvl5pPr marL="27813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sz="3600" b="1" dirty="0">
              <a:solidFill>
                <a:srgbClr val="7BC14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3200" b="1" dirty="0" smtClean="0"/>
          </a:p>
          <a:p>
            <a:pPr marL="0" indent="0" algn="ctr">
              <a:buNone/>
            </a:pPr>
            <a:r>
              <a:rPr lang="cs-CZ" sz="4800" b="1" dirty="0" smtClean="0"/>
              <a:t>Nové </a:t>
            </a:r>
            <a:r>
              <a:rPr lang="cs-CZ" sz="4800" b="1" dirty="0" smtClean="0"/>
              <a:t>typové plány </a:t>
            </a:r>
          </a:p>
          <a:p>
            <a:pPr marL="0" indent="0" algn="ctr">
              <a:buNone/>
            </a:pPr>
            <a:r>
              <a:rPr lang="cs-CZ" sz="4800" b="1" dirty="0" smtClean="0"/>
              <a:t>v roce 2019</a:t>
            </a:r>
            <a:endParaRPr lang="cs-CZ" sz="48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400" y="4516760"/>
            <a:ext cx="787400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9415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hrozby - nové krizové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Extrémně vysoké teploty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Extrémní vítr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Dlouhodobé </a:t>
            </a:r>
            <a:r>
              <a:rPr lang="cs-CZ" b="1" dirty="0" smtClean="0"/>
              <a:t>sucho</a:t>
            </a:r>
          </a:p>
          <a:p>
            <a:pPr marL="0" indent="0">
              <a:lnSpc>
                <a:spcPct val="150000"/>
              </a:lnSpc>
              <a:buNone/>
            </a:pP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FF0000"/>
                </a:solidFill>
              </a:rPr>
              <a:t>Přívalová povodeň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FF0000"/>
                </a:solidFill>
              </a:rPr>
              <a:t>Vydatné srážky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FF0000"/>
                </a:solidFill>
              </a:rPr>
              <a:t>Povodeň</a:t>
            </a:r>
          </a:p>
          <a:p>
            <a:pPr>
              <a:lnSpc>
                <a:spcPct val="150000"/>
              </a:lnSpc>
            </a:pPr>
            <a:endParaRPr lang="cs-CZ" b="1" dirty="0" smtClean="0"/>
          </a:p>
          <a:p>
            <a:pPr marL="0" indent="0">
              <a:lnSpc>
                <a:spcPct val="150000"/>
              </a:lnSpc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95289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egislativní základ: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rizový zákon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o IZS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ákon o HZS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ákon o požární ochraně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o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vodách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o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vodovodech a kanalizacích pro veřejnou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potřebu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ákon o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lesích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877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Legislativní základ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ákon o ochraně ovzduší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ákon o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ochraně přírody a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krajiny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ákon o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provozu na pozemních komunikacích 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ákon o krajích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ařízení vlády o ČHMÚ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3224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chybí cílená legislativa</a:t>
            </a:r>
          </a:p>
          <a:p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řipravuje se: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novela vodního zákona (sucho)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ový zákon o hydrometeorologické službě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66909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krizové situace vzájemně souvisejí</a:t>
            </a:r>
          </a:p>
          <a:p>
            <a:pPr marL="0" indent="0">
              <a:buNone/>
            </a:pPr>
            <a:r>
              <a:rPr lang="cs-CZ" b="1" dirty="0" smtClean="0"/>
              <a:t>     - využívání opatření z více typových plánů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Příklady: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000" b="1" dirty="0" smtClean="0"/>
              <a:t> 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Dlouhodobé sucho x extrémní vítr x extrémně vysoké teploty</a:t>
            </a:r>
          </a:p>
          <a:p>
            <a:pPr marL="0" indent="0">
              <a:buNone/>
            </a:pP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Extrémní vítr x vydatné srážky x povodně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16572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139950"/>
            <a:ext cx="10464800" cy="5905500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Krizová situace „Extrémně vysoké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teploty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“: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přetrvávají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maximální denní teploty vzduchu převážně nad 37 °C nebo se objevují v několika vlnách po dobu delší než 3 týdny a jejich dopady ohrožují funkčnost subjektů kritické infrastruktury a při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nepříznivé předpovědi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počasí řešení této situace přesahuje aktuální možnosti krajů.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Krizová situace „Extrémní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vítr“: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rychlost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větru bude v nárazech vyšší než 30 m/s nebo při vysoké nárazovitosti vyšší než 25 m/s a jeho dopady komplikují funkčnost subjektů kritické infrastruktury a při nepříznivé předpovědi počasí, kdy řešení této situace přesahuje aktuální možnosti krajů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Krizová situace „Dlouhodobé sucho“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území jednoho nebo více krajů projeví kritický nedostatek vody ve zdrojích saturujících potřeby obyvatel, kritických infrastruktur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ekosystému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8249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Budoucnost ?!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mimořádné nároky na systém včasného varování</a:t>
            </a:r>
          </a:p>
          <a:p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erné labutě a šedí nosorožci</a:t>
            </a:r>
          </a:p>
          <a:p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otřeba informovat obyvatele, vysvětlovat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91388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vám za pozornost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16" name="Zástupný symbol pro obsah 15"/>
          <p:cNvSpPr>
            <a:spLocks noGrp="1"/>
          </p:cNvSpPr>
          <p:nvPr>
            <p:ph idx="1"/>
          </p:nvPr>
        </p:nvSpPr>
        <p:spPr>
          <a:xfrm>
            <a:off x="1270000" y="3076600"/>
            <a:ext cx="10464800" cy="496885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056" y="1708448"/>
            <a:ext cx="5976664" cy="626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5665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MŽP_čj_new.pptx" id="{09A7FC06-68CF-4403-A956-597BCCA30FE1}" vid="{91F8BF33-444B-4C6E-AEAD-75163C87C836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297</TotalTime>
  <Pages>0</Pages>
  <Words>161</Words>
  <Characters>0</Characters>
  <Application>Microsoft Office PowerPoint</Application>
  <PresentationFormat>Vlastní</PresentationFormat>
  <Lines>0</Lines>
  <Paragraphs>71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9" baseType="lpstr">
      <vt:lpstr>Arial</vt:lpstr>
      <vt:lpstr>Calibri</vt:lpstr>
      <vt:lpstr>Gill Sans</vt:lpstr>
      <vt:lpstr>Myriad Pro</vt:lpstr>
      <vt:lpstr>Myriad Pro Bold Cond</vt:lpstr>
      <vt:lpstr>Verdana</vt:lpstr>
      <vt:lpstr>Wingdings</vt:lpstr>
      <vt:lpstr>ヒラギノ角ゴ ProN W3</vt:lpstr>
      <vt:lpstr>ヒラギノ角ゴ ProN W6</vt:lpstr>
      <vt:lpstr>Blank</vt:lpstr>
      <vt:lpstr>Prezentace aplikace PowerPoint</vt:lpstr>
      <vt:lpstr>Nové hrozby - nové krizové situace</vt:lpstr>
      <vt:lpstr>Opatření</vt:lpstr>
      <vt:lpstr>Prezentace aplikace PowerPoint</vt:lpstr>
      <vt:lpstr>Problémy</vt:lpstr>
      <vt:lpstr>Problémy</vt:lpstr>
      <vt:lpstr>Prezentace aplikace PowerPoint</vt:lpstr>
      <vt:lpstr>Budoucnost ?!</vt:lpstr>
      <vt:lpstr>Děkuji vám za pozornost </vt:lpstr>
    </vt:vector>
  </TitlesOfParts>
  <Company>MZP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30</cp:revision>
  <cp:lastPrinted>2012-11-29T12:41:50Z</cp:lastPrinted>
  <dcterms:created xsi:type="dcterms:W3CDTF">2018-03-05T13:13:47Z</dcterms:created>
  <dcterms:modified xsi:type="dcterms:W3CDTF">2019-03-18T17:42:09Z</dcterms:modified>
</cp:coreProperties>
</file>