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7"/>
  </p:notesMasterIdLst>
  <p:handoutMasterIdLst>
    <p:handoutMasterId r:id="rId18"/>
  </p:handoutMasterIdLst>
  <p:sldIdLst>
    <p:sldId id="257" r:id="rId3"/>
    <p:sldId id="297" r:id="rId4"/>
    <p:sldId id="295" r:id="rId5"/>
    <p:sldId id="307" r:id="rId6"/>
    <p:sldId id="309" r:id="rId7"/>
    <p:sldId id="302" r:id="rId8"/>
    <p:sldId id="300" r:id="rId9"/>
    <p:sldId id="298" r:id="rId10"/>
    <p:sldId id="304" r:id="rId11"/>
    <p:sldId id="310" r:id="rId12"/>
    <p:sldId id="305" r:id="rId13"/>
    <p:sldId id="303" r:id="rId14"/>
    <p:sldId id="306" r:id="rId15"/>
    <p:sldId id="284" r:id="rId16"/>
  </p:sldIdLst>
  <p:sldSz cx="12192000" cy="6858000"/>
  <p:notesSz cx="6710363" cy="9842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5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PPZH\MPSV+M&#381;P%20kontroly\kontrola%20M&#381;P%20prac%20verze\Grafy\do&#353;l&#233;-odeslan&#233;_grafy_k%2018.03.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aseline="0" dirty="0"/>
              <a:t>Průběh posuzování bezpečnostních </a:t>
            </a:r>
            <a:r>
              <a:rPr lang="cs-CZ" sz="2400" baseline="0" dirty="0" smtClean="0"/>
              <a:t>dokumentací</a:t>
            </a:r>
          </a:p>
          <a:p>
            <a:pPr>
              <a:defRPr sz="2000"/>
            </a:pPr>
            <a:r>
              <a:rPr lang="cs-CZ" sz="2400" b="1" baseline="0" dirty="0" smtClean="0">
                <a:solidFill>
                  <a:srgbClr val="92D050"/>
                </a:solidFill>
              </a:rPr>
              <a:t>12/2015 </a:t>
            </a:r>
            <a:r>
              <a:rPr lang="cs-CZ" sz="2400" b="1" baseline="0" dirty="0" smtClean="0">
                <a:solidFill>
                  <a:srgbClr val="92D050"/>
                </a:solidFill>
              </a:rPr>
              <a:t>– </a:t>
            </a:r>
            <a:r>
              <a:rPr lang="cs-CZ" sz="2400" b="1" baseline="0" dirty="0" smtClean="0">
                <a:solidFill>
                  <a:srgbClr val="92D050"/>
                </a:solidFill>
              </a:rPr>
              <a:t>3/2019 </a:t>
            </a:r>
            <a:endParaRPr lang="cs-CZ" sz="2400" b="1" baseline="0" dirty="0">
              <a:solidFill>
                <a:srgbClr val="92D05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090437325471306E-2"/>
          <c:y val="0.15477521891621954"/>
          <c:w val="0.94519798895001139"/>
          <c:h val="0.71425771723224862"/>
        </c:manualLayout>
      </c:layout>
      <c:bar3DChart>
        <c:barDir val="col"/>
        <c:grouping val="clustered"/>
        <c:varyColors val="0"/>
        <c:ser>
          <c:idx val="0"/>
          <c:order val="0"/>
          <c:tx>
            <c:v>přijatá dokumentace</c:v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cat>
            <c:strRef>
              <c:f>'data k 31.12.2018'!$A$2:$A$41</c:f>
              <c:strCache>
                <c:ptCount val="40"/>
                <c:pt idx="0">
                  <c:v>XII-15</c:v>
                </c:pt>
                <c:pt idx="1">
                  <c:v>I-16</c:v>
                </c:pt>
                <c:pt idx="2">
                  <c:v>II-16</c:v>
                </c:pt>
                <c:pt idx="3">
                  <c:v>III-16</c:v>
                </c:pt>
                <c:pt idx="4">
                  <c:v>IV-16</c:v>
                </c:pt>
                <c:pt idx="5">
                  <c:v>V-16</c:v>
                </c:pt>
                <c:pt idx="6">
                  <c:v>VI-16</c:v>
                </c:pt>
                <c:pt idx="7">
                  <c:v>VII-16</c:v>
                </c:pt>
                <c:pt idx="8">
                  <c:v>VIII-16</c:v>
                </c:pt>
                <c:pt idx="9">
                  <c:v>IX-16</c:v>
                </c:pt>
                <c:pt idx="10">
                  <c:v>X-16</c:v>
                </c:pt>
                <c:pt idx="11">
                  <c:v>XI-16</c:v>
                </c:pt>
                <c:pt idx="12">
                  <c:v>XII-16</c:v>
                </c:pt>
                <c:pt idx="13">
                  <c:v>I-17</c:v>
                </c:pt>
                <c:pt idx="14">
                  <c:v>II-17</c:v>
                </c:pt>
                <c:pt idx="15">
                  <c:v>III-17</c:v>
                </c:pt>
                <c:pt idx="16">
                  <c:v>IV-17</c:v>
                </c:pt>
                <c:pt idx="17">
                  <c:v>V-17</c:v>
                </c:pt>
                <c:pt idx="18">
                  <c:v>VI-17</c:v>
                </c:pt>
                <c:pt idx="19">
                  <c:v>VII-17</c:v>
                </c:pt>
                <c:pt idx="20">
                  <c:v>VIII-17</c:v>
                </c:pt>
                <c:pt idx="21">
                  <c:v>IX-17</c:v>
                </c:pt>
                <c:pt idx="22">
                  <c:v>X-17</c:v>
                </c:pt>
                <c:pt idx="23">
                  <c:v>XI-17</c:v>
                </c:pt>
                <c:pt idx="24">
                  <c:v>XII-17</c:v>
                </c:pt>
                <c:pt idx="25">
                  <c:v>I-18</c:v>
                </c:pt>
                <c:pt idx="26">
                  <c:v>II-18</c:v>
                </c:pt>
                <c:pt idx="27">
                  <c:v>III-18</c:v>
                </c:pt>
                <c:pt idx="28">
                  <c:v>IV-18</c:v>
                </c:pt>
                <c:pt idx="29">
                  <c:v>V-18</c:v>
                </c:pt>
                <c:pt idx="30">
                  <c:v>VI-18</c:v>
                </c:pt>
                <c:pt idx="31">
                  <c:v>VII-18</c:v>
                </c:pt>
                <c:pt idx="32">
                  <c:v>VIII-18</c:v>
                </c:pt>
                <c:pt idx="33">
                  <c:v>IX-18</c:v>
                </c:pt>
                <c:pt idx="34">
                  <c:v>X-18</c:v>
                </c:pt>
                <c:pt idx="35">
                  <c:v>XI-18</c:v>
                </c:pt>
                <c:pt idx="36">
                  <c:v>XII-18</c:v>
                </c:pt>
                <c:pt idx="37">
                  <c:v>I-19</c:v>
                </c:pt>
                <c:pt idx="38">
                  <c:v>II-19</c:v>
                </c:pt>
                <c:pt idx="39">
                  <c:v>III-19</c:v>
                </c:pt>
              </c:strCache>
            </c:strRef>
          </c:cat>
          <c:val>
            <c:numRef>
              <c:f>'data k 31.12.2018'!$B$2:$B$41</c:f>
              <c:numCache>
                <c:formatCode>General</c:formatCode>
                <c:ptCount val="40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57</c:v>
                </c:pt>
                <c:pt idx="7">
                  <c:v>25</c:v>
                </c:pt>
                <c:pt idx="8">
                  <c:v>8</c:v>
                </c:pt>
                <c:pt idx="9">
                  <c:v>10</c:v>
                </c:pt>
                <c:pt idx="10">
                  <c:v>19</c:v>
                </c:pt>
                <c:pt idx="11">
                  <c:v>21</c:v>
                </c:pt>
                <c:pt idx="12">
                  <c:v>22</c:v>
                </c:pt>
                <c:pt idx="13">
                  <c:v>15</c:v>
                </c:pt>
                <c:pt idx="14">
                  <c:v>4</c:v>
                </c:pt>
                <c:pt idx="15">
                  <c:v>9</c:v>
                </c:pt>
                <c:pt idx="16">
                  <c:v>7</c:v>
                </c:pt>
                <c:pt idx="17">
                  <c:v>11</c:v>
                </c:pt>
                <c:pt idx="18">
                  <c:v>3</c:v>
                </c:pt>
                <c:pt idx="19">
                  <c:v>4</c:v>
                </c:pt>
                <c:pt idx="20">
                  <c:v>5</c:v>
                </c:pt>
                <c:pt idx="21">
                  <c:v>18</c:v>
                </c:pt>
                <c:pt idx="22">
                  <c:v>17</c:v>
                </c:pt>
                <c:pt idx="23">
                  <c:v>9</c:v>
                </c:pt>
                <c:pt idx="24">
                  <c:v>9</c:v>
                </c:pt>
                <c:pt idx="25">
                  <c:v>8</c:v>
                </c:pt>
                <c:pt idx="26">
                  <c:v>4</c:v>
                </c:pt>
                <c:pt idx="27">
                  <c:v>10</c:v>
                </c:pt>
                <c:pt idx="28">
                  <c:v>10</c:v>
                </c:pt>
                <c:pt idx="29">
                  <c:v>6</c:v>
                </c:pt>
                <c:pt idx="30">
                  <c:v>5</c:v>
                </c:pt>
                <c:pt idx="31">
                  <c:v>7</c:v>
                </c:pt>
                <c:pt idx="32">
                  <c:v>4</c:v>
                </c:pt>
                <c:pt idx="33">
                  <c:v>2</c:v>
                </c:pt>
                <c:pt idx="34">
                  <c:v>6</c:v>
                </c:pt>
                <c:pt idx="35">
                  <c:v>6</c:v>
                </c:pt>
                <c:pt idx="36">
                  <c:v>5</c:v>
                </c:pt>
                <c:pt idx="37">
                  <c:v>6</c:v>
                </c:pt>
                <c:pt idx="38">
                  <c:v>3</c:v>
                </c:pt>
                <c:pt idx="39">
                  <c:v>3</c:v>
                </c:pt>
              </c:numCache>
            </c:numRef>
          </c:val>
        </c:ser>
        <c:ser>
          <c:idx val="1"/>
          <c:order val="1"/>
          <c:tx>
            <c:v>odeslané posudky</c:v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cat>
            <c:strRef>
              <c:f>'data k 31.12.2018'!$A$2:$A$41</c:f>
              <c:strCache>
                <c:ptCount val="40"/>
                <c:pt idx="0">
                  <c:v>XII-15</c:v>
                </c:pt>
                <c:pt idx="1">
                  <c:v>I-16</c:v>
                </c:pt>
                <c:pt idx="2">
                  <c:v>II-16</c:v>
                </c:pt>
                <c:pt idx="3">
                  <c:v>III-16</c:v>
                </c:pt>
                <c:pt idx="4">
                  <c:v>IV-16</c:v>
                </c:pt>
                <c:pt idx="5">
                  <c:v>V-16</c:v>
                </c:pt>
                <c:pt idx="6">
                  <c:v>VI-16</c:v>
                </c:pt>
                <c:pt idx="7">
                  <c:v>VII-16</c:v>
                </c:pt>
                <c:pt idx="8">
                  <c:v>VIII-16</c:v>
                </c:pt>
                <c:pt idx="9">
                  <c:v>IX-16</c:v>
                </c:pt>
                <c:pt idx="10">
                  <c:v>X-16</c:v>
                </c:pt>
                <c:pt idx="11">
                  <c:v>XI-16</c:v>
                </c:pt>
                <c:pt idx="12">
                  <c:v>XII-16</c:v>
                </c:pt>
                <c:pt idx="13">
                  <c:v>I-17</c:v>
                </c:pt>
                <c:pt idx="14">
                  <c:v>II-17</c:v>
                </c:pt>
                <c:pt idx="15">
                  <c:v>III-17</c:v>
                </c:pt>
                <c:pt idx="16">
                  <c:v>IV-17</c:v>
                </c:pt>
                <c:pt idx="17">
                  <c:v>V-17</c:v>
                </c:pt>
                <c:pt idx="18">
                  <c:v>VI-17</c:v>
                </c:pt>
                <c:pt idx="19">
                  <c:v>VII-17</c:v>
                </c:pt>
                <c:pt idx="20">
                  <c:v>VIII-17</c:v>
                </c:pt>
                <c:pt idx="21">
                  <c:v>IX-17</c:v>
                </c:pt>
                <c:pt idx="22">
                  <c:v>X-17</c:v>
                </c:pt>
                <c:pt idx="23">
                  <c:v>XI-17</c:v>
                </c:pt>
                <c:pt idx="24">
                  <c:v>XII-17</c:v>
                </c:pt>
                <c:pt idx="25">
                  <c:v>I-18</c:v>
                </c:pt>
                <c:pt idx="26">
                  <c:v>II-18</c:v>
                </c:pt>
                <c:pt idx="27">
                  <c:v>III-18</c:v>
                </c:pt>
                <c:pt idx="28">
                  <c:v>IV-18</c:v>
                </c:pt>
                <c:pt idx="29">
                  <c:v>V-18</c:v>
                </c:pt>
                <c:pt idx="30">
                  <c:v>VI-18</c:v>
                </c:pt>
                <c:pt idx="31">
                  <c:v>VII-18</c:v>
                </c:pt>
                <c:pt idx="32">
                  <c:v>VIII-18</c:v>
                </c:pt>
                <c:pt idx="33">
                  <c:v>IX-18</c:v>
                </c:pt>
                <c:pt idx="34">
                  <c:v>X-18</c:v>
                </c:pt>
                <c:pt idx="35">
                  <c:v>XI-18</c:v>
                </c:pt>
                <c:pt idx="36">
                  <c:v>XII-18</c:v>
                </c:pt>
                <c:pt idx="37">
                  <c:v>I-19</c:v>
                </c:pt>
                <c:pt idx="38">
                  <c:v>II-19</c:v>
                </c:pt>
                <c:pt idx="39">
                  <c:v>III-19</c:v>
                </c:pt>
              </c:strCache>
            </c:strRef>
          </c:cat>
          <c:val>
            <c:numRef>
              <c:f>'data k 31.12.2018'!$C$2:$C$41</c:f>
              <c:numCache>
                <c:formatCode>General</c:formatCode>
                <c:ptCount val="4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21</c:v>
                </c:pt>
                <c:pt idx="9">
                  <c:v>4</c:v>
                </c:pt>
                <c:pt idx="10">
                  <c:v>5</c:v>
                </c:pt>
                <c:pt idx="11">
                  <c:v>10</c:v>
                </c:pt>
                <c:pt idx="12">
                  <c:v>2</c:v>
                </c:pt>
                <c:pt idx="13">
                  <c:v>6</c:v>
                </c:pt>
                <c:pt idx="14">
                  <c:v>0</c:v>
                </c:pt>
                <c:pt idx="15">
                  <c:v>7</c:v>
                </c:pt>
                <c:pt idx="16">
                  <c:v>15</c:v>
                </c:pt>
                <c:pt idx="17">
                  <c:v>9</c:v>
                </c:pt>
                <c:pt idx="18">
                  <c:v>15</c:v>
                </c:pt>
                <c:pt idx="19">
                  <c:v>14</c:v>
                </c:pt>
                <c:pt idx="20">
                  <c:v>15</c:v>
                </c:pt>
                <c:pt idx="21">
                  <c:v>4</c:v>
                </c:pt>
                <c:pt idx="22">
                  <c:v>10</c:v>
                </c:pt>
                <c:pt idx="23">
                  <c:v>8</c:v>
                </c:pt>
                <c:pt idx="24">
                  <c:v>6</c:v>
                </c:pt>
                <c:pt idx="25">
                  <c:v>3</c:v>
                </c:pt>
                <c:pt idx="26">
                  <c:v>11</c:v>
                </c:pt>
                <c:pt idx="27">
                  <c:v>8</c:v>
                </c:pt>
                <c:pt idx="28">
                  <c:v>8</c:v>
                </c:pt>
                <c:pt idx="29">
                  <c:v>6</c:v>
                </c:pt>
                <c:pt idx="30">
                  <c:v>17</c:v>
                </c:pt>
                <c:pt idx="31">
                  <c:v>11</c:v>
                </c:pt>
                <c:pt idx="32">
                  <c:v>14</c:v>
                </c:pt>
                <c:pt idx="33">
                  <c:v>7</c:v>
                </c:pt>
                <c:pt idx="34">
                  <c:v>9</c:v>
                </c:pt>
                <c:pt idx="35">
                  <c:v>15</c:v>
                </c:pt>
                <c:pt idx="36">
                  <c:v>9</c:v>
                </c:pt>
                <c:pt idx="37">
                  <c:v>0</c:v>
                </c:pt>
                <c:pt idx="38">
                  <c:v>8</c:v>
                </c:pt>
                <c:pt idx="3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284877696"/>
        <c:axId val="284878480"/>
        <c:axId val="0"/>
      </c:bar3DChart>
      <c:catAx>
        <c:axId val="28487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878480"/>
        <c:crosses val="autoZero"/>
        <c:auto val="1"/>
        <c:lblAlgn val="ctr"/>
        <c:lblOffset val="100"/>
        <c:noMultiLvlLbl val="1"/>
      </c:catAx>
      <c:valAx>
        <c:axId val="28487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87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3244465411505947"/>
          <c:y val="0.24000474516956566"/>
          <c:w val="0.52351289642692644"/>
          <c:h val="0.2265260539466464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00986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7BFED-4437-444E-A41C-23926E33AEC1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00986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CB35F-C870-4E60-BC29-9B57670E2E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05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986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A139-A119-45C9-AEF0-F60B60B5FF3B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30313"/>
            <a:ext cx="5903913" cy="3321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037" y="4736703"/>
            <a:ext cx="5368290" cy="38754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986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DAE9-1241-4843-B891-EDF27151D0B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1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0" name="Volný tvar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Volný tvar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2" name="Volný tvar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3" name="Volný tvar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4" name="Volný tvar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5" name="Volný tvar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6" name="Volný tvar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“</a:t>
            </a:r>
            <a:endParaRPr lang="cs-CZ" sz="8000" b="0" i="0" baseline="0" dirty="0">
              <a:solidFill>
                <a:srgbClr val="90C226">
                  <a:lumMod val="60000"/>
                  <a:lumOff val="40000"/>
                </a:srgbClr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  <a:endParaRPr lang="cs-CZ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nabíd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“</a:t>
            </a:r>
            <a:endParaRPr lang="cs-CZ" sz="8000" b="0" i="0" baseline="0" dirty="0">
              <a:solidFill>
                <a:srgbClr val="90C226">
                  <a:lumMod val="60000"/>
                  <a:lumOff val="40000"/>
                </a:srgbClr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  <a:endParaRPr lang="cs-CZ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0" name="Volný tvar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Volný tvar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2" name="Volný tvar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3" name="Volný tvar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4" name="Volný tvar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5" name="Volný tvar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6" name="Volný tvar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F0EC-4F60-4544-9956-271209A740FE}" type="datetimeFigureOut">
              <a:rPr lang="cs-CZ" smtClean="0"/>
              <a:t>19. 3. 2019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vubp.cz/prevence-zavaznych-havari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Obdélník 8"/>
          <p:cNvSpPr>
            <a:spLocks noGrp="1" noChangeArrowheads="1"/>
          </p:cNvSpPr>
          <p:nvPr>
            <p:ph type="ctrTitle"/>
          </p:nvPr>
        </p:nvSpPr>
        <p:spPr>
          <a:xfrm>
            <a:off x="374904" y="1344168"/>
            <a:ext cx="10268712" cy="2432304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cs-CZ" sz="3200" b="1" dirty="0"/>
              <a:t>Aktuální situace v posuzování bezpečnostních dokumentací z pohledu zpracovatele posudku</a:t>
            </a:r>
            <a:r>
              <a:rPr lang="cs-CZ" sz="3200" b="1" cap="all" dirty="0" smtClean="0">
                <a:solidFill>
                  <a:srgbClr val="90C226"/>
                </a:solidFill>
                <a:latin typeface="Trebuchet MS"/>
              </a:rPr>
              <a:t/>
            </a:r>
            <a:br>
              <a:rPr lang="cs-CZ" sz="3200" b="1" cap="all" dirty="0" smtClean="0">
                <a:solidFill>
                  <a:srgbClr val="90C226"/>
                </a:solidFill>
                <a:latin typeface="Trebuchet MS"/>
              </a:rPr>
            </a:br>
            <a:endParaRPr lang="cs-CZ" sz="2000" b="1" i="0" cap="all" dirty="0">
              <a:solidFill>
                <a:srgbClr val="90C226"/>
              </a:solidFill>
              <a:latin typeface="Trebuchet MS"/>
            </a:endParaRPr>
          </a:p>
        </p:txBody>
      </p:sp>
      <p:sp>
        <p:nvSpPr>
          <p:cNvPr id="89097" name="Obdélník 9"/>
          <p:cNvSpPr>
            <a:spLocks noGrp="1" noChangeArrowheads="1"/>
          </p:cNvSpPr>
          <p:nvPr>
            <p:ph type="subTitle" idx="1"/>
          </p:nvPr>
        </p:nvSpPr>
        <p:spPr>
          <a:xfrm>
            <a:off x="1507460" y="3776472"/>
            <a:ext cx="7768959" cy="212140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endParaRPr lang="cs-CZ" b="1" i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b="1" i="0" dirty="0" smtClean="0">
                <a:solidFill>
                  <a:schemeClr val="tx1">
                    <a:lumMod val="50000"/>
                  </a:schemeClr>
                </a:solidFill>
              </a:rPr>
              <a:t>Ing. Martina Pražáková</a:t>
            </a:r>
          </a:p>
          <a:p>
            <a:pPr marL="0" indent="0" algn="r">
              <a:buNone/>
            </a:pPr>
            <a:r>
              <a:rPr lang="cs-CZ" b="0" dirty="0" smtClean="0">
                <a:solidFill>
                  <a:schemeClr val="tx1">
                    <a:lumMod val="50000"/>
                  </a:schemeClr>
                </a:solidFill>
              </a:rPr>
              <a:t>OPPZH, VÚBP, v. v. i.</a:t>
            </a:r>
          </a:p>
          <a:p>
            <a:pPr marL="0" indent="0" algn="r">
              <a:buNone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prazakova@vubp-praha.cz</a:t>
            </a:r>
            <a:endParaRPr lang="cs-CZ" b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APROCHEM 2019</a:t>
            </a:r>
            <a:endParaRPr lang="cs-CZ" b="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b="0" i="0" dirty="0" smtClean="0">
                <a:solidFill>
                  <a:schemeClr val="tx1">
                    <a:lumMod val="50000"/>
                  </a:schemeClr>
                </a:solidFill>
              </a:rPr>
              <a:t>20. 3. 2019</a:t>
            </a:r>
          </a:p>
          <a:p>
            <a:pPr marL="0" indent="0" algn="r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 smtClean="0">
                <a:solidFill>
                  <a:srgbClr val="265E39"/>
                </a:solidFill>
              </a:rPr>
              <a:t>Výzkumný ústav </a:t>
            </a:r>
            <a:br>
              <a:rPr lang="cs-CZ" sz="700" b="1" dirty="0" smtClean="0">
                <a:solidFill>
                  <a:srgbClr val="265E39"/>
                </a:solidFill>
              </a:rPr>
            </a:br>
            <a:r>
              <a:rPr lang="cs-CZ" sz="700" b="1" dirty="0" smtClean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 smtClean="0">
                <a:solidFill>
                  <a:srgbClr val="265E39"/>
                </a:solidFill>
              </a:rPr>
              <a:t>www.vubp.cz </a:t>
            </a:r>
            <a:br>
              <a:rPr lang="cs-CZ" sz="700" dirty="0" smtClean="0">
                <a:solidFill>
                  <a:srgbClr val="265E39"/>
                </a:solidFill>
              </a:rPr>
            </a:br>
            <a:r>
              <a:rPr lang="cs-CZ" sz="700" dirty="0" smtClean="0">
                <a:solidFill>
                  <a:srgbClr val="265E39"/>
                </a:solidFill>
              </a:rPr>
              <a:t>www.bozpinfo.cz</a:t>
            </a:r>
            <a:endParaRPr lang="cs-CZ" sz="700" dirty="0">
              <a:solidFill>
                <a:srgbClr val="265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Přístup zpracovatele </a:t>
            </a:r>
            <a:r>
              <a:rPr lang="cs-CZ" sz="3200" b="1" dirty="0" smtClean="0"/>
              <a:t>posudku    </a:t>
            </a:r>
            <a:r>
              <a:rPr lang="cs-CZ" sz="1800" dirty="0" smtClean="0"/>
              <a:t>1/2</a:t>
            </a:r>
            <a:r>
              <a:rPr lang="cs-CZ" sz="1800" b="1" dirty="0" smtClean="0"/>
              <a:t> 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691640"/>
            <a:ext cx="8598907" cy="4349723"/>
          </a:xfrm>
        </p:spPr>
        <p:txBody>
          <a:bodyPr/>
          <a:lstStyle/>
          <a:p>
            <a:r>
              <a:rPr lang="cs-CZ" sz="2000" dirty="0" smtClean="0"/>
              <a:t>Dbáme na to, aby bezpečnostní dokument podával </a:t>
            </a:r>
            <a:r>
              <a:rPr lang="cs-CZ" sz="2000" u="sng" dirty="0"/>
              <a:t>jasnou a přiměřeně srozumitelnou informaci o zajištění bezpečnosti</a:t>
            </a:r>
            <a:r>
              <a:rPr lang="cs-CZ" sz="2000" dirty="0"/>
              <a:t> pro okolí objektu </a:t>
            </a:r>
            <a:endParaRPr lang="cs-CZ" sz="2000" dirty="0" smtClean="0"/>
          </a:p>
          <a:p>
            <a:r>
              <a:rPr lang="cs-CZ" sz="2000" b="1" i="1" dirty="0"/>
              <a:t>Posouzení </a:t>
            </a:r>
            <a:r>
              <a:rPr lang="cs-CZ" sz="2000" b="1" i="1" dirty="0" smtClean="0"/>
              <a:t>rizik závažné havárie </a:t>
            </a:r>
            <a:r>
              <a:rPr lang="cs-CZ" sz="2000" dirty="0" smtClean="0"/>
              <a:t>a </a:t>
            </a:r>
            <a:r>
              <a:rPr lang="cs-CZ" sz="2000" b="1" i="1" dirty="0"/>
              <a:t>Popisu systému řízení PZH </a:t>
            </a:r>
            <a:r>
              <a:rPr lang="cs-CZ" sz="2000" dirty="0" smtClean="0"/>
              <a:t>považujeme za </a:t>
            </a:r>
            <a:r>
              <a:rPr lang="cs-CZ" sz="2000" dirty="0"/>
              <a:t>klíčové části </a:t>
            </a:r>
            <a:r>
              <a:rPr lang="cs-CZ" sz="2000" dirty="0" smtClean="0"/>
              <a:t>dokumentu</a:t>
            </a:r>
            <a:endParaRPr lang="cs-CZ" sz="2000" dirty="0"/>
          </a:p>
          <a:p>
            <a:r>
              <a:rPr lang="cs-CZ" sz="2000" dirty="0"/>
              <a:t>Dbáme na dobrou vypovídací hodnotu </a:t>
            </a:r>
            <a:r>
              <a:rPr lang="cs-CZ" sz="2000" b="1" i="1" dirty="0"/>
              <a:t>grafických materiálů</a:t>
            </a:r>
          </a:p>
          <a:p>
            <a:endParaRPr lang="cs-CZ" sz="2000" dirty="0" smtClean="0"/>
          </a:p>
          <a:p>
            <a:r>
              <a:rPr lang="cs-CZ" sz="2000" i="1" dirty="0" smtClean="0"/>
              <a:t>Posouzení </a:t>
            </a:r>
            <a:r>
              <a:rPr lang="cs-CZ" sz="2000" i="1" dirty="0"/>
              <a:t>rizik </a:t>
            </a:r>
            <a:r>
              <a:rPr lang="cs-CZ" sz="2000" i="1" dirty="0" smtClean="0"/>
              <a:t>závažné havárie </a:t>
            </a:r>
            <a:r>
              <a:rPr lang="cs-CZ" sz="2000" dirty="0" smtClean="0"/>
              <a:t>hodnotíme </a:t>
            </a:r>
            <a:r>
              <a:rPr lang="cs-CZ" sz="2000" dirty="0"/>
              <a:t>z pohledu nových požadavků a s ohledem na nové poznatky, aktuální přístup k hodnocení rizik a vývoj v oblasti PZH</a:t>
            </a:r>
          </a:p>
          <a:p>
            <a:r>
              <a:rPr lang="cs-CZ" sz="2000" dirty="0"/>
              <a:t>V </a:t>
            </a:r>
            <a:r>
              <a:rPr lang="cs-CZ" sz="2000" i="1" dirty="0"/>
              <a:t>Popisu systému řízení PZH </a:t>
            </a:r>
            <a:r>
              <a:rPr lang="cs-CZ" sz="2000" dirty="0"/>
              <a:t>kontrolujeme </a:t>
            </a:r>
            <a:r>
              <a:rPr lang="cs-CZ" sz="2000" dirty="0" smtClean="0"/>
              <a:t>zejména důsledného </a:t>
            </a:r>
            <a:r>
              <a:rPr lang="cs-CZ" sz="2000" dirty="0"/>
              <a:t>dokladování organizačního zajištěné požadovaných prvků  </a:t>
            </a:r>
          </a:p>
        </p:txBody>
      </p:sp>
    </p:spTree>
    <p:extLst>
      <p:ext uri="{BB962C8B-B14F-4D97-AF65-F5344CB8AC3E}">
        <p14:creationId xmlns:p14="http://schemas.microsoft.com/office/powerpoint/2010/main" val="163271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579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Přístup </a:t>
            </a:r>
            <a:r>
              <a:rPr lang="cs-CZ" sz="3200" b="1" dirty="0" smtClean="0"/>
              <a:t>zpracovatele </a:t>
            </a:r>
            <a:r>
              <a:rPr lang="cs-CZ" sz="3200" b="1" dirty="0" smtClean="0"/>
              <a:t>posudku    </a:t>
            </a:r>
            <a:r>
              <a:rPr lang="cs-CZ" sz="1800" dirty="0" smtClean="0"/>
              <a:t>2/2</a:t>
            </a:r>
            <a:r>
              <a:rPr lang="cs-CZ" sz="3200" b="1" dirty="0" smtClean="0"/>
              <a:t> 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344168"/>
            <a:ext cx="9966105" cy="469719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sz="2000" dirty="0" smtClean="0"/>
          </a:p>
          <a:p>
            <a:r>
              <a:rPr lang="cs-CZ" sz="2000" dirty="0" smtClean="0"/>
              <a:t>Kontrolována </a:t>
            </a:r>
            <a:r>
              <a:rPr lang="cs-CZ" sz="2000" dirty="0"/>
              <a:t>je </a:t>
            </a:r>
            <a:r>
              <a:rPr lang="cs-CZ" sz="2000" dirty="0" smtClean="0"/>
              <a:t>zejména </a:t>
            </a:r>
            <a:r>
              <a:rPr lang="cs-CZ" sz="2000" u="sng" dirty="0" smtClean="0"/>
              <a:t>obsahová náplň, odborná správnost a naplnění </a:t>
            </a:r>
            <a:r>
              <a:rPr lang="cs-CZ" sz="2000" u="sng" dirty="0"/>
              <a:t>požadavků </a:t>
            </a:r>
            <a:r>
              <a:rPr lang="cs-CZ" sz="2000" dirty="0"/>
              <a:t>zákona o PZH, vyhlášky </a:t>
            </a:r>
            <a:r>
              <a:rPr lang="cs-CZ" sz="2000" dirty="0" smtClean="0"/>
              <a:t>a </a:t>
            </a:r>
            <a:r>
              <a:rPr lang="cs-CZ" sz="2000" dirty="0"/>
              <a:t>metodických a výkladových materiálů</a:t>
            </a:r>
          </a:p>
          <a:p>
            <a:r>
              <a:rPr lang="cs-CZ" sz="2000" dirty="0" smtClean="0"/>
              <a:t>Kontrolována je dále </a:t>
            </a:r>
            <a:r>
              <a:rPr lang="cs-CZ" sz="2000" u="sng" dirty="0" smtClean="0"/>
              <a:t>úplnost</a:t>
            </a:r>
            <a:r>
              <a:rPr lang="cs-CZ" sz="2000" u="sng" dirty="0"/>
              <a:t>, soulad struktury </a:t>
            </a:r>
            <a:r>
              <a:rPr lang="cs-CZ" sz="2000" dirty="0"/>
              <a:t>s požadavky vyhlášky a </a:t>
            </a:r>
            <a:r>
              <a:rPr lang="cs-CZ" sz="2000" u="sng" dirty="0"/>
              <a:t>formální náležitosti</a:t>
            </a:r>
          </a:p>
          <a:p>
            <a:r>
              <a:rPr lang="cs-CZ" sz="2000" dirty="0" smtClean="0"/>
              <a:t>Kontrolovány jsou </a:t>
            </a:r>
            <a:r>
              <a:rPr lang="cs-CZ" sz="2000" u="sng" dirty="0" smtClean="0"/>
              <a:t>všechny </a:t>
            </a:r>
            <a:r>
              <a:rPr lang="cs-CZ" sz="2000" u="sng" dirty="0"/>
              <a:t>části </a:t>
            </a:r>
            <a:r>
              <a:rPr lang="cs-CZ" sz="2000" dirty="0"/>
              <a:t>bezpečnostních dokumentů </a:t>
            </a:r>
            <a:r>
              <a:rPr lang="cs-CZ" sz="2000" u="sng" dirty="0"/>
              <a:t>ve všech </a:t>
            </a:r>
            <a:r>
              <a:rPr lang="cs-CZ" sz="2000" dirty="0"/>
              <a:t>požadovaných </a:t>
            </a:r>
            <a:r>
              <a:rPr lang="cs-CZ" sz="2000" u="sng" dirty="0"/>
              <a:t>položkách</a:t>
            </a:r>
          </a:p>
          <a:p>
            <a:r>
              <a:rPr lang="cs-CZ" sz="2000" dirty="0" smtClean="0"/>
              <a:t>Nároky na dokument jsou přizpůsobeny zejména </a:t>
            </a:r>
            <a:r>
              <a:rPr lang="cs-CZ" sz="2000" u="sng" dirty="0" smtClean="0"/>
              <a:t>charakteru </a:t>
            </a:r>
            <a:r>
              <a:rPr lang="cs-CZ" sz="2000" u="sng" dirty="0" smtClean="0"/>
              <a:t>nakládání s </a:t>
            </a:r>
            <a:r>
              <a:rPr lang="cs-CZ" sz="2000" u="sng" dirty="0" smtClean="0"/>
              <a:t>NL</a:t>
            </a:r>
            <a:r>
              <a:rPr lang="cs-CZ" sz="2000" u="sng" dirty="0"/>
              <a:t> </a:t>
            </a:r>
            <a:r>
              <a:rPr lang="cs-CZ" sz="2000" dirty="0" smtClean="0"/>
              <a:t>a </a:t>
            </a:r>
            <a:r>
              <a:rPr lang="cs-CZ" sz="2000" u="sng" dirty="0" smtClean="0"/>
              <a:t>složitosti </a:t>
            </a:r>
            <a:r>
              <a:rPr lang="cs-CZ" sz="2000" u="sng" dirty="0"/>
              <a:t>systému </a:t>
            </a:r>
            <a:r>
              <a:rPr lang="cs-CZ" sz="2000" u="sng" dirty="0" smtClean="0"/>
              <a:t>řízení</a:t>
            </a:r>
            <a:r>
              <a:rPr lang="cs-CZ" sz="2000" dirty="0" smtClean="0"/>
              <a:t>/</a:t>
            </a:r>
            <a:r>
              <a:rPr lang="cs-CZ" sz="2000" dirty="0" smtClean="0"/>
              <a:t>počtu zaměstnanců</a:t>
            </a:r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76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Schválené dokumentace </a:t>
            </a:r>
            <a:br>
              <a:rPr lang="cs-CZ" sz="3200" b="1" dirty="0" smtClean="0"/>
            </a:br>
            <a:r>
              <a:rPr lang="cs-CZ" sz="3200" b="1" dirty="0" smtClean="0"/>
              <a:t>stav k 20. 3. 2019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123 </a:t>
            </a:r>
            <a:r>
              <a:rPr lang="cs-CZ" sz="2000" dirty="0" smtClean="0"/>
              <a:t>(nejméně</a:t>
            </a:r>
            <a:r>
              <a:rPr lang="cs-CZ" sz="2000" dirty="0"/>
              <a:t>) </a:t>
            </a:r>
            <a:endParaRPr lang="cs-CZ" sz="2000" dirty="0" smtClean="0"/>
          </a:p>
          <a:p>
            <a:endParaRPr lang="cs-CZ" sz="2800" dirty="0" smtClean="0"/>
          </a:p>
          <a:p>
            <a:r>
              <a:rPr lang="cs-CZ" sz="2800" dirty="0" smtClean="0"/>
              <a:t>40% v první verzi</a:t>
            </a:r>
          </a:p>
          <a:p>
            <a:r>
              <a:rPr lang="cs-CZ" sz="2800" dirty="0" smtClean="0"/>
              <a:t>54% ve druhé verzi</a:t>
            </a:r>
          </a:p>
          <a:p>
            <a:r>
              <a:rPr lang="cs-CZ" sz="2800" dirty="0" smtClean="0"/>
              <a:t>6%   ve třetí verzi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0293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Shrnutí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216152"/>
            <a:ext cx="9572913" cy="5495544"/>
          </a:xfrm>
        </p:spPr>
        <p:txBody>
          <a:bodyPr>
            <a:normAutofit/>
          </a:bodyPr>
          <a:lstStyle/>
          <a:p>
            <a:pPr marL="342900" lvl="1" indent="-342900"/>
            <a:endParaRPr lang="cs-CZ" sz="1800" dirty="0" smtClean="0"/>
          </a:p>
          <a:p>
            <a:pPr marL="342900" lvl="1" indent="-342900"/>
            <a:r>
              <a:rPr lang="cs-CZ" sz="2000" dirty="0" smtClean="0"/>
              <a:t>Nápor </a:t>
            </a:r>
            <a:r>
              <a:rPr lang="cs-CZ" sz="2000" dirty="0"/>
              <a:t>vysokého počtu bezpečnostních dokumentací </a:t>
            </a:r>
            <a:r>
              <a:rPr lang="cs-CZ" sz="2000" dirty="0" smtClean="0"/>
              <a:t>z let 2016 a 2017 způsobil </a:t>
            </a:r>
            <a:r>
              <a:rPr lang="cs-CZ" sz="2000" dirty="0"/>
              <a:t>výrazné skluzy a dosud nepříznivě ovlivňuje proces posuzování</a:t>
            </a:r>
          </a:p>
          <a:p>
            <a:r>
              <a:rPr lang="cs-CZ" sz="2000" dirty="0" smtClean="0"/>
              <a:t>Stále </a:t>
            </a:r>
            <a:r>
              <a:rPr lang="cs-CZ" sz="2000" dirty="0"/>
              <a:t>dochází k překračování </a:t>
            </a:r>
            <a:r>
              <a:rPr lang="cs-CZ" sz="2000" dirty="0" smtClean="0"/>
              <a:t>lhůt</a:t>
            </a:r>
          </a:p>
          <a:p>
            <a:r>
              <a:rPr lang="cs-CZ" sz="2000" dirty="0" smtClean="0"/>
              <a:t>Jednotlivé </a:t>
            </a:r>
            <a:r>
              <a:rPr lang="cs-CZ" sz="2000" dirty="0"/>
              <a:t>posudky jsou průběžně zpracovávány, ale podstatně urychlit proces není reálné </a:t>
            </a:r>
          </a:p>
          <a:p>
            <a:r>
              <a:rPr lang="cs-CZ" sz="2000" dirty="0" smtClean="0"/>
              <a:t>Nadále </a:t>
            </a:r>
            <a:r>
              <a:rPr lang="cs-CZ" sz="2000" dirty="0" smtClean="0"/>
              <a:t>je snahou prioritně řešit „nejstarší případy“ s cílem výrazně zkrátit </a:t>
            </a:r>
            <a:r>
              <a:rPr lang="cs-CZ" sz="2000" dirty="0" smtClean="0"/>
              <a:t>skluzy</a:t>
            </a:r>
            <a:endParaRPr lang="cs-CZ" sz="2000" dirty="0" smtClean="0"/>
          </a:p>
          <a:p>
            <a:r>
              <a:rPr lang="cs-CZ" sz="2000" dirty="0" smtClean="0"/>
              <a:t>Předpoklad </a:t>
            </a:r>
            <a:r>
              <a:rPr lang="cs-CZ" sz="2000" dirty="0"/>
              <a:t>je, že se situace začne během roku 2019 zvolna normalizovat</a:t>
            </a:r>
          </a:p>
          <a:p>
            <a:pPr lvl="0"/>
            <a:r>
              <a:rPr lang="cs-CZ" sz="2000" dirty="0" smtClean="0"/>
              <a:t>OPPZH stále </a:t>
            </a:r>
            <a:r>
              <a:rPr lang="cs-CZ" sz="2000" dirty="0"/>
              <a:t>vnímá související komplikace, snaží se jim předcházet, případně je </a:t>
            </a:r>
            <a:r>
              <a:rPr lang="cs-CZ" sz="2000" dirty="0" smtClean="0"/>
              <a:t>minimalizovat</a:t>
            </a:r>
            <a:endParaRPr lang="cs-CZ" sz="2000" dirty="0"/>
          </a:p>
          <a:p>
            <a:r>
              <a:rPr lang="cs-CZ" sz="2000" dirty="0"/>
              <a:t>Vzhledem ke složitosti celého systému, </a:t>
            </a:r>
            <a:r>
              <a:rPr lang="cs-CZ" sz="2000" dirty="0" smtClean="0"/>
              <a:t>který je ovlivněn řadou </a:t>
            </a:r>
            <a:r>
              <a:rPr lang="cs-CZ" sz="2000" dirty="0"/>
              <a:t>okolností, je postup k normalizaci všech procesů pomalý, ale nepřetržitý a </a:t>
            </a:r>
            <a:r>
              <a:rPr lang="cs-CZ" sz="2000" dirty="0" smtClean="0"/>
              <a:t>evidentní…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2066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40664" y="3244334"/>
            <a:ext cx="66571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200" dirty="0" smtClean="0">
              <a:solidFill>
                <a:srgbClr val="90C226"/>
              </a:solidFill>
            </a:endParaRPr>
          </a:p>
          <a:p>
            <a:endParaRPr lang="cs-CZ" sz="3200" dirty="0">
              <a:solidFill>
                <a:srgbClr val="90C226"/>
              </a:solidFill>
            </a:endParaRPr>
          </a:p>
          <a:p>
            <a:endParaRPr lang="cs-CZ" sz="3200" dirty="0" smtClean="0">
              <a:solidFill>
                <a:srgbClr val="90C226"/>
              </a:solidFill>
            </a:endParaRPr>
          </a:p>
          <a:p>
            <a:r>
              <a:rPr lang="cs-CZ" sz="3200" dirty="0" smtClean="0">
                <a:solidFill>
                  <a:srgbClr val="90C226"/>
                </a:solidFill>
              </a:rPr>
              <a:t>Děkuji </a:t>
            </a:r>
            <a:r>
              <a:rPr lang="cs-CZ" sz="3200" dirty="0">
                <a:solidFill>
                  <a:srgbClr val="90C226"/>
                </a:solidFill>
              </a:rPr>
              <a:t>za pozornost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3897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9380889" cy="13208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Odborné pracoviště pro prevenci závažných havárií 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„</a:t>
            </a:r>
            <a:r>
              <a:rPr lang="cs-CZ" altLang="cs-CZ" sz="3200" b="1" dirty="0"/>
              <a:t>OPPZH“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746504"/>
            <a:ext cx="8598907" cy="4294859"/>
          </a:xfrm>
        </p:spPr>
        <p:txBody>
          <a:bodyPr>
            <a:normAutofit lnSpcReduction="10000"/>
          </a:bodyPr>
          <a:lstStyle/>
          <a:p>
            <a:r>
              <a:rPr lang="cs-CZ" altLang="cs-CZ" b="1" dirty="0" smtClean="0">
                <a:solidFill>
                  <a:schemeClr val="tx1"/>
                </a:solidFill>
                <a:hlinkClick r:id="rId2"/>
              </a:rPr>
              <a:t>www.vubp.cz/prevence-zavaznych-havarii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smtClean="0"/>
              <a:t>působí</a:t>
            </a:r>
            <a:r>
              <a:rPr lang="cs-CZ" altLang="cs-CZ" b="1" dirty="0" smtClean="0">
                <a:solidFill>
                  <a:schemeClr val="accent2"/>
                </a:solidFill>
              </a:rPr>
              <a:t> </a:t>
            </a:r>
            <a:r>
              <a:rPr lang="cs-CZ" altLang="cs-CZ" b="1" dirty="0">
                <a:solidFill>
                  <a:schemeClr val="accent2"/>
                </a:solidFill>
              </a:rPr>
              <a:t>od roku 2000</a:t>
            </a:r>
            <a:r>
              <a:rPr lang="cs-CZ" altLang="cs-CZ" b="1" dirty="0"/>
              <a:t>, kdy byl </a:t>
            </a:r>
            <a:r>
              <a:rPr lang="cs-CZ" altLang="cs-CZ" b="1" dirty="0" smtClean="0"/>
              <a:t>VÚBP, v. v. i. pověřen </a:t>
            </a:r>
            <a:r>
              <a:rPr lang="cs-CZ" b="1" dirty="0"/>
              <a:t>výkonem funkce </a:t>
            </a:r>
            <a:r>
              <a:rPr lang="cs-CZ" b="1" dirty="0">
                <a:solidFill>
                  <a:schemeClr val="accent2"/>
                </a:solidFill>
              </a:rPr>
              <a:t>odborného pracoviště pro potřeby státní správy v oblasti prevence závažných havárií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b="1" dirty="0" smtClean="0"/>
              <a:t>tehdejším 1. </a:t>
            </a:r>
            <a:r>
              <a:rPr lang="cs-CZ" b="1" dirty="0"/>
              <a:t>místopředsedou vlády a ministrem práce </a:t>
            </a:r>
            <a:r>
              <a:rPr lang="cs-CZ" b="1" dirty="0" smtClean="0"/>
              <a:t>a sociálních </a:t>
            </a:r>
            <a:r>
              <a:rPr lang="cs-CZ" b="1" dirty="0"/>
              <a:t>věcí Vladimírem Špidlou na základě žádosti tehdejšího ministra životního prostředí Miloše </a:t>
            </a:r>
            <a:r>
              <a:rPr lang="cs-CZ" b="1" dirty="0" err="1"/>
              <a:t>Kužvarta</a:t>
            </a:r>
            <a:r>
              <a:rPr lang="cs-CZ" b="1" dirty="0"/>
              <a:t> 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smtClean="0"/>
              <a:t>zajištuje </a:t>
            </a:r>
            <a:r>
              <a:rPr lang="cs-CZ" altLang="cs-CZ" b="1" dirty="0"/>
              <a:t>podporu všech subjektů a činností v oblasti prevence závažných havárií na celorepublikové </a:t>
            </a:r>
            <a:r>
              <a:rPr lang="cs-CZ" altLang="cs-CZ" b="1" dirty="0" smtClean="0"/>
              <a:t>úrovni</a:t>
            </a:r>
          </a:p>
          <a:p>
            <a:pPr>
              <a:lnSpc>
                <a:spcPct val="80000"/>
              </a:lnSpc>
            </a:pPr>
            <a:endParaRPr lang="cs-CZ" alt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     </a:t>
            </a:r>
            <a:r>
              <a:rPr lang="cs-CZ" altLang="cs-CZ" b="1" u="sng" dirty="0" smtClean="0">
                <a:solidFill>
                  <a:srgbClr val="FF0000"/>
                </a:solidFill>
              </a:rPr>
              <a:t>Hlavní </a:t>
            </a:r>
            <a:r>
              <a:rPr lang="cs-CZ" altLang="cs-CZ" b="1" u="sng" dirty="0">
                <a:solidFill>
                  <a:srgbClr val="FF0000"/>
                </a:solidFill>
              </a:rPr>
              <a:t>činnosti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u="sng" dirty="0"/>
              <a:t>Posuzování a hodnocení úplnosti a odborné správnosti podnikových bezpečnostních dokumentů </a:t>
            </a:r>
            <a:r>
              <a:rPr lang="cs-CZ" altLang="cs-CZ" b="1" u="sng" dirty="0">
                <a:solidFill>
                  <a:srgbClr val="008000"/>
                </a:solidFill>
                <a:cs typeface="Arial" panose="020B0604020202020204" pitchFamily="34" charset="0"/>
              </a:rPr>
              <a:t> </a:t>
            </a:r>
            <a:r>
              <a:rPr lang="cs-CZ" altLang="cs-CZ" b="1" u="sng" dirty="0">
                <a:solidFill>
                  <a:srgbClr val="008000"/>
                </a:solidFill>
              </a:rPr>
              <a:t> </a:t>
            </a:r>
            <a:r>
              <a:rPr lang="cs-CZ" altLang="cs-CZ" b="1" u="sng" dirty="0"/>
              <a:t>    </a:t>
            </a:r>
            <a:endParaRPr lang="cs-CZ" altLang="cs-CZ" b="1" u="sng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Odborná příprava pracovníků státní správy</a:t>
            </a:r>
            <a:r>
              <a:rPr lang="cs-CZ" altLang="cs-CZ" dirty="0"/>
              <a:t> </a:t>
            </a:r>
            <a:r>
              <a:rPr lang="cs-CZ" altLang="cs-CZ" b="1" dirty="0"/>
              <a:t>pro plnění činností vyplývajících ze zákona o prevenci závažných havárií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Poradenská činnost</a:t>
            </a:r>
          </a:p>
          <a:p>
            <a:endParaRPr lang="cs-CZ" altLang="cs-CZ" b="1" dirty="0" smtClean="0"/>
          </a:p>
          <a:p>
            <a:endParaRPr lang="cs-CZ" altLang="cs-CZ" b="1" dirty="0" smtClean="0"/>
          </a:p>
          <a:p>
            <a:endParaRPr lang="cs-CZ" altLang="cs-CZ" b="1" dirty="0"/>
          </a:p>
          <a:p>
            <a:endParaRPr lang="cs-CZ" dirty="0"/>
          </a:p>
        </p:txBody>
      </p:sp>
      <p:pic>
        <p:nvPicPr>
          <p:cNvPr id="4" name="Picture 2" descr="https://www.vubp.cz/images/foto/002-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50" y="4322011"/>
            <a:ext cx="3420618" cy="225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53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Prevence závažných havárií a posuzování </a:t>
            </a:r>
            <a:r>
              <a:rPr lang="cs-CZ" sz="3200" b="1" dirty="0" smtClean="0"/>
              <a:t>bezpečnostních dokumentací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633" y="2093976"/>
            <a:ext cx="8065008" cy="39473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systém </a:t>
            </a:r>
            <a:r>
              <a:rPr lang="cs-CZ" dirty="0"/>
              <a:t>je nastaven </a:t>
            </a:r>
            <a:r>
              <a:rPr lang="cs-CZ" dirty="0" smtClean="0"/>
              <a:t>a činnosti </a:t>
            </a:r>
            <a:r>
              <a:rPr lang="cs-CZ" dirty="0" smtClean="0"/>
              <a:t>jsou zajišťovány v </a:t>
            </a:r>
            <a:r>
              <a:rPr lang="cs-CZ" dirty="0"/>
              <a:t>rámci naplňování povinností uložených členským státům EU směrnicí </a:t>
            </a:r>
            <a:r>
              <a:rPr lang="cs-CZ" b="1" dirty="0">
                <a:solidFill>
                  <a:schemeClr val="accent2"/>
                </a:solidFill>
              </a:rPr>
              <a:t>SEVESO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Major-</a:t>
            </a:r>
            <a:r>
              <a:rPr lang="cs-CZ" dirty="0" err="1"/>
              <a:t>Accident</a:t>
            </a:r>
            <a:r>
              <a:rPr lang="cs-CZ" dirty="0"/>
              <a:t> </a:t>
            </a:r>
            <a:r>
              <a:rPr lang="cs-CZ" dirty="0" err="1"/>
              <a:t>Hazards</a:t>
            </a:r>
            <a:r>
              <a:rPr lang="cs-CZ" dirty="0"/>
              <a:t> </a:t>
            </a:r>
            <a:r>
              <a:rPr lang="cs-CZ" dirty="0" err="1"/>
              <a:t>Involving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- prevence </a:t>
            </a:r>
            <a:r>
              <a:rPr lang="cs-CZ" dirty="0"/>
              <a:t>závažných havárií s účastí chemických </a:t>
            </a:r>
            <a:r>
              <a:rPr lang="cs-CZ" dirty="0" smtClean="0"/>
              <a:t>látek, která je od roku 1999 implementována do právního řádu ČR v podobě </a:t>
            </a:r>
            <a:r>
              <a:rPr lang="cs-CZ" b="1" u="sng" dirty="0" smtClean="0"/>
              <a:t>zákona o prevenci závažných havárií </a:t>
            </a:r>
          </a:p>
          <a:p>
            <a:endParaRPr lang="cs-CZ" dirty="0" smtClean="0"/>
          </a:p>
          <a:p>
            <a:r>
              <a:rPr lang="cs-CZ" dirty="0" smtClean="0"/>
              <a:t>aktuálně </a:t>
            </a:r>
            <a:r>
              <a:rPr lang="cs-CZ" dirty="0"/>
              <a:t>je platnosti zákon </a:t>
            </a:r>
            <a:r>
              <a:rPr lang="cs-CZ" dirty="0" smtClean="0"/>
              <a:t>č. </a:t>
            </a:r>
            <a:r>
              <a:rPr lang="cs-CZ" b="1" dirty="0">
                <a:solidFill>
                  <a:schemeClr val="accent2"/>
                </a:solidFill>
              </a:rPr>
              <a:t>224/2015</a:t>
            </a:r>
            <a:r>
              <a:rPr lang="cs-CZ" dirty="0" smtClean="0"/>
              <a:t> </a:t>
            </a:r>
            <a:r>
              <a:rPr lang="cs-CZ" dirty="0"/>
              <a:t>Sb. </a:t>
            </a:r>
          </a:p>
          <a:p>
            <a:endParaRPr lang="cs-CZ" dirty="0" smtClean="0"/>
          </a:p>
          <a:p>
            <a:r>
              <a:rPr lang="cs-CZ" dirty="0" smtClean="0"/>
              <a:t>činnosti </a:t>
            </a:r>
            <a:r>
              <a:rPr lang="cs-CZ" dirty="0" smtClean="0"/>
              <a:t>OPPZH jsou </a:t>
            </a:r>
            <a:r>
              <a:rPr lang="cs-CZ" dirty="0" smtClean="0"/>
              <a:t>upraveny </a:t>
            </a:r>
            <a:r>
              <a:rPr lang="cs-CZ" dirty="0" smtClean="0"/>
              <a:t>pověřením ministra životního prostředí Richarda Brabce z 1. 10. 2015 ke </a:t>
            </a:r>
            <a:r>
              <a:rPr lang="cs-CZ" u="sng" dirty="0" smtClean="0">
                <a:solidFill>
                  <a:schemeClr val="accent2"/>
                </a:solidFill>
              </a:rPr>
              <a:t>zpracovávání posudků </a:t>
            </a:r>
            <a:r>
              <a:rPr lang="cs-CZ" dirty="0" smtClean="0"/>
              <a:t>návrhů bezpečnostních dokumentací a posudků k posouzení rizik závažné havárie ve smyslu §§ 18 a 19 zákona č</a:t>
            </a:r>
            <a:r>
              <a:rPr lang="cs-CZ" dirty="0"/>
              <a:t>. 224/20015 </a:t>
            </a:r>
            <a:r>
              <a:rPr lang="cs-CZ" dirty="0" smtClean="0"/>
              <a:t>Sb.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86800" y="3200400"/>
            <a:ext cx="3154679" cy="337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278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Související právní předpisy a metodické </a:t>
            </a:r>
            <a:r>
              <a:rPr lang="cs-CZ" sz="3200" b="1" dirty="0" smtClean="0"/>
              <a:t>materiály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792224"/>
            <a:ext cx="8598907" cy="4425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OPPZH při posuzování postupuje podle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2000" b="1" dirty="0" smtClean="0"/>
              <a:t>Zákona </a:t>
            </a:r>
            <a:r>
              <a:rPr lang="cs-CZ" sz="2000" b="1" dirty="0"/>
              <a:t>č. 224/2015 Sb</a:t>
            </a:r>
            <a:r>
              <a:rPr lang="cs-CZ" sz="2000" b="1" dirty="0" smtClean="0"/>
              <a:t>., </a:t>
            </a:r>
            <a:r>
              <a:rPr lang="cs-CZ" sz="2000" b="1" dirty="0"/>
              <a:t>o prevenci závažných havárií </a:t>
            </a:r>
            <a:endParaRPr lang="cs-CZ" sz="2000" b="1" dirty="0" smtClean="0"/>
          </a:p>
          <a:p>
            <a:r>
              <a:rPr lang="cs-CZ" sz="2000" b="1" dirty="0" smtClean="0"/>
              <a:t>Vyhlášky </a:t>
            </a:r>
            <a:r>
              <a:rPr lang="cs-CZ" sz="2000" b="1" dirty="0"/>
              <a:t>č. 227/2015 Sb., o náležitostech bezpečnostní dokumentace a rozsahu informací poskytovaných zpracovateli </a:t>
            </a:r>
            <a:r>
              <a:rPr lang="cs-CZ" sz="2000" b="1" dirty="0" smtClean="0"/>
              <a:t>posudku</a:t>
            </a:r>
          </a:p>
          <a:p>
            <a:r>
              <a:rPr lang="cs-CZ" sz="2000" b="1" dirty="0" smtClean="0"/>
              <a:t>Metodiky </a:t>
            </a:r>
            <a:r>
              <a:rPr lang="cs-CZ" sz="2000" b="1" dirty="0"/>
              <a:t>přístupu k identifikaci zdrojů rizik, analýze rizik a hodnocení rizik průmyslových havárií pro posouzení rizik v rámci prevence závažných havárií</a:t>
            </a:r>
          </a:p>
          <a:p>
            <a:r>
              <a:rPr lang="cs-CZ" sz="2000" b="1" dirty="0" smtClean="0"/>
              <a:t>Doplňků </a:t>
            </a:r>
            <a:r>
              <a:rPr lang="cs-CZ" sz="2000" b="1" dirty="0"/>
              <a:t>k Metodice přístupu k identifikaci zdrojů rizik, analýze rizik a hodnocení rizik průmyslových havárií pro posouzení rizik v rámci prevence závažných havárií</a:t>
            </a:r>
          </a:p>
          <a:p>
            <a:r>
              <a:rPr lang="cs-CZ" sz="2000" b="1" dirty="0" smtClean="0"/>
              <a:t>Výkladu </a:t>
            </a:r>
            <a:r>
              <a:rPr lang="cs-CZ" sz="2000" b="1" dirty="0"/>
              <a:t>obsahového zaměření jednotlivých položek popisu systému řízení PZH</a:t>
            </a:r>
          </a:p>
        </p:txBody>
      </p:sp>
    </p:spTree>
    <p:extLst>
      <p:ext uri="{BB962C8B-B14F-4D97-AF65-F5344CB8AC3E}">
        <p14:creationId xmlns:p14="http://schemas.microsoft.com/office/powerpoint/2010/main" val="365812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chemeClr val="tx1"/>
                </a:solidFill>
              </a:rPr>
              <a:t>Kritika</a:t>
            </a:r>
            <a:r>
              <a:rPr lang="cs-CZ" sz="1800" dirty="0" smtClean="0">
                <a:solidFill>
                  <a:schemeClr val="tx1"/>
                </a:solidFill>
              </a:rPr>
              <a:t> kvůli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25496" y="338329"/>
            <a:ext cx="7104888" cy="57030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b="1" cap="all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000" b="1" cap="all" dirty="0" smtClean="0">
                <a:solidFill>
                  <a:srgbClr val="92D050"/>
                </a:solidFill>
              </a:rPr>
              <a:t>Co práci OPPZH provází…</a:t>
            </a:r>
          </a:p>
          <a:p>
            <a:endParaRPr lang="cs-CZ" dirty="0" smtClean="0"/>
          </a:p>
          <a:p>
            <a:r>
              <a:rPr lang="cs-CZ" u="sng" dirty="0" smtClean="0"/>
              <a:t>neúměrně</a:t>
            </a:r>
            <a:r>
              <a:rPr lang="cs-CZ" dirty="0" smtClean="0"/>
              <a:t> vysoký počet dokumentace k posouzení -nezvládnutelný </a:t>
            </a:r>
            <a:r>
              <a:rPr lang="cs-CZ" dirty="0"/>
              <a:t>v </a:t>
            </a:r>
            <a:r>
              <a:rPr lang="cs-CZ" dirty="0" smtClean="0"/>
              <a:t>zákonných </a:t>
            </a:r>
            <a:r>
              <a:rPr lang="cs-CZ" dirty="0"/>
              <a:t>lhůtách 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smtClean="0"/>
              <a:t>nedostatek</a:t>
            </a:r>
            <a:r>
              <a:rPr lang="cs-CZ" dirty="0" smtClean="0"/>
              <a:t> kapacit – sice externí spolupráce/ale odpovědnost OPPZH za finální posudky</a:t>
            </a:r>
          </a:p>
          <a:p>
            <a:endParaRPr lang="cs-CZ" dirty="0" smtClean="0"/>
          </a:p>
          <a:p>
            <a:r>
              <a:rPr lang="cs-CZ" dirty="0" smtClean="0"/>
              <a:t>průběžné </a:t>
            </a:r>
            <a:r>
              <a:rPr lang="cs-CZ" u="sng" dirty="0" smtClean="0"/>
              <a:t>nastavování</a:t>
            </a:r>
            <a:r>
              <a:rPr lang="cs-CZ" dirty="0" smtClean="0"/>
              <a:t> postupů a spolupráce se všemi zúčastněnými </a:t>
            </a:r>
          </a:p>
          <a:p>
            <a:endParaRPr lang="cs-CZ" dirty="0" smtClean="0"/>
          </a:p>
          <a:p>
            <a:r>
              <a:rPr lang="cs-CZ" u="sng" dirty="0" smtClean="0"/>
              <a:t>řešení</a:t>
            </a:r>
            <a:r>
              <a:rPr lang="cs-CZ" dirty="0" smtClean="0"/>
              <a:t> odborných problémů, které nemají podporu v metodických materiálech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510" y="2777070"/>
            <a:ext cx="2001682" cy="258444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b="1" dirty="0" smtClean="0"/>
              <a:t>nedodržování lhůt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b="1" dirty="0" smtClean="0"/>
              <a:t>způsobu práce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21882" y="2444013"/>
            <a:ext cx="1983394" cy="2395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2688426" y="466344"/>
            <a:ext cx="7470558" cy="566928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84632" y="466344"/>
            <a:ext cx="2112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000" dirty="0" smtClean="0">
              <a:solidFill>
                <a:srgbClr val="FF0000"/>
              </a:solidFill>
            </a:endParaRPr>
          </a:p>
          <a:p>
            <a:pPr algn="ctr"/>
            <a:endParaRPr lang="cs-CZ" sz="2000" dirty="0" smtClean="0">
              <a:solidFill>
                <a:srgbClr val="FF0000"/>
              </a:solidFill>
            </a:endParaRPr>
          </a:p>
          <a:p>
            <a:pPr algn="ctr"/>
            <a:r>
              <a:rPr lang="cs-CZ" sz="2000" dirty="0" smtClean="0">
                <a:solidFill>
                  <a:srgbClr val="FF0000"/>
                </a:solidFill>
              </a:rPr>
              <a:t>PROBLÉMY OPPZH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0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Celkový přehled </a:t>
            </a:r>
            <a:r>
              <a:rPr lang="cs-CZ" sz="3200" b="1" dirty="0" smtClean="0"/>
              <a:t>dosud řešených </a:t>
            </a:r>
            <a:r>
              <a:rPr lang="cs-CZ" sz="3200" b="1" dirty="0" smtClean="0"/>
              <a:t>případů </a:t>
            </a:r>
            <a:r>
              <a:rPr lang="cs-CZ" sz="3200" b="1" dirty="0" smtClean="0"/>
              <a:t>  12/2015 </a:t>
            </a:r>
            <a:r>
              <a:rPr lang="cs-CZ" sz="3200" b="1" dirty="0" smtClean="0"/>
              <a:t>– 3/2019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170174"/>
              </p:ext>
            </p:extLst>
          </p:nvPr>
        </p:nvGraphicFramePr>
        <p:xfrm>
          <a:off x="429770" y="2160588"/>
          <a:ext cx="8845995" cy="379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665"/>
                <a:gridCol w="2948665"/>
                <a:gridCol w="2948665"/>
              </a:tblGrid>
              <a:tr h="847184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přijatých dokumentů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odeslaných posudků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170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53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109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dirty="0" smtClean="0"/>
                        <a:t>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118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dirty="0" smtClean="0"/>
                        <a:t>1-3/2019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</a:tr>
              <a:tr h="490829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</a:t>
                      </a:r>
                      <a:r>
                        <a:rPr lang="cs-CZ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20. 3. 2019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367</a:t>
                      </a:r>
                      <a:endParaRPr lang="cs-CZ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297</a:t>
                      </a:r>
                      <a:endParaRPr lang="cs-CZ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462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444386"/>
              </p:ext>
            </p:extLst>
          </p:nvPr>
        </p:nvGraphicFramePr>
        <p:xfrm>
          <a:off x="557784" y="713232"/>
          <a:ext cx="9500616" cy="549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40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Činnosti v nové etapě PZH </a:t>
            </a:r>
            <a:r>
              <a:rPr lang="cs-CZ" sz="3200" b="1" dirty="0" smtClean="0"/>
              <a:t>podle </a:t>
            </a:r>
            <a:r>
              <a:rPr lang="cs-CZ" sz="3200" b="1" dirty="0" smtClean="0"/>
              <a:t>zákona č.224/2015 o PZH </a:t>
            </a:r>
            <a:br>
              <a:rPr lang="cs-CZ" sz="3200" b="1" dirty="0" smtClean="0"/>
            </a:br>
            <a:endParaRPr lang="cs-CZ" sz="2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700784"/>
            <a:ext cx="9307737" cy="472744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000" dirty="0" smtClean="0"/>
              <a:t>Posuzování bezpečnostních dokumentů podle zákona č. 224/2015 Sb.</a:t>
            </a:r>
          </a:p>
          <a:p>
            <a:r>
              <a:rPr lang="cs-CZ" sz="2000" dirty="0" smtClean="0"/>
              <a:t>Aktualizované/nové dokumenty v období 12/2015 – </a:t>
            </a:r>
            <a:r>
              <a:rPr lang="cs-CZ" sz="2000" dirty="0" smtClean="0"/>
              <a:t>3/2019 </a:t>
            </a:r>
            <a:r>
              <a:rPr lang="cs-CZ" sz="2000" dirty="0"/>
              <a:t>již </a:t>
            </a:r>
            <a:r>
              <a:rPr lang="cs-CZ" sz="2000" dirty="0" smtClean="0"/>
              <a:t>předložila převážná většina provozovatelů v působnosti zákona o PZH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k 20. 3. 2019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/>
              <a:t>evidováno </a:t>
            </a:r>
            <a:r>
              <a:rPr lang="cs-CZ" sz="2000" b="1" dirty="0" smtClean="0">
                <a:solidFill>
                  <a:schemeClr val="tx1"/>
                </a:solidFill>
              </a:rPr>
              <a:t>367</a:t>
            </a:r>
            <a:r>
              <a:rPr lang="cs-CZ" sz="2000" dirty="0" smtClean="0"/>
              <a:t> případů (v součtu první i opravené/doplněné verze)</a:t>
            </a:r>
          </a:p>
          <a:p>
            <a:pPr lvl="1"/>
            <a:r>
              <a:rPr lang="cs-CZ" sz="2000" dirty="0" smtClean="0"/>
              <a:t>dokončeno včetně finálního posudku </a:t>
            </a:r>
            <a:r>
              <a:rPr lang="cs-CZ" sz="2000" b="1" dirty="0" smtClean="0">
                <a:solidFill>
                  <a:schemeClr val="tx1"/>
                </a:solidFill>
              </a:rPr>
              <a:t>297</a:t>
            </a:r>
            <a:r>
              <a:rPr lang="cs-CZ" sz="2000" b="1" dirty="0" smtClean="0"/>
              <a:t> </a:t>
            </a:r>
            <a:endParaRPr lang="cs-CZ" sz="2000" dirty="0" smtClean="0"/>
          </a:p>
          <a:p>
            <a:pPr lvl="1"/>
            <a:r>
              <a:rPr lang="cs-CZ" sz="2000" u="sng" dirty="0" smtClean="0"/>
              <a:t>ne</a:t>
            </a:r>
            <a:r>
              <a:rPr lang="cs-CZ" sz="2000" dirty="0" smtClean="0"/>
              <a:t>dokončeny </a:t>
            </a:r>
            <a:r>
              <a:rPr lang="cs-CZ" sz="2000" dirty="0" smtClean="0"/>
              <a:t>ještě některé případy z roku 2017 a cca 2/3 případů z roku 2018</a:t>
            </a:r>
          </a:p>
          <a:p>
            <a:pPr lvl="1"/>
            <a:r>
              <a:rPr lang="cs-CZ" sz="2000" dirty="0" smtClean="0"/>
              <a:t>na některých dokumentech se pro nedostatek kapacit dosud </a:t>
            </a:r>
            <a:r>
              <a:rPr lang="cs-CZ" sz="2000" dirty="0" smtClean="0"/>
              <a:t>nepracuje…</a:t>
            </a:r>
            <a:endParaRPr lang="cs-CZ" sz="2000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205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762000"/>
          </a:xfrm>
        </p:spPr>
        <p:txBody>
          <a:bodyPr>
            <a:normAutofit/>
          </a:bodyPr>
          <a:lstStyle/>
          <a:p>
            <a:r>
              <a:rPr lang="cs-CZ" sz="3200" b="1" dirty="0"/>
              <a:t>Postup </a:t>
            </a:r>
            <a:r>
              <a:rPr lang="cs-CZ" sz="3200" b="1" dirty="0" smtClean="0"/>
              <a:t>zpracovatele </a:t>
            </a:r>
            <a:r>
              <a:rPr lang="cs-CZ" sz="3200" b="1" dirty="0"/>
              <a:t>posudku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511" y="1664208"/>
            <a:ext cx="9243729" cy="437715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Každý „případ“ představuje </a:t>
            </a:r>
            <a:r>
              <a:rPr lang="cs-CZ" sz="2000" u="sng" dirty="0"/>
              <a:t>prostudování</a:t>
            </a:r>
            <a:r>
              <a:rPr lang="cs-CZ" sz="2000" dirty="0"/>
              <a:t> </a:t>
            </a:r>
            <a:r>
              <a:rPr lang="cs-CZ" sz="2000" dirty="0" smtClean="0"/>
              <a:t>základního bezpečnostního dokumentu a jeho příloh </a:t>
            </a:r>
            <a:r>
              <a:rPr lang="cs-CZ" sz="2000" dirty="0"/>
              <a:t>(podrobné analýzy, studie, grafické materiály, vnitřní předpisy…) 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každém případu pracují 2 – 4 posuzovatelé, </a:t>
            </a:r>
            <a:r>
              <a:rPr lang="cs-CZ" sz="2000" u="sng" dirty="0"/>
              <a:t>vždy analytik a posuzovatel zaměřený na systémy </a:t>
            </a:r>
            <a:r>
              <a:rPr lang="cs-CZ" sz="2000" u="sng" dirty="0" smtClean="0"/>
              <a:t>řízení</a:t>
            </a:r>
          </a:p>
          <a:p>
            <a:r>
              <a:rPr lang="cs-CZ" sz="2000" dirty="0"/>
              <a:t>Posuzovatelé jsou zavázáni důslednou kontrolou naplnění požadavků ve </a:t>
            </a:r>
            <a:r>
              <a:rPr lang="cs-CZ" sz="2000" u="sng" dirty="0"/>
              <a:t>všech</a:t>
            </a:r>
            <a:r>
              <a:rPr lang="cs-CZ" sz="2000" dirty="0"/>
              <a:t> požadovaných položkách a </a:t>
            </a:r>
            <a:r>
              <a:rPr lang="cs-CZ" sz="2000" u="sng" dirty="0"/>
              <a:t>formalizovanými zápisy</a:t>
            </a:r>
            <a:r>
              <a:rPr lang="cs-CZ" sz="2000" dirty="0"/>
              <a:t> do posuzovacích formulářů</a:t>
            </a:r>
          </a:p>
          <a:p>
            <a:r>
              <a:rPr lang="cs-CZ" sz="2000" dirty="0" smtClean="0"/>
              <a:t>Podklady externích spolupracovníků jsou ještě </a:t>
            </a:r>
            <a:r>
              <a:rPr lang="cs-CZ" sz="2000" u="sng" dirty="0" smtClean="0"/>
              <a:t>interně revidovány</a:t>
            </a:r>
            <a:endParaRPr lang="cs-CZ" sz="2000" u="sng" dirty="0"/>
          </a:p>
          <a:p>
            <a:r>
              <a:rPr lang="cs-CZ" sz="2000" dirty="0"/>
              <a:t>Z dílčích podkladů externích/interních vzniká </a:t>
            </a:r>
            <a:r>
              <a:rPr lang="cs-CZ" sz="2000" u="sng" dirty="0"/>
              <a:t>finální posudek a příloha</a:t>
            </a:r>
            <a:r>
              <a:rPr lang="cs-CZ" sz="2000" dirty="0"/>
              <a:t> s podrobným zhodnocením jednotlivých </a:t>
            </a:r>
            <a:r>
              <a:rPr lang="cs-CZ" sz="2000" dirty="0" smtClean="0"/>
              <a:t>částí/kapitol dokumentu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3553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-vubp" id="{9C4E8E18-03C7-47F7-81BB-D44B6BBE69CA}" vid="{4FAB57F7-855C-4811-B6FA-38CD3AF2FA9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chemické_látky_prevence _závažných_havárií_24-05-18</Template>
  <TotalTime>1237</TotalTime>
  <Words>765</Words>
  <Application>Microsoft Office PowerPoint</Application>
  <PresentationFormat>Širokoúhlá obrazovka</PresentationFormat>
  <Paragraphs>123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Faseta</vt:lpstr>
      <vt:lpstr>Aktuální situace v posuzování bezpečnostních dokumentací z pohledu zpracovatele posudku </vt:lpstr>
      <vt:lpstr>Odborné pracoviště pro prevenci závažných havárií  „OPPZH“</vt:lpstr>
      <vt:lpstr>Prevence závažných havárií a posuzování bezpečnostních dokumentací</vt:lpstr>
      <vt:lpstr>Související právní předpisy a metodické materiály</vt:lpstr>
      <vt:lpstr>Kritika kvůli</vt:lpstr>
      <vt:lpstr>Celkový přehled dosud řešených případů   12/2015 – 3/2019</vt:lpstr>
      <vt:lpstr>Prezentace aplikace PowerPoint</vt:lpstr>
      <vt:lpstr>Činnosti v nové etapě PZH podle zákona č.224/2015 o PZH  </vt:lpstr>
      <vt:lpstr>Postup zpracovatele posudku </vt:lpstr>
      <vt:lpstr>Přístup zpracovatele posudku    1/2 </vt:lpstr>
      <vt:lpstr>Přístup zpracovatele posudku    2/2  </vt:lpstr>
      <vt:lpstr>Schválené dokumentace  stav k 20. 3. 2019</vt:lpstr>
      <vt:lpstr>Shrnutí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Pražáková Martina</dc:creator>
  <cp:keywords/>
  <cp:lastModifiedBy>Pražáková Martina</cp:lastModifiedBy>
  <cp:revision>146</cp:revision>
  <cp:lastPrinted>2019-03-19T10:41:02Z</cp:lastPrinted>
  <dcterms:created xsi:type="dcterms:W3CDTF">2018-05-21T11:27:17Z</dcterms:created>
  <dcterms:modified xsi:type="dcterms:W3CDTF">2019-03-19T11:33:44Z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