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2"/>
  </p:sldMasterIdLst>
  <p:notesMasterIdLst>
    <p:notesMasterId r:id="rId28"/>
  </p:notesMasterIdLst>
  <p:handoutMasterIdLst>
    <p:handoutMasterId r:id="rId29"/>
  </p:handoutMasterIdLst>
  <p:sldIdLst>
    <p:sldId id="257" r:id="rId3"/>
    <p:sldId id="277" r:id="rId4"/>
    <p:sldId id="278" r:id="rId5"/>
    <p:sldId id="279" r:id="rId6"/>
    <p:sldId id="280" r:id="rId7"/>
    <p:sldId id="281" r:id="rId8"/>
    <p:sldId id="282" r:id="rId9"/>
    <p:sldId id="284" r:id="rId10"/>
    <p:sldId id="288" r:id="rId11"/>
    <p:sldId id="289" r:id="rId12"/>
    <p:sldId id="290" r:id="rId13"/>
    <p:sldId id="291" r:id="rId14"/>
    <p:sldId id="292" r:id="rId15"/>
    <p:sldId id="293" r:id="rId16"/>
    <p:sldId id="294" r:id="rId17"/>
    <p:sldId id="295" r:id="rId18"/>
    <p:sldId id="296" r:id="rId19"/>
    <p:sldId id="297" r:id="rId20"/>
    <p:sldId id="286" r:id="rId21"/>
    <p:sldId id="287" r:id="rId22"/>
    <p:sldId id="285" r:id="rId23"/>
    <p:sldId id="299" r:id="rId24"/>
    <p:sldId id="301" r:id="rId25"/>
    <p:sldId id="300" r:id="rId26"/>
    <p:sldId id="303" r:id="rId2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65E3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3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 dirty="0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CE7BFED-4437-444E-A41C-23926E33AEC1}" type="datetimeFigureOut">
              <a:rPr lang="cs-CZ" smtClean="0"/>
              <a:t>18. 3. 2019</a:t>
            </a:fld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9CCB35F-C870-4E60-BC29-9B57670E2E10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13230598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 dirty="0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DC8A139-A119-45C9-AEF0-F60B60B5FF3B}" type="datetimeFigureOut">
              <a:rPr lang="cs-CZ" smtClean="0"/>
              <a:t>18. 3. 2019</a:t>
            </a:fld>
            <a:endParaRPr lang="cs-CZ" dirty="0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 dirty="0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dirty="0" smtClean="0"/>
              <a:t>Kliknutím lze upravit styly předlohy textu.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  <a:p>
            <a:pPr lvl="3"/>
            <a:r>
              <a:rPr lang="cs-CZ" dirty="0" smtClean="0"/>
              <a:t>Čtvrtá úroveň</a:t>
            </a:r>
          </a:p>
          <a:p>
            <a:pPr lvl="4"/>
            <a:r>
              <a:rPr lang="cs-CZ" dirty="0" smtClean="0"/>
              <a:t>Pátá úroveň</a:t>
            </a:r>
            <a:endParaRPr lang="cs-CZ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ECADAE9-1241-4843-B891-EDF27151D0B0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0687185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Přímá spojnice 6"/>
          <p:cNvCxnSpPr/>
          <p:nvPr/>
        </p:nvCxnSpPr>
        <p:spPr>
          <a:xfrm>
            <a:off x="9373453" y="0"/>
            <a:ext cx="1219518" cy="6858000"/>
          </a:xfrm>
          <a:prstGeom prst="line">
            <a:avLst/>
          </a:prstGeom>
          <a:ln w="952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Přímá spojnice 7"/>
          <p:cNvCxnSpPr/>
          <p:nvPr/>
        </p:nvCxnSpPr>
        <p:spPr>
          <a:xfrm flipV="1">
            <a:off x="7427201" y="3681414"/>
            <a:ext cx="4764799" cy="3176587"/>
          </a:xfrm>
          <a:prstGeom prst="line">
            <a:avLst/>
          </a:prstGeom>
          <a:ln w="952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Volný tvar 8"/>
          <p:cNvSpPr/>
          <p:nvPr/>
        </p:nvSpPr>
        <p:spPr>
          <a:xfrm>
            <a:off x="9188726" y="-8467"/>
            <a:ext cx="3006450" cy="6866467"/>
          </a:xfrm>
          <a:custGeom>
            <a:avLst/>
            <a:gdLst>
              <a:gd name="connsiteX0" fmla="*/ 2023534 w 3005667"/>
              <a:gd name="connsiteY0" fmla="*/ 8467 h 6866467"/>
              <a:gd name="connsiteX1" fmla="*/ 0 w 3005667"/>
              <a:gd name="connsiteY1" fmla="*/ 6866467 h 6866467"/>
              <a:gd name="connsiteX2" fmla="*/ 2997200 w 3005667"/>
              <a:gd name="connsiteY2" fmla="*/ 6858000 h 6866467"/>
              <a:gd name="connsiteX3" fmla="*/ 3005667 w 3005667"/>
              <a:gd name="connsiteY3" fmla="*/ 0 h 6866467"/>
              <a:gd name="connsiteX4" fmla="*/ 2023534 w 3005667"/>
              <a:gd name="connsiteY4" fmla="*/ 8467 h 68664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05667" h="6866467">
                <a:moveTo>
                  <a:pt x="2023534" y="8467"/>
                </a:moveTo>
                <a:lnTo>
                  <a:pt x="0" y="6866467"/>
                </a:lnTo>
                <a:lnTo>
                  <a:pt x="2997200" y="6858000"/>
                </a:lnTo>
                <a:cubicBezTo>
                  <a:pt x="3000022" y="4572000"/>
                  <a:pt x="3002845" y="2286000"/>
                  <a:pt x="3005667" y="0"/>
                </a:cubicBezTo>
                <a:lnTo>
                  <a:pt x="2023534" y="8467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1800" dirty="0"/>
          </a:p>
        </p:txBody>
      </p:sp>
      <p:sp>
        <p:nvSpPr>
          <p:cNvPr id="10" name="Volný tvar 9"/>
          <p:cNvSpPr/>
          <p:nvPr/>
        </p:nvSpPr>
        <p:spPr>
          <a:xfrm>
            <a:off x="9603701" y="-8467"/>
            <a:ext cx="2591475" cy="6866467"/>
          </a:xfrm>
          <a:custGeom>
            <a:avLst/>
            <a:gdLst>
              <a:gd name="connsiteX0" fmla="*/ 0 w 2590800"/>
              <a:gd name="connsiteY0" fmla="*/ 0 h 6866467"/>
              <a:gd name="connsiteX1" fmla="*/ 1202267 w 2590800"/>
              <a:gd name="connsiteY1" fmla="*/ 6866467 h 6866467"/>
              <a:gd name="connsiteX2" fmla="*/ 2590800 w 2590800"/>
              <a:gd name="connsiteY2" fmla="*/ 6866467 h 6866467"/>
              <a:gd name="connsiteX3" fmla="*/ 2582333 w 2590800"/>
              <a:gd name="connsiteY3" fmla="*/ 0 h 6866467"/>
              <a:gd name="connsiteX4" fmla="*/ 0 w 2590800"/>
              <a:gd name="connsiteY4" fmla="*/ 0 h 68664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90800" h="6866467">
                <a:moveTo>
                  <a:pt x="0" y="0"/>
                </a:moveTo>
                <a:lnTo>
                  <a:pt x="1202267" y="6866467"/>
                </a:lnTo>
                <a:lnTo>
                  <a:pt x="2590800" y="6866467"/>
                </a:lnTo>
                <a:cubicBezTo>
                  <a:pt x="2587978" y="4577645"/>
                  <a:pt x="2585155" y="2288822"/>
                  <a:pt x="2582333" y="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1800" dirty="0"/>
          </a:p>
        </p:txBody>
      </p:sp>
      <p:sp>
        <p:nvSpPr>
          <p:cNvPr id="11" name="Volný tvar 10"/>
          <p:cNvSpPr/>
          <p:nvPr/>
        </p:nvSpPr>
        <p:spPr>
          <a:xfrm>
            <a:off x="8934660" y="3048000"/>
            <a:ext cx="3260516" cy="3810000"/>
          </a:xfrm>
          <a:custGeom>
            <a:avLst/>
            <a:gdLst>
              <a:gd name="connsiteX0" fmla="*/ 0 w 3259667"/>
              <a:gd name="connsiteY0" fmla="*/ 3810000 h 3810000"/>
              <a:gd name="connsiteX1" fmla="*/ 3251200 w 3259667"/>
              <a:gd name="connsiteY1" fmla="*/ 0 h 3810000"/>
              <a:gd name="connsiteX2" fmla="*/ 3259667 w 3259667"/>
              <a:gd name="connsiteY2" fmla="*/ 3810000 h 3810000"/>
              <a:gd name="connsiteX3" fmla="*/ 0 w 3259667"/>
              <a:gd name="connsiteY3" fmla="*/ 3810000 h 38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259667" h="3810000">
                <a:moveTo>
                  <a:pt x="0" y="3810000"/>
                </a:moveTo>
                <a:lnTo>
                  <a:pt x="3251200" y="0"/>
                </a:lnTo>
                <a:cubicBezTo>
                  <a:pt x="3254022" y="1270000"/>
                  <a:pt x="3256845" y="2540000"/>
                  <a:pt x="3259667" y="3810000"/>
                </a:cubicBezTo>
                <a:lnTo>
                  <a:pt x="0" y="3810000"/>
                </a:lnTo>
                <a:close/>
              </a:path>
            </a:pathLst>
          </a:custGeom>
          <a:solidFill>
            <a:schemeClr val="accent2">
              <a:alpha val="72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1800" dirty="0"/>
          </a:p>
        </p:txBody>
      </p:sp>
      <p:sp>
        <p:nvSpPr>
          <p:cNvPr id="12" name="Volný tvar 11"/>
          <p:cNvSpPr/>
          <p:nvPr/>
        </p:nvSpPr>
        <p:spPr>
          <a:xfrm>
            <a:off x="9341166" y="-8467"/>
            <a:ext cx="2854010" cy="6866467"/>
          </a:xfrm>
          <a:custGeom>
            <a:avLst/>
            <a:gdLst>
              <a:gd name="connsiteX0" fmla="*/ 0 w 2853267"/>
              <a:gd name="connsiteY0" fmla="*/ 0 h 6866467"/>
              <a:gd name="connsiteX1" fmla="*/ 2472267 w 2853267"/>
              <a:gd name="connsiteY1" fmla="*/ 6866467 h 6866467"/>
              <a:gd name="connsiteX2" fmla="*/ 2853267 w 2853267"/>
              <a:gd name="connsiteY2" fmla="*/ 6858000 h 6866467"/>
              <a:gd name="connsiteX3" fmla="*/ 2853267 w 2853267"/>
              <a:gd name="connsiteY3" fmla="*/ 0 h 6866467"/>
              <a:gd name="connsiteX4" fmla="*/ 0 w 2853267"/>
              <a:gd name="connsiteY4" fmla="*/ 0 h 68664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53267" h="6866467">
                <a:moveTo>
                  <a:pt x="0" y="0"/>
                </a:moveTo>
                <a:lnTo>
                  <a:pt x="2472267" y="6866467"/>
                </a:lnTo>
                <a:lnTo>
                  <a:pt x="2853267" y="6858000"/>
                </a:lnTo>
                <a:lnTo>
                  <a:pt x="2853267" y="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1800" dirty="0"/>
          </a:p>
        </p:txBody>
      </p:sp>
      <p:sp>
        <p:nvSpPr>
          <p:cNvPr id="13" name="Volný tvar 12"/>
          <p:cNvSpPr/>
          <p:nvPr/>
        </p:nvSpPr>
        <p:spPr>
          <a:xfrm>
            <a:off x="10907908" y="-8467"/>
            <a:ext cx="1287268" cy="6866467"/>
          </a:xfrm>
          <a:custGeom>
            <a:avLst/>
            <a:gdLst>
              <a:gd name="connsiteX0" fmla="*/ 1016000 w 1286933"/>
              <a:gd name="connsiteY0" fmla="*/ 0 h 6866467"/>
              <a:gd name="connsiteX1" fmla="*/ 0 w 1286933"/>
              <a:gd name="connsiteY1" fmla="*/ 6866467 h 6866467"/>
              <a:gd name="connsiteX2" fmla="*/ 1286933 w 1286933"/>
              <a:gd name="connsiteY2" fmla="*/ 6866467 h 6866467"/>
              <a:gd name="connsiteX3" fmla="*/ 1278466 w 1286933"/>
              <a:gd name="connsiteY3" fmla="*/ 0 h 6866467"/>
              <a:gd name="connsiteX4" fmla="*/ 1016000 w 1286933"/>
              <a:gd name="connsiteY4" fmla="*/ 0 h 68664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86933" h="6866467">
                <a:moveTo>
                  <a:pt x="1016000" y="0"/>
                </a:moveTo>
                <a:lnTo>
                  <a:pt x="0" y="6866467"/>
                </a:lnTo>
                <a:lnTo>
                  <a:pt x="1286933" y="6866467"/>
                </a:lnTo>
                <a:cubicBezTo>
                  <a:pt x="1284111" y="4577645"/>
                  <a:pt x="1281288" y="2288822"/>
                  <a:pt x="1278466" y="0"/>
                </a:cubicBezTo>
                <a:lnTo>
                  <a:pt x="1016000" y="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1800" dirty="0"/>
          </a:p>
        </p:txBody>
      </p:sp>
      <p:sp>
        <p:nvSpPr>
          <p:cNvPr id="14" name="Volný tvar 13"/>
          <p:cNvSpPr/>
          <p:nvPr/>
        </p:nvSpPr>
        <p:spPr>
          <a:xfrm>
            <a:off x="10941783" y="-8468"/>
            <a:ext cx="1270575" cy="6866467"/>
          </a:xfrm>
          <a:custGeom>
            <a:avLst/>
            <a:gdLst>
              <a:gd name="connsiteX0" fmla="*/ 0 w 1244600"/>
              <a:gd name="connsiteY0" fmla="*/ 0 h 6874934"/>
              <a:gd name="connsiteX1" fmla="*/ 1117600 w 1244600"/>
              <a:gd name="connsiteY1" fmla="*/ 6866467 h 6874934"/>
              <a:gd name="connsiteX2" fmla="*/ 1244600 w 1244600"/>
              <a:gd name="connsiteY2" fmla="*/ 6874934 h 6874934"/>
              <a:gd name="connsiteX3" fmla="*/ 1236134 w 1244600"/>
              <a:gd name="connsiteY3" fmla="*/ 0 h 6874934"/>
              <a:gd name="connsiteX4" fmla="*/ 0 w 1244600"/>
              <a:gd name="connsiteY4" fmla="*/ 0 h 6874934"/>
              <a:gd name="connsiteX0" fmla="*/ 0 w 1253067"/>
              <a:gd name="connsiteY0" fmla="*/ 0 h 6874934"/>
              <a:gd name="connsiteX1" fmla="*/ 1117600 w 1253067"/>
              <a:gd name="connsiteY1" fmla="*/ 6866467 h 6874934"/>
              <a:gd name="connsiteX2" fmla="*/ 1244600 w 1253067"/>
              <a:gd name="connsiteY2" fmla="*/ 6874934 h 6874934"/>
              <a:gd name="connsiteX3" fmla="*/ 1253067 w 1253067"/>
              <a:gd name="connsiteY3" fmla="*/ 0 h 6874934"/>
              <a:gd name="connsiteX4" fmla="*/ 0 w 1253067"/>
              <a:gd name="connsiteY4" fmla="*/ 0 h 6874934"/>
              <a:gd name="connsiteX0" fmla="*/ 0 w 1270244"/>
              <a:gd name="connsiteY0" fmla="*/ 0 h 6866467"/>
              <a:gd name="connsiteX1" fmla="*/ 1117600 w 1270244"/>
              <a:gd name="connsiteY1" fmla="*/ 6866467 h 6866467"/>
              <a:gd name="connsiteX2" fmla="*/ 1270000 w 1270244"/>
              <a:gd name="connsiteY2" fmla="*/ 6866467 h 6866467"/>
              <a:gd name="connsiteX3" fmla="*/ 1253067 w 1270244"/>
              <a:gd name="connsiteY3" fmla="*/ 0 h 6866467"/>
              <a:gd name="connsiteX4" fmla="*/ 0 w 1270244"/>
              <a:gd name="connsiteY4" fmla="*/ 0 h 68664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70244" h="6866467">
                <a:moveTo>
                  <a:pt x="0" y="0"/>
                </a:moveTo>
                <a:lnTo>
                  <a:pt x="1117600" y="6866467"/>
                </a:lnTo>
                <a:lnTo>
                  <a:pt x="1270000" y="6866467"/>
                </a:lnTo>
                <a:cubicBezTo>
                  <a:pt x="1272822" y="4574822"/>
                  <a:pt x="1250245" y="2291645"/>
                  <a:pt x="1253067" y="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6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1800" dirty="0"/>
          </a:p>
        </p:txBody>
      </p:sp>
      <p:sp>
        <p:nvSpPr>
          <p:cNvPr id="15" name="Volný tvar 14"/>
          <p:cNvSpPr/>
          <p:nvPr/>
        </p:nvSpPr>
        <p:spPr>
          <a:xfrm>
            <a:off x="-8468" y="-8468"/>
            <a:ext cx="863825" cy="5698067"/>
          </a:xfrm>
          <a:custGeom>
            <a:avLst/>
            <a:gdLst>
              <a:gd name="connsiteX0" fmla="*/ 0 w 863600"/>
              <a:gd name="connsiteY0" fmla="*/ 8467 h 5698067"/>
              <a:gd name="connsiteX1" fmla="*/ 863600 w 863600"/>
              <a:gd name="connsiteY1" fmla="*/ 0 h 5698067"/>
              <a:gd name="connsiteX2" fmla="*/ 863600 w 863600"/>
              <a:gd name="connsiteY2" fmla="*/ 16934 h 5698067"/>
              <a:gd name="connsiteX3" fmla="*/ 0 w 863600"/>
              <a:gd name="connsiteY3" fmla="*/ 5698067 h 5698067"/>
              <a:gd name="connsiteX4" fmla="*/ 0 w 863600"/>
              <a:gd name="connsiteY4" fmla="*/ 8467 h 56980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63600" h="5698067">
                <a:moveTo>
                  <a:pt x="0" y="8467"/>
                </a:moveTo>
                <a:lnTo>
                  <a:pt x="863600" y="0"/>
                </a:lnTo>
                <a:lnTo>
                  <a:pt x="863600" y="16934"/>
                </a:lnTo>
                <a:lnTo>
                  <a:pt x="0" y="5698067"/>
                </a:lnTo>
                <a:lnTo>
                  <a:pt x="0" y="8467"/>
                </a:lnTo>
                <a:close/>
              </a:path>
            </a:pathLst>
          </a:cu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1800" dirty="0"/>
          </a:p>
        </p:txBody>
      </p:sp>
      <p:sp>
        <p:nvSpPr>
          <p:cNvPr id="16" name="Volný tvar 15"/>
          <p:cNvSpPr/>
          <p:nvPr/>
        </p:nvSpPr>
        <p:spPr>
          <a:xfrm>
            <a:off x="10374369" y="3589868"/>
            <a:ext cx="1820807" cy="3268133"/>
          </a:xfrm>
          <a:custGeom>
            <a:avLst/>
            <a:gdLst>
              <a:gd name="connsiteX0" fmla="*/ 0 w 1820333"/>
              <a:gd name="connsiteY0" fmla="*/ 3268133 h 3268133"/>
              <a:gd name="connsiteX1" fmla="*/ 1811866 w 1820333"/>
              <a:gd name="connsiteY1" fmla="*/ 0 h 3268133"/>
              <a:gd name="connsiteX2" fmla="*/ 1820333 w 1820333"/>
              <a:gd name="connsiteY2" fmla="*/ 3259666 h 3268133"/>
              <a:gd name="connsiteX3" fmla="*/ 0 w 1820333"/>
              <a:gd name="connsiteY3" fmla="*/ 3268133 h 32681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20333" h="3268133">
                <a:moveTo>
                  <a:pt x="0" y="3268133"/>
                </a:moveTo>
                <a:lnTo>
                  <a:pt x="1811866" y="0"/>
                </a:lnTo>
                <a:cubicBezTo>
                  <a:pt x="1814688" y="1086555"/>
                  <a:pt x="1817511" y="2173111"/>
                  <a:pt x="1820333" y="3259666"/>
                </a:cubicBezTo>
                <a:lnTo>
                  <a:pt x="0" y="3268133"/>
                </a:lnTo>
                <a:close/>
              </a:path>
            </a:pathLst>
          </a:custGeom>
          <a:solidFill>
            <a:schemeClr val="accent1"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1800" dirty="0"/>
          </a:p>
        </p:txBody>
      </p:sp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07460" y="2404534"/>
            <a:ext cx="776895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07460" y="4050834"/>
            <a:ext cx="7768959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11F0EC-4F60-4544-9956-271209A740FE}" type="datetimeFigureOut">
              <a:rPr lang="cs-CZ" smtClean="0"/>
              <a:t>18. 3. 2019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7A5AD-5AEC-42D0-A3BE-F46B40576360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7577274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dpis a titul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77512" y="609600"/>
            <a:ext cx="8598907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cs-CZ" smtClean="0"/>
              <a:t>Kliknutím lze upravit styl.</a:t>
            </a: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677512" y="4470400"/>
            <a:ext cx="8598907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11F0EC-4F60-4544-9956-271209A740FE}" type="datetimeFigureOut">
              <a:rPr lang="cs-CZ" smtClean="0"/>
              <a:t>18. 3. 2019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7A5AD-5AEC-42D0-A3BE-F46B40576360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5658487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bídka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31577" y="609600"/>
            <a:ext cx="809624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cs-CZ" smtClean="0"/>
              <a:t>Kliknutím lze upravit styl.</a:t>
            </a: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677512" y="4470400"/>
            <a:ext cx="8598907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11F0EC-4F60-4544-9956-271209A740FE}" type="datetimeFigureOut">
              <a:rPr lang="cs-CZ" smtClean="0"/>
              <a:t>18. 3. 2019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7A5AD-5AEC-42D0-A3BE-F46B40576360}" type="slidenum">
              <a:rPr lang="cs-CZ" smtClean="0"/>
              <a:t>‹#›</a:t>
            </a:fld>
            <a:endParaRPr lang="cs-CZ" dirty="0"/>
          </a:p>
        </p:txBody>
      </p:sp>
      <p:sp>
        <p:nvSpPr>
          <p:cNvPr id="23" name="Zástupný symbol pro text 9"/>
          <p:cNvSpPr>
            <a:spLocks noGrp="1"/>
          </p:cNvSpPr>
          <p:nvPr>
            <p:ph type="body" sz="quarter" idx="13"/>
          </p:nvPr>
        </p:nvSpPr>
        <p:spPr>
          <a:xfrm>
            <a:off x="1366495" y="3632200"/>
            <a:ext cx="7226406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20" name="TextovéPole 19"/>
          <p:cNvSpPr txBox="1"/>
          <p:nvPr/>
        </p:nvSpPr>
        <p:spPr>
          <a:xfrm>
            <a:off x="542011" y="790378"/>
            <a:ext cx="60975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algn="l" defTabSz="914400">
              <a:buNone/>
            </a:pPr>
            <a:r>
              <a:rPr lang="cs-CZ" sz="8000" b="0" i="0" baseline="0" dirty="0" smtClean="0">
                <a:solidFill>
                  <a:srgbClr val="90C226">
                    <a:lumMod val="60000"/>
                    <a:lumOff val="40000"/>
                  </a:srgbClr>
                </a:solidFill>
                <a:effectLst/>
                <a:latin typeface="Trebuchet MS" panose="020B0603020202020204" pitchFamily="34" charset="0"/>
                <a:ea typeface="+mn-ea"/>
                <a:cs typeface="+mn-cs"/>
              </a:rPr>
              <a:t>“</a:t>
            </a:r>
            <a:endParaRPr lang="cs-CZ" sz="8000" b="0" i="0" baseline="0" dirty="0">
              <a:solidFill>
                <a:srgbClr val="90C226">
                  <a:lumMod val="60000"/>
                  <a:lumOff val="40000"/>
                </a:srgbClr>
              </a:solidFill>
              <a:effectLst/>
              <a:latin typeface="Trebuchet MS" panose="020B0603020202020204" pitchFamily="34" charset="0"/>
              <a:ea typeface="+mn-ea"/>
              <a:cs typeface="+mn-cs"/>
            </a:endParaRPr>
          </a:p>
        </p:txBody>
      </p:sp>
      <p:sp>
        <p:nvSpPr>
          <p:cNvPr id="22" name="TextovéPole 21"/>
          <p:cNvSpPr txBox="1"/>
          <p:nvPr/>
        </p:nvSpPr>
        <p:spPr>
          <a:xfrm>
            <a:off x="8895327" y="2886556"/>
            <a:ext cx="60975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  <a:lvl1pPr lvl="0">
              <a:spcBef>
                <a:spcPct val="0"/>
              </a:spcBef>
              <a:buNone/>
              <a:defRPr sz="8000" b="0" cap="all" baseline="0">
                <a:ln w="3175" cmpd="sng">
                  <a:noFill/>
                </a:ln>
                <a:effectLst/>
                <a:latin typeface="Arial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algn="l" defTabSz="914400">
              <a:buNone/>
            </a:pPr>
            <a:r>
              <a:rPr lang="cs-CZ" sz="8000" b="0" i="0" dirty="0" smtClean="0">
                <a:solidFill>
                  <a:srgbClr val="90C226">
                    <a:lumMod val="60000"/>
                    <a:lumOff val="40000"/>
                  </a:srgbClr>
                </a:solidFill>
                <a:latin typeface="Trebuchet MS"/>
                <a:ea typeface="+mn-ea"/>
                <a:cs typeface="+mn-cs"/>
              </a:rPr>
              <a:t>”</a:t>
            </a:r>
            <a:endParaRPr lang="cs-CZ" sz="8000" b="0" i="0" dirty="0">
              <a:solidFill>
                <a:srgbClr val="90C226">
                  <a:lumMod val="60000"/>
                  <a:lumOff val="40000"/>
                </a:srgbClr>
              </a:solidFill>
              <a:latin typeface="Trebuchet MS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9981700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Jmenov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77512" y="1931988"/>
            <a:ext cx="8598907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cs-CZ" smtClean="0"/>
              <a:t>Kliknutím lze upravit styl.</a:t>
            </a: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677512" y="4527448"/>
            <a:ext cx="8598907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11F0EC-4F60-4544-9956-271209A740FE}" type="datetimeFigureOut">
              <a:rPr lang="cs-CZ" smtClean="0"/>
              <a:t>18. 3. 2019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7A5AD-5AEC-42D0-A3BE-F46B40576360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39670328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 s nabídk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31577" y="609600"/>
            <a:ext cx="809624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cs-CZ" smtClean="0"/>
              <a:t>Kliknutím lze upravit styl.</a:t>
            </a: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677512" y="4527448"/>
            <a:ext cx="8598907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11F0EC-4F60-4544-9956-271209A740FE}" type="datetimeFigureOut">
              <a:rPr lang="cs-CZ" smtClean="0"/>
              <a:t>18. 3. 2019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7A5AD-5AEC-42D0-A3BE-F46B40576360}" type="slidenum">
              <a:rPr lang="cs-CZ" smtClean="0"/>
              <a:t>‹#›</a:t>
            </a:fld>
            <a:endParaRPr lang="cs-CZ" dirty="0"/>
          </a:p>
        </p:txBody>
      </p:sp>
      <p:sp>
        <p:nvSpPr>
          <p:cNvPr id="23" name="Zástupný symbol pro text 9"/>
          <p:cNvSpPr>
            <a:spLocks noGrp="1"/>
          </p:cNvSpPr>
          <p:nvPr>
            <p:ph type="body" sz="quarter" idx="13"/>
          </p:nvPr>
        </p:nvSpPr>
        <p:spPr>
          <a:xfrm>
            <a:off x="677509" y="4013200"/>
            <a:ext cx="8598908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24" name="TextovéPole 23"/>
          <p:cNvSpPr txBox="1"/>
          <p:nvPr/>
        </p:nvSpPr>
        <p:spPr>
          <a:xfrm>
            <a:off x="542011" y="790378"/>
            <a:ext cx="60975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algn="l" defTabSz="914400">
              <a:buNone/>
            </a:pPr>
            <a:r>
              <a:rPr lang="cs-CZ" sz="8000" b="0" i="0" baseline="0" dirty="0" smtClean="0">
                <a:solidFill>
                  <a:srgbClr val="90C226">
                    <a:lumMod val="60000"/>
                    <a:lumOff val="40000"/>
                  </a:srgbClr>
                </a:solidFill>
                <a:effectLst/>
                <a:latin typeface="Trebuchet MS" panose="020B0603020202020204" pitchFamily="34" charset="0"/>
                <a:ea typeface="+mn-ea"/>
                <a:cs typeface="+mn-cs"/>
              </a:rPr>
              <a:t>“</a:t>
            </a:r>
            <a:endParaRPr lang="cs-CZ" sz="8000" b="0" i="0" baseline="0" dirty="0">
              <a:solidFill>
                <a:srgbClr val="90C226">
                  <a:lumMod val="60000"/>
                  <a:lumOff val="40000"/>
                </a:srgbClr>
              </a:solidFill>
              <a:effectLst/>
              <a:latin typeface="Trebuchet MS" panose="020B0603020202020204" pitchFamily="34" charset="0"/>
              <a:ea typeface="+mn-ea"/>
              <a:cs typeface="+mn-cs"/>
            </a:endParaRPr>
          </a:p>
        </p:txBody>
      </p:sp>
      <p:sp>
        <p:nvSpPr>
          <p:cNvPr id="25" name="TextovéPole 24"/>
          <p:cNvSpPr txBox="1"/>
          <p:nvPr/>
        </p:nvSpPr>
        <p:spPr>
          <a:xfrm>
            <a:off x="8895327" y="2886556"/>
            <a:ext cx="60975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  <a:lvl1pPr lvl="0">
              <a:spcBef>
                <a:spcPct val="0"/>
              </a:spcBef>
              <a:buNone/>
              <a:defRPr sz="8000" b="0" cap="all" baseline="0">
                <a:ln w="3175" cmpd="sng">
                  <a:noFill/>
                </a:ln>
                <a:effectLst/>
                <a:latin typeface="Arial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algn="l" defTabSz="914400">
              <a:buNone/>
            </a:pPr>
            <a:r>
              <a:rPr lang="cs-CZ" sz="8000" b="0" i="0" dirty="0" smtClean="0">
                <a:solidFill>
                  <a:srgbClr val="90C226">
                    <a:lumMod val="60000"/>
                    <a:lumOff val="40000"/>
                  </a:srgbClr>
                </a:solidFill>
                <a:latin typeface="Trebuchet MS"/>
                <a:ea typeface="+mn-ea"/>
                <a:cs typeface="+mn-cs"/>
              </a:rPr>
              <a:t>”</a:t>
            </a:r>
            <a:endParaRPr lang="cs-CZ" sz="8000" b="0" i="0" dirty="0">
              <a:solidFill>
                <a:srgbClr val="90C226">
                  <a:lumMod val="60000"/>
                  <a:lumOff val="40000"/>
                </a:srgbClr>
              </a:solidFill>
              <a:latin typeface="Trebuchet MS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9739887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avda nebo Neprav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5978" y="609600"/>
            <a:ext cx="8590440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cs-CZ" smtClean="0"/>
              <a:t>Kliknutím lze upravit styl.</a:t>
            </a: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677512" y="4527448"/>
            <a:ext cx="8598907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11F0EC-4F60-4544-9956-271209A740FE}" type="datetimeFigureOut">
              <a:rPr lang="cs-CZ" smtClean="0"/>
              <a:t>18. 3. 2019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7A5AD-5AEC-42D0-A3BE-F46B40576360}" type="slidenum">
              <a:rPr lang="cs-CZ" smtClean="0"/>
              <a:t>‹#›</a:t>
            </a:fld>
            <a:endParaRPr lang="cs-CZ" dirty="0"/>
          </a:p>
        </p:txBody>
      </p:sp>
      <p:sp>
        <p:nvSpPr>
          <p:cNvPr id="23" name="Zástupný symbol pro text 9"/>
          <p:cNvSpPr>
            <a:spLocks noGrp="1"/>
          </p:cNvSpPr>
          <p:nvPr>
            <p:ph type="body" sz="quarter" idx="13"/>
          </p:nvPr>
        </p:nvSpPr>
        <p:spPr>
          <a:xfrm>
            <a:off x="677509" y="4013200"/>
            <a:ext cx="8598908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</p:spTree>
    <p:extLst>
      <p:ext uri="{BB962C8B-B14F-4D97-AF65-F5344CB8AC3E}">
        <p14:creationId xmlns:p14="http://schemas.microsoft.com/office/powerpoint/2010/main" val="170431240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 dirty="0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11F0EC-4F60-4544-9956-271209A740FE}" type="datetimeFigureOut">
              <a:rPr lang="cs-CZ" smtClean="0"/>
              <a:t>18. 3. 2019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7A5AD-5AEC-42D0-A3BE-F46B40576360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15080958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7969749" y="609600"/>
            <a:ext cx="1305083" cy="5251451"/>
          </a:xfrm>
        </p:spPr>
        <p:txBody>
          <a:bodyPr vert="eaVert" anchor="ctr"/>
          <a:lstStyle/>
          <a:p>
            <a:r>
              <a:rPr lang="cs-CZ" smtClean="0"/>
              <a:t>Kliknutím lze upravit styl.</a:t>
            </a:r>
            <a:endParaRPr lang="cs-CZ" dirty="0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677511" y="609600"/>
            <a:ext cx="7061989" cy="5251450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11F0EC-4F60-4544-9956-271209A740FE}" type="datetimeFigureOut">
              <a:rPr lang="cs-CZ" smtClean="0"/>
              <a:t>18. 3. 2019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7A5AD-5AEC-42D0-A3BE-F46B40576360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0291648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cs-CZ" smtClean="0"/>
              <a:t>Kliknutím lze upravit styl.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11F0EC-4F60-4544-9956-271209A740FE}" type="datetimeFigureOut">
              <a:rPr lang="cs-CZ" smtClean="0"/>
              <a:t>18. 3. 2019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7A5AD-5AEC-42D0-A3BE-F46B40576360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5562839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77512" y="2700868"/>
            <a:ext cx="8598907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cs-CZ" smtClean="0"/>
              <a:t>Kliknutím lze upravit styl.</a:t>
            </a: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677512" y="4527448"/>
            <a:ext cx="8598907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11F0EC-4F60-4544-9956-271209A740FE}" type="datetimeFigureOut">
              <a:rPr lang="cs-CZ" smtClean="0"/>
              <a:t>18. 3. 2019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7A5AD-5AEC-42D0-A3BE-F46B40576360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4779490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677511" y="2160589"/>
            <a:ext cx="4185125" cy="3880772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5091296" y="2160590"/>
            <a:ext cx="4185124" cy="3880773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 dirty="0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11F0EC-4F60-4544-9956-271209A740FE}" type="datetimeFigureOut">
              <a:rPr lang="cs-CZ" smtClean="0"/>
              <a:t>18. 3. 2019</a:t>
            </a:fld>
            <a:endParaRPr lang="cs-CZ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7A5AD-5AEC-42D0-A3BE-F46B40576360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6876166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675922" y="2160983"/>
            <a:ext cx="41867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75922" y="2737246"/>
            <a:ext cx="4186713" cy="3304117"/>
          </a:xfrm>
        </p:spPr>
        <p:txBody>
          <a:bodyPr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 dirty="0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5089709" y="2160983"/>
            <a:ext cx="418670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5089710" y="2737246"/>
            <a:ext cx="4186707" cy="3304117"/>
          </a:xfrm>
        </p:spPr>
        <p:txBody>
          <a:bodyPr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 dirty="0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11F0EC-4F60-4544-9956-271209A740FE}" type="datetimeFigureOut">
              <a:rPr lang="cs-CZ" smtClean="0"/>
              <a:t>18. 3. 2019</a:t>
            </a:fld>
            <a:endParaRPr lang="cs-CZ" dirty="0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7A5AD-5AEC-42D0-A3BE-F46B40576360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3503312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77511" y="609600"/>
            <a:ext cx="8598907" cy="1320800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 dirty="0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11F0EC-4F60-4544-9956-271209A740FE}" type="datetimeFigureOut">
              <a:rPr lang="cs-CZ" smtClean="0"/>
              <a:t>18. 3. 2019</a:t>
            </a:fld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7A5AD-5AEC-42D0-A3BE-F46B40576360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1951658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11F0EC-4F60-4544-9956-271209A740FE}" type="datetimeFigureOut">
              <a:rPr lang="cs-CZ" smtClean="0"/>
              <a:t>18. 3. 2019</a:t>
            </a:fld>
            <a:endParaRPr lang="cs-CZ" dirty="0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7A5AD-5AEC-42D0-A3BE-F46B40576360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8978670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77510" y="1498604"/>
            <a:ext cx="385553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cs-CZ" smtClean="0"/>
              <a:t>Kliknutím lze upravit styl.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761701" y="514925"/>
            <a:ext cx="4514717" cy="5526437"/>
          </a:xfrm>
        </p:spPr>
        <p:txBody>
          <a:bodyPr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77510" y="2777069"/>
            <a:ext cx="385553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11F0EC-4F60-4544-9956-271209A740FE}" type="datetimeFigureOut">
              <a:rPr lang="cs-CZ" smtClean="0"/>
              <a:t>18. 3. 2019</a:t>
            </a:fld>
            <a:endParaRPr lang="cs-CZ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7A5AD-5AEC-42D0-A3BE-F46B40576360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7216253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77511" y="4800600"/>
            <a:ext cx="8598906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cs-CZ" smtClean="0"/>
              <a:t>Kliknutím lze upravit styl.</a:t>
            </a:r>
            <a:endParaRPr lang="cs-CZ" dirty="0"/>
          </a:p>
        </p:txBody>
      </p:sp>
      <p:sp>
        <p:nvSpPr>
          <p:cNvPr id="3" name="Piál 1Zástupný symbol pro obrázek 2"/>
          <p:cNvSpPr>
            <a:spLocks noGrp="1" noChangeAspect="1"/>
          </p:cNvSpPr>
          <p:nvPr>
            <p:ph type="pic" idx="1"/>
          </p:nvPr>
        </p:nvSpPr>
        <p:spPr>
          <a:xfrm>
            <a:off x="677511" y="609600"/>
            <a:ext cx="8598907" cy="3845718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Kliknutím na ikonu přidáte obrázek.</a:t>
            </a:r>
            <a:endParaRPr lang="cs-CZ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77511" y="5367338"/>
            <a:ext cx="8598906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11F0EC-4F60-4544-9956-271209A740FE}" type="datetimeFigureOut">
              <a:rPr lang="cs-CZ" smtClean="0"/>
              <a:t>18. 3. 2019</a:t>
            </a:fld>
            <a:endParaRPr lang="cs-CZ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7A5AD-5AEC-42D0-A3BE-F46B40576360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2907833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Přímá spojnice 6"/>
          <p:cNvCxnSpPr/>
          <p:nvPr/>
        </p:nvCxnSpPr>
        <p:spPr>
          <a:xfrm flipV="1">
            <a:off x="7427201" y="3681414"/>
            <a:ext cx="4764799" cy="3176587"/>
          </a:xfrm>
          <a:prstGeom prst="line">
            <a:avLst/>
          </a:prstGeom>
          <a:ln w="952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Přímá spojnice 7"/>
          <p:cNvCxnSpPr/>
          <p:nvPr/>
        </p:nvCxnSpPr>
        <p:spPr>
          <a:xfrm>
            <a:off x="9373453" y="0"/>
            <a:ext cx="1219518" cy="6858000"/>
          </a:xfrm>
          <a:prstGeom prst="line">
            <a:avLst/>
          </a:prstGeom>
          <a:ln w="952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Volný tvar 8"/>
          <p:cNvSpPr/>
          <p:nvPr/>
        </p:nvSpPr>
        <p:spPr>
          <a:xfrm>
            <a:off x="9188726" y="-8467"/>
            <a:ext cx="3006450" cy="6866467"/>
          </a:xfrm>
          <a:custGeom>
            <a:avLst/>
            <a:gdLst>
              <a:gd name="connsiteX0" fmla="*/ 2023534 w 3005667"/>
              <a:gd name="connsiteY0" fmla="*/ 8467 h 6866467"/>
              <a:gd name="connsiteX1" fmla="*/ 0 w 3005667"/>
              <a:gd name="connsiteY1" fmla="*/ 6866467 h 6866467"/>
              <a:gd name="connsiteX2" fmla="*/ 2997200 w 3005667"/>
              <a:gd name="connsiteY2" fmla="*/ 6858000 h 6866467"/>
              <a:gd name="connsiteX3" fmla="*/ 3005667 w 3005667"/>
              <a:gd name="connsiteY3" fmla="*/ 0 h 6866467"/>
              <a:gd name="connsiteX4" fmla="*/ 2023534 w 3005667"/>
              <a:gd name="connsiteY4" fmla="*/ 8467 h 68664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05667" h="6866467">
                <a:moveTo>
                  <a:pt x="2023534" y="8467"/>
                </a:moveTo>
                <a:lnTo>
                  <a:pt x="0" y="6866467"/>
                </a:lnTo>
                <a:lnTo>
                  <a:pt x="2997200" y="6858000"/>
                </a:lnTo>
                <a:cubicBezTo>
                  <a:pt x="3000022" y="4572000"/>
                  <a:pt x="3002845" y="2286000"/>
                  <a:pt x="3005667" y="0"/>
                </a:cubicBezTo>
                <a:lnTo>
                  <a:pt x="2023534" y="8467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1800" dirty="0"/>
          </a:p>
        </p:txBody>
      </p:sp>
      <p:sp>
        <p:nvSpPr>
          <p:cNvPr id="10" name="Volný tvar 9"/>
          <p:cNvSpPr/>
          <p:nvPr/>
        </p:nvSpPr>
        <p:spPr>
          <a:xfrm>
            <a:off x="9603701" y="-8467"/>
            <a:ext cx="2591475" cy="6866467"/>
          </a:xfrm>
          <a:custGeom>
            <a:avLst/>
            <a:gdLst>
              <a:gd name="connsiteX0" fmla="*/ 0 w 2590800"/>
              <a:gd name="connsiteY0" fmla="*/ 0 h 6866467"/>
              <a:gd name="connsiteX1" fmla="*/ 1202267 w 2590800"/>
              <a:gd name="connsiteY1" fmla="*/ 6866467 h 6866467"/>
              <a:gd name="connsiteX2" fmla="*/ 2590800 w 2590800"/>
              <a:gd name="connsiteY2" fmla="*/ 6866467 h 6866467"/>
              <a:gd name="connsiteX3" fmla="*/ 2582333 w 2590800"/>
              <a:gd name="connsiteY3" fmla="*/ 0 h 6866467"/>
              <a:gd name="connsiteX4" fmla="*/ 0 w 2590800"/>
              <a:gd name="connsiteY4" fmla="*/ 0 h 68664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90800" h="6866467">
                <a:moveTo>
                  <a:pt x="0" y="0"/>
                </a:moveTo>
                <a:lnTo>
                  <a:pt x="1202267" y="6866467"/>
                </a:lnTo>
                <a:lnTo>
                  <a:pt x="2590800" y="6866467"/>
                </a:lnTo>
                <a:cubicBezTo>
                  <a:pt x="2587978" y="4577645"/>
                  <a:pt x="2585155" y="2288822"/>
                  <a:pt x="2582333" y="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1800" dirty="0"/>
          </a:p>
        </p:txBody>
      </p:sp>
      <p:sp>
        <p:nvSpPr>
          <p:cNvPr id="11" name="Volný tvar 10"/>
          <p:cNvSpPr/>
          <p:nvPr/>
        </p:nvSpPr>
        <p:spPr>
          <a:xfrm>
            <a:off x="8934660" y="3048000"/>
            <a:ext cx="3260516" cy="3810000"/>
          </a:xfrm>
          <a:custGeom>
            <a:avLst/>
            <a:gdLst>
              <a:gd name="connsiteX0" fmla="*/ 0 w 3259667"/>
              <a:gd name="connsiteY0" fmla="*/ 3810000 h 3810000"/>
              <a:gd name="connsiteX1" fmla="*/ 3251200 w 3259667"/>
              <a:gd name="connsiteY1" fmla="*/ 0 h 3810000"/>
              <a:gd name="connsiteX2" fmla="*/ 3259667 w 3259667"/>
              <a:gd name="connsiteY2" fmla="*/ 3810000 h 3810000"/>
              <a:gd name="connsiteX3" fmla="*/ 0 w 3259667"/>
              <a:gd name="connsiteY3" fmla="*/ 3810000 h 38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259667" h="3810000">
                <a:moveTo>
                  <a:pt x="0" y="3810000"/>
                </a:moveTo>
                <a:lnTo>
                  <a:pt x="3251200" y="0"/>
                </a:lnTo>
                <a:cubicBezTo>
                  <a:pt x="3254022" y="1270000"/>
                  <a:pt x="3256845" y="2540000"/>
                  <a:pt x="3259667" y="3810000"/>
                </a:cubicBezTo>
                <a:lnTo>
                  <a:pt x="0" y="3810000"/>
                </a:lnTo>
                <a:close/>
              </a:path>
            </a:pathLst>
          </a:custGeom>
          <a:solidFill>
            <a:schemeClr val="accent2">
              <a:alpha val="72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1800" dirty="0"/>
          </a:p>
        </p:txBody>
      </p:sp>
      <p:sp>
        <p:nvSpPr>
          <p:cNvPr id="12" name="Volný tvar 11"/>
          <p:cNvSpPr/>
          <p:nvPr/>
        </p:nvSpPr>
        <p:spPr>
          <a:xfrm>
            <a:off x="9341166" y="-8467"/>
            <a:ext cx="2854010" cy="6866467"/>
          </a:xfrm>
          <a:custGeom>
            <a:avLst/>
            <a:gdLst>
              <a:gd name="connsiteX0" fmla="*/ 0 w 2853267"/>
              <a:gd name="connsiteY0" fmla="*/ 0 h 6866467"/>
              <a:gd name="connsiteX1" fmla="*/ 2472267 w 2853267"/>
              <a:gd name="connsiteY1" fmla="*/ 6866467 h 6866467"/>
              <a:gd name="connsiteX2" fmla="*/ 2853267 w 2853267"/>
              <a:gd name="connsiteY2" fmla="*/ 6858000 h 6866467"/>
              <a:gd name="connsiteX3" fmla="*/ 2853267 w 2853267"/>
              <a:gd name="connsiteY3" fmla="*/ 0 h 6866467"/>
              <a:gd name="connsiteX4" fmla="*/ 0 w 2853267"/>
              <a:gd name="connsiteY4" fmla="*/ 0 h 68664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53267" h="6866467">
                <a:moveTo>
                  <a:pt x="0" y="0"/>
                </a:moveTo>
                <a:lnTo>
                  <a:pt x="2472267" y="6866467"/>
                </a:lnTo>
                <a:lnTo>
                  <a:pt x="2853267" y="6858000"/>
                </a:lnTo>
                <a:lnTo>
                  <a:pt x="2853267" y="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1800" dirty="0"/>
          </a:p>
        </p:txBody>
      </p:sp>
      <p:sp>
        <p:nvSpPr>
          <p:cNvPr id="13" name="Volný tvar 12"/>
          <p:cNvSpPr/>
          <p:nvPr/>
        </p:nvSpPr>
        <p:spPr>
          <a:xfrm>
            <a:off x="10907908" y="-8467"/>
            <a:ext cx="1287268" cy="6866467"/>
          </a:xfrm>
          <a:custGeom>
            <a:avLst/>
            <a:gdLst>
              <a:gd name="connsiteX0" fmla="*/ 1016000 w 1286933"/>
              <a:gd name="connsiteY0" fmla="*/ 0 h 6866467"/>
              <a:gd name="connsiteX1" fmla="*/ 0 w 1286933"/>
              <a:gd name="connsiteY1" fmla="*/ 6866467 h 6866467"/>
              <a:gd name="connsiteX2" fmla="*/ 1286933 w 1286933"/>
              <a:gd name="connsiteY2" fmla="*/ 6866467 h 6866467"/>
              <a:gd name="connsiteX3" fmla="*/ 1278466 w 1286933"/>
              <a:gd name="connsiteY3" fmla="*/ 0 h 6866467"/>
              <a:gd name="connsiteX4" fmla="*/ 1016000 w 1286933"/>
              <a:gd name="connsiteY4" fmla="*/ 0 h 68664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86933" h="6866467">
                <a:moveTo>
                  <a:pt x="1016000" y="0"/>
                </a:moveTo>
                <a:lnTo>
                  <a:pt x="0" y="6866467"/>
                </a:lnTo>
                <a:lnTo>
                  <a:pt x="1286933" y="6866467"/>
                </a:lnTo>
                <a:cubicBezTo>
                  <a:pt x="1284111" y="4577645"/>
                  <a:pt x="1281288" y="2288822"/>
                  <a:pt x="1278466" y="0"/>
                </a:cubicBezTo>
                <a:lnTo>
                  <a:pt x="1016000" y="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1800" dirty="0"/>
          </a:p>
        </p:txBody>
      </p:sp>
      <p:sp>
        <p:nvSpPr>
          <p:cNvPr id="14" name="Volný tvar 13"/>
          <p:cNvSpPr/>
          <p:nvPr/>
        </p:nvSpPr>
        <p:spPr>
          <a:xfrm>
            <a:off x="10941783" y="-8468"/>
            <a:ext cx="1270575" cy="6866467"/>
          </a:xfrm>
          <a:custGeom>
            <a:avLst/>
            <a:gdLst>
              <a:gd name="connsiteX0" fmla="*/ 0 w 1244600"/>
              <a:gd name="connsiteY0" fmla="*/ 0 h 6874934"/>
              <a:gd name="connsiteX1" fmla="*/ 1117600 w 1244600"/>
              <a:gd name="connsiteY1" fmla="*/ 6866467 h 6874934"/>
              <a:gd name="connsiteX2" fmla="*/ 1244600 w 1244600"/>
              <a:gd name="connsiteY2" fmla="*/ 6874934 h 6874934"/>
              <a:gd name="connsiteX3" fmla="*/ 1236134 w 1244600"/>
              <a:gd name="connsiteY3" fmla="*/ 0 h 6874934"/>
              <a:gd name="connsiteX4" fmla="*/ 0 w 1244600"/>
              <a:gd name="connsiteY4" fmla="*/ 0 h 6874934"/>
              <a:gd name="connsiteX0" fmla="*/ 0 w 1253067"/>
              <a:gd name="connsiteY0" fmla="*/ 0 h 6874934"/>
              <a:gd name="connsiteX1" fmla="*/ 1117600 w 1253067"/>
              <a:gd name="connsiteY1" fmla="*/ 6866467 h 6874934"/>
              <a:gd name="connsiteX2" fmla="*/ 1244600 w 1253067"/>
              <a:gd name="connsiteY2" fmla="*/ 6874934 h 6874934"/>
              <a:gd name="connsiteX3" fmla="*/ 1253067 w 1253067"/>
              <a:gd name="connsiteY3" fmla="*/ 0 h 6874934"/>
              <a:gd name="connsiteX4" fmla="*/ 0 w 1253067"/>
              <a:gd name="connsiteY4" fmla="*/ 0 h 6874934"/>
              <a:gd name="connsiteX0" fmla="*/ 0 w 1270244"/>
              <a:gd name="connsiteY0" fmla="*/ 0 h 6866467"/>
              <a:gd name="connsiteX1" fmla="*/ 1117600 w 1270244"/>
              <a:gd name="connsiteY1" fmla="*/ 6866467 h 6866467"/>
              <a:gd name="connsiteX2" fmla="*/ 1270000 w 1270244"/>
              <a:gd name="connsiteY2" fmla="*/ 6866467 h 6866467"/>
              <a:gd name="connsiteX3" fmla="*/ 1253067 w 1270244"/>
              <a:gd name="connsiteY3" fmla="*/ 0 h 6866467"/>
              <a:gd name="connsiteX4" fmla="*/ 0 w 1270244"/>
              <a:gd name="connsiteY4" fmla="*/ 0 h 68664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70244" h="6866467">
                <a:moveTo>
                  <a:pt x="0" y="0"/>
                </a:moveTo>
                <a:lnTo>
                  <a:pt x="1117600" y="6866467"/>
                </a:lnTo>
                <a:lnTo>
                  <a:pt x="1270000" y="6866467"/>
                </a:lnTo>
                <a:cubicBezTo>
                  <a:pt x="1272822" y="4574822"/>
                  <a:pt x="1250245" y="2291645"/>
                  <a:pt x="1253067" y="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6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1800" dirty="0"/>
          </a:p>
        </p:txBody>
      </p:sp>
      <p:sp>
        <p:nvSpPr>
          <p:cNvPr id="15" name="Volný tvar 14"/>
          <p:cNvSpPr/>
          <p:nvPr/>
        </p:nvSpPr>
        <p:spPr>
          <a:xfrm>
            <a:off x="10374369" y="3589868"/>
            <a:ext cx="1820807" cy="3268133"/>
          </a:xfrm>
          <a:custGeom>
            <a:avLst/>
            <a:gdLst>
              <a:gd name="connsiteX0" fmla="*/ 0 w 1820333"/>
              <a:gd name="connsiteY0" fmla="*/ 3268133 h 3268133"/>
              <a:gd name="connsiteX1" fmla="*/ 1811866 w 1820333"/>
              <a:gd name="connsiteY1" fmla="*/ 0 h 3268133"/>
              <a:gd name="connsiteX2" fmla="*/ 1820333 w 1820333"/>
              <a:gd name="connsiteY2" fmla="*/ 3259666 h 3268133"/>
              <a:gd name="connsiteX3" fmla="*/ 0 w 1820333"/>
              <a:gd name="connsiteY3" fmla="*/ 3268133 h 32681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20333" h="3268133">
                <a:moveTo>
                  <a:pt x="0" y="3268133"/>
                </a:moveTo>
                <a:lnTo>
                  <a:pt x="1811866" y="0"/>
                </a:lnTo>
                <a:cubicBezTo>
                  <a:pt x="1814688" y="1086555"/>
                  <a:pt x="1817511" y="2173111"/>
                  <a:pt x="1820333" y="3259666"/>
                </a:cubicBezTo>
                <a:lnTo>
                  <a:pt x="0" y="3268133"/>
                </a:lnTo>
                <a:close/>
              </a:path>
            </a:pathLst>
          </a:custGeom>
          <a:solidFill>
            <a:schemeClr val="accent1"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1800" dirty="0"/>
          </a:p>
        </p:txBody>
      </p:sp>
      <p:sp>
        <p:nvSpPr>
          <p:cNvPr id="16" name="Volný tvar 15"/>
          <p:cNvSpPr/>
          <p:nvPr/>
        </p:nvSpPr>
        <p:spPr>
          <a:xfrm>
            <a:off x="-8469" y="4013201"/>
            <a:ext cx="457319" cy="2853267"/>
          </a:xfrm>
          <a:custGeom>
            <a:avLst/>
            <a:gdLst>
              <a:gd name="connsiteX0" fmla="*/ 0 w 457200"/>
              <a:gd name="connsiteY0" fmla="*/ 0 h 2853267"/>
              <a:gd name="connsiteX1" fmla="*/ 457200 w 457200"/>
              <a:gd name="connsiteY1" fmla="*/ 2853267 h 2853267"/>
              <a:gd name="connsiteX2" fmla="*/ 0 w 457200"/>
              <a:gd name="connsiteY2" fmla="*/ 2844800 h 2853267"/>
              <a:gd name="connsiteX3" fmla="*/ 0 w 457200"/>
              <a:gd name="connsiteY3" fmla="*/ 0 h 28532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7200" h="2853267">
                <a:moveTo>
                  <a:pt x="0" y="0"/>
                </a:moveTo>
                <a:lnTo>
                  <a:pt x="457200" y="2853267"/>
                </a:lnTo>
                <a:lnTo>
                  <a:pt x="0" y="2844800"/>
                </a:lnTo>
                <a:cubicBezTo>
                  <a:pt x="2822" y="1905000"/>
                  <a:pt x="5645" y="965200"/>
                  <a:pt x="0" y="0"/>
                </a:cubicBezTo>
                <a:close/>
              </a:path>
            </a:pathLst>
          </a:cu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cs-CZ" sz="1800" dirty="0"/>
          </a:p>
        </p:txBody>
      </p:sp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677511" y="609600"/>
            <a:ext cx="8598907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cs-CZ" dirty="0" smtClean="0"/>
              <a:t>Kliknutím lze upravit styl.</a:t>
            </a: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677511" y="2160590"/>
            <a:ext cx="8598907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dirty="0" smtClean="0"/>
              <a:t>Kliknutím lze upravit styly předlohy textu.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  <a:p>
            <a:pPr lvl="3"/>
            <a:r>
              <a:rPr lang="cs-CZ" dirty="0" smtClean="0"/>
              <a:t>Čtvrtá úroveň</a:t>
            </a:r>
          </a:p>
          <a:p>
            <a:pPr lvl="4"/>
            <a:r>
              <a:rPr lang="cs-CZ" dirty="0" smtClean="0"/>
              <a:t>Pátá úroveň</a:t>
            </a:r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7207010" y="6041363"/>
            <a:ext cx="91217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11F0EC-4F60-4544-9956-271209A740FE}" type="datetimeFigureOut">
              <a:rPr lang="cs-CZ" smtClean="0"/>
              <a:t>18. 3. 2019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677511" y="6041363"/>
            <a:ext cx="62992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592901" y="6041363"/>
            <a:ext cx="6835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EC7A5AD-5AEC-42D0-A3BE-F46B40576360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654197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6" name="Obdélník 8"/>
          <p:cNvSpPr>
            <a:spLocks noGrp="1" noChangeArrowheads="1"/>
          </p:cNvSpPr>
          <p:nvPr>
            <p:ph type="ctrTitle"/>
          </p:nvPr>
        </p:nvSpPr>
        <p:spPr>
          <a:xfrm>
            <a:off x="1326227" y="1219200"/>
            <a:ext cx="7768959" cy="1622854"/>
          </a:xfrm>
        </p:spPr>
        <p:txBody>
          <a:bodyPr/>
          <a:lstStyle/>
          <a:p>
            <a:pPr algn="ctr" defTabSz="457200">
              <a:spcBef>
                <a:spcPts val="0"/>
              </a:spcBef>
              <a:buNone/>
            </a:pPr>
            <a:r>
              <a:rPr lang="cs-CZ" sz="3200" b="1" cap="all" dirty="0" smtClean="0">
                <a:solidFill>
                  <a:schemeClr val="tx1"/>
                </a:solidFill>
                <a:latin typeface="Trebuchet MS"/>
              </a:rPr>
              <a:t>PROBLÉMY S PŘIJATELNOSTÍ RIZIKA PODLE ZÁKONA O PREVENCI ZÁVAŽNÝCH HAVÁRIÍ</a:t>
            </a:r>
            <a:endParaRPr lang="cs-CZ" sz="3200" b="1" i="0" cap="all" dirty="0">
              <a:solidFill>
                <a:schemeClr val="tx1"/>
              </a:solidFill>
              <a:latin typeface="Trebuchet MS"/>
            </a:endParaRPr>
          </a:p>
        </p:txBody>
      </p:sp>
      <p:sp>
        <p:nvSpPr>
          <p:cNvPr id="89097" name="Obdélník 9"/>
          <p:cNvSpPr>
            <a:spLocks noGrp="1" noChangeArrowheads="1"/>
          </p:cNvSpPr>
          <p:nvPr>
            <p:ph type="subTitle" idx="1"/>
          </p:nvPr>
        </p:nvSpPr>
        <p:spPr>
          <a:xfrm>
            <a:off x="1507460" y="3501081"/>
            <a:ext cx="7768959" cy="2067697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cs-CZ" b="1" dirty="0" smtClean="0">
                <a:solidFill>
                  <a:schemeClr val="tx1"/>
                </a:solidFill>
              </a:rPr>
              <a:t>Ing. Vilém Sluka</a:t>
            </a:r>
            <a:endParaRPr lang="cs-CZ" b="1" i="0" dirty="0" smtClean="0">
              <a:solidFill>
                <a:schemeClr val="tx1"/>
              </a:solidFill>
            </a:endParaRPr>
          </a:p>
          <a:p>
            <a:pPr marL="0" indent="0" algn="ctr">
              <a:buNone/>
            </a:pPr>
            <a:r>
              <a:rPr lang="cs-CZ" b="1" dirty="0" smtClean="0">
                <a:solidFill>
                  <a:schemeClr val="tx1"/>
                </a:solidFill>
              </a:rPr>
              <a:t>Výzkumný ústav bezpečnosti práce, v. v. i.</a:t>
            </a:r>
          </a:p>
          <a:p>
            <a:pPr marL="0" indent="0" algn="ctr">
              <a:buNone/>
            </a:pPr>
            <a:r>
              <a:rPr lang="cs-CZ" b="1" i="0" dirty="0" smtClean="0">
                <a:solidFill>
                  <a:schemeClr val="tx1"/>
                </a:solidFill>
              </a:rPr>
              <a:t>Odborné pracoviště pro prevenci závažných havárií (OPPZH)</a:t>
            </a:r>
          </a:p>
          <a:p>
            <a:pPr marL="0" indent="0" algn="ctr">
              <a:buNone/>
            </a:pPr>
            <a:r>
              <a:rPr lang="cs-CZ" b="1" dirty="0" smtClean="0">
                <a:solidFill>
                  <a:schemeClr val="tx1"/>
                </a:solidFill>
              </a:rPr>
              <a:t>Konference TVIP </a:t>
            </a:r>
            <a:r>
              <a:rPr lang="cs-CZ" b="1" dirty="0" err="1" smtClean="0">
                <a:solidFill>
                  <a:schemeClr val="tx1"/>
                </a:solidFill>
              </a:rPr>
              <a:t>Aprochem</a:t>
            </a:r>
            <a:r>
              <a:rPr lang="cs-CZ" b="1" dirty="0" smtClean="0">
                <a:solidFill>
                  <a:schemeClr val="tx1"/>
                </a:solidFill>
              </a:rPr>
              <a:t> 2019, Hustopeče 19. – 21. 3. 2019</a:t>
            </a: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2924" y="6365923"/>
            <a:ext cx="627695" cy="397342"/>
          </a:xfrm>
          <a:prstGeom prst="rect">
            <a:avLst/>
          </a:prstGeom>
        </p:spPr>
      </p:pic>
      <p:sp>
        <p:nvSpPr>
          <p:cNvPr id="5" name="TextovéPole 4"/>
          <p:cNvSpPr txBox="1"/>
          <p:nvPr/>
        </p:nvSpPr>
        <p:spPr>
          <a:xfrm>
            <a:off x="10904591" y="6297939"/>
            <a:ext cx="145809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700" b="1" dirty="0" smtClean="0">
                <a:solidFill>
                  <a:srgbClr val="265E39"/>
                </a:solidFill>
              </a:rPr>
              <a:t>Výzkumný ústav </a:t>
            </a:r>
            <a:br>
              <a:rPr lang="cs-CZ" sz="700" b="1" dirty="0" smtClean="0">
                <a:solidFill>
                  <a:srgbClr val="265E39"/>
                </a:solidFill>
              </a:rPr>
            </a:br>
            <a:r>
              <a:rPr lang="cs-CZ" sz="700" b="1" dirty="0" smtClean="0">
                <a:solidFill>
                  <a:srgbClr val="265E39"/>
                </a:solidFill>
              </a:rPr>
              <a:t>bezpečnosti práce, v. v. i.</a:t>
            </a:r>
          </a:p>
          <a:p>
            <a:r>
              <a:rPr lang="cs-CZ" sz="700" dirty="0" smtClean="0">
                <a:solidFill>
                  <a:srgbClr val="265E39"/>
                </a:solidFill>
              </a:rPr>
              <a:t>www.vubp.cz </a:t>
            </a:r>
            <a:br>
              <a:rPr lang="cs-CZ" sz="700" dirty="0" smtClean="0">
                <a:solidFill>
                  <a:srgbClr val="265E39"/>
                </a:solidFill>
              </a:rPr>
            </a:br>
            <a:r>
              <a:rPr lang="cs-CZ" sz="700" dirty="0" smtClean="0">
                <a:solidFill>
                  <a:srgbClr val="265E39"/>
                </a:solidFill>
              </a:rPr>
              <a:t>www.bozpinfo.cz</a:t>
            </a:r>
            <a:endParaRPr lang="cs-CZ" sz="700" dirty="0">
              <a:solidFill>
                <a:srgbClr val="265E3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79509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cs-CZ" sz="2800" b="1" dirty="0">
                <a:solidFill>
                  <a:schemeClr val="tx1"/>
                </a:solidFill>
              </a:rPr>
              <a:t>Způsob hodnocení přijatelnosti rizika závažných havárií podle zákona o prevenci závažných havárií </a:t>
            </a:r>
            <a:r>
              <a:rPr lang="cs-CZ" sz="2800" b="1" dirty="0" smtClean="0">
                <a:solidFill>
                  <a:schemeClr val="tx1"/>
                </a:solidFill>
              </a:rPr>
              <a:t>(3)</a:t>
            </a:r>
            <a:endParaRPr lang="cs-CZ" sz="28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400" b="1" dirty="0">
                <a:solidFill>
                  <a:schemeClr val="tx1"/>
                </a:solidFill>
              </a:rPr>
              <a:t>Kritérium přijatelnosti skupinového rizika scénáře závažné havárie pro okolí hodnoceného objektu je </a:t>
            </a:r>
            <a:r>
              <a:rPr lang="cs-CZ" sz="2400" b="1" dirty="0" smtClean="0">
                <a:solidFill>
                  <a:schemeClr val="tx1"/>
                </a:solidFill>
              </a:rPr>
              <a:t/>
            </a:r>
            <a:br>
              <a:rPr lang="cs-CZ" sz="2400" b="1" dirty="0" smtClean="0">
                <a:solidFill>
                  <a:schemeClr val="tx1"/>
                </a:solidFill>
              </a:rPr>
            </a:br>
            <a:r>
              <a:rPr lang="cs-CZ" sz="2400" b="1" dirty="0" smtClean="0">
                <a:solidFill>
                  <a:schemeClr val="tx1"/>
                </a:solidFill>
              </a:rPr>
              <a:t>dáno </a:t>
            </a:r>
            <a:r>
              <a:rPr lang="cs-CZ" sz="2400" b="1" dirty="0">
                <a:solidFill>
                  <a:schemeClr val="tx1"/>
                </a:solidFill>
              </a:rPr>
              <a:t>výrazem pro přijatelnou roční frekvenci závažné havárie</a:t>
            </a:r>
            <a:r>
              <a:rPr lang="cs-CZ" sz="2400" b="1" dirty="0" smtClean="0">
                <a:solidFill>
                  <a:schemeClr val="tx1"/>
                </a:solidFill>
              </a:rPr>
              <a:t>: </a:t>
            </a:r>
            <a:br>
              <a:rPr lang="cs-CZ" sz="2400" b="1" dirty="0" smtClean="0">
                <a:solidFill>
                  <a:schemeClr val="tx1"/>
                </a:solidFill>
              </a:rPr>
            </a:br>
            <a:endParaRPr lang="cs-CZ" sz="2400" b="1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sz="2400" b="1" dirty="0">
                <a:solidFill>
                  <a:schemeClr val="tx1"/>
                </a:solidFill>
              </a:rPr>
              <a:t> </a:t>
            </a:r>
            <a:r>
              <a:rPr lang="cs-CZ" sz="2400" b="1" dirty="0" smtClean="0">
                <a:solidFill>
                  <a:schemeClr val="tx1"/>
                </a:solidFill>
              </a:rPr>
              <a:t>  </a:t>
            </a:r>
            <a:r>
              <a:rPr lang="cs-CZ" sz="2400" b="1" i="1" dirty="0" smtClean="0">
                <a:solidFill>
                  <a:schemeClr val="tx1"/>
                </a:solidFill>
              </a:rPr>
              <a:t>F</a:t>
            </a:r>
            <a:r>
              <a:rPr lang="cs-CZ" sz="2400" b="1" i="1" baseline="-25000" dirty="0" smtClean="0">
                <a:solidFill>
                  <a:schemeClr val="tx1"/>
                </a:solidFill>
              </a:rPr>
              <a:t>p</a:t>
            </a:r>
            <a:r>
              <a:rPr lang="cs-CZ" sz="2400" b="1" dirty="0" smtClean="0">
                <a:solidFill>
                  <a:schemeClr val="tx1"/>
                </a:solidFill>
              </a:rPr>
              <a:t> </a:t>
            </a:r>
            <a:r>
              <a:rPr lang="cs-CZ" sz="2400" b="1" dirty="0">
                <a:solidFill>
                  <a:schemeClr val="tx1"/>
                </a:solidFill>
              </a:rPr>
              <a:t>přijatelná roční frekvence závažné </a:t>
            </a:r>
            <a:r>
              <a:rPr lang="cs-CZ" sz="2400" b="1" dirty="0" smtClean="0">
                <a:solidFill>
                  <a:schemeClr val="tx1"/>
                </a:solidFill>
              </a:rPr>
              <a:t>havárie</a:t>
            </a:r>
            <a:r>
              <a:rPr lang="cs-CZ" sz="2400" b="1" dirty="0">
                <a:solidFill>
                  <a:schemeClr val="tx1"/>
                </a:solidFill>
              </a:rPr>
              <a:t/>
            </a:r>
            <a:br>
              <a:rPr lang="cs-CZ" sz="2400" b="1" dirty="0">
                <a:solidFill>
                  <a:schemeClr val="tx1"/>
                </a:solidFill>
              </a:rPr>
            </a:br>
            <a:r>
              <a:rPr lang="cs-CZ" sz="2400" b="1" i="1" dirty="0" smtClean="0">
                <a:solidFill>
                  <a:schemeClr val="tx1"/>
                </a:solidFill>
              </a:rPr>
              <a:t>   N  </a:t>
            </a:r>
            <a:r>
              <a:rPr lang="cs-CZ" sz="2400" b="1" dirty="0">
                <a:solidFill>
                  <a:schemeClr val="tx1"/>
                </a:solidFill>
              </a:rPr>
              <a:t>odhad počtu usmrcených osob </a:t>
            </a:r>
            <a:r>
              <a:rPr lang="cs-CZ" sz="2400" b="1" dirty="0" smtClean="0">
                <a:solidFill>
                  <a:schemeClr val="tx1"/>
                </a:solidFill>
              </a:rPr>
              <a:t>(mortalita)</a:t>
            </a:r>
            <a:endParaRPr lang="cs-CZ" sz="2400" b="1" dirty="0">
              <a:solidFill>
                <a:schemeClr val="tx1"/>
              </a:solidFill>
            </a:endParaRPr>
          </a:p>
        </p:txBody>
      </p:sp>
      <p:pic>
        <p:nvPicPr>
          <p:cNvPr id="20" name="Obrázek 1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4788" y="3677113"/>
            <a:ext cx="1666875" cy="847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10555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77511" y="222422"/>
            <a:ext cx="8598907" cy="1433383"/>
          </a:xfrm>
        </p:spPr>
        <p:txBody>
          <a:bodyPr>
            <a:noAutofit/>
          </a:bodyPr>
          <a:lstStyle/>
          <a:p>
            <a:pPr algn="ctr"/>
            <a:r>
              <a:rPr lang="cs-CZ" sz="2800" b="1" dirty="0">
                <a:solidFill>
                  <a:schemeClr val="tx1"/>
                </a:solidFill>
              </a:rPr>
              <a:t>Způsob hodnocení přijatelnosti rizika závažných havárií podle zákona o prevenci závažných havárií </a:t>
            </a:r>
            <a:r>
              <a:rPr lang="cs-CZ" sz="2800" b="1" dirty="0" smtClean="0">
                <a:solidFill>
                  <a:schemeClr val="tx1"/>
                </a:solidFill>
              </a:rPr>
              <a:t>(4)</a:t>
            </a:r>
            <a:endParaRPr lang="cs-CZ" sz="28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77511" y="1655806"/>
            <a:ext cx="8598907" cy="438555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cs-CZ" sz="2400" b="1" dirty="0">
                <a:solidFill>
                  <a:schemeClr val="tx1"/>
                </a:solidFill>
              </a:rPr>
              <a:t>Skupinové riziko scénáře závažné havárie pro okolí hodnoceného objektu se považuje za přijatelné, jestliže </a:t>
            </a:r>
            <a:r>
              <a:rPr lang="cs-CZ" sz="2400" b="1" dirty="0" smtClean="0">
                <a:solidFill>
                  <a:schemeClr val="tx1"/>
                </a:solidFill>
              </a:rPr>
              <a:t>platí:  </a:t>
            </a:r>
            <a:r>
              <a:rPr lang="cs-CZ" sz="2400" b="1" i="1" dirty="0" err="1" smtClean="0">
                <a:solidFill>
                  <a:schemeClr val="tx1"/>
                </a:solidFill>
              </a:rPr>
              <a:t>F</a:t>
            </a:r>
            <a:r>
              <a:rPr lang="cs-CZ" sz="2400" b="1" i="1" baseline="-25000" dirty="0" err="1" smtClean="0">
                <a:solidFill>
                  <a:schemeClr val="tx1"/>
                </a:solidFill>
              </a:rPr>
              <a:t>h</a:t>
            </a:r>
            <a:r>
              <a:rPr lang="cs-CZ" sz="2400" b="1" i="1" dirty="0" smtClean="0">
                <a:solidFill>
                  <a:schemeClr val="tx1"/>
                </a:solidFill>
              </a:rPr>
              <a:t> </a:t>
            </a:r>
            <a:r>
              <a:rPr lang="cs-CZ" sz="2400" b="1" i="1" dirty="0">
                <a:solidFill>
                  <a:schemeClr val="tx1"/>
                </a:solidFill>
              </a:rPr>
              <a:t>&lt; </a:t>
            </a:r>
            <a:r>
              <a:rPr lang="cs-CZ" sz="2400" b="1" i="1" dirty="0" smtClean="0">
                <a:solidFill>
                  <a:schemeClr val="tx1"/>
                </a:solidFill>
              </a:rPr>
              <a:t>F</a:t>
            </a:r>
            <a:r>
              <a:rPr lang="cs-CZ" sz="2400" b="1" i="1" baseline="-25000" dirty="0" smtClean="0">
                <a:solidFill>
                  <a:schemeClr val="tx1"/>
                </a:solidFill>
              </a:rPr>
              <a:t>p</a:t>
            </a:r>
            <a:endParaRPr lang="cs-CZ" sz="2400" b="1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cs-CZ" sz="2400" b="1" dirty="0" smtClean="0">
                <a:solidFill>
                  <a:schemeClr val="tx1"/>
                </a:solidFill>
              </a:rPr>
              <a:t>V</a:t>
            </a:r>
            <a:r>
              <a:rPr lang="cs-CZ" sz="2400" b="1" dirty="0">
                <a:solidFill>
                  <a:schemeClr val="tx1"/>
                </a:solidFill>
              </a:rPr>
              <a:t> případě, že výsledná hodnota skupinového rizika scénáře závažné havárie pro daný zdroj rizika je nepřijatelná, provede se podrobnější analýza rizik, </a:t>
            </a:r>
            <a:r>
              <a:rPr lang="cs-CZ" sz="2400" b="1" dirty="0" smtClean="0">
                <a:solidFill>
                  <a:schemeClr val="tx1"/>
                </a:solidFill>
              </a:rPr>
              <a:t/>
            </a:r>
            <a:br>
              <a:rPr lang="cs-CZ" sz="2400" b="1" dirty="0" smtClean="0">
                <a:solidFill>
                  <a:schemeClr val="tx1"/>
                </a:solidFill>
              </a:rPr>
            </a:br>
            <a:r>
              <a:rPr lang="cs-CZ" sz="2400" b="1" dirty="0" smtClean="0">
                <a:solidFill>
                  <a:schemeClr val="tx1"/>
                </a:solidFill>
              </a:rPr>
              <a:t>a</a:t>
            </a:r>
            <a:r>
              <a:rPr lang="cs-CZ" sz="2400" b="1" dirty="0">
                <a:solidFill>
                  <a:schemeClr val="tx1"/>
                </a:solidFill>
              </a:rPr>
              <a:t> dle potřeby se stanoví a realizují organizační a technická opatření ke snížení tohoto rizika, prověřená opakovanou analýzou rizik a hodnocením rizik, která redukují následky a/nebo frekvenci možné závažné havárie. </a:t>
            </a:r>
          </a:p>
        </p:txBody>
      </p:sp>
    </p:spTree>
    <p:extLst>
      <p:ext uri="{BB962C8B-B14F-4D97-AF65-F5344CB8AC3E}">
        <p14:creationId xmlns:p14="http://schemas.microsoft.com/office/powerpoint/2010/main" val="405528431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cs-CZ" sz="2800" b="1" dirty="0">
                <a:solidFill>
                  <a:schemeClr val="tx1"/>
                </a:solidFill>
              </a:rPr>
              <a:t>Způsob hodnocení přijatelnosti rizika závažných havárií podle zákona o prevenci závažných havárií </a:t>
            </a:r>
            <a:r>
              <a:rPr lang="cs-CZ" sz="2800" b="1" dirty="0" smtClean="0">
                <a:solidFill>
                  <a:schemeClr val="tx1"/>
                </a:solidFill>
              </a:rPr>
              <a:t>(5)</a:t>
            </a:r>
            <a:endParaRPr lang="cs-CZ" sz="28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sz="2400" b="1" dirty="0">
                <a:solidFill>
                  <a:schemeClr val="tx1"/>
                </a:solidFill>
              </a:rPr>
              <a:t>Vyhláška č. 227/2015 Sb</a:t>
            </a:r>
            <a:r>
              <a:rPr lang="cs-CZ" sz="2400" b="1" dirty="0" smtClean="0">
                <a:solidFill>
                  <a:schemeClr val="tx1"/>
                </a:solidFill>
              </a:rPr>
              <a:t>.:</a:t>
            </a:r>
          </a:p>
          <a:p>
            <a:pPr marL="0" indent="0">
              <a:buNone/>
            </a:pPr>
            <a:r>
              <a:rPr lang="cs-CZ" sz="2400" b="1" u="sng" dirty="0" smtClean="0">
                <a:solidFill>
                  <a:schemeClr val="tx1"/>
                </a:solidFill>
              </a:rPr>
              <a:t>Celková přijatelnost </a:t>
            </a:r>
            <a:r>
              <a:rPr lang="cs-CZ" sz="2400" b="1" u="sng" dirty="0">
                <a:solidFill>
                  <a:schemeClr val="tx1"/>
                </a:solidFill>
              </a:rPr>
              <a:t>rizika daného objektu pro jeho </a:t>
            </a:r>
            <a:r>
              <a:rPr lang="cs-CZ" sz="2400" b="1" u="sng" dirty="0" smtClean="0">
                <a:solidFill>
                  <a:schemeClr val="tx1"/>
                </a:solidFill>
              </a:rPr>
              <a:t>okolí </a:t>
            </a:r>
            <a:r>
              <a:rPr lang="cs-CZ" sz="2400" b="1" dirty="0" smtClean="0">
                <a:solidFill>
                  <a:schemeClr val="tx1"/>
                </a:solidFill>
              </a:rPr>
              <a:t>je </a:t>
            </a:r>
            <a:r>
              <a:rPr lang="cs-CZ" sz="2400" b="1" dirty="0">
                <a:solidFill>
                  <a:schemeClr val="tx1"/>
                </a:solidFill>
              </a:rPr>
              <a:t>podmíněna přijatelnou roční frekvencí scénářů závažné havárie pro všechny hodnocené scénáře, souhrnem hodnocení dopadů závažné havárie na životní prostředí a hodnocením účinnosti a dostatečnosti preventivních a represivních havarijních opatření</a:t>
            </a:r>
            <a:r>
              <a:rPr lang="cs-CZ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58513902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77511" y="609600"/>
            <a:ext cx="8598907" cy="1079157"/>
          </a:xfrm>
        </p:spPr>
        <p:txBody>
          <a:bodyPr>
            <a:normAutofit/>
          </a:bodyPr>
          <a:lstStyle/>
          <a:p>
            <a:pPr algn="ctr"/>
            <a:r>
              <a:rPr lang="cs-CZ" sz="3200" b="1" dirty="0">
                <a:solidFill>
                  <a:schemeClr val="tx1"/>
                </a:solidFill>
              </a:rPr>
              <a:t>Některé příčiny nepřijatelnosti </a:t>
            </a:r>
            <a:r>
              <a:rPr lang="cs-CZ" sz="3200" b="1" dirty="0" smtClean="0">
                <a:solidFill>
                  <a:schemeClr val="tx1"/>
                </a:solidFill>
              </a:rPr>
              <a:t>rizika</a:t>
            </a:r>
            <a:br>
              <a:rPr lang="cs-CZ" sz="3200" b="1" dirty="0" smtClean="0">
                <a:solidFill>
                  <a:schemeClr val="tx1"/>
                </a:solidFill>
              </a:rPr>
            </a:br>
            <a:r>
              <a:rPr lang="cs-CZ" sz="3200" b="1" dirty="0" smtClean="0">
                <a:solidFill>
                  <a:schemeClr val="tx1"/>
                </a:solidFill>
              </a:rPr>
              <a:t>(1)</a:t>
            </a:r>
            <a:endParaRPr lang="cs-CZ" sz="32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77511" y="1812324"/>
            <a:ext cx="8598907" cy="4229039"/>
          </a:xfrm>
        </p:spPr>
        <p:txBody>
          <a:bodyPr>
            <a:normAutofit fontScale="25000" lnSpcReduction="20000"/>
          </a:bodyPr>
          <a:lstStyle/>
          <a:p>
            <a:pPr lvl="0"/>
            <a:r>
              <a:rPr lang="cs-CZ" sz="9600" b="1" dirty="0">
                <a:solidFill>
                  <a:srgbClr val="FF0000"/>
                </a:solidFill>
              </a:rPr>
              <a:t>Analýza rizika proběhla správně</a:t>
            </a:r>
            <a:r>
              <a:rPr lang="cs-CZ" sz="9600" b="1" dirty="0">
                <a:solidFill>
                  <a:schemeClr val="tx1"/>
                </a:solidFill>
              </a:rPr>
              <a:t>, </a:t>
            </a:r>
            <a:r>
              <a:rPr lang="cs-CZ" sz="9600" b="1" dirty="0" smtClean="0">
                <a:solidFill>
                  <a:schemeClr val="tx1"/>
                </a:solidFill>
              </a:rPr>
              <a:t>předmětný </a:t>
            </a:r>
            <a:r>
              <a:rPr lang="cs-CZ" sz="9600" b="1" dirty="0">
                <a:solidFill>
                  <a:schemeClr val="tx1"/>
                </a:solidFill>
              </a:rPr>
              <a:t>scénář představuje nepřijatelné riziko závažné </a:t>
            </a:r>
            <a:r>
              <a:rPr lang="cs-CZ" sz="9600" b="1" dirty="0" smtClean="0">
                <a:solidFill>
                  <a:schemeClr val="tx1"/>
                </a:solidFill>
              </a:rPr>
              <a:t>havárie </a:t>
            </a:r>
            <a:r>
              <a:rPr lang="cs-CZ" sz="9600" b="1" dirty="0" smtClean="0">
                <a:solidFill>
                  <a:schemeClr val="tx1"/>
                </a:solidFill>
                <a:sym typeface="Wingdings" panose="05000000000000000000" pitchFamily="2" charset="2"/>
              </a:rPr>
              <a:t> </a:t>
            </a:r>
            <a:r>
              <a:rPr lang="cs-CZ" sz="9600" b="1" dirty="0" smtClean="0">
                <a:solidFill>
                  <a:schemeClr val="tx1"/>
                </a:solidFill>
              </a:rPr>
              <a:t>stávající </a:t>
            </a:r>
            <a:r>
              <a:rPr lang="cs-CZ" sz="9600" b="1" dirty="0">
                <a:solidFill>
                  <a:srgbClr val="FF0000"/>
                </a:solidFill>
              </a:rPr>
              <a:t>nakládání s nebezpečnou látkou v předmětném zařízení je neakceptovatelné</a:t>
            </a:r>
            <a:r>
              <a:rPr lang="cs-CZ" sz="9600" b="1" dirty="0">
                <a:solidFill>
                  <a:schemeClr val="tx1"/>
                </a:solidFill>
              </a:rPr>
              <a:t>. </a:t>
            </a:r>
          </a:p>
          <a:p>
            <a:pPr lvl="0"/>
            <a:r>
              <a:rPr lang="cs-CZ" sz="9600" b="1" dirty="0">
                <a:solidFill>
                  <a:schemeClr val="tx1"/>
                </a:solidFill>
              </a:rPr>
              <a:t>V analýze rizika došlo k </a:t>
            </a:r>
            <a:r>
              <a:rPr lang="cs-CZ" sz="9600" b="1" dirty="0">
                <a:solidFill>
                  <a:srgbClr val="FF0000"/>
                </a:solidFill>
              </a:rPr>
              <a:t>početní chybě</a:t>
            </a:r>
            <a:r>
              <a:rPr lang="cs-CZ" sz="9600" b="1" dirty="0">
                <a:solidFill>
                  <a:schemeClr val="tx1"/>
                </a:solidFill>
              </a:rPr>
              <a:t> (např. špatně aplikovaná </a:t>
            </a:r>
            <a:r>
              <a:rPr lang="cs-CZ" sz="9600" b="1" dirty="0" err="1">
                <a:solidFill>
                  <a:schemeClr val="tx1"/>
                </a:solidFill>
              </a:rPr>
              <a:t>probitová</a:t>
            </a:r>
            <a:r>
              <a:rPr lang="cs-CZ" sz="9600" b="1" dirty="0">
                <a:solidFill>
                  <a:schemeClr val="tx1"/>
                </a:solidFill>
              </a:rPr>
              <a:t> funkce).</a:t>
            </a:r>
          </a:p>
          <a:p>
            <a:pPr lvl="0"/>
            <a:r>
              <a:rPr lang="cs-CZ" sz="9600" b="1" dirty="0">
                <a:solidFill>
                  <a:schemeClr val="tx1"/>
                </a:solidFill>
              </a:rPr>
              <a:t>V analýze rizika byly použity </a:t>
            </a:r>
            <a:r>
              <a:rPr lang="cs-CZ" sz="9600" b="1" dirty="0">
                <a:solidFill>
                  <a:srgbClr val="FF0000"/>
                </a:solidFill>
              </a:rPr>
              <a:t>nedostatečné informace </a:t>
            </a:r>
            <a:r>
              <a:rPr lang="cs-CZ" sz="9600" b="1" dirty="0">
                <a:solidFill>
                  <a:schemeClr val="tx1"/>
                </a:solidFill>
              </a:rPr>
              <a:t>(např. neznalost chování nebezpečné látky po úniku nebo neznalost havarijního mechanismu</a:t>
            </a:r>
            <a:r>
              <a:rPr lang="cs-CZ" sz="9600" b="1" dirty="0" smtClean="0">
                <a:solidFill>
                  <a:schemeClr val="tx1"/>
                </a:solidFill>
              </a:rPr>
              <a:t>).</a:t>
            </a:r>
            <a:endParaRPr lang="cs-CZ" sz="96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631930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>
                <a:solidFill>
                  <a:schemeClr val="tx1"/>
                </a:solidFill>
              </a:rPr>
              <a:t>Některé příčiny nepřijatelnosti rizika</a:t>
            </a:r>
            <a:br>
              <a:rPr lang="cs-CZ" b="1" dirty="0">
                <a:solidFill>
                  <a:schemeClr val="tx1"/>
                </a:solidFill>
              </a:rPr>
            </a:br>
            <a:r>
              <a:rPr lang="cs-CZ" b="1" dirty="0" smtClean="0">
                <a:solidFill>
                  <a:schemeClr val="tx1"/>
                </a:solidFill>
              </a:rPr>
              <a:t>(2)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77511" y="2010032"/>
            <a:ext cx="8598907" cy="4031331"/>
          </a:xfrm>
        </p:spPr>
        <p:txBody>
          <a:bodyPr>
            <a:normAutofit fontScale="92500" lnSpcReduction="10000"/>
          </a:bodyPr>
          <a:lstStyle/>
          <a:p>
            <a:pPr lvl="0"/>
            <a:r>
              <a:rPr lang="cs-CZ" sz="2400" b="1" dirty="0">
                <a:solidFill>
                  <a:schemeClr val="tx1"/>
                </a:solidFill>
              </a:rPr>
              <a:t>V analýze rizika byly použity </a:t>
            </a:r>
            <a:r>
              <a:rPr lang="cs-CZ" sz="2400" b="1" dirty="0">
                <a:solidFill>
                  <a:srgbClr val="FF0000"/>
                </a:solidFill>
              </a:rPr>
              <a:t>příliš konzervativní předpoklady, postupy nebo výpočtové programy </a:t>
            </a:r>
            <a:r>
              <a:rPr lang="cs-CZ" sz="2400" b="1" dirty="0" smtClean="0">
                <a:solidFill>
                  <a:schemeClr val="tx1"/>
                </a:solidFill>
              </a:rPr>
              <a:t/>
            </a:r>
            <a:br>
              <a:rPr lang="cs-CZ" sz="2400" b="1" dirty="0" smtClean="0">
                <a:solidFill>
                  <a:schemeClr val="tx1"/>
                </a:solidFill>
              </a:rPr>
            </a:br>
            <a:r>
              <a:rPr lang="cs-CZ" sz="2400" b="1" dirty="0" smtClean="0">
                <a:solidFill>
                  <a:schemeClr val="tx1"/>
                </a:solidFill>
              </a:rPr>
              <a:t>(</a:t>
            </a:r>
            <a:r>
              <a:rPr lang="cs-CZ" sz="2400" b="1" dirty="0">
                <a:solidFill>
                  <a:schemeClr val="tx1"/>
                </a:solidFill>
              </a:rPr>
              <a:t>např. použití programu ALOHA).</a:t>
            </a:r>
          </a:p>
          <a:p>
            <a:pPr lvl="0"/>
            <a:r>
              <a:rPr lang="cs-CZ" sz="2400" b="1" dirty="0">
                <a:solidFill>
                  <a:schemeClr val="tx1"/>
                </a:solidFill>
              </a:rPr>
              <a:t>V analýze rizika </a:t>
            </a:r>
            <a:r>
              <a:rPr lang="cs-CZ" sz="2400" b="1" dirty="0">
                <a:solidFill>
                  <a:srgbClr val="FF0000"/>
                </a:solidFill>
              </a:rPr>
              <a:t>nebyly zahrnuty některé dílčí pravděpodobnosti </a:t>
            </a:r>
            <a:r>
              <a:rPr lang="cs-CZ" sz="2400" b="1" dirty="0">
                <a:solidFill>
                  <a:schemeClr val="tx1"/>
                </a:solidFill>
              </a:rPr>
              <a:t>do stanovení výsledné frekvence analyzovaných scénářů.</a:t>
            </a:r>
          </a:p>
          <a:p>
            <a:pPr lvl="0"/>
            <a:r>
              <a:rPr lang="cs-CZ" sz="2400" b="1" dirty="0">
                <a:solidFill>
                  <a:srgbClr val="FF0000"/>
                </a:solidFill>
              </a:rPr>
              <a:t>Záležitosti kolem územního plánování nebyly správně řešeny </a:t>
            </a:r>
            <a:r>
              <a:rPr lang="cs-CZ" sz="2400" b="1" dirty="0">
                <a:solidFill>
                  <a:schemeClr val="tx1"/>
                </a:solidFill>
              </a:rPr>
              <a:t>-  provozovateli se schválenou bezpečnostní dokumentací dokladující přijatelné riziko v určitém časovém období „</a:t>
            </a:r>
            <a:r>
              <a:rPr lang="cs-CZ" sz="2400" b="1" i="1" dirty="0">
                <a:solidFill>
                  <a:schemeClr val="tx1"/>
                </a:solidFill>
              </a:rPr>
              <a:t>někdo něco za plotem postavil</a:t>
            </a:r>
            <a:r>
              <a:rPr lang="cs-CZ" sz="2400" b="1" dirty="0">
                <a:solidFill>
                  <a:schemeClr val="tx1"/>
                </a:solidFill>
              </a:rPr>
              <a:t>“, a tím změnil podmínky v okolí objektu provozovatele.</a:t>
            </a:r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13699356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77511" y="164758"/>
            <a:ext cx="8598907" cy="593123"/>
          </a:xfrm>
        </p:spPr>
        <p:txBody>
          <a:bodyPr>
            <a:normAutofit/>
          </a:bodyPr>
          <a:lstStyle/>
          <a:p>
            <a:pPr algn="ctr"/>
            <a:r>
              <a:rPr lang="cs-CZ" sz="3200" b="1" dirty="0" smtClean="0">
                <a:solidFill>
                  <a:schemeClr val="tx1"/>
                </a:solidFill>
              </a:rPr>
              <a:t>PROCESNÍ BEZPEČNOST</a:t>
            </a:r>
            <a:endParaRPr lang="cs-CZ" sz="3200" b="1" dirty="0">
              <a:solidFill>
                <a:schemeClr val="tx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77511" y="757882"/>
            <a:ext cx="8598907" cy="528348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cs-CZ" sz="2000" b="1" u="sng" dirty="0" smtClean="0">
                <a:solidFill>
                  <a:schemeClr val="tx1"/>
                </a:solidFill>
              </a:rPr>
              <a:t>Faktory, které ovlivňují procesní bezpečnost</a:t>
            </a:r>
            <a:r>
              <a:rPr lang="cs-CZ" sz="2000" b="1" dirty="0" smtClean="0">
                <a:solidFill>
                  <a:schemeClr val="tx1"/>
                </a:solidFill>
              </a:rPr>
              <a:t>:</a:t>
            </a:r>
          </a:p>
          <a:p>
            <a:pPr lvl="0"/>
            <a:r>
              <a:rPr lang="cs-CZ" sz="2000" b="1" dirty="0" smtClean="0">
                <a:solidFill>
                  <a:schemeClr val="tx1"/>
                </a:solidFill>
              </a:rPr>
              <a:t>vlastní </a:t>
            </a:r>
            <a:r>
              <a:rPr lang="cs-CZ" sz="2000" b="1" dirty="0">
                <a:solidFill>
                  <a:schemeClr val="tx1"/>
                </a:solidFill>
              </a:rPr>
              <a:t>návrh a provedení procesu, který zahrnuje chemismus procesu </a:t>
            </a:r>
            <a:r>
              <a:rPr lang="cs-CZ" sz="2000" b="1" dirty="0" smtClean="0">
                <a:solidFill>
                  <a:schemeClr val="tx1"/>
                </a:solidFill>
              </a:rPr>
              <a:t>a </a:t>
            </a:r>
            <a:r>
              <a:rPr lang="cs-CZ" sz="2000" b="1" dirty="0">
                <a:solidFill>
                  <a:schemeClr val="tx1"/>
                </a:solidFill>
              </a:rPr>
              <a:t>provedení aparátů/zařízení a jejich konstrukční </a:t>
            </a:r>
            <a:r>
              <a:rPr lang="cs-CZ" sz="2000" b="1" dirty="0" smtClean="0">
                <a:solidFill>
                  <a:schemeClr val="tx1"/>
                </a:solidFill>
              </a:rPr>
              <a:t>vlastnosti</a:t>
            </a:r>
            <a:endParaRPr lang="cs-CZ" sz="2000" b="1" dirty="0">
              <a:solidFill>
                <a:schemeClr val="tx1"/>
              </a:solidFill>
            </a:endParaRPr>
          </a:p>
          <a:p>
            <a:pPr lvl="0"/>
            <a:r>
              <a:rPr lang="cs-CZ" sz="2000" b="1" dirty="0">
                <a:solidFill>
                  <a:schemeClr val="tx1"/>
                </a:solidFill>
              </a:rPr>
              <a:t>základní systém řízení procesu </a:t>
            </a:r>
            <a:r>
              <a:rPr lang="cs-CZ" sz="2000" b="1" dirty="0" smtClean="0">
                <a:solidFill>
                  <a:schemeClr val="tx1"/>
                </a:solidFill>
              </a:rPr>
              <a:t/>
            </a:r>
            <a:br>
              <a:rPr lang="cs-CZ" sz="2000" b="1" dirty="0" smtClean="0">
                <a:solidFill>
                  <a:schemeClr val="tx1"/>
                </a:solidFill>
              </a:rPr>
            </a:br>
            <a:r>
              <a:rPr lang="cs-CZ" sz="2000" b="1" dirty="0" smtClean="0">
                <a:solidFill>
                  <a:schemeClr val="tx1"/>
                </a:solidFill>
              </a:rPr>
              <a:t>(</a:t>
            </a:r>
            <a:r>
              <a:rPr lang="cs-CZ" sz="2000" b="1" dirty="0">
                <a:solidFill>
                  <a:schemeClr val="tx1"/>
                </a:solidFill>
              </a:rPr>
              <a:t>Basic Proces </a:t>
            </a:r>
            <a:r>
              <a:rPr lang="cs-CZ" sz="2000" b="1" dirty="0" err="1">
                <a:solidFill>
                  <a:schemeClr val="tx1"/>
                </a:solidFill>
              </a:rPr>
              <a:t>Control</a:t>
            </a:r>
            <a:r>
              <a:rPr lang="cs-CZ" sz="2000" b="1" dirty="0">
                <a:solidFill>
                  <a:schemeClr val="tx1"/>
                </a:solidFill>
              </a:rPr>
              <a:t> Systém - BPCS</a:t>
            </a:r>
            <a:r>
              <a:rPr lang="cs-CZ" sz="2000" b="1" dirty="0" smtClean="0">
                <a:solidFill>
                  <a:schemeClr val="tx1"/>
                </a:solidFill>
              </a:rPr>
              <a:t>)</a:t>
            </a:r>
            <a:endParaRPr lang="cs-CZ" sz="2000" b="1" dirty="0">
              <a:solidFill>
                <a:schemeClr val="tx1"/>
              </a:solidFill>
            </a:endParaRPr>
          </a:p>
          <a:p>
            <a:pPr lvl="0"/>
            <a:r>
              <a:rPr lang="cs-CZ" sz="2000" b="1" dirty="0">
                <a:solidFill>
                  <a:schemeClr val="tx1"/>
                </a:solidFill>
              </a:rPr>
              <a:t>alarm a lidská </a:t>
            </a:r>
            <a:r>
              <a:rPr lang="cs-CZ" sz="2000" b="1" dirty="0" smtClean="0">
                <a:solidFill>
                  <a:schemeClr val="tx1"/>
                </a:solidFill>
              </a:rPr>
              <a:t>intervence</a:t>
            </a:r>
            <a:endParaRPr lang="cs-CZ" sz="2000" b="1" dirty="0">
              <a:solidFill>
                <a:schemeClr val="tx1"/>
              </a:solidFill>
            </a:endParaRPr>
          </a:p>
          <a:p>
            <a:pPr lvl="0"/>
            <a:r>
              <a:rPr lang="cs-CZ" sz="2000" b="1" dirty="0">
                <a:solidFill>
                  <a:schemeClr val="tx1"/>
                </a:solidFill>
              </a:rPr>
              <a:t>bezpečnostní přístrojové funkce </a:t>
            </a:r>
            <a:r>
              <a:rPr lang="cs-CZ" sz="2000" b="1" dirty="0" smtClean="0">
                <a:solidFill>
                  <a:schemeClr val="tx1"/>
                </a:solidFill>
              </a:rPr>
              <a:t/>
            </a:r>
            <a:br>
              <a:rPr lang="cs-CZ" sz="2000" b="1" dirty="0" smtClean="0">
                <a:solidFill>
                  <a:schemeClr val="tx1"/>
                </a:solidFill>
              </a:rPr>
            </a:br>
            <a:r>
              <a:rPr lang="cs-CZ" sz="2000" b="1" dirty="0" smtClean="0">
                <a:solidFill>
                  <a:schemeClr val="tx1"/>
                </a:solidFill>
              </a:rPr>
              <a:t>(</a:t>
            </a:r>
            <a:r>
              <a:rPr lang="cs-CZ" sz="2000" b="1" dirty="0" err="1">
                <a:solidFill>
                  <a:schemeClr val="tx1"/>
                </a:solidFill>
              </a:rPr>
              <a:t>Safety</a:t>
            </a:r>
            <a:r>
              <a:rPr lang="cs-CZ" sz="2000" b="1" dirty="0">
                <a:solidFill>
                  <a:schemeClr val="tx1"/>
                </a:solidFill>
              </a:rPr>
              <a:t> </a:t>
            </a:r>
            <a:r>
              <a:rPr lang="cs-CZ" sz="2000" b="1" dirty="0" err="1">
                <a:solidFill>
                  <a:schemeClr val="tx1"/>
                </a:solidFill>
              </a:rPr>
              <a:t>Instrumented</a:t>
            </a:r>
            <a:r>
              <a:rPr lang="cs-CZ" sz="2000" b="1" dirty="0">
                <a:solidFill>
                  <a:schemeClr val="tx1"/>
                </a:solidFill>
              </a:rPr>
              <a:t> </a:t>
            </a:r>
            <a:r>
              <a:rPr lang="cs-CZ" sz="2000" b="1" dirty="0" err="1">
                <a:solidFill>
                  <a:schemeClr val="tx1"/>
                </a:solidFill>
              </a:rPr>
              <a:t>Function</a:t>
            </a:r>
            <a:r>
              <a:rPr lang="cs-CZ" sz="2000" b="1" dirty="0">
                <a:solidFill>
                  <a:schemeClr val="tx1"/>
                </a:solidFill>
              </a:rPr>
              <a:t> - SIF</a:t>
            </a:r>
            <a:r>
              <a:rPr lang="cs-CZ" sz="2000" b="1" dirty="0" smtClean="0">
                <a:solidFill>
                  <a:schemeClr val="tx1"/>
                </a:solidFill>
              </a:rPr>
              <a:t>)</a:t>
            </a:r>
            <a:endParaRPr lang="cs-CZ" sz="2000" b="1" dirty="0">
              <a:solidFill>
                <a:schemeClr val="tx1"/>
              </a:solidFill>
            </a:endParaRPr>
          </a:p>
          <a:p>
            <a:pPr lvl="0"/>
            <a:r>
              <a:rPr lang="cs-CZ" sz="2000" b="1" dirty="0">
                <a:solidFill>
                  <a:schemeClr val="tx1"/>
                </a:solidFill>
              </a:rPr>
              <a:t>fyzikální ochrana (pojišťovací zařízení</a:t>
            </a:r>
            <a:r>
              <a:rPr lang="cs-CZ" sz="2000" b="1" dirty="0" smtClean="0">
                <a:solidFill>
                  <a:schemeClr val="tx1"/>
                </a:solidFill>
              </a:rPr>
              <a:t>)</a:t>
            </a:r>
            <a:endParaRPr lang="cs-CZ" sz="2000" b="1" dirty="0">
              <a:solidFill>
                <a:schemeClr val="tx1"/>
              </a:solidFill>
            </a:endParaRPr>
          </a:p>
          <a:p>
            <a:pPr lvl="0"/>
            <a:r>
              <a:rPr lang="cs-CZ" sz="2000" b="1" dirty="0">
                <a:solidFill>
                  <a:schemeClr val="tx1"/>
                </a:solidFill>
              </a:rPr>
              <a:t>fyzikální ochrana fungující po úniku nebezpečné látky </a:t>
            </a:r>
            <a:r>
              <a:rPr lang="cs-CZ" sz="2000" b="1" dirty="0" smtClean="0">
                <a:solidFill>
                  <a:schemeClr val="tx1"/>
                </a:solidFill>
              </a:rPr>
              <a:t/>
            </a:r>
            <a:br>
              <a:rPr lang="cs-CZ" sz="2000" b="1" dirty="0" smtClean="0">
                <a:solidFill>
                  <a:schemeClr val="tx1"/>
                </a:solidFill>
              </a:rPr>
            </a:br>
            <a:r>
              <a:rPr lang="cs-CZ" sz="2000" b="1" dirty="0" smtClean="0">
                <a:solidFill>
                  <a:schemeClr val="tx1"/>
                </a:solidFill>
              </a:rPr>
              <a:t>(</a:t>
            </a:r>
            <a:r>
              <a:rPr lang="cs-CZ" sz="2000" b="1" dirty="0">
                <a:solidFill>
                  <a:schemeClr val="tx1"/>
                </a:solidFill>
              </a:rPr>
              <a:t>např. jímky</a:t>
            </a:r>
            <a:r>
              <a:rPr lang="cs-CZ" sz="2000" b="1" dirty="0" smtClean="0">
                <a:solidFill>
                  <a:schemeClr val="tx1"/>
                </a:solidFill>
              </a:rPr>
              <a:t>)</a:t>
            </a:r>
            <a:endParaRPr lang="cs-CZ" sz="2000" b="1" dirty="0">
              <a:solidFill>
                <a:schemeClr val="tx1"/>
              </a:solidFill>
            </a:endParaRPr>
          </a:p>
          <a:p>
            <a:pPr lvl="0"/>
            <a:r>
              <a:rPr lang="cs-CZ" sz="2000" b="1" dirty="0">
                <a:solidFill>
                  <a:schemeClr val="tx1"/>
                </a:solidFill>
              </a:rPr>
              <a:t>podniková vnitřní havarijní </a:t>
            </a:r>
            <a:r>
              <a:rPr lang="cs-CZ" sz="2000" b="1" dirty="0" smtClean="0">
                <a:solidFill>
                  <a:schemeClr val="tx1"/>
                </a:solidFill>
              </a:rPr>
              <a:t>odezva</a:t>
            </a:r>
            <a:endParaRPr lang="cs-CZ" sz="2000" b="1" dirty="0">
              <a:solidFill>
                <a:schemeClr val="tx1"/>
              </a:solidFill>
            </a:endParaRPr>
          </a:p>
          <a:p>
            <a:pPr lvl="0"/>
            <a:r>
              <a:rPr lang="cs-CZ" sz="2000" b="1" dirty="0">
                <a:solidFill>
                  <a:schemeClr val="tx1"/>
                </a:solidFill>
              </a:rPr>
              <a:t>vnější havarijní </a:t>
            </a:r>
            <a:r>
              <a:rPr lang="cs-CZ" sz="2000" b="1" dirty="0" smtClean="0">
                <a:solidFill>
                  <a:schemeClr val="tx1"/>
                </a:solidFill>
              </a:rPr>
              <a:t>odezva</a:t>
            </a:r>
            <a:endParaRPr lang="cs-CZ" sz="2000" b="1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278626476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77511" y="205946"/>
            <a:ext cx="8598907" cy="1103870"/>
          </a:xfrm>
        </p:spPr>
        <p:txBody>
          <a:bodyPr>
            <a:normAutofit/>
          </a:bodyPr>
          <a:lstStyle/>
          <a:p>
            <a:pPr algn="ctr"/>
            <a:r>
              <a:rPr lang="cs-CZ" sz="3200" b="1" dirty="0" smtClean="0">
                <a:solidFill>
                  <a:schemeClr val="tx1"/>
                </a:solidFill>
              </a:rPr>
              <a:t>Opatření pro snížení rizika chemických procesů</a:t>
            </a:r>
            <a:endParaRPr lang="cs-CZ" sz="3200" b="1" dirty="0">
              <a:solidFill>
                <a:schemeClr val="tx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77511" y="1309816"/>
            <a:ext cx="8598907" cy="4731547"/>
          </a:xfrm>
        </p:spPr>
        <p:txBody>
          <a:bodyPr/>
          <a:lstStyle/>
          <a:p>
            <a:pPr lvl="0"/>
            <a:r>
              <a:rPr lang="cs-CZ" sz="2400" b="1" i="1" u="sng" dirty="0">
                <a:solidFill>
                  <a:schemeClr val="tx1"/>
                </a:solidFill>
              </a:rPr>
              <a:t>vnitřní </a:t>
            </a:r>
            <a:r>
              <a:rPr lang="cs-CZ" sz="2400" b="1" i="1" u="sng" dirty="0" smtClean="0">
                <a:solidFill>
                  <a:schemeClr val="tx1"/>
                </a:solidFill>
              </a:rPr>
              <a:t>bezpečnost</a:t>
            </a:r>
            <a:r>
              <a:rPr lang="cs-CZ" sz="2400" b="1" dirty="0" smtClean="0">
                <a:solidFill>
                  <a:schemeClr val="tx1"/>
                </a:solidFill>
              </a:rPr>
              <a:t>: jiné chemické látky materiálů </a:t>
            </a:r>
            <a:r>
              <a:rPr lang="cs-CZ" sz="2400" b="1" dirty="0">
                <a:solidFill>
                  <a:schemeClr val="tx1"/>
                </a:solidFill>
              </a:rPr>
              <a:t>a </a:t>
            </a:r>
            <a:r>
              <a:rPr lang="cs-CZ" sz="2400" b="1" dirty="0" smtClean="0">
                <a:solidFill>
                  <a:schemeClr val="tx1"/>
                </a:solidFill>
              </a:rPr>
              <a:t>procesní podmínky</a:t>
            </a:r>
            <a:endParaRPr lang="cs-CZ" sz="2400" b="1" dirty="0">
              <a:solidFill>
                <a:schemeClr val="tx1"/>
              </a:solidFill>
            </a:endParaRPr>
          </a:p>
          <a:p>
            <a:pPr lvl="0"/>
            <a:r>
              <a:rPr lang="cs-CZ" sz="2400" b="1" i="1" u="sng" dirty="0" smtClean="0">
                <a:solidFill>
                  <a:schemeClr val="tx1"/>
                </a:solidFill>
              </a:rPr>
              <a:t>pasivní</a:t>
            </a:r>
            <a:r>
              <a:rPr lang="cs-CZ" sz="2400" b="1" dirty="0" smtClean="0">
                <a:solidFill>
                  <a:schemeClr val="tx1"/>
                </a:solidFill>
              </a:rPr>
              <a:t>: výběr </a:t>
            </a:r>
            <a:r>
              <a:rPr lang="cs-CZ" sz="2400" b="1" dirty="0">
                <a:solidFill>
                  <a:schemeClr val="tx1"/>
                </a:solidFill>
              </a:rPr>
              <a:t>procesních zařízení a podmínek, které snižují četnost nebo následky realizace nebezpečí bez aktivní účasti jakýchkoliv </a:t>
            </a:r>
            <a:r>
              <a:rPr lang="cs-CZ" sz="2400" b="1" dirty="0" smtClean="0">
                <a:solidFill>
                  <a:schemeClr val="tx1"/>
                </a:solidFill>
              </a:rPr>
              <a:t>zařízení</a:t>
            </a:r>
            <a:endParaRPr lang="cs-CZ" sz="2400" b="1" dirty="0">
              <a:solidFill>
                <a:schemeClr val="tx1"/>
              </a:solidFill>
            </a:endParaRPr>
          </a:p>
          <a:p>
            <a:pPr lvl="0"/>
            <a:r>
              <a:rPr lang="cs-CZ" sz="2400" b="1" i="1" u="sng" dirty="0">
                <a:solidFill>
                  <a:schemeClr val="tx1"/>
                </a:solidFill>
              </a:rPr>
              <a:t>a</a:t>
            </a:r>
            <a:r>
              <a:rPr lang="cs-CZ" sz="2400" b="1" i="1" u="sng" dirty="0" smtClean="0">
                <a:solidFill>
                  <a:schemeClr val="tx1"/>
                </a:solidFill>
              </a:rPr>
              <a:t>ktivní</a:t>
            </a:r>
            <a:r>
              <a:rPr lang="cs-CZ" sz="2400" b="1" i="1" dirty="0" smtClean="0">
                <a:solidFill>
                  <a:schemeClr val="tx1"/>
                </a:solidFill>
              </a:rPr>
              <a:t>: </a:t>
            </a:r>
            <a:r>
              <a:rPr lang="cs-CZ" sz="2400" b="1" dirty="0" smtClean="0">
                <a:solidFill>
                  <a:schemeClr val="tx1"/>
                </a:solidFill>
              </a:rPr>
              <a:t>je </a:t>
            </a:r>
            <a:r>
              <a:rPr lang="cs-CZ" sz="2400" b="1" dirty="0">
                <a:solidFill>
                  <a:schemeClr val="tx1"/>
                </a:solidFill>
              </a:rPr>
              <a:t>zavedena inženýrská </a:t>
            </a:r>
            <a:r>
              <a:rPr lang="cs-CZ" sz="2400" b="1" dirty="0" smtClean="0">
                <a:solidFill>
                  <a:schemeClr val="tx1"/>
                </a:solidFill>
              </a:rPr>
              <a:t>kontrola - použitím </a:t>
            </a:r>
            <a:r>
              <a:rPr lang="cs-CZ" sz="2400" b="1" dirty="0">
                <a:solidFill>
                  <a:schemeClr val="tx1"/>
                </a:solidFill>
              </a:rPr>
              <a:t>ovládacích prvků, blokováním a nouzovým vypnutím systémů budou identifikované odchylky od procesních podmínek korigovány nebo </a:t>
            </a:r>
            <a:r>
              <a:rPr lang="cs-CZ" sz="2400" b="1" dirty="0" smtClean="0">
                <a:solidFill>
                  <a:schemeClr val="tx1"/>
                </a:solidFill>
              </a:rPr>
              <a:t>potlačeny</a:t>
            </a:r>
            <a:endParaRPr lang="cs-CZ" sz="2400" b="1" dirty="0">
              <a:solidFill>
                <a:schemeClr val="tx1"/>
              </a:solidFill>
            </a:endParaRPr>
          </a:p>
          <a:p>
            <a:pPr lvl="0"/>
            <a:r>
              <a:rPr lang="cs-CZ" sz="2400" b="1" i="1" u="sng" dirty="0">
                <a:solidFill>
                  <a:schemeClr val="tx1"/>
                </a:solidFill>
              </a:rPr>
              <a:t>p</a:t>
            </a:r>
            <a:r>
              <a:rPr lang="cs-CZ" sz="2400" b="1" i="1" u="sng" dirty="0" smtClean="0">
                <a:solidFill>
                  <a:schemeClr val="tx1"/>
                </a:solidFill>
              </a:rPr>
              <a:t>rocedurální</a:t>
            </a:r>
            <a:r>
              <a:rPr lang="cs-CZ" sz="2400" b="1" i="1" dirty="0" smtClean="0">
                <a:solidFill>
                  <a:schemeClr val="tx1"/>
                </a:solidFill>
              </a:rPr>
              <a:t>: </a:t>
            </a:r>
            <a:r>
              <a:rPr lang="cs-CZ" sz="2400" b="1" dirty="0" smtClean="0">
                <a:solidFill>
                  <a:schemeClr val="tx1"/>
                </a:solidFill>
              </a:rPr>
              <a:t> použití </a:t>
            </a:r>
            <a:r>
              <a:rPr lang="cs-CZ" sz="2400" b="1" dirty="0">
                <a:solidFill>
                  <a:schemeClr val="tx1"/>
                </a:solidFill>
              </a:rPr>
              <a:t>operačních postupů, kontrol, havarijních opatření a jiných manažerských </a:t>
            </a:r>
            <a:r>
              <a:rPr lang="cs-CZ" sz="2400" b="1" dirty="0" smtClean="0">
                <a:solidFill>
                  <a:schemeClr val="tx1"/>
                </a:solidFill>
              </a:rPr>
              <a:t>přístupů</a:t>
            </a:r>
            <a:endParaRPr lang="cs-CZ" sz="2400" b="1" dirty="0">
              <a:solidFill>
                <a:schemeClr val="tx1"/>
              </a:solidFill>
            </a:endParaRP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07736238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77511" y="609600"/>
            <a:ext cx="8598907" cy="593124"/>
          </a:xfrm>
        </p:spPr>
        <p:txBody>
          <a:bodyPr>
            <a:normAutofit/>
          </a:bodyPr>
          <a:lstStyle/>
          <a:p>
            <a:pPr algn="ctr"/>
            <a:r>
              <a:rPr lang="cs-CZ" sz="3200" b="1" dirty="0" smtClean="0">
                <a:solidFill>
                  <a:schemeClr val="tx1"/>
                </a:solidFill>
              </a:rPr>
              <a:t>Příklady doplňujících opatření (1)</a:t>
            </a:r>
            <a:endParaRPr lang="cs-CZ" sz="3200" b="1" dirty="0">
              <a:solidFill>
                <a:schemeClr val="tx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77511" y="1202724"/>
            <a:ext cx="8598907" cy="4838639"/>
          </a:xfrm>
        </p:spPr>
        <p:txBody>
          <a:bodyPr>
            <a:normAutofit lnSpcReduction="10000"/>
          </a:bodyPr>
          <a:lstStyle/>
          <a:p>
            <a:pPr lvl="0"/>
            <a:r>
              <a:rPr lang="cs-CZ" sz="2000" b="1" i="1" u="sng" dirty="0">
                <a:solidFill>
                  <a:schemeClr val="tx1"/>
                </a:solidFill>
              </a:rPr>
              <a:t>Nakládací a vykládací zařízení</a:t>
            </a:r>
            <a:r>
              <a:rPr lang="cs-CZ" sz="2000" b="1" dirty="0">
                <a:solidFill>
                  <a:schemeClr val="tx1"/>
                </a:solidFill>
              </a:rPr>
              <a:t>: </a:t>
            </a:r>
            <a:r>
              <a:rPr lang="cs-CZ" sz="2000" b="1" dirty="0" smtClean="0">
                <a:solidFill>
                  <a:schemeClr val="tx1"/>
                </a:solidFill>
              </a:rPr>
              <a:t>vzdálenost </a:t>
            </a:r>
            <a:r>
              <a:rPr lang="cs-CZ" sz="2000" b="1" dirty="0">
                <a:solidFill>
                  <a:schemeClr val="tx1"/>
                </a:solidFill>
              </a:rPr>
              <a:t>od procesního zařízení, </a:t>
            </a:r>
            <a:r>
              <a:rPr lang="cs-CZ" sz="2000" b="1" dirty="0" smtClean="0">
                <a:solidFill>
                  <a:schemeClr val="tx1"/>
                </a:solidFill>
              </a:rPr>
              <a:t>trhací spojky, </a:t>
            </a:r>
            <a:r>
              <a:rPr lang="cs-CZ" sz="2000" b="1" dirty="0">
                <a:solidFill>
                  <a:schemeClr val="tx1"/>
                </a:solidFill>
              </a:rPr>
              <a:t>spádování záchytné </a:t>
            </a:r>
            <a:r>
              <a:rPr lang="cs-CZ" sz="2000" b="1" dirty="0" smtClean="0">
                <a:solidFill>
                  <a:schemeClr val="tx1"/>
                </a:solidFill>
              </a:rPr>
              <a:t>jímky, </a:t>
            </a:r>
            <a:r>
              <a:rPr lang="cs-CZ" sz="2000" b="1" dirty="0">
                <a:solidFill>
                  <a:schemeClr val="tx1"/>
                </a:solidFill>
              </a:rPr>
              <a:t>záchyt par, hasicí </a:t>
            </a:r>
            <a:r>
              <a:rPr lang="cs-CZ" sz="2000" b="1" dirty="0" smtClean="0">
                <a:solidFill>
                  <a:schemeClr val="tx1"/>
                </a:solidFill>
              </a:rPr>
              <a:t>zařízení</a:t>
            </a:r>
            <a:endParaRPr lang="cs-CZ" sz="2000" b="1" dirty="0">
              <a:solidFill>
                <a:schemeClr val="tx1"/>
              </a:solidFill>
            </a:endParaRPr>
          </a:p>
          <a:p>
            <a:pPr lvl="0"/>
            <a:r>
              <a:rPr lang="cs-CZ" sz="2000" b="1" i="1" u="sng" dirty="0">
                <a:solidFill>
                  <a:schemeClr val="tx1"/>
                </a:solidFill>
              </a:rPr>
              <a:t>Řídicí systémy procesů, záložní systémy a blokovací zařízení</a:t>
            </a:r>
            <a:r>
              <a:rPr lang="cs-CZ" sz="2000" b="1" dirty="0">
                <a:solidFill>
                  <a:schemeClr val="tx1"/>
                </a:solidFill>
              </a:rPr>
              <a:t>: Jištění </a:t>
            </a:r>
            <a:r>
              <a:rPr lang="cs-CZ" sz="2000" b="1" dirty="0" smtClean="0">
                <a:solidFill>
                  <a:schemeClr val="tx1"/>
                </a:solidFill>
              </a:rPr>
              <a:t>systémů</a:t>
            </a:r>
            <a:r>
              <a:rPr lang="cs-CZ" sz="2000" b="1" dirty="0">
                <a:solidFill>
                  <a:schemeClr val="tx1"/>
                </a:solidFill>
              </a:rPr>
              <a:t>, nouzové napájení, </a:t>
            </a:r>
            <a:r>
              <a:rPr lang="cs-CZ" sz="2000" b="1" dirty="0" smtClean="0">
                <a:solidFill>
                  <a:schemeClr val="tx1"/>
                </a:solidFill>
              </a:rPr>
              <a:t>velíny </a:t>
            </a:r>
            <a:r>
              <a:rPr lang="cs-CZ" sz="2000" b="1" dirty="0">
                <a:solidFill>
                  <a:schemeClr val="tx1"/>
                </a:solidFill>
              </a:rPr>
              <a:t>mimo dosah </a:t>
            </a:r>
            <a:r>
              <a:rPr lang="cs-CZ" sz="2000" b="1" dirty="0" smtClean="0">
                <a:solidFill>
                  <a:schemeClr val="tx1"/>
                </a:solidFill>
              </a:rPr>
              <a:t>havárií, </a:t>
            </a:r>
            <a:r>
              <a:rPr lang="cs-CZ" sz="2000" b="1" dirty="0">
                <a:solidFill>
                  <a:schemeClr val="tx1"/>
                </a:solidFill>
              </a:rPr>
              <a:t>měření provozních veličin pomocí </a:t>
            </a:r>
            <a:r>
              <a:rPr lang="cs-CZ" sz="2000" b="1" dirty="0" smtClean="0">
                <a:solidFill>
                  <a:schemeClr val="tx1"/>
                </a:solidFill>
              </a:rPr>
              <a:t>přístrojů </a:t>
            </a:r>
            <a:r>
              <a:rPr lang="cs-CZ" sz="2000" b="1" dirty="0">
                <a:solidFill>
                  <a:schemeClr val="tx1"/>
                </a:solidFill>
              </a:rPr>
              <a:t>se zálohováním, prověřování blokovacích zařízení, vyspělý počítačový řídicí systém, detekce </a:t>
            </a:r>
            <a:r>
              <a:rPr lang="cs-CZ" sz="2000" b="1" dirty="0" smtClean="0">
                <a:solidFill>
                  <a:schemeClr val="tx1"/>
                </a:solidFill>
              </a:rPr>
              <a:t>úniku</a:t>
            </a:r>
            <a:endParaRPr lang="cs-CZ" sz="2000" b="1" dirty="0">
              <a:solidFill>
                <a:schemeClr val="tx1"/>
              </a:solidFill>
            </a:endParaRPr>
          </a:p>
          <a:p>
            <a:pPr lvl="0"/>
            <a:r>
              <a:rPr lang="cs-CZ" sz="2000" b="1" i="1" u="sng" dirty="0">
                <a:solidFill>
                  <a:schemeClr val="tx1"/>
                </a:solidFill>
              </a:rPr>
              <a:t>Oddělování (izolace) a zachycování (sekundární kontejnment)</a:t>
            </a:r>
            <a:r>
              <a:rPr lang="cs-CZ" sz="2000" b="1" dirty="0">
                <a:solidFill>
                  <a:schemeClr val="tx1"/>
                </a:solidFill>
              </a:rPr>
              <a:t>: různé typy ventilů, </a:t>
            </a:r>
            <a:r>
              <a:rPr lang="cs-CZ" sz="2000" b="1" dirty="0" smtClean="0">
                <a:solidFill>
                  <a:schemeClr val="tx1"/>
                </a:solidFill>
              </a:rPr>
              <a:t>zpětné klapky, vodní </a:t>
            </a:r>
            <a:r>
              <a:rPr lang="cs-CZ" sz="2000" b="1" dirty="0">
                <a:solidFill>
                  <a:schemeClr val="tx1"/>
                </a:solidFill>
              </a:rPr>
              <a:t>a parní clony, pěna, ředění, </a:t>
            </a:r>
            <a:r>
              <a:rPr lang="cs-CZ" sz="2000" b="1" dirty="0" smtClean="0">
                <a:solidFill>
                  <a:schemeClr val="tx1"/>
                </a:solidFill>
              </a:rPr>
              <a:t>neutralizace, </a:t>
            </a:r>
            <a:r>
              <a:rPr lang="cs-CZ" sz="2000" b="1" dirty="0">
                <a:solidFill>
                  <a:schemeClr val="tx1"/>
                </a:solidFill>
              </a:rPr>
              <a:t>dálkově ovládané nouzové a rychlouzavírací armatury, záložní nebo záchytné zásobníky nebo dvouplášťové zásobníky, pouzdra, jímky, hráze, drenáže; záchyt úniků přes pojistné armatury a membrány absorpcí ve skrubrech, adsorpcí, </a:t>
            </a:r>
            <a:r>
              <a:rPr lang="cs-CZ" sz="2000" b="1" dirty="0" smtClean="0">
                <a:solidFill>
                  <a:schemeClr val="tx1"/>
                </a:solidFill>
              </a:rPr>
              <a:t/>
            </a:r>
            <a:br>
              <a:rPr lang="cs-CZ" sz="2000" b="1" dirty="0" smtClean="0">
                <a:solidFill>
                  <a:schemeClr val="tx1"/>
                </a:solidFill>
              </a:rPr>
            </a:br>
            <a:r>
              <a:rPr lang="cs-CZ" sz="2000" b="1" dirty="0" smtClean="0">
                <a:solidFill>
                  <a:schemeClr val="tx1"/>
                </a:solidFill>
              </a:rPr>
              <a:t>v </a:t>
            </a:r>
            <a:r>
              <a:rPr lang="cs-CZ" sz="2000" b="1" dirty="0">
                <a:solidFill>
                  <a:schemeClr val="tx1"/>
                </a:solidFill>
              </a:rPr>
              <a:t>kondenzátorech nebo spalování ve spalovacích pecích nebo na polním </a:t>
            </a:r>
            <a:r>
              <a:rPr lang="cs-CZ" sz="2000" b="1" dirty="0" smtClean="0">
                <a:solidFill>
                  <a:schemeClr val="tx1"/>
                </a:solidFill>
              </a:rPr>
              <a:t>hořáku</a:t>
            </a:r>
            <a:endParaRPr lang="cs-CZ" sz="2000" b="1" dirty="0">
              <a:solidFill>
                <a:schemeClr val="tx1"/>
              </a:solidFill>
            </a:endParaRP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35800521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77511" y="609600"/>
            <a:ext cx="8598907" cy="650789"/>
          </a:xfrm>
        </p:spPr>
        <p:txBody>
          <a:bodyPr/>
          <a:lstStyle/>
          <a:p>
            <a:pPr algn="ctr"/>
            <a:r>
              <a:rPr lang="cs-CZ" b="1" dirty="0">
                <a:solidFill>
                  <a:schemeClr val="tx1"/>
                </a:solidFill>
              </a:rPr>
              <a:t>Příklady doplňujících opatření </a:t>
            </a:r>
            <a:r>
              <a:rPr lang="cs-CZ" b="1" dirty="0" smtClean="0">
                <a:solidFill>
                  <a:schemeClr val="tx1"/>
                </a:solidFill>
              </a:rPr>
              <a:t>(2)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77511" y="1260390"/>
            <a:ext cx="8598907" cy="4780974"/>
          </a:xfrm>
        </p:spPr>
        <p:txBody>
          <a:bodyPr/>
          <a:lstStyle/>
          <a:p>
            <a:pPr lvl="0"/>
            <a:r>
              <a:rPr lang="cs-CZ" sz="2000" b="1" i="1" u="sng" dirty="0">
                <a:solidFill>
                  <a:schemeClr val="tx1"/>
                </a:solidFill>
              </a:rPr>
              <a:t>Ochrana před požárem a výbuchem</a:t>
            </a:r>
            <a:r>
              <a:rPr lang="cs-CZ" sz="2000" b="1" dirty="0">
                <a:solidFill>
                  <a:schemeClr val="tx1"/>
                </a:solidFill>
              </a:rPr>
              <a:t>: sprchování vodou, vodní </a:t>
            </a:r>
            <a:r>
              <a:rPr lang="cs-CZ" sz="2000" b="1" dirty="0" smtClean="0">
                <a:solidFill>
                  <a:schemeClr val="tx1"/>
                </a:solidFill>
              </a:rPr>
              <a:t/>
            </a:r>
            <a:br>
              <a:rPr lang="cs-CZ" sz="2000" b="1" dirty="0" smtClean="0">
                <a:solidFill>
                  <a:schemeClr val="tx1"/>
                </a:solidFill>
              </a:rPr>
            </a:br>
            <a:r>
              <a:rPr lang="cs-CZ" sz="2000" b="1" dirty="0" smtClean="0">
                <a:solidFill>
                  <a:schemeClr val="tx1"/>
                </a:solidFill>
              </a:rPr>
              <a:t>a </a:t>
            </a:r>
            <a:r>
              <a:rPr lang="cs-CZ" sz="2000" b="1" dirty="0">
                <a:solidFill>
                  <a:schemeClr val="tx1"/>
                </a:solidFill>
              </a:rPr>
              <a:t>parní clony, různá hasiva, kontrola iniciace, protipožární </a:t>
            </a:r>
            <a:r>
              <a:rPr lang="cs-CZ" sz="2000" b="1" dirty="0" smtClean="0">
                <a:solidFill>
                  <a:schemeClr val="tx1"/>
                </a:solidFill>
              </a:rPr>
              <a:t/>
            </a:r>
            <a:br>
              <a:rPr lang="cs-CZ" sz="2000" b="1" dirty="0" smtClean="0">
                <a:solidFill>
                  <a:schemeClr val="tx1"/>
                </a:solidFill>
              </a:rPr>
            </a:br>
            <a:r>
              <a:rPr lang="cs-CZ" sz="2000" b="1" dirty="0" smtClean="0">
                <a:solidFill>
                  <a:schemeClr val="tx1"/>
                </a:solidFill>
              </a:rPr>
              <a:t>a </a:t>
            </a:r>
            <a:r>
              <a:rPr lang="cs-CZ" sz="2000" b="1" dirty="0" err="1">
                <a:solidFill>
                  <a:schemeClr val="tx1"/>
                </a:solidFill>
              </a:rPr>
              <a:t>protivýbuchové</a:t>
            </a:r>
            <a:r>
              <a:rPr lang="cs-CZ" sz="2000" b="1" dirty="0">
                <a:solidFill>
                  <a:schemeClr val="tx1"/>
                </a:solidFill>
              </a:rPr>
              <a:t> stěny, použití inertní </a:t>
            </a:r>
            <a:r>
              <a:rPr lang="cs-CZ" sz="2000" b="1" dirty="0" smtClean="0">
                <a:solidFill>
                  <a:schemeClr val="tx1"/>
                </a:solidFill>
              </a:rPr>
              <a:t>atmosféry</a:t>
            </a:r>
            <a:endParaRPr lang="cs-CZ" sz="2000" b="1" dirty="0">
              <a:solidFill>
                <a:schemeClr val="tx1"/>
              </a:solidFill>
            </a:endParaRPr>
          </a:p>
          <a:p>
            <a:pPr lvl="0"/>
            <a:r>
              <a:rPr lang="cs-CZ" sz="2000" b="1" i="1" u="sng" dirty="0">
                <a:solidFill>
                  <a:schemeClr val="tx1"/>
                </a:solidFill>
              </a:rPr>
              <a:t>Preventivní údržba a inspekce</a:t>
            </a:r>
            <a:r>
              <a:rPr lang="cs-CZ" sz="2000" b="1" dirty="0">
                <a:solidFill>
                  <a:schemeClr val="tx1"/>
                </a:solidFill>
              </a:rPr>
              <a:t>: zvýšení četnosti kontroly kritických zařízení, použití moderních diagnostických a testovacích metod, zvýšení odbornosti údržby i </a:t>
            </a:r>
            <a:r>
              <a:rPr lang="cs-CZ" sz="2000" b="1" dirty="0" smtClean="0">
                <a:solidFill>
                  <a:schemeClr val="tx1"/>
                </a:solidFill>
              </a:rPr>
              <a:t>kontroly</a:t>
            </a:r>
            <a:endParaRPr lang="cs-CZ" sz="2000" b="1" dirty="0">
              <a:solidFill>
                <a:schemeClr val="tx1"/>
              </a:solidFill>
            </a:endParaRPr>
          </a:p>
          <a:p>
            <a:pPr lvl="0"/>
            <a:r>
              <a:rPr lang="cs-CZ" sz="2000" b="1" i="1" u="sng" dirty="0">
                <a:solidFill>
                  <a:schemeClr val="tx1"/>
                </a:solidFill>
              </a:rPr>
              <a:t>Systém řízení bezpečnosti</a:t>
            </a:r>
            <a:r>
              <a:rPr lang="cs-CZ" sz="2000" b="1" dirty="0">
                <a:solidFill>
                  <a:schemeClr val="tx1"/>
                </a:solidFill>
              </a:rPr>
              <a:t>: </a:t>
            </a:r>
            <a:r>
              <a:rPr lang="cs-CZ" sz="2000" b="1" dirty="0" smtClean="0">
                <a:solidFill>
                  <a:schemeClr val="tx1"/>
                </a:solidFill>
              </a:rPr>
              <a:t>reakce na vývoj </a:t>
            </a:r>
            <a:r>
              <a:rPr lang="cs-CZ" sz="2000" b="1" dirty="0">
                <a:solidFill>
                  <a:schemeClr val="tx1"/>
                </a:solidFill>
              </a:rPr>
              <a:t>v oblasti prevence závažných havárií, </a:t>
            </a:r>
            <a:r>
              <a:rPr lang="cs-CZ" sz="2000" b="1" dirty="0" smtClean="0">
                <a:solidFill>
                  <a:schemeClr val="tx1"/>
                </a:solidFill>
              </a:rPr>
              <a:t>poučení </a:t>
            </a:r>
            <a:r>
              <a:rPr lang="cs-CZ" sz="2000" b="1" dirty="0">
                <a:solidFill>
                  <a:schemeClr val="tx1"/>
                </a:solidFill>
              </a:rPr>
              <a:t>z </a:t>
            </a:r>
            <a:r>
              <a:rPr lang="cs-CZ" sz="2000" b="1" dirty="0" smtClean="0">
                <a:solidFill>
                  <a:schemeClr val="tx1"/>
                </a:solidFill>
              </a:rPr>
              <a:t>havárií</a:t>
            </a:r>
            <a:endParaRPr lang="cs-CZ" sz="2000" b="1" dirty="0">
              <a:solidFill>
                <a:schemeClr val="tx1"/>
              </a:solidFill>
            </a:endParaRP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20160051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77511" y="609600"/>
            <a:ext cx="8598907" cy="543697"/>
          </a:xfrm>
        </p:spPr>
        <p:txBody>
          <a:bodyPr>
            <a:normAutofit/>
          </a:bodyPr>
          <a:lstStyle/>
          <a:p>
            <a:pPr algn="ctr"/>
            <a:r>
              <a:rPr lang="cs-CZ" sz="2800" b="1" dirty="0" smtClean="0">
                <a:solidFill>
                  <a:schemeClr val="tx1"/>
                </a:solidFill>
              </a:rPr>
              <a:t>Různé typy havárií</a:t>
            </a:r>
            <a:endParaRPr lang="cs-CZ" sz="2800" b="1" dirty="0">
              <a:solidFill>
                <a:schemeClr val="tx1"/>
              </a:solidFill>
            </a:endParaRPr>
          </a:p>
        </p:txBody>
      </p:sp>
      <p:pic>
        <p:nvPicPr>
          <p:cNvPr id="6" name="Zástupný symbol pro obsah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30737" y="1259660"/>
            <a:ext cx="6492453" cy="47164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6329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77511" y="609600"/>
            <a:ext cx="8598907" cy="897924"/>
          </a:xfrm>
        </p:spPr>
        <p:txBody>
          <a:bodyPr>
            <a:normAutofit/>
          </a:bodyPr>
          <a:lstStyle/>
          <a:p>
            <a:pPr algn="ctr"/>
            <a:r>
              <a:rPr lang="cs-CZ" sz="3200" b="1" dirty="0" smtClean="0">
                <a:solidFill>
                  <a:schemeClr val="tx1"/>
                </a:solidFill>
              </a:rPr>
              <a:t>SPOLCHEMIE a. s., </a:t>
            </a:r>
            <a:r>
              <a:rPr lang="cs-CZ" sz="3200" b="1" dirty="0">
                <a:solidFill>
                  <a:schemeClr val="tx1"/>
                </a:solidFill>
              </a:rPr>
              <a:t>Ústí nad Labem </a:t>
            </a:r>
            <a:br>
              <a:rPr lang="cs-CZ" sz="3200" b="1" dirty="0">
                <a:solidFill>
                  <a:schemeClr val="tx1"/>
                </a:solidFill>
              </a:rPr>
            </a:br>
            <a:r>
              <a:rPr lang="cs-CZ" sz="1800" b="1" dirty="0">
                <a:solidFill>
                  <a:schemeClr val="tx1"/>
                </a:solidFill>
              </a:rPr>
              <a:t>https://mapy.cz/</a:t>
            </a:r>
            <a:endParaRPr lang="cs-CZ" sz="1800" dirty="0"/>
          </a:p>
        </p:txBody>
      </p:sp>
      <p:pic>
        <p:nvPicPr>
          <p:cNvPr id="4" name="Zástupný symbol pro obsah 3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960" y="1845689"/>
            <a:ext cx="8597900" cy="421994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0467335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cs-CZ" sz="3100" b="1" dirty="0" smtClean="0">
                <a:solidFill>
                  <a:schemeClr val="tx1"/>
                </a:solidFill>
              </a:rPr>
              <a:t>Únik hořlavé kapaliny</a:t>
            </a:r>
            <a:r>
              <a:rPr lang="cs-CZ" sz="2800" b="1" dirty="0" smtClean="0">
                <a:solidFill>
                  <a:schemeClr val="tx1"/>
                </a:solidFill>
              </a:rPr>
              <a:t/>
            </a:r>
            <a:br>
              <a:rPr lang="cs-CZ" sz="2800" b="1" dirty="0" smtClean="0">
                <a:solidFill>
                  <a:schemeClr val="tx1"/>
                </a:solidFill>
              </a:rPr>
            </a:br>
            <a:r>
              <a:rPr lang="cs-CZ" sz="2700" b="1" i="1" dirty="0" smtClean="0">
                <a:solidFill>
                  <a:schemeClr val="tx1"/>
                </a:solidFill>
              </a:rPr>
              <a:t>(Reference </a:t>
            </a:r>
            <a:r>
              <a:rPr lang="cs-CZ" sz="2700" b="1" i="1" dirty="0" err="1" smtClean="0">
                <a:solidFill>
                  <a:schemeClr val="tx1"/>
                </a:solidFill>
              </a:rPr>
              <a:t>Manual</a:t>
            </a:r>
            <a:r>
              <a:rPr lang="cs-CZ" sz="2700" b="1" i="1" dirty="0" smtClean="0">
                <a:solidFill>
                  <a:schemeClr val="tx1"/>
                </a:solidFill>
              </a:rPr>
              <a:t> </a:t>
            </a:r>
            <a:r>
              <a:rPr lang="cs-CZ" sz="2700" b="1" i="1" dirty="0" err="1" smtClean="0">
                <a:solidFill>
                  <a:schemeClr val="tx1"/>
                </a:solidFill>
              </a:rPr>
              <a:t>Bevi</a:t>
            </a:r>
            <a:r>
              <a:rPr lang="cs-CZ" sz="2700" b="1" i="1" dirty="0" smtClean="0">
                <a:solidFill>
                  <a:schemeClr val="tx1"/>
                </a:solidFill>
              </a:rPr>
              <a:t> Risk </a:t>
            </a:r>
            <a:r>
              <a:rPr lang="cs-CZ" sz="2700" b="1" i="1" dirty="0" err="1" smtClean="0">
                <a:solidFill>
                  <a:schemeClr val="tx1"/>
                </a:solidFill>
              </a:rPr>
              <a:t>Assessments</a:t>
            </a:r>
            <a:r>
              <a:rPr lang="cs-CZ" sz="2700" b="1" i="1" dirty="0" smtClean="0">
                <a:solidFill>
                  <a:schemeClr val="tx1"/>
                </a:solidFill>
              </a:rPr>
              <a:t>, </a:t>
            </a:r>
            <a:br>
              <a:rPr lang="cs-CZ" sz="2700" b="1" i="1" dirty="0" smtClean="0">
                <a:solidFill>
                  <a:schemeClr val="tx1"/>
                </a:solidFill>
              </a:rPr>
            </a:br>
            <a:r>
              <a:rPr lang="cs-CZ" sz="2700" b="1" i="1" dirty="0" smtClean="0">
                <a:solidFill>
                  <a:schemeClr val="tx1"/>
                </a:solidFill>
              </a:rPr>
              <a:t>RIVM, </a:t>
            </a:r>
            <a:r>
              <a:rPr lang="cs-CZ" sz="2700" b="1" i="1" dirty="0" err="1" smtClean="0">
                <a:solidFill>
                  <a:schemeClr val="tx1"/>
                </a:solidFill>
              </a:rPr>
              <a:t>version</a:t>
            </a:r>
            <a:r>
              <a:rPr lang="cs-CZ" sz="2700" b="1" i="1" dirty="0" smtClean="0">
                <a:solidFill>
                  <a:schemeClr val="tx1"/>
                </a:solidFill>
              </a:rPr>
              <a:t> 3.2, 1. 7. 2009)</a:t>
            </a:r>
            <a:endParaRPr lang="cs-CZ" sz="2700" b="1" i="1" dirty="0">
              <a:solidFill>
                <a:schemeClr val="tx1"/>
              </a:solidFill>
            </a:endParaRPr>
          </a:p>
        </p:txBody>
      </p:sp>
      <p:pic>
        <p:nvPicPr>
          <p:cNvPr id="5" name="Zástupný symbol pro obsah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77863" y="2635848"/>
            <a:ext cx="8597900" cy="29309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34895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77511" y="609600"/>
            <a:ext cx="8598907" cy="659027"/>
          </a:xfrm>
        </p:spPr>
        <p:txBody>
          <a:bodyPr>
            <a:noAutofit/>
          </a:bodyPr>
          <a:lstStyle/>
          <a:p>
            <a:pPr algn="ctr"/>
            <a:r>
              <a:rPr lang="cs-CZ" sz="3200" b="1" dirty="0">
                <a:solidFill>
                  <a:schemeClr val="tx1"/>
                </a:solidFill>
              </a:rPr>
              <a:t>Postup při nepřijatelnosti rizik</a:t>
            </a:r>
            <a:r>
              <a:rPr lang="cs-CZ" sz="2800" b="1" dirty="0">
                <a:solidFill>
                  <a:schemeClr val="tx1"/>
                </a:solidFill>
              </a:rPr>
              <a:t/>
            </a:r>
            <a:br>
              <a:rPr lang="cs-CZ" sz="2800" b="1" dirty="0">
                <a:solidFill>
                  <a:schemeClr val="tx1"/>
                </a:solidFill>
              </a:rPr>
            </a:br>
            <a:endParaRPr lang="cs-CZ" sz="28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11609" y="1205000"/>
            <a:ext cx="8598907" cy="530289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2400" b="1" dirty="0">
                <a:solidFill>
                  <a:schemeClr val="tx1"/>
                </a:solidFill>
              </a:rPr>
              <a:t>Existují různé způsoby a opatření, jak </a:t>
            </a:r>
            <a:r>
              <a:rPr lang="cs-CZ" sz="2400" b="1" dirty="0" smtClean="0">
                <a:solidFill>
                  <a:schemeClr val="tx1"/>
                </a:solidFill>
              </a:rPr>
              <a:t>vývojům </a:t>
            </a:r>
            <a:r>
              <a:rPr lang="cs-CZ" sz="2400" b="1" dirty="0">
                <a:solidFill>
                  <a:schemeClr val="tx1"/>
                </a:solidFill>
              </a:rPr>
              <a:t>scénářů havárií zabránit nebo je alespoň </a:t>
            </a:r>
            <a:r>
              <a:rPr lang="cs-CZ" sz="2400" b="1" dirty="0" smtClean="0">
                <a:solidFill>
                  <a:schemeClr val="tx1"/>
                </a:solidFill>
              </a:rPr>
              <a:t>usměrnit. </a:t>
            </a:r>
          </a:p>
          <a:p>
            <a:pPr marL="0" indent="0">
              <a:buNone/>
            </a:pPr>
            <a:r>
              <a:rPr lang="cs-CZ" sz="2400" b="1" dirty="0" smtClean="0">
                <a:solidFill>
                  <a:schemeClr val="tx1"/>
                </a:solidFill>
              </a:rPr>
              <a:t>V</a:t>
            </a:r>
            <a:r>
              <a:rPr lang="cs-CZ" sz="2400" b="1" dirty="0">
                <a:solidFill>
                  <a:schemeClr val="tx1"/>
                </a:solidFill>
              </a:rPr>
              <a:t> rámci </a:t>
            </a:r>
            <a:r>
              <a:rPr lang="cs-CZ" sz="2400" b="1" dirty="0" smtClean="0">
                <a:solidFill>
                  <a:schemeClr val="tx1"/>
                </a:solidFill>
              </a:rPr>
              <a:t>modelování </a:t>
            </a:r>
            <a:r>
              <a:rPr lang="cs-CZ" sz="2400" b="1" dirty="0">
                <a:solidFill>
                  <a:schemeClr val="tx1"/>
                </a:solidFill>
              </a:rPr>
              <a:t>scénáře jsou do stromu událostí </a:t>
            </a:r>
            <a:r>
              <a:rPr lang="cs-CZ" sz="2400" b="1" dirty="0" smtClean="0">
                <a:solidFill>
                  <a:schemeClr val="tx1"/>
                </a:solidFill>
              </a:rPr>
              <a:t>základního scénáře závažné havárie vloženy do větví scénáře bariéry </a:t>
            </a:r>
            <a:r>
              <a:rPr lang="cs-CZ" sz="2400" b="1" dirty="0" smtClean="0">
                <a:solidFill>
                  <a:schemeClr val="tx1"/>
                </a:solidFill>
                <a:sym typeface="Wingdings" panose="05000000000000000000" pitchFamily="2" charset="2"/>
              </a:rPr>
              <a:t> ro</a:t>
            </a:r>
            <a:r>
              <a:rPr lang="cs-CZ" sz="2400" b="1" dirty="0" smtClean="0">
                <a:solidFill>
                  <a:schemeClr val="tx1"/>
                </a:solidFill>
              </a:rPr>
              <a:t>zvinutý </a:t>
            </a:r>
            <a:r>
              <a:rPr lang="cs-CZ" sz="2400" b="1" dirty="0">
                <a:solidFill>
                  <a:schemeClr val="tx1"/>
                </a:solidFill>
              </a:rPr>
              <a:t>scénář závažné havárie. </a:t>
            </a:r>
            <a:endParaRPr lang="cs-CZ" sz="2400" b="1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cs-CZ" sz="2400" b="1" dirty="0" smtClean="0">
                <a:solidFill>
                  <a:schemeClr val="tx1"/>
                </a:solidFill>
              </a:rPr>
              <a:t>Metoda analýzy ochranných vrstev LOPA (</a:t>
            </a:r>
            <a:r>
              <a:rPr lang="cs-CZ" sz="2400" b="1" dirty="0" err="1" smtClean="0">
                <a:solidFill>
                  <a:schemeClr val="tx1"/>
                </a:solidFill>
              </a:rPr>
              <a:t>Layer</a:t>
            </a:r>
            <a:r>
              <a:rPr lang="cs-CZ" sz="2400" b="1" dirty="0" smtClean="0">
                <a:solidFill>
                  <a:schemeClr val="tx1"/>
                </a:solidFill>
              </a:rPr>
              <a:t> </a:t>
            </a:r>
            <a:r>
              <a:rPr lang="cs-CZ" sz="2400" b="1" dirty="0" err="1" smtClean="0">
                <a:solidFill>
                  <a:schemeClr val="tx1"/>
                </a:solidFill>
              </a:rPr>
              <a:t>of</a:t>
            </a:r>
            <a:r>
              <a:rPr lang="cs-CZ" sz="2400" b="1" dirty="0" smtClean="0">
                <a:solidFill>
                  <a:schemeClr val="tx1"/>
                </a:solidFill>
              </a:rPr>
              <a:t> </a:t>
            </a:r>
            <a:r>
              <a:rPr lang="cs-CZ" sz="2400" b="1" dirty="0" err="1" smtClean="0">
                <a:solidFill>
                  <a:schemeClr val="tx1"/>
                </a:solidFill>
              </a:rPr>
              <a:t>Protection</a:t>
            </a:r>
            <a:r>
              <a:rPr lang="cs-CZ" sz="2400" b="1" dirty="0" smtClean="0">
                <a:solidFill>
                  <a:schemeClr val="tx1"/>
                </a:solidFill>
              </a:rPr>
              <a:t> </a:t>
            </a:r>
            <a:r>
              <a:rPr lang="cs-CZ" sz="2400" b="1" dirty="0" err="1" smtClean="0">
                <a:solidFill>
                  <a:schemeClr val="tx1"/>
                </a:solidFill>
              </a:rPr>
              <a:t>Analysis</a:t>
            </a:r>
            <a:r>
              <a:rPr lang="cs-CZ" sz="2400" b="1" dirty="0" smtClean="0">
                <a:solidFill>
                  <a:schemeClr val="tx1"/>
                </a:solidFill>
              </a:rPr>
              <a:t>) </a:t>
            </a:r>
            <a:r>
              <a:rPr lang="cs-CZ" sz="2400" b="1" dirty="0" smtClean="0">
                <a:solidFill>
                  <a:schemeClr val="tx1"/>
                </a:solidFill>
                <a:sym typeface="Wingdings" panose="05000000000000000000" pitchFamily="2" charset="2"/>
              </a:rPr>
              <a:t> určení kolik nezávislých ochranných vrstev je třeba, aby skupinové riziko scénáře bylo přijatelné.</a:t>
            </a:r>
          </a:p>
          <a:p>
            <a:pPr marL="0" indent="0">
              <a:buNone/>
            </a:pPr>
            <a:r>
              <a:rPr lang="cs-CZ" sz="2400" b="1" dirty="0" smtClean="0">
                <a:solidFill>
                  <a:schemeClr val="tx1"/>
                </a:solidFill>
                <a:sym typeface="Wingdings" panose="05000000000000000000" pitchFamily="2" charset="2"/>
              </a:rPr>
              <a:t>Účinnost nezávislé ochranné vrstvy je kvantifikována její pravděpodobností poruchy na vyžádání.</a:t>
            </a:r>
            <a:endParaRPr lang="cs-CZ" sz="24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047859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77511" y="609600"/>
            <a:ext cx="8598907" cy="650789"/>
          </a:xfrm>
        </p:spPr>
        <p:txBody>
          <a:bodyPr>
            <a:normAutofit/>
          </a:bodyPr>
          <a:lstStyle/>
          <a:p>
            <a:pPr algn="ctr"/>
            <a:r>
              <a:rPr lang="cs-CZ" sz="3200" b="1" dirty="0" smtClean="0">
                <a:solidFill>
                  <a:schemeClr val="tx1"/>
                </a:solidFill>
              </a:rPr>
              <a:t>Krajský úřad</a:t>
            </a:r>
            <a:endParaRPr lang="cs-CZ" sz="3200" b="1" dirty="0">
              <a:solidFill>
                <a:schemeClr val="tx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77511" y="1540476"/>
            <a:ext cx="8598907" cy="4500888"/>
          </a:xfrm>
        </p:spPr>
        <p:txBody>
          <a:bodyPr>
            <a:normAutofit/>
          </a:bodyPr>
          <a:lstStyle/>
          <a:p>
            <a:r>
              <a:rPr lang="cs-CZ" sz="2400" b="1" dirty="0" smtClean="0">
                <a:solidFill>
                  <a:schemeClr val="tx1"/>
                </a:solidFill>
              </a:rPr>
              <a:t>§ 20 zákona o PZH – Rozhodnutí o návrhu bezpečnostní dokumentace</a:t>
            </a:r>
          </a:p>
          <a:p>
            <a:r>
              <a:rPr lang="cs-CZ" sz="2400" b="1" dirty="0" smtClean="0">
                <a:solidFill>
                  <a:schemeClr val="tx1"/>
                </a:solidFill>
              </a:rPr>
              <a:t>§ 49 zákona o PZH – mj. činnost v rámci územního plánování a stavebního řízení</a:t>
            </a:r>
          </a:p>
          <a:p>
            <a:r>
              <a:rPr lang="cs-CZ" sz="2400" b="1" dirty="0" smtClean="0">
                <a:solidFill>
                  <a:schemeClr val="tx1"/>
                </a:solidFill>
              </a:rPr>
              <a:t>Možnosti vstupu KÚ do Posouzení rizik závažné havárie</a:t>
            </a:r>
          </a:p>
          <a:p>
            <a:r>
              <a:rPr lang="cs-CZ" sz="2400" b="1" dirty="0" smtClean="0">
                <a:solidFill>
                  <a:schemeClr val="tx1"/>
                </a:solidFill>
              </a:rPr>
              <a:t>Informování veřejnosti</a:t>
            </a:r>
          </a:p>
          <a:p>
            <a:r>
              <a:rPr lang="cs-CZ" sz="2400" b="1" dirty="0" smtClean="0">
                <a:solidFill>
                  <a:schemeClr val="tx1"/>
                </a:solidFill>
              </a:rPr>
              <a:t>Společenské klima</a:t>
            </a:r>
            <a:endParaRPr lang="cs-CZ" sz="24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657700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77511" y="609600"/>
            <a:ext cx="8598907" cy="560173"/>
          </a:xfrm>
        </p:spPr>
        <p:txBody>
          <a:bodyPr>
            <a:normAutofit fontScale="90000"/>
          </a:bodyPr>
          <a:lstStyle/>
          <a:p>
            <a:pPr algn="ctr"/>
            <a:r>
              <a:rPr lang="cs-CZ" sz="3200" b="1" dirty="0">
                <a:solidFill>
                  <a:schemeClr val="tx1"/>
                </a:solidFill>
              </a:rPr>
              <a:t>Provozovatel</a:t>
            </a:r>
            <a:endParaRPr lang="cs-CZ" sz="32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77511" y="1169773"/>
            <a:ext cx="8598907" cy="487159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2400" b="1" dirty="0">
                <a:solidFill>
                  <a:schemeClr val="tx1"/>
                </a:solidFill>
              </a:rPr>
              <a:t>Existují případy, kdy provozovatel na základě nově postavených objektů s lidmi za svým perimetrem musí přepracovat hodnocení rizika, jehož výsledkem může být nepřijatelné riziko právě díky „</a:t>
            </a:r>
            <a:r>
              <a:rPr lang="cs-CZ" sz="2400" b="1" i="1" dirty="0">
                <a:solidFill>
                  <a:schemeClr val="tx1"/>
                </a:solidFill>
              </a:rPr>
              <a:t>nově se vyskytujícím obyvatelům či návštěvníkům</a:t>
            </a:r>
            <a:r>
              <a:rPr lang="cs-CZ" sz="2400" b="1" dirty="0">
                <a:solidFill>
                  <a:schemeClr val="tx1"/>
                </a:solidFill>
              </a:rPr>
              <a:t>“, a ani trvalé zvyšování spolehlivosti svých zařízení a zavádění dalších ochranných bariér to nevyřeší. </a:t>
            </a:r>
            <a:endParaRPr lang="cs-CZ" sz="2400" b="1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cs-CZ" sz="2400" b="1" dirty="0" smtClean="0">
                <a:solidFill>
                  <a:schemeClr val="tx1"/>
                </a:solidFill>
              </a:rPr>
              <a:t>Tato </a:t>
            </a:r>
            <a:r>
              <a:rPr lang="cs-CZ" sz="2400" b="1" dirty="0">
                <a:solidFill>
                  <a:schemeClr val="tx1"/>
                </a:solidFill>
              </a:rPr>
              <a:t>„</a:t>
            </a:r>
            <a:r>
              <a:rPr lang="cs-CZ" sz="2400" b="1" i="1" dirty="0">
                <a:solidFill>
                  <a:schemeClr val="tx1"/>
                </a:solidFill>
              </a:rPr>
              <a:t>de facto</a:t>
            </a:r>
            <a:r>
              <a:rPr lang="cs-CZ" sz="2400" b="1" dirty="0">
                <a:solidFill>
                  <a:schemeClr val="tx1"/>
                </a:solidFill>
              </a:rPr>
              <a:t>“ likvidace provozovatelů je naprosto nepřípustná a stát je povinen této situaci zamezit, což mu ukládá i směrnice SEVESO III ohledně výkonu řádného územního plánování. </a:t>
            </a:r>
          </a:p>
          <a:p>
            <a:endParaRPr lang="cs-CZ" sz="24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141213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77511" y="609600"/>
            <a:ext cx="8598907" cy="609600"/>
          </a:xfrm>
        </p:spPr>
        <p:txBody>
          <a:bodyPr>
            <a:normAutofit/>
          </a:bodyPr>
          <a:lstStyle/>
          <a:p>
            <a:pPr algn="ctr"/>
            <a:r>
              <a:rPr lang="cs-CZ" sz="3200" b="1" dirty="0" smtClean="0">
                <a:solidFill>
                  <a:schemeClr val="tx1"/>
                </a:solidFill>
              </a:rPr>
              <a:t>Provozovatel</a:t>
            </a:r>
            <a:endParaRPr lang="cs-CZ" sz="3200" b="1" dirty="0">
              <a:solidFill>
                <a:schemeClr val="tx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77511" y="1219200"/>
            <a:ext cx="8598907" cy="48221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b="1" dirty="0">
                <a:solidFill>
                  <a:schemeClr val="tx1"/>
                </a:solidFill>
              </a:rPr>
              <a:t>V kapitole 3.1 přílohy č. 1 Vyhlášky č. 227/2015 Sb. by </a:t>
            </a:r>
            <a:r>
              <a:rPr lang="cs-CZ" b="1" dirty="0" smtClean="0">
                <a:solidFill>
                  <a:schemeClr val="tx1"/>
                </a:solidFill>
              </a:rPr>
              <a:t>mělo být: </a:t>
            </a:r>
          </a:p>
          <a:p>
            <a:pPr marL="0" indent="0" algn="just">
              <a:buNone/>
            </a:pPr>
            <a:r>
              <a:rPr lang="cs-CZ" b="1" dirty="0" smtClean="0">
                <a:solidFill>
                  <a:schemeClr val="tx1"/>
                </a:solidFill>
              </a:rPr>
              <a:t>„</a:t>
            </a:r>
            <a:r>
              <a:rPr lang="cs-CZ" b="1" i="1" dirty="0">
                <a:solidFill>
                  <a:schemeClr val="tx1"/>
                </a:solidFill>
              </a:rPr>
              <a:t>V případě, že výsledná frekvence scénáře závažné havárie se jeví jako nepřijatelná, stanoví se organizační a technická opatření ke snížení tohoto rizika </a:t>
            </a:r>
            <a:r>
              <a:rPr lang="cs-CZ" b="1" i="1" dirty="0" smtClean="0">
                <a:solidFill>
                  <a:schemeClr val="tx1"/>
                </a:solidFill>
              </a:rPr>
              <a:t>a </a:t>
            </a:r>
            <a:r>
              <a:rPr lang="cs-CZ" b="1" i="1" dirty="0">
                <a:solidFill>
                  <a:schemeClr val="tx1"/>
                </a:solidFill>
              </a:rPr>
              <a:t>provede se nová analýza a hodnocení rizika za účelem prověření těchto opatření. Pro dodatečná organizační a technická opatření se stanoví termíny jejich realizace.  V případě že není možné dosáhnout přijatelné úrovně rizika, je nutné tuto situaci řešit s krajským úřadem o podmínkách povolení provozu s přihlédnutím k dalším podmínkám v rámci celkového hodnocení rizika objektu. Pokud v rámci politiky územního plánování </a:t>
            </a:r>
            <a:r>
              <a:rPr lang="cs-CZ" b="1" i="1" dirty="0" smtClean="0">
                <a:solidFill>
                  <a:schemeClr val="tx1"/>
                </a:solidFill>
              </a:rPr>
              <a:t/>
            </a:r>
            <a:br>
              <a:rPr lang="cs-CZ" b="1" i="1" dirty="0" smtClean="0">
                <a:solidFill>
                  <a:schemeClr val="tx1"/>
                </a:solidFill>
              </a:rPr>
            </a:br>
            <a:r>
              <a:rPr lang="cs-CZ" b="1" i="1" dirty="0" smtClean="0">
                <a:solidFill>
                  <a:schemeClr val="tx1"/>
                </a:solidFill>
              </a:rPr>
              <a:t>a </a:t>
            </a:r>
            <a:r>
              <a:rPr lang="cs-CZ" b="1" i="1" dirty="0">
                <a:solidFill>
                  <a:schemeClr val="tx1"/>
                </a:solidFill>
              </a:rPr>
              <a:t>jiných souvisejících politik a postupů provádění těchto politik se mění přijatelnost rizika závažných havárií, pak v případě nepřijatelnosti rizika závažných havárií musí být stávající bezpečnostní vzdálenosti mezi objektem (na který se vztahuje zákon o prevenci závažných havárií) </a:t>
            </a:r>
            <a:r>
              <a:rPr lang="cs-CZ" b="1" i="1" dirty="0" smtClean="0">
                <a:solidFill>
                  <a:schemeClr val="tx1"/>
                </a:solidFill>
              </a:rPr>
              <a:t/>
            </a:r>
            <a:br>
              <a:rPr lang="cs-CZ" b="1" i="1" dirty="0" smtClean="0">
                <a:solidFill>
                  <a:schemeClr val="tx1"/>
                </a:solidFill>
              </a:rPr>
            </a:br>
            <a:r>
              <a:rPr lang="cs-CZ" b="1" i="1" dirty="0" smtClean="0">
                <a:solidFill>
                  <a:schemeClr val="tx1"/>
                </a:solidFill>
              </a:rPr>
              <a:t>a </a:t>
            </a:r>
            <a:r>
              <a:rPr lang="cs-CZ" b="1" i="1" dirty="0">
                <a:solidFill>
                  <a:schemeClr val="tx1"/>
                </a:solidFill>
              </a:rPr>
              <a:t>obytnými oblastmi, budovami </a:t>
            </a:r>
            <a:r>
              <a:rPr lang="cs-CZ" b="1" i="1" dirty="0" smtClean="0">
                <a:solidFill>
                  <a:schemeClr val="tx1"/>
                </a:solidFill>
              </a:rPr>
              <a:t>a </a:t>
            </a:r>
            <a:r>
              <a:rPr lang="cs-CZ" b="1" i="1" dirty="0">
                <a:solidFill>
                  <a:schemeClr val="tx1"/>
                </a:solidFill>
              </a:rPr>
              <a:t>plochami sloužícími veřejnosti, rekreačními oblastmi, a pokud možno, důležitými dopravními cestami, zachovány.</a:t>
            </a:r>
            <a:r>
              <a:rPr lang="cs-CZ" b="1" dirty="0">
                <a:solidFill>
                  <a:schemeClr val="tx1"/>
                </a:solidFill>
              </a:rPr>
              <a:t>“  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57775718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3515806" y="3244334"/>
            <a:ext cx="516038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cs-CZ" sz="4000" b="1" dirty="0"/>
              <a:t>Děkuji za pozornost.</a:t>
            </a:r>
          </a:p>
        </p:txBody>
      </p:sp>
    </p:spTree>
    <p:extLst>
      <p:ext uri="{BB962C8B-B14F-4D97-AF65-F5344CB8AC3E}">
        <p14:creationId xmlns:p14="http://schemas.microsoft.com/office/powerpoint/2010/main" val="29159999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77510" y="395416"/>
            <a:ext cx="8598907" cy="1013253"/>
          </a:xfrm>
        </p:spPr>
        <p:txBody>
          <a:bodyPr>
            <a:normAutofit/>
          </a:bodyPr>
          <a:lstStyle/>
          <a:p>
            <a:pPr algn="ctr"/>
            <a:r>
              <a:rPr lang="cs-CZ" sz="3200" b="1" dirty="0" err="1">
                <a:solidFill>
                  <a:schemeClr val="tx1"/>
                </a:solidFill>
              </a:rPr>
              <a:t>Lovochemie</a:t>
            </a:r>
            <a:r>
              <a:rPr lang="cs-CZ" sz="3200" b="1" dirty="0">
                <a:solidFill>
                  <a:schemeClr val="tx1"/>
                </a:solidFill>
              </a:rPr>
              <a:t>, a.s., </a:t>
            </a:r>
            <a:r>
              <a:rPr lang="cs-CZ" sz="3200" b="1" dirty="0" smtClean="0">
                <a:solidFill>
                  <a:schemeClr val="tx1"/>
                </a:solidFill>
              </a:rPr>
              <a:t>Lovosice</a:t>
            </a:r>
            <a:br>
              <a:rPr lang="cs-CZ" sz="3200" b="1" dirty="0" smtClean="0">
                <a:solidFill>
                  <a:schemeClr val="tx1"/>
                </a:solidFill>
              </a:rPr>
            </a:br>
            <a:r>
              <a:rPr lang="cs-CZ" sz="2000" b="1" dirty="0">
                <a:solidFill>
                  <a:schemeClr val="tx1"/>
                </a:solidFill>
              </a:rPr>
              <a:t>https://mapy.cz/</a:t>
            </a:r>
            <a:endParaRPr lang="cs-CZ" sz="2000" dirty="0">
              <a:solidFill>
                <a:schemeClr val="tx1"/>
              </a:solidFill>
            </a:endParaRPr>
          </a:p>
        </p:txBody>
      </p:sp>
      <p:pic>
        <p:nvPicPr>
          <p:cNvPr id="5" name="Zástupný symbol pro obsah 4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510" y="1682600"/>
            <a:ext cx="8597900" cy="383080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297213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77511" y="609600"/>
            <a:ext cx="8598907" cy="922638"/>
          </a:xfrm>
        </p:spPr>
        <p:txBody>
          <a:bodyPr>
            <a:normAutofit/>
          </a:bodyPr>
          <a:lstStyle/>
          <a:p>
            <a:pPr algn="ctr"/>
            <a:r>
              <a:rPr lang="cs-CZ" sz="3200" b="1" dirty="0">
                <a:solidFill>
                  <a:schemeClr val="tx1"/>
                </a:solidFill>
              </a:rPr>
              <a:t>Lučební závody </a:t>
            </a:r>
            <a:r>
              <a:rPr lang="cs-CZ" sz="3200" b="1" dirty="0" err="1">
                <a:solidFill>
                  <a:schemeClr val="tx1"/>
                </a:solidFill>
              </a:rPr>
              <a:t>Draslovka</a:t>
            </a:r>
            <a:r>
              <a:rPr lang="cs-CZ" sz="3200" b="1" dirty="0">
                <a:solidFill>
                  <a:schemeClr val="tx1"/>
                </a:solidFill>
              </a:rPr>
              <a:t> a.s. </a:t>
            </a:r>
            <a:r>
              <a:rPr lang="cs-CZ" sz="3200" b="1" dirty="0" smtClean="0">
                <a:solidFill>
                  <a:schemeClr val="tx1"/>
                </a:solidFill>
              </a:rPr>
              <a:t>Kolín</a:t>
            </a:r>
            <a:br>
              <a:rPr lang="cs-CZ" sz="3200" b="1" dirty="0" smtClean="0">
                <a:solidFill>
                  <a:schemeClr val="tx1"/>
                </a:solidFill>
              </a:rPr>
            </a:br>
            <a:r>
              <a:rPr lang="cs-CZ" sz="1800" b="1" dirty="0">
                <a:solidFill>
                  <a:schemeClr val="tx1"/>
                </a:solidFill>
              </a:rPr>
              <a:t>https://mapy.cz/</a:t>
            </a:r>
            <a:endParaRPr lang="cs-CZ" sz="1800" dirty="0">
              <a:solidFill>
                <a:schemeClr val="tx1"/>
              </a:solidFill>
            </a:endParaRPr>
          </a:p>
        </p:txBody>
      </p:sp>
      <p:pic>
        <p:nvPicPr>
          <p:cNvPr id="4" name="Zástupný symbol pro obsah 3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4838" y="1655806"/>
            <a:ext cx="8064251" cy="431208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034600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77511" y="609600"/>
            <a:ext cx="8598907" cy="1021492"/>
          </a:xfrm>
        </p:spPr>
        <p:txBody>
          <a:bodyPr/>
          <a:lstStyle/>
          <a:p>
            <a:pPr algn="ctr"/>
            <a:r>
              <a:rPr lang="cs-CZ" b="1" dirty="0" smtClean="0">
                <a:solidFill>
                  <a:schemeClr val="tx1"/>
                </a:solidFill>
              </a:rPr>
              <a:t>SYNTHOS </a:t>
            </a:r>
            <a:r>
              <a:rPr lang="cs-CZ" b="1" dirty="0">
                <a:solidFill>
                  <a:schemeClr val="tx1"/>
                </a:solidFill>
              </a:rPr>
              <a:t>Kralupy a.s. </a:t>
            </a:r>
            <a:r>
              <a:rPr lang="cs-CZ" b="1" dirty="0" smtClean="0">
                <a:solidFill>
                  <a:schemeClr val="tx1"/>
                </a:solidFill>
              </a:rPr>
              <a:t/>
            </a:r>
            <a:br>
              <a:rPr lang="cs-CZ" b="1" dirty="0" smtClean="0">
                <a:solidFill>
                  <a:schemeClr val="tx1"/>
                </a:solidFill>
              </a:rPr>
            </a:br>
            <a:r>
              <a:rPr lang="cs-CZ" sz="1800" b="1" dirty="0" smtClean="0">
                <a:solidFill>
                  <a:schemeClr val="tx1"/>
                </a:solidFill>
              </a:rPr>
              <a:t>https//</a:t>
            </a:r>
            <a:r>
              <a:rPr lang="cs-CZ" sz="1800" b="1" dirty="0">
                <a:solidFill>
                  <a:schemeClr val="tx1"/>
                </a:solidFill>
              </a:rPr>
              <a:t>mapy.cz/</a:t>
            </a:r>
            <a:endParaRPr lang="cs-CZ" sz="1800" dirty="0">
              <a:solidFill>
                <a:schemeClr val="tx1"/>
              </a:solidFill>
            </a:endParaRPr>
          </a:p>
        </p:txBody>
      </p:sp>
      <p:pic>
        <p:nvPicPr>
          <p:cNvPr id="4" name="Zástupný symbol pro obsah 3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313" y="1708192"/>
            <a:ext cx="8599487" cy="407344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178217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77511" y="156518"/>
            <a:ext cx="8598907" cy="1458098"/>
          </a:xfrm>
        </p:spPr>
        <p:txBody>
          <a:bodyPr>
            <a:normAutofit/>
          </a:bodyPr>
          <a:lstStyle/>
          <a:p>
            <a:pPr algn="ctr"/>
            <a:r>
              <a:rPr lang="cs-CZ" sz="3200" b="1" dirty="0">
                <a:solidFill>
                  <a:schemeClr val="tx1"/>
                </a:solidFill>
              </a:rPr>
              <a:t>UNIPETROL DOPRAVA, s.r.o</a:t>
            </a:r>
            <a:r>
              <a:rPr lang="cs-CZ" sz="3200" b="1" dirty="0" smtClean="0">
                <a:solidFill>
                  <a:schemeClr val="tx1"/>
                </a:solidFill>
              </a:rPr>
              <a:t>., </a:t>
            </a:r>
            <a:br>
              <a:rPr lang="cs-CZ" sz="3200" b="1" dirty="0" smtClean="0">
                <a:solidFill>
                  <a:schemeClr val="tx1"/>
                </a:solidFill>
              </a:rPr>
            </a:br>
            <a:r>
              <a:rPr lang="cs-CZ" sz="3200" b="1" dirty="0" smtClean="0">
                <a:solidFill>
                  <a:schemeClr val="tx1"/>
                </a:solidFill>
              </a:rPr>
              <a:t>železniční </a:t>
            </a:r>
            <a:r>
              <a:rPr lang="cs-CZ" sz="3200" b="1" dirty="0">
                <a:solidFill>
                  <a:schemeClr val="tx1"/>
                </a:solidFill>
              </a:rPr>
              <a:t>provoz </a:t>
            </a:r>
            <a:r>
              <a:rPr lang="cs-CZ" sz="3200" b="1" dirty="0" smtClean="0">
                <a:solidFill>
                  <a:schemeClr val="tx1"/>
                </a:solidFill>
              </a:rPr>
              <a:t>Kralupy</a:t>
            </a:r>
            <a:br>
              <a:rPr lang="cs-CZ" sz="3200" b="1" dirty="0" smtClean="0">
                <a:solidFill>
                  <a:schemeClr val="tx1"/>
                </a:solidFill>
              </a:rPr>
            </a:br>
            <a:r>
              <a:rPr lang="cs-CZ" sz="2000" b="1" dirty="0">
                <a:solidFill>
                  <a:schemeClr val="tx1"/>
                </a:solidFill>
              </a:rPr>
              <a:t>https//mapy.cz/</a:t>
            </a:r>
          </a:p>
        </p:txBody>
      </p:sp>
      <p:pic>
        <p:nvPicPr>
          <p:cNvPr id="4" name="Zástupný symbol pro obsah 3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7548" y="1614488"/>
            <a:ext cx="8158529" cy="442753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109308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77511" y="321276"/>
            <a:ext cx="8598907" cy="1202724"/>
          </a:xfrm>
        </p:spPr>
        <p:txBody>
          <a:bodyPr>
            <a:normAutofit/>
          </a:bodyPr>
          <a:lstStyle/>
          <a:p>
            <a:pPr algn="ctr"/>
            <a:r>
              <a:rPr lang="cs-CZ" sz="3200" b="1" dirty="0" smtClean="0">
                <a:solidFill>
                  <a:schemeClr val="tx1"/>
                </a:solidFill>
              </a:rPr>
              <a:t>FLAGA s.r.o. Plnírna PB – Praha Satalice</a:t>
            </a:r>
            <a:br>
              <a:rPr lang="cs-CZ" sz="3200" b="1" dirty="0" smtClean="0">
                <a:solidFill>
                  <a:schemeClr val="tx1"/>
                </a:solidFill>
              </a:rPr>
            </a:br>
            <a:r>
              <a:rPr lang="cs-CZ" sz="1800" b="1" dirty="0">
                <a:solidFill>
                  <a:schemeClr val="tx1"/>
                </a:solidFill>
              </a:rPr>
              <a:t>https//mapy.cz/</a:t>
            </a:r>
          </a:p>
        </p:txBody>
      </p:sp>
      <p:pic>
        <p:nvPicPr>
          <p:cNvPr id="4" name="Zástupný symbol pro obsah 3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4925" y="1524000"/>
            <a:ext cx="8023775" cy="45180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198619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77511" y="222423"/>
            <a:ext cx="8598907" cy="1433382"/>
          </a:xfrm>
        </p:spPr>
        <p:txBody>
          <a:bodyPr>
            <a:noAutofit/>
          </a:bodyPr>
          <a:lstStyle/>
          <a:p>
            <a:pPr algn="ctr"/>
            <a:r>
              <a:rPr lang="cs-CZ" sz="2800" b="1" dirty="0">
                <a:solidFill>
                  <a:schemeClr val="tx1"/>
                </a:solidFill>
              </a:rPr>
              <a:t>Způsob hodnocení přijatelnosti rizika závažných havárií podle zákona o prevenci závažných </a:t>
            </a:r>
            <a:r>
              <a:rPr lang="cs-CZ" sz="2800" b="1" dirty="0" smtClean="0">
                <a:solidFill>
                  <a:schemeClr val="tx1"/>
                </a:solidFill>
              </a:rPr>
              <a:t>havárií (1)</a:t>
            </a:r>
            <a:r>
              <a:rPr lang="cs-CZ" sz="2800" b="1" dirty="0">
                <a:solidFill>
                  <a:schemeClr val="tx1"/>
                </a:solidFill>
              </a:rPr>
              <a:t/>
            </a:r>
            <a:br>
              <a:rPr lang="cs-CZ" sz="2800" b="1" dirty="0">
                <a:solidFill>
                  <a:schemeClr val="tx1"/>
                </a:solidFill>
              </a:rPr>
            </a:br>
            <a:endParaRPr lang="cs-CZ" sz="28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77511" y="1655804"/>
            <a:ext cx="8598907" cy="4385559"/>
          </a:xfrm>
        </p:spPr>
        <p:txBody>
          <a:bodyPr>
            <a:normAutofit/>
          </a:bodyPr>
          <a:lstStyle/>
          <a:p>
            <a:r>
              <a:rPr lang="cs-CZ" sz="2400" b="1" u="sng" dirty="0" smtClean="0">
                <a:solidFill>
                  <a:schemeClr val="tx1"/>
                </a:solidFill>
              </a:rPr>
              <a:t>scénář </a:t>
            </a:r>
            <a:r>
              <a:rPr lang="cs-CZ" sz="2400" b="1" u="sng" dirty="0">
                <a:solidFill>
                  <a:schemeClr val="tx1"/>
                </a:solidFill>
              </a:rPr>
              <a:t>vzniku a rozvoje závažné </a:t>
            </a:r>
            <a:r>
              <a:rPr lang="cs-CZ" sz="2400" b="1" u="sng" dirty="0" smtClean="0">
                <a:solidFill>
                  <a:schemeClr val="tx1"/>
                </a:solidFill>
              </a:rPr>
              <a:t>havárie </a:t>
            </a:r>
            <a:r>
              <a:rPr lang="cs-CZ" sz="2400" b="1" dirty="0" smtClean="0">
                <a:solidFill>
                  <a:schemeClr val="tx1"/>
                </a:solidFill>
              </a:rPr>
              <a:t/>
            </a:r>
            <a:br>
              <a:rPr lang="cs-CZ" sz="2400" b="1" dirty="0" smtClean="0">
                <a:solidFill>
                  <a:schemeClr val="tx1"/>
                </a:solidFill>
              </a:rPr>
            </a:br>
            <a:r>
              <a:rPr lang="cs-CZ" sz="2000" b="1" dirty="0" smtClean="0">
                <a:solidFill>
                  <a:schemeClr val="tx1"/>
                </a:solidFill>
              </a:rPr>
              <a:t>(pro </a:t>
            </a:r>
            <a:r>
              <a:rPr lang="cs-CZ" sz="2000" b="1" dirty="0">
                <a:solidFill>
                  <a:schemeClr val="tx1"/>
                </a:solidFill>
              </a:rPr>
              <a:t>účely posouzení rizik podle zákona se jednotlivým scénářem rozumí větev stromu událostí, která končí jedním koncovým stavem základního </a:t>
            </a:r>
            <a:r>
              <a:rPr lang="cs-CZ" sz="2000" b="1" dirty="0" smtClean="0">
                <a:solidFill>
                  <a:schemeClr val="tx1"/>
                </a:solidFill>
              </a:rPr>
              <a:t>scénáře)</a:t>
            </a:r>
            <a:endParaRPr lang="cs-CZ" sz="2000" b="1" dirty="0">
              <a:solidFill>
                <a:schemeClr val="tx1"/>
              </a:solidFill>
            </a:endParaRPr>
          </a:p>
          <a:p>
            <a:r>
              <a:rPr lang="cs-CZ" sz="2400" b="1" u="sng" dirty="0" smtClean="0">
                <a:solidFill>
                  <a:schemeClr val="tx1"/>
                </a:solidFill>
              </a:rPr>
              <a:t>následek scénáře závažné havárie </a:t>
            </a:r>
            <a:r>
              <a:rPr lang="cs-CZ" sz="2000" b="1" dirty="0" smtClean="0">
                <a:solidFill>
                  <a:schemeClr val="tx1"/>
                </a:solidFill>
              </a:rPr>
              <a:t>(N - mortalita)</a:t>
            </a:r>
          </a:p>
          <a:p>
            <a:r>
              <a:rPr lang="cs-CZ" sz="2400" b="1" u="sng" dirty="0" smtClean="0">
                <a:solidFill>
                  <a:schemeClr val="tx1"/>
                </a:solidFill>
              </a:rPr>
              <a:t>výsledná </a:t>
            </a:r>
            <a:r>
              <a:rPr lang="cs-CZ" sz="2400" b="1" u="sng" dirty="0">
                <a:solidFill>
                  <a:schemeClr val="tx1"/>
                </a:solidFill>
              </a:rPr>
              <a:t>roční frekvence </a:t>
            </a:r>
            <a:r>
              <a:rPr lang="cs-CZ" sz="2400" b="1" u="sng" dirty="0" smtClean="0">
                <a:solidFill>
                  <a:schemeClr val="tx1"/>
                </a:solidFill>
              </a:rPr>
              <a:t>závažné havárie</a:t>
            </a:r>
            <a:r>
              <a:rPr lang="cs-CZ" sz="2400" b="1" dirty="0" smtClean="0">
                <a:solidFill>
                  <a:schemeClr val="tx1"/>
                </a:solidFill>
              </a:rPr>
              <a:t> </a:t>
            </a:r>
            <a:r>
              <a:rPr lang="cs-CZ" sz="2400" b="1" dirty="0">
                <a:solidFill>
                  <a:schemeClr val="tx1"/>
                </a:solidFill>
              </a:rPr>
              <a:t>(</a:t>
            </a:r>
            <a:r>
              <a:rPr lang="cs-CZ" sz="2400" b="1" i="1" dirty="0" smtClean="0">
                <a:solidFill>
                  <a:schemeClr val="tx1"/>
                </a:solidFill>
              </a:rPr>
              <a:t>F</a:t>
            </a:r>
            <a:r>
              <a:rPr lang="cs-CZ" sz="2400" b="1" i="1" baseline="-25000" dirty="0">
                <a:solidFill>
                  <a:schemeClr val="tx1"/>
                </a:solidFill>
              </a:rPr>
              <a:t>S</a:t>
            </a:r>
            <a:r>
              <a:rPr lang="cs-CZ" sz="2400" b="1" dirty="0" smtClean="0">
                <a:solidFill>
                  <a:schemeClr val="tx1"/>
                </a:solidFill>
              </a:rPr>
              <a:t>): </a:t>
            </a:r>
            <a:r>
              <a:rPr lang="cs-CZ" sz="2400" b="1" i="1" baseline="-25000" dirty="0" smtClean="0">
                <a:solidFill>
                  <a:schemeClr val="tx1"/>
                </a:solidFill>
              </a:rPr>
              <a:t>  </a:t>
            </a:r>
            <a:endParaRPr lang="cs-CZ" sz="2400" b="1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cs-CZ" sz="2400" b="1" i="1" dirty="0">
                <a:solidFill>
                  <a:schemeClr val="tx1"/>
                </a:solidFill>
              </a:rPr>
              <a:t> </a:t>
            </a:r>
            <a:r>
              <a:rPr lang="cs-CZ" sz="2400" b="1" i="1" dirty="0" smtClean="0">
                <a:solidFill>
                  <a:schemeClr val="tx1"/>
                </a:solidFill>
              </a:rPr>
              <a:t>   F</a:t>
            </a:r>
            <a:r>
              <a:rPr lang="cs-CZ" sz="2400" b="1" i="1" baseline="-25000" dirty="0" smtClean="0">
                <a:solidFill>
                  <a:schemeClr val="tx1"/>
                </a:solidFill>
              </a:rPr>
              <a:t>S </a:t>
            </a:r>
            <a:r>
              <a:rPr lang="cs-CZ" sz="2400" b="1" i="1" dirty="0">
                <a:solidFill>
                  <a:schemeClr val="tx1"/>
                </a:solidFill>
              </a:rPr>
              <a:t>= F</a:t>
            </a:r>
            <a:r>
              <a:rPr lang="cs-CZ" sz="2400" b="1" i="1" baseline="-25000" dirty="0">
                <a:solidFill>
                  <a:schemeClr val="tx1"/>
                </a:solidFill>
              </a:rPr>
              <a:t>IU</a:t>
            </a:r>
            <a:r>
              <a:rPr lang="cs-CZ" sz="2400" b="1" i="1" dirty="0">
                <a:solidFill>
                  <a:schemeClr val="tx1"/>
                </a:solidFill>
              </a:rPr>
              <a:t> × P</a:t>
            </a:r>
            <a:r>
              <a:rPr lang="cs-CZ" sz="2400" b="1" i="1" baseline="-25000" dirty="0">
                <a:solidFill>
                  <a:schemeClr val="tx1"/>
                </a:solidFill>
              </a:rPr>
              <a:t>S </a:t>
            </a:r>
            <a:endParaRPr lang="cs-CZ" sz="2400" b="1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cs-CZ" sz="2400" b="1" dirty="0">
                <a:solidFill>
                  <a:schemeClr val="tx1"/>
                </a:solidFill>
              </a:rPr>
              <a:t> </a:t>
            </a:r>
            <a:r>
              <a:rPr lang="cs-CZ" sz="2400" b="1" dirty="0" smtClean="0">
                <a:solidFill>
                  <a:schemeClr val="tx1"/>
                </a:solidFill>
              </a:rPr>
              <a:t>   </a:t>
            </a:r>
            <a:r>
              <a:rPr lang="cs-CZ" sz="2400" b="1" i="1" dirty="0" smtClean="0">
                <a:solidFill>
                  <a:schemeClr val="tx1"/>
                </a:solidFill>
              </a:rPr>
              <a:t>F</a:t>
            </a:r>
            <a:r>
              <a:rPr lang="cs-CZ" sz="2400" b="1" i="1" baseline="-25000" dirty="0" smtClean="0">
                <a:solidFill>
                  <a:schemeClr val="tx1"/>
                </a:solidFill>
              </a:rPr>
              <a:t>S</a:t>
            </a:r>
            <a:r>
              <a:rPr lang="cs-CZ" sz="2400" b="1" dirty="0" smtClean="0">
                <a:solidFill>
                  <a:schemeClr val="tx1"/>
                </a:solidFill>
              </a:rPr>
              <a:t>  – </a:t>
            </a:r>
            <a:r>
              <a:rPr lang="cs-CZ" sz="2400" b="1" dirty="0">
                <a:solidFill>
                  <a:schemeClr val="tx1"/>
                </a:solidFill>
              </a:rPr>
              <a:t>výsledná roční frekvence koncové události </a:t>
            </a:r>
            <a:r>
              <a:rPr lang="cs-CZ" sz="2400" b="1" dirty="0" smtClean="0">
                <a:solidFill>
                  <a:schemeClr val="tx1"/>
                </a:solidFill>
              </a:rPr>
              <a:t>scénáře</a:t>
            </a:r>
            <a:r>
              <a:rPr lang="cs-CZ" sz="2400" b="1" dirty="0">
                <a:solidFill>
                  <a:schemeClr val="tx1"/>
                </a:solidFill>
              </a:rPr>
              <a:t/>
            </a:r>
            <a:br>
              <a:rPr lang="cs-CZ" sz="2400" b="1" dirty="0">
                <a:solidFill>
                  <a:schemeClr val="tx1"/>
                </a:solidFill>
              </a:rPr>
            </a:br>
            <a:r>
              <a:rPr lang="cs-CZ" sz="2400" b="1" dirty="0" smtClean="0">
                <a:solidFill>
                  <a:schemeClr val="tx1"/>
                </a:solidFill>
              </a:rPr>
              <a:t>    </a:t>
            </a:r>
            <a:r>
              <a:rPr lang="cs-CZ" sz="2400" b="1" i="1" dirty="0" smtClean="0">
                <a:solidFill>
                  <a:schemeClr val="tx1"/>
                </a:solidFill>
              </a:rPr>
              <a:t>F</a:t>
            </a:r>
            <a:r>
              <a:rPr lang="cs-CZ" sz="2400" b="1" i="1" baseline="-25000" dirty="0" smtClean="0">
                <a:solidFill>
                  <a:schemeClr val="tx1"/>
                </a:solidFill>
              </a:rPr>
              <a:t>IU</a:t>
            </a:r>
            <a:r>
              <a:rPr lang="cs-CZ" sz="2400" b="1" dirty="0" smtClean="0">
                <a:solidFill>
                  <a:schemeClr val="tx1"/>
                </a:solidFill>
              </a:rPr>
              <a:t> </a:t>
            </a:r>
            <a:r>
              <a:rPr lang="cs-CZ" sz="2400" b="1" dirty="0">
                <a:solidFill>
                  <a:schemeClr val="tx1"/>
                </a:solidFill>
              </a:rPr>
              <a:t>– roční frekvence iniciační </a:t>
            </a:r>
            <a:r>
              <a:rPr lang="cs-CZ" sz="2400" b="1" dirty="0" smtClean="0">
                <a:solidFill>
                  <a:schemeClr val="tx1"/>
                </a:solidFill>
              </a:rPr>
              <a:t>události scénáře</a:t>
            </a:r>
            <a:r>
              <a:rPr lang="cs-CZ" sz="2400" b="1" dirty="0">
                <a:solidFill>
                  <a:schemeClr val="tx1"/>
                </a:solidFill>
              </a:rPr>
              <a:t/>
            </a:r>
            <a:br>
              <a:rPr lang="cs-CZ" sz="2400" b="1" dirty="0">
                <a:solidFill>
                  <a:schemeClr val="tx1"/>
                </a:solidFill>
              </a:rPr>
            </a:br>
            <a:r>
              <a:rPr lang="cs-CZ" sz="2400" b="1" dirty="0" smtClean="0">
                <a:solidFill>
                  <a:schemeClr val="tx1"/>
                </a:solidFill>
              </a:rPr>
              <a:t>    </a:t>
            </a:r>
            <a:r>
              <a:rPr lang="cs-CZ" sz="2400" b="1" i="1" dirty="0" smtClean="0">
                <a:solidFill>
                  <a:schemeClr val="tx1"/>
                </a:solidFill>
              </a:rPr>
              <a:t>P</a:t>
            </a:r>
            <a:r>
              <a:rPr lang="cs-CZ" sz="2400" b="1" i="1" baseline="-25000" dirty="0" smtClean="0">
                <a:solidFill>
                  <a:schemeClr val="tx1"/>
                </a:solidFill>
              </a:rPr>
              <a:t>S</a:t>
            </a:r>
            <a:r>
              <a:rPr lang="cs-CZ" sz="2400" b="1" dirty="0" smtClean="0">
                <a:solidFill>
                  <a:schemeClr val="tx1"/>
                </a:solidFill>
              </a:rPr>
              <a:t>  – </a:t>
            </a:r>
            <a:r>
              <a:rPr lang="cs-CZ" sz="2400" b="1" dirty="0">
                <a:solidFill>
                  <a:schemeClr val="tx1"/>
                </a:solidFill>
              </a:rPr>
              <a:t>pravděpodobnost koncové události </a:t>
            </a:r>
            <a:r>
              <a:rPr lang="cs-CZ" sz="2400" b="1" dirty="0" smtClean="0">
                <a:solidFill>
                  <a:schemeClr val="tx1"/>
                </a:solidFill>
              </a:rPr>
              <a:t>scénáře</a:t>
            </a:r>
            <a:endParaRPr lang="cs-CZ" sz="2400" b="1" dirty="0">
              <a:solidFill>
                <a:schemeClr val="tx1"/>
              </a:solidFill>
            </a:endParaRPr>
          </a:p>
          <a:p>
            <a:endParaRPr lang="cs-CZ" b="1" dirty="0" smtClean="0">
              <a:solidFill>
                <a:schemeClr val="tx1"/>
              </a:solidFill>
            </a:endParaRP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20528105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77511" y="172995"/>
            <a:ext cx="8598907" cy="1367481"/>
          </a:xfrm>
        </p:spPr>
        <p:txBody>
          <a:bodyPr>
            <a:noAutofit/>
          </a:bodyPr>
          <a:lstStyle/>
          <a:p>
            <a:pPr algn="ctr"/>
            <a:r>
              <a:rPr lang="cs-CZ" sz="2800" b="1" dirty="0">
                <a:solidFill>
                  <a:schemeClr val="tx1"/>
                </a:solidFill>
              </a:rPr>
              <a:t>Způsob hodnocení přijatelnosti rizika závažných havárií podle zákona o prevenci závažných havárií </a:t>
            </a:r>
            <a:r>
              <a:rPr lang="cs-CZ" sz="2800" b="1" dirty="0" smtClean="0">
                <a:solidFill>
                  <a:schemeClr val="tx1"/>
                </a:solidFill>
              </a:rPr>
              <a:t>(2)</a:t>
            </a:r>
            <a:r>
              <a:rPr lang="cs-CZ" sz="2800" b="1" dirty="0">
                <a:solidFill>
                  <a:schemeClr val="tx1"/>
                </a:solidFill>
              </a:rPr>
              <a:t/>
            </a:r>
            <a:br>
              <a:rPr lang="cs-CZ" sz="2800" b="1" dirty="0">
                <a:solidFill>
                  <a:schemeClr val="tx1"/>
                </a:solidFill>
              </a:rPr>
            </a:br>
            <a:endParaRPr lang="cs-CZ" sz="28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77511" y="1540476"/>
            <a:ext cx="8598907" cy="4500887"/>
          </a:xfrm>
        </p:spPr>
        <p:txBody>
          <a:bodyPr>
            <a:noAutofit/>
          </a:bodyPr>
          <a:lstStyle/>
          <a:p>
            <a:r>
              <a:rPr lang="cs-CZ" sz="2400" b="1" u="sng" dirty="0" smtClean="0">
                <a:solidFill>
                  <a:schemeClr val="tx1"/>
                </a:solidFill>
              </a:rPr>
              <a:t>některé další podmínky</a:t>
            </a:r>
            <a:r>
              <a:rPr lang="cs-CZ" sz="2400" b="1" dirty="0" smtClean="0">
                <a:solidFill>
                  <a:schemeClr val="tx1"/>
                </a:solidFill>
              </a:rPr>
              <a:t>: atmosférické </a:t>
            </a:r>
            <a:r>
              <a:rPr lang="cs-CZ" sz="2400" b="1" dirty="0">
                <a:solidFill>
                  <a:schemeClr val="tx1"/>
                </a:solidFill>
              </a:rPr>
              <a:t>podmínky, pravděpodobnost výskytu nebezpečné látky v analyzovaném systému (</a:t>
            </a:r>
            <a:r>
              <a:rPr lang="cs-CZ" sz="2400" b="1" i="1" dirty="0">
                <a:solidFill>
                  <a:schemeClr val="tx1"/>
                </a:solidFill>
              </a:rPr>
              <a:t>P</a:t>
            </a:r>
            <a:r>
              <a:rPr lang="cs-CZ" sz="2400" b="1" i="1" baseline="-25000" dirty="0">
                <a:solidFill>
                  <a:schemeClr val="tx1"/>
                </a:solidFill>
              </a:rPr>
              <a:t>VNL</a:t>
            </a:r>
            <a:r>
              <a:rPr lang="cs-CZ" sz="2400" b="1" i="1" dirty="0">
                <a:solidFill>
                  <a:schemeClr val="tx1"/>
                </a:solidFill>
              </a:rPr>
              <a:t>)</a:t>
            </a:r>
            <a:r>
              <a:rPr lang="cs-CZ" sz="2400" b="1" dirty="0">
                <a:solidFill>
                  <a:schemeClr val="tx1"/>
                </a:solidFill>
              </a:rPr>
              <a:t>, pravděpodobnost výskytu osob v dané lokalitě (</a:t>
            </a:r>
            <a:r>
              <a:rPr lang="cs-CZ" sz="2400" b="1" i="1" dirty="0">
                <a:solidFill>
                  <a:schemeClr val="tx1"/>
                </a:solidFill>
              </a:rPr>
              <a:t>P</a:t>
            </a:r>
            <a:r>
              <a:rPr lang="cs-CZ" sz="2400" b="1" i="1" baseline="-25000" dirty="0">
                <a:solidFill>
                  <a:schemeClr val="tx1"/>
                </a:solidFill>
              </a:rPr>
              <a:t>VO</a:t>
            </a:r>
            <a:r>
              <a:rPr lang="cs-CZ" sz="2400" b="1" dirty="0">
                <a:solidFill>
                  <a:schemeClr val="tx1"/>
                </a:solidFill>
              </a:rPr>
              <a:t>). Pravděpodobnost meteorologické situace v době havárie (</a:t>
            </a:r>
            <a:r>
              <a:rPr lang="cs-CZ" sz="2400" b="1" i="1" dirty="0" err="1">
                <a:solidFill>
                  <a:schemeClr val="tx1"/>
                </a:solidFill>
              </a:rPr>
              <a:t>P</a:t>
            </a:r>
            <a:r>
              <a:rPr lang="cs-CZ" sz="2400" b="1" i="1" baseline="-25000" dirty="0" err="1">
                <a:solidFill>
                  <a:schemeClr val="tx1"/>
                </a:solidFill>
              </a:rPr>
              <a:t>atm.podmínky</a:t>
            </a:r>
            <a:r>
              <a:rPr lang="cs-CZ" sz="2400" b="1" dirty="0">
                <a:solidFill>
                  <a:schemeClr val="tx1"/>
                </a:solidFill>
              </a:rPr>
              <a:t>) je dána součinem četnosti třídy stability, výskytu směru a rychlosti větru (</a:t>
            </a:r>
            <a:r>
              <a:rPr lang="cs-CZ" sz="2400" b="1" i="1" dirty="0" err="1">
                <a:solidFill>
                  <a:schemeClr val="tx1"/>
                </a:solidFill>
              </a:rPr>
              <a:t>P</a:t>
            </a:r>
            <a:r>
              <a:rPr lang="cs-CZ" sz="2400" b="1" i="1" baseline="-25000" dirty="0" err="1">
                <a:solidFill>
                  <a:schemeClr val="tx1"/>
                </a:solidFill>
              </a:rPr>
              <a:t>atm.stab</a:t>
            </a:r>
            <a:r>
              <a:rPr lang="cs-CZ" sz="2400" b="1" i="1" baseline="-25000" dirty="0">
                <a:solidFill>
                  <a:schemeClr val="tx1"/>
                </a:solidFill>
              </a:rPr>
              <a:t>.</a:t>
            </a:r>
            <a:r>
              <a:rPr lang="cs-CZ" sz="2400" b="1" i="1" dirty="0">
                <a:solidFill>
                  <a:schemeClr val="tx1"/>
                </a:solidFill>
              </a:rPr>
              <a:t> × </a:t>
            </a:r>
            <a:r>
              <a:rPr lang="cs-CZ" sz="2400" b="1" i="1" dirty="0" err="1">
                <a:solidFill>
                  <a:schemeClr val="tx1"/>
                </a:solidFill>
              </a:rPr>
              <a:t>P</a:t>
            </a:r>
            <a:r>
              <a:rPr lang="cs-CZ" sz="2400" b="1" i="1" baseline="-25000" dirty="0" err="1">
                <a:solidFill>
                  <a:schemeClr val="tx1"/>
                </a:solidFill>
              </a:rPr>
              <a:t>směr.větru</a:t>
            </a:r>
            <a:r>
              <a:rPr lang="cs-CZ" sz="2400" b="1" i="1" dirty="0">
                <a:solidFill>
                  <a:schemeClr val="tx1"/>
                </a:solidFill>
              </a:rPr>
              <a:t> × </a:t>
            </a:r>
            <a:r>
              <a:rPr lang="cs-CZ" sz="2400" b="1" i="1" dirty="0" err="1">
                <a:solidFill>
                  <a:schemeClr val="tx1"/>
                </a:solidFill>
              </a:rPr>
              <a:t>P</a:t>
            </a:r>
            <a:r>
              <a:rPr lang="cs-CZ" sz="2400" b="1" i="1" baseline="-25000" dirty="0" err="1">
                <a:solidFill>
                  <a:schemeClr val="tx1"/>
                </a:solidFill>
              </a:rPr>
              <a:t>rychl.větru</a:t>
            </a:r>
            <a:r>
              <a:rPr lang="cs-CZ" sz="2400" b="1" dirty="0">
                <a:solidFill>
                  <a:schemeClr val="tx1"/>
                </a:solidFill>
              </a:rPr>
              <a:t>). </a:t>
            </a:r>
            <a:endParaRPr lang="cs-CZ" sz="2400" b="1" dirty="0" smtClean="0">
              <a:solidFill>
                <a:schemeClr val="tx1"/>
              </a:solidFill>
            </a:endParaRPr>
          </a:p>
          <a:p>
            <a:r>
              <a:rPr lang="cs-CZ" sz="2400" b="1" u="sng" dirty="0" smtClean="0">
                <a:solidFill>
                  <a:schemeClr val="tx1"/>
                </a:solidFill>
              </a:rPr>
              <a:t>výsledná </a:t>
            </a:r>
            <a:r>
              <a:rPr lang="cs-CZ" sz="2400" b="1" u="sng" dirty="0">
                <a:solidFill>
                  <a:schemeClr val="tx1"/>
                </a:solidFill>
              </a:rPr>
              <a:t>roční </a:t>
            </a:r>
            <a:r>
              <a:rPr lang="cs-CZ" sz="2400" b="1" u="sng" dirty="0" smtClean="0">
                <a:solidFill>
                  <a:schemeClr val="tx1"/>
                </a:solidFill>
              </a:rPr>
              <a:t>frekvence </a:t>
            </a:r>
            <a:r>
              <a:rPr lang="cs-CZ" sz="2400" b="1" u="sng" dirty="0">
                <a:solidFill>
                  <a:schemeClr val="tx1"/>
                </a:solidFill>
              </a:rPr>
              <a:t>scénáře závažné havárie </a:t>
            </a:r>
            <a:r>
              <a:rPr lang="cs-CZ" sz="2400" b="1" dirty="0">
                <a:solidFill>
                  <a:schemeClr val="tx1"/>
                </a:solidFill>
              </a:rPr>
              <a:t>(</a:t>
            </a:r>
            <a:r>
              <a:rPr lang="cs-CZ" sz="2400" b="1" i="1" dirty="0" err="1">
                <a:solidFill>
                  <a:schemeClr val="tx1"/>
                </a:solidFill>
              </a:rPr>
              <a:t>F</a:t>
            </a:r>
            <a:r>
              <a:rPr lang="cs-CZ" sz="2400" b="1" i="1" baseline="-25000" dirty="0" err="1">
                <a:solidFill>
                  <a:schemeClr val="tx1"/>
                </a:solidFill>
              </a:rPr>
              <a:t>h</a:t>
            </a:r>
            <a:r>
              <a:rPr lang="cs-CZ" sz="2400" b="1" dirty="0" smtClean="0">
                <a:solidFill>
                  <a:schemeClr val="tx1"/>
                </a:solidFill>
              </a:rPr>
              <a:t>): </a:t>
            </a:r>
            <a:endParaRPr lang="cs-CZ" sz="2400" b="1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cs-CZ" sz="2400" b="1" i="1" dirty="0" smtClean="0">
                <a:solidFill>
                  <a:schemeClr val="tx1"/>
                </a:solidFill>
              </a:rPr>
              <a:t>    </a:t>
            </a:r>
            <a:r>
              <a:rPr lang="cs-CZ" sz="2400" b="1" i="1" dirty="0" err="1" smtClean="0">
                <a:solidFill>
                  <a:schemeClr val="tx1"/>
                </a:solidFill>
              </a:rPr>
              <a:t>F</a:t>
            </a:r>
            <a:r>
              <a:rPr lang="cs-CZ" sz="2400" b="1" i="1" baseline="-25000" dirty="0" err="1" smtClean="0">
                <a:solidFill>
                  <a:schemeClr val="tx1"/>
                </a:solidFill>
              </a:rPr>
              <a:t>h</a:t>
            </a:r>
            <a:r>
              <a:rPr lang="cs-CZ" sz="2400" b="1" i="1" dirty="0" smtClean="0">
                <a:solidFill>
                  <a:schemeClr val="tx1"/>
                </a:solidFill>
              </a:rPr>
              <a:t> </a:t>
            </a:r>
            <a:r>
              <a:rPr lang="cs-CZ" sz="2400" b="1" i="1" dirty="0">
                <a:solidFill>
                  <a:schemeClr val="tx1"/>
                </a:solidFill>
              </a:rPr>
              <a:t>= F</a:t>
            </a:r>
            <a:r>
              <a:rPr lang="cs-CZ" sz="2400" b="1" i="1" baseline="-25000" dirty="0">
                <a:solidFill>
                  <a:schemeClr val="tx1"/>
                </a:solidFill>
              </a:rPr>
              <a:t>S</a:t>
            </a:r>
            <a:r>
              <a:rPr lang="cs-CZ" sz="2400" b="1" i="1" dirty="0">
                <a:solidFill>
                  <a:schemeClr val="tx1"/>
                </a:solidFill>
              </a:rPr>
              <a:t> × P</a:t>
            </a:r>
            <a:r>
              <a:rPr lang="cs-CZ" sz="2400" b="1" i="1" baseline="-25000" dirty="0">
                <a:solidFill>
                  <a:schemeClr val="tx1"/>
                </a:solidFill>
              </a:rPr>
              <a:t>VNL</a:t>
            </a:r>
            <a:r>
              <a:rPr lang="cs-CZ" sz="2400" b="1" i="1" dirty="0">
                <a:solidFill>
                  <a:schemeClr val="tx1"/>
                </a:solidFill>
              </a:rPr>
              <a:t> × P</a:t>
            </a:r>
            <a:r>
              <a:rPr lang="cs-CZ" sz="2400" b="1" i="1" baseline="-25000" dirty="0">
                <a:solidFill>
                  <a:schemeClr val="tx1"/>
                </a:solidFill>
              </a:rPr>
              <a:t>VO</a:t>
            </a:r>
            <a:r>
              <a:rPr lang="cs-CZ" sz="2400" b="1" i="1" dirty="0">
                <a:solidFill>
                  <a:schemeClr val="tx1"/>
                </a:solidFill>
              </a:rPr>
              <a:t> × </a:t>
            </a:r>
            <a:r>
              <a:rPr lang="cs-CZ" sz="2400" b="1" i="1" dirty="0" err="1">
                <a:solidFill>
                  <a:schemeClr val="tx1"/>
                </a:solidFill>
              </a:rPr>
              <a:t>P</a:t>
            </a:r>
            <a:r>
              <a:rPr lang="cs-CZ" sz="2400" b="1" i="1" baseline="-25000" dirty="0" err="1">
                <a:solidFill>
                  <a:schemeClr val="tx1"/>
                </a:solidFill>
              </a:rPr>
              <a:t>atm.podmínky</a:t>
            </a:r>
            <a:endParaRPr lang="cs-CZ" sz="2400" b="1" dirty="0">
              <a:solidFill>
                <a:schemeClr val="tx1"/>
              </a:solidFill>
            </a:endParaRPr>
          </a:p>
          <a:p>
            <a:endParaRPr lang="cs-CZ" sz="24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4003248"/>
      </p:ext>
    </p:extLst>
  </p:cSld>
  <p:clrMapOvr>
    <a:masterClrMapping/>
  </p:clrMapOvr>
</p:sld>
</file>

<file path=ppt/theme/theme1.xml><?xml version="1.0" encoding="utf-8"?>
<a:theme xmlns:a="http://schemas.openxmlformats.org/drawingml/2006/main" name="Faseta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zentace-vubp" id="{9C4E8E18-03C7-47F7-81BB-D44B6BBE69CA}" vid="{4FAB57F7-855C-4811-B6FA-38CD3AF2FA97}"/>
    </a:ext>
  </a:extLst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A6836B0F-2395-43B9-BBEF-90A78CA70F2E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Prezentace-vubp_nová</Template>
  <TotalTime>326</TotalTime>
  <Words>454</Words>
  <Application>Microsoft Office PowerPoint</Application>
  <PresentationFormat>Širokoúhlá obrazovka</PresentationFormat>
  <Paragraphs>84</Paragraphs>
  <Slides>25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25</vt:i4>
      </vt:variant>
    </vt:vector>
  </HeadingPairs>
  <TitlesOfParts>
    <vt:vector size="30" baseType="lpstr">
      <vt:lpstr>Calibri</vt:lpstr>
      <vt:lpstr>Trebuchet MS</vt:lpstr>
      <vt:lpstr>Wingdings</vt:lpstr>
      <vt:lpstr>Wingdings 3</vt:lpstr>
      <vt:lpstr>Faseta</vt:lpstr>
      <vt:lpstr>PROBLÉMY S PŘIJATELNOSTÍ RIZIKA PODLE ZÁKONA O PREVENCI ZÁVAŽNÝCH HAVÁRIÍ</vt:lpstr>
      <vt:lpstr>SPOLCHEMIE a. s., Ústí nad Labem  https://mapy.cz/</vt:lpstr>
      <vt:lpstr>Lovochemie, a.s., Lovosice https://mapy.cz/</vt:lpstr>
      <vt:lpstr>Lučební závody Draslovka a.s. Kolín https://mapy.cz/</vt:lpstr>
      <vt:lpstr>SYNTHOS Kralupy a.s.  https//mapy.cz/</vt:lpstr>
      <vt:lpstr>UNIPETROL DOPRAVA, s.r.o.,  železniční provoz Kralupy https//mapy.cz/</vt:lpstr>
      <vt:lpstr>FLAGA s.r.o. Plnírna PB – Praha Satalice https//mapy.cz/</vt:lpstr>
      <vt:lpstr>Způsob hodnocení přijatelnosti rizika závažných havárií podle zákona o prevenci závažných havárií (1) </vt:lpstr>
      <vt:lpstr>Způsob hodnocení přijatelnosti rizika závažných havárií podle zákona o prevenci závažných havárií (2) </vt:lpstr>
      <vt:lpstr>Způsob hodnocení přijatelnosti rizika závažných havárií podle zákona o prevenci závažných havárií (3)</vt:lpstr>
      <vt:lpstr>Způsob hodnocení přijatelnosti rizika závažných havárií podle zákona o prevenci závažných havárií (4)</vt:lpstr>
      <vt:lpstr>Způsob hodnocení přijatelnosti rizika závažných havárií podle zákona o prevenci závažných havárií (5)</vt:lpstr>
      <vt:lpstr>Některé příčiny nepřijatelnosti rizika (1)</vt:lpstr>
      <vt:lpstr>Některé příčiny nepřijatelnosti rizika (2)</vt:lpstr>
      <vt:lpstr>PROCESNÍ BEZPEČNOST</vt:lpstr>
      <vt:lpstr>Opatření pro snížení rizika chemických procesů</vt:lpstr>
      <vt:lpstr>Příklady doplňujících opatření (1)</vt:lpstr>
      <vt:lpstr>Příklady doplňujících opatření (2)</vt:lpstr>
      <vt:lpstr>Různé typy havárií</vt:lpstr>
      <vt:lpstr>Únik hořlavé kapaliny (Reference Manual Bevi Risk Assessments,  RIVM, version 3.2, 1. 7. 2009)</vt:lpstr>
      <vt:lpstr>Postup při nepřijatelnosti rizik </vt:lpstr>
      <vt:lpstr>Krajský úřad</vt:lpstr>
      <vt:lpstr>Provozovatel</vt:lpstr>
      <vt:lpstr>Provozovatel</vt:lpstr>
      <vt:lpstr>Prezentace aplikace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NADPIS</dc:title>
  <dc:creator>Sluka Vilém</dc:creator>
  <cp:keywords/>
  <cp:lastModifiedBy>Sluka Vilém</cp:lastModifiedBy>
  <cp:revision>43</cp:revision>
  <dcterms:created xsi:type="dcterms:W3CDTF">2019-01-29T10:12:09Z</dcterms:created>
  <dcterms:modified xsi:type="dcterms:W3CDTF">2019-03-18T09:08:11Z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TC034180659991</vt:lpwstr>
  </property>
</Properties>
</file>