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364" r:id="rId3"/>
    <p:sldId id="394" r:id="rId4"/>
    <p:sldId id="393" r:id="rId5"/>
    <p:sldId id="392" r:id="rId6"/>
    <p:sldId id="372" r:id="rId7"/>
    <p:sldId id="373" r:id="rId8"/>
    <p:sldId id="390" r:id="rId9"/>
    <p:sldId id="391" r:id="rId10"/>
    <p:sldId id="395" r:id="rId11"/>
    <p:sldId id="371" r:id="rId12"/>
  </p:sldIdLst>
  <p:sldSz cx="9144000" cy="6858000" type="screen4x3"/>
  <p:notesSz cx="6854825" cy="99441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0000"/>
    <a:srgbClr val="336600"/>
    <a:srgbClr val="008000"/>
    <a:srgbClr val="6699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89" autoAdjust="0"/>
  </p:normalViewPr>
  <p:slideViewPr>
    <p:cSldViewPr>
      <p:cViewPr>
        <p:scale>
          <a:sx n="80" d="100"/>
          <a:sy n="80" d="100"/>
        </p:scale>
        <p:origin x="-3246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06" y="-86"/>
      </p:cViewPr>
      <p:guideLst>
        <p:guide orient="horz" pos="313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1EE474BA-AAB4-4EF6-819A-E1554FA9B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6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6B9C8D33-1DD9-431F-A4DD-47CCE2DAC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8CA0E-37D3-4FE5-88BF-038E288B303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cs-CZ" altLang="cs-CZ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/>
            <a:endParaRPr lang="cs-CZ" altLang="cs-CZ"/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3BC3-2AA7-4C8E-9959-966581A9E2A2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9294-E6B8-4A2F-BC43-DCCC2F701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62FF-D98C-4FF9-B15D-6F35DA445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FB9-3A29-4A0E-BA16-4022E3150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5096-2EA8-48CF-BFBF-AEE4F2BBE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3452-B97A-4718-99B9-C5BC30C7E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91E9-D671-4FB5-899D-47B1214BB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D377-2572-4BA1-AF3F-960C13FEF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27B4-DFD9-40E6-A895-E6A2A9B4F5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FB55-0F5E-4AAE-9AF5-84E779334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0A30-8B8B-4B02-BB8A-6D2011468C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720-FB4C-42F9-ACBB-7DDFB161F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E435D0-BF5D-4E29-8393-C20A8F5B2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205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i="1">
                  <a:solidFill>
                    <a:srgbClr val="FFFF66"/>
                  </a:solidFill>
                </a:rPr>
                <a:t>TLP, spol. s r.o., Praha – Karlovy Vary – Pardubice</a:t>
              </a:r>
              <a:endParaRPr lang="cs-CZ" altLang="cs-CZ" sz="1400" b="0" i="1">
                <a:solidFill>
                  <a:srgbClr val="FFFF66"/>
                </a:solidFill>
              </a:endParaRPr>
            </a:p>
          </p:txBody>
        </p:sp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D60FBBA2-6C7D-4DF8-BCA8-01CA56EA6D33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69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Legislativa PZH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Návrh novelizace zákona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rgbClr val="000066"/>
                </a:solidFill>
              </a:rPr>
              <a:t>Miroslav Dítě</a:t>
            </a:r>
            <a:endParaRPr lang="cs-CZ" sz="2800" dirty="0">
              <a:solidFill>
                <a:srgbClr val="000066"/>
              </a:solidFill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>
                <a:solidFill>
                  <a:srgbClr val="000066"/>
                </a:solidFill>
              </a:rPr>
              <a:t>TLP, spol. s r.o.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cs-CZ" sz="1800" b="0" dirty="0">
              <a:solidFill>
                <a:srgbClr val="000066"/>
              </a:solidFill>
            </a:endParaRP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Tel.:353 997 041, 603 148 025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E-mail: miroslav.dite@tlp-emergency.com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 smtClean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www.tlp-emergency.com</a:t>
            </a:r>
            <a:endParaRPr lang="cs-CZ" sz="1800" b="0" dirty="0">
              <a:solidFill>
                <a:srgbClr val="000066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10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 čem je problém?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7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7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39552" y="1340768"/>
            <a:ext cx="830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s-CZ" sz="2000" dirty="0" smtClean="0"/>
              <a:t>Není zatím žádný prováděcí předpis či metodický pokyn jako podpora pro rozhodování KÚ</a:t>
            </a:r>
            <a:r>
              <a:rPr lang="cs-CZ" sz="2000" dirty="0"/>
              <a:t> </a:t>
            </a:r>
          </a:p>
          <a:p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03648" y="2420888"/>
            <a:ext cx="687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Nelze  paušálně zamítnout jakoukoliv stavbu v blízkosti SEVESO podniku (viz rozsudek ESD „Land </a:t>
            </a:r>
            <a:r>
              <a:rPr lang="cs-CZ" sz="2000" dirty="0" err="1" smtClean="0"/>
              <a:t>Hessen</a:t>
            </a:r>
            <a:r>
              <a:rPr lang="cs-CZ" sz="2000" dirty="0" smtClean="0"/>
              <a:t>“)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4" y="3501008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Takže kdo udělá analýzu, jako podklad pro závazné stanovisko? KÚ? Pokud žadatel, pak mu to musí být uloženo zákonem!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3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8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8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9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702367" y="2564904"/>
            <a:ext cx="82296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altLang="cs-CZ" sz="4400" dirty="0" smtClean="0">
                <a:solidFill>
                  <a:srgbClr val="000066"/>
                </a:solidFill>
              </a:rPr>
              <a:t>Děkuji za </a:t>
            </a:r>
            <a:r>
              <a:rPr lang="cs-CZ" altLang="cs-CZ" sz="4400" dirty="0" smtClean="0">
                <a:solidFill>
                  <a:srgbClr val="000066"/>
                </a:solidFill>
              </a:rPr>
              <a:t>pozornost a vyzývám</a:t>
            </a:r>
          </a:p>
          <a:p>
            <a:pPr algn="ctr">
              <a:spcBef>
                <a:spcPts val="600"/>
              </a:spcBef>
            </a:pPr>
            <a:r>
              <a:rPr lang="cs-CZ" altLang="cs-CZ" sz="4400" dirty="0" smtClean="0">
                <a:solidFill>
                  <a:srgbClr val="000066"/>
                </a:solidFill>
              </a:rPr>
              <a:t> k diskusi</a:t>
            </a:r>
            <a:endParaRPr lang="cs-CZ" altLang="cs-CZ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2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Proč?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1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1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1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03548" y="14543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s-CZ" dirty="0" smtClean="0">
                <a:solidFill>
                  <a:srgbClr val="FF0000"/>
                </a:solidFill>
              </a:rPr>
              <a:t>Protože stávající zákon a jeho prováděcí praxe nechrání provozovatele před výstavbou v okolí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34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3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Unipetrol Doprava – u Kralup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5" name="Obrázek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554967" y="1340768"/>
            <a:ext cx="783345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4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Lovochemie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" name="Obrázek 15"/>
          <p:cNvPicPr/>
          <p:nvPr/>
        </p:nvPicPr>
        <p:blipFill>
          <a:blip r:embed="rId10"/>
          <a:stretch>
            <a:fillRect/>
          </a:stretch>
        </p:blipFill>
        <p:spPr>
          <a:xfrm>
            <a:off x="395536" y="1392403"/>
            <a:ext cx="8076952" cy="46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5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Spolchemie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3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4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5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5" name="Obrázek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251519" y="1340768"/>
            <a:ext cx="8523983" cy="49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095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12</a:t>
              </a:r>
            </a:p>
          </p:txBody>
        </p:sp>
      </p:grp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 se mění?</a:t>
            </a:r>
            <a:endParaRPr lang="cs-CZ" alt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0957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0957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0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0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0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79512" y="1556792"/>
            <a:ext cx="8746303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cs-CZ" sz="2000" dirty="0" smtClean="0">
                <a:solidFill>
                  <a:srgbClr val="FF0000"/>
                </a:solidFill>
              </a:rPr>
              <a:t>Pravomoci KÚ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/>
              <a:t>Je doplněn § 49:</a:t>
            </a:r>
          </a:p>
          <a:p>
            <a:r>
              <a:rPr lang="cs-CZ" sz="2000" dirty="0"/>
              <a:t>Krajský úřad je rovněž dotčeným orgánem na úseku prevence závažných havárií při projednávání územně plánovací dokumentace, v územním řízení, ve stavebním řízení, popřípadě ve společném územním a stavebním řízení či v řízení o změně v účelu užívání stavby podle stavebního zákona</a:t>
            </a:r>
            <a:r>
              <a:rPr lang="cs-CZ" sz="2000" baseline="30000" dirty="0"/>
              <a:t>16)</a:t>
            </a:r>
            <a:r>
              <a:rPr lang="cs-CZ" sz="2000" dirty="0"/>
              <a:t>, pokud realizace nového stavebního záměru situovaného v dosahu havarijních projevů, které jsou specifikované v příslušném posouzení rizik závažné havárie objektu zařazeného do skupiny A nebo do skupiny B, může způsobit nebo zvýšit riziko závažné havárie nebo zhoršit její následky.“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1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7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 se mění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3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4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5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39552" y="1700808"/>
            <a:ext cx="8303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s-CZ" sz="2000" dirty="0" smtClean="0"/>
              <a:t>Doplnění §49 odst. 3</a:t>
            </a:r>
          </a:p>
          <a:p>
            <a:pPr lvl="2"/>
            <a:r>
              <a:rPr lang="cs-CZ" sz="2000" dirty="0" smtClean="0"/>
              <a:t>„Krajský </a:t>
            </a:r>
            <a:r>
              <a:rPr lang="cs-CZ" sz="2000" dirty="0"/>
              <a:t>úřad rovněž vydá závazné stanovisko, které je podkladem pro vydání rozhodnutí v územním řízení, popřípadě ve stavebním řízení, popřípadě ve společném územním a stavebním řízení či v řízení o změně v účelu užívání stavby podle stavebního zákona</a:t>
            </a:r>
            <a:r>
              <a:rPr lang="cs-CZ" sz="2000" baseline="30000" dirty="0"/>
              <a:t>16</a:t>
            </a:r>
            <a:r>
              <a:rPr lang="cs-CZ" sz="2000" dirty="0"/>
              <a:t>, pokud realizace nového stavebního záměru situovaného v dosahu havarijních projevů, které jsou specifikované v příslušném posouzení rizik závažné havárie objektu zařazeného do skupiny A nebo do skupiny B, může způsobit nebo zvýšit riziko závažné havárie nebo zhoršit její následky;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8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 se mění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8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8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8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600333" y="1340768"/>
            <a:ext cx="8303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/>
              <a:t>V § 49 odst. 4 se doplňuje písm. d), které zní</a:t>
            </a:r>
            <a:r>
              <a:rPr lang="cs-CZ" dirty="0" smtClean="0"/>
              <a:t>:</a:t>
            </a:r>
          </a:p>
          <a:p>
            <a:pPr lvl="0"/>
            <a:r>
              <a:rPr lang="cs-CZ" dirty="0" smtClean="0"/>
              <a:t>KÚ zajišťuje, aby se braly v úvahu cíle PZH a omezení jejích následků při:</a:t>
            </a:r>
          </a:p>
          <a:p>
            <a:pPr lvl="0"/>
            <a:endParaRPr lang="cs-CZ" dirty="0"/>
          </a:p>
          <a:p>
            <a:r>
              <a:rPr lang="cs-CZ" dirty="0"/>
              <a:t> </a:t>
            </a:r>
            <a:r>
              <a:rPr lang="cs-CZ" u="sng" dirty="0" smtClean="0"/>
              <a:t>“</a:t>
            </a:r>
            <a:r>
              <a:rPr lang="cs-CZ" dirty="0" smtClean="0"/>
              <a:t>umístění </a:t>
            </a:r>
            <a:r>
              <a:rPr lang="cs-CZ" dirty="0"/>
              <a:t>a realizaci nových stavebních záměrů situovaných v dosahu havarijních projevů, které jsou specifikované v příslušném posouzení rizik závažné havárie objektu zařazeného do skupiny A nebo do skupiny </a:t>
            </a:r>
            <a:r>
              <a:rPr lang="cs-CZ" dirty="0" smtClean="0"/>
              <a:t>B“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2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04830AC8-EF38-41EA-A956-6917E183F116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9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 se mění</a:t>
            </a:r>
            <a:endParaRPr lang="cs-CZ" altLang="cs-CZ" sz="3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92174" name="Object 14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5" name="Object 15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6" name="Object 16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39552" y="1340768"/>
            <a:ext cx="830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s-CZ" sz="2000" dirty="0" smtClean="0">
                <a:solidFill>
                  <a:srgbClr val="FF0000"/>
                </a:solidFill>
              </a:rPr>
              <a:t>Lhůta pro posuzovatele</a:t>
            </a:r>
          </a:p>
          <a:p>
            <a:pPr lvl="2"/>
            <a:r>
              <a:rPr lang="cs-CZ" sz="2000" dirty="0" smtClean="0">
                <a:solidFill>
                  <a:srgbClr val="FF0000"/>
                </a:solidFill>
              </a:rPr>
              <a:t>Vzorec sčítacího pravidla (oprava technické chyby)</a:t>
            </a:r>
            <a:r>
              <a:rPr lang="cs-CZ" sz="2000" dirty="0"/>
              <a:t> 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52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</TotalTime>
  <Words>535</Words>
  <Application>Microsoft Office PowerPoint</Application>
  <PresentationFormat>Předvádění na obrazovce (4:3)</PresentationFormat>
  <Paragraphs>68</Paragraphs>
  <Slides>11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Default Design</vt:lpstr>
      <vt:lpstr>Paint Shop Pro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VnHP</dc:title>
  <dc:subject>pro seminář KÚ stř. kraj</dc:subject>
  <dc:creator>MD</dc:creator>
  <cp:lastModifiedBy>Miroslav Dítě</cp:lastModifiedBy>
  <cp:revision>264</cp:revision>
  <cp:lastPrinted>2002-12-18T12:18:15Z</cp:lastPrinted>
  <dcterms:created xsi:type="dcterms:W3CDTF">2002-11-11T09:46:04Z</dcterms:created>
  <dcterms:modified xsi:type="dcterms:W3CDTF">2019-03-19T08:13:46Z</dcterms:modified>
</cp:coreProperties>
</file>