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259" r:id="rId5"/>
    <p:sldId id="393" r:id="rId6"/>
    <p:sldId id="396" r:id="rId7"/>
    <p:sldId id="258" r:id="rId8"/>
    <p:sldId id="330" r:id="rId9"/>
    <p:sldId id="370" r:id="rId10"/>
    <p:sldId id="282" r:id="rId11"/>
    <p:sldId id="284" r:id="rId12"/>
    <p:sldId id="344" r:id="rId13"/>
    <p:sldId id="318" r:id="rId14"/>
    <p:sldId id="381" r:id="rId15"/>
    <p:sldId id="292" r:id="rId16"/>
    <p:sldId id="378" r:id="rId17"/>
    <p:sldId id="260" r:id="rId18"/>
    <p:sldId id="324" r:id="rId19"/>
    <p:sldId id="371" r:id="rId20"/>
    <p:sldId id="372" r:id="rId21"/>
    <p:sldId id="281" r:id="rId22"/>
    <p:sldId id="373" r:id="rId23"/>
    <p:sldId id="380" r:id="rId24"/>
    <p:sldId id="362" r:id="rId25"/>
    <p:sldId id="293" r:id="rId26"/>
    <p:sldId id="392" r:id="rId27"/>
    <p:sldId id="302" r:id="rId28"/>
    <p:sldId id="268" r:id="rId29"/>
    <p:sldId id="301" r:id="rId30"/>
    <p:sldId id="377" r:id="rId31"/>
    <p:sldId id="379" r:id="rId32"/>
    <p:sldId id="385" r:id="rId33"/>
    <p:sldId id="386" r:id="rId34"/>
    <p:sldId id="354" r:id="rId35"/>
    <p:sldId id="374" r:id="rId36"/>
    <p:sldId id="395" r:id="rId37"/>
    <p:sldId id="382" r:id="rId38"/>
    <p:sldId id="383" r:id="rId39"/>
    <p:sldId id="375" r:id="rId40"/>
    <p:sldId id="394" r:id="rId41"/>
    <p:sldId id="384" r:id="rId42"/>
    <p:sldId id="389" r:id="rId43"/>
    <p:sldId id="305" r:id="rId44"/>
    <p:sldId id="390" r:id="rId45"/>
    <p:sldId id="388" r:id="rId46"/>
    <p:sldId id="391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920" autoAdjust="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3" Type="http://schemas.openxmlformats.org/officeDocument/2006/relationships/slide" Target="../slides/slide23.xml"/><Relationship Id="rId7" Type="http://schemas.openxmlformats.org/officeDocument/2006/relationships/slide" Target="../slides/slide9.xml"/><Relationship Id="rId2" Type="http://schemas.openxmlformats.org/officeDocument/2006/relationships/slide" Target="../slides/slide17.xml"/><Relationship Id="rId1" Type="http://schemas.openxmlformats.org/officeDocument/2006/relationships/slide" Target="../slides/slide6.xml"/><Relationship Id="rId6" Type="http://schemas.openxmlformats.org/officeDocument/2006/relationships/slide" Target="../slides/slide37.xml"/><Relationship Id="rId5" Type="http://schemas.openxmlformats.org/officeDocument/2006/relationships/slide" Target="../slides/slide33.xml"/><Relationship Id="rId4" Type="http://schemas.openxmlformats.org/officeDocument/2006/relationships/slide" Target="../slides/slide31.xml"/><Relationship Id="rId9" Type="http://schemas.openxmlformats.org/officeDocument/2006/relationships/slide" Target="../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F2777-212C-42B6-8CE1-C300E5B6887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A6C47B6-CBAE-4BC4-A04D-D13F4767FAC7}">
      <dgm:prSet phldrT="[Text]"/>
      <dgm:spPr/>
      <dgm:t>
        <a:bodyPr/>
        <a:lstStyle/>
        <a:p>
          <a:r>
            <a:rPr lang="cs-CZ" dirty="0"/>
            <a:t>GEOPOLITIKA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DE2F513-C1DB-4198-97D4-49F2B9D6A1B1}" type="parTrans" cxnId="{D2AA5A81-348F-43B9-88CF-083C0A125AE0}">
      <dgm:prSet/>
      <dgm:spPr/>
      <dgm:t>
        <a:bodyPr/>
        <a:lstStyle/>
        <a:p>
          <a:endParaRPr lang="cs-CZ"/>
        </a:p>
      </dgm:t>
    </dgm:pt>
    <dgm:pt modelId="{76B70205-1492-4E7B-8ED0-A8F005ABD12B}" type="sibTrans" cxnId="{D2AA5A81-348F-43B9-88CF-083C0A125AE0}">
      <dgm:prSet/>
      <dgm:spPr/>
      <dgm:t>
        <a:bodyPr/>
        <a:lstStyle/>
        <a:p>
          <a:endParaRPr lang="cs-CZ"/>
        </a:p>
      </dgm:t>
    </dgm:pt>
    <dgm:pt modelId="{3A6B434D-F7BF-4E2C-AD21-13C17120DE22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PŘÍRODNÍ RIZIKA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4D011F7-AD14-40C5-B378-CA03891085A3}" type="parTrans" cxnId="{243C061A-5A0A-4D24-B29C-D74D2CADF866}">
      <dgm:prSet/>
      <dgm:spPr/>
      <dgm:t>
        <a:bodyPr/>
        <a:lstStyle/>
        <a:p>
          <a:endParaRPr lang="cs-CZ"/>
        </a:p>
      </dgm:t>
    </dgm:pt>
    <dgm:pt modelId="{E60B74B8-FDC7-4172-A0B0-7EB67726F3CE}" type="sibTrans" cxnId="{243C061A-5A0A-4D24-B29C-D74D2CADF866}">
      <dgm:prSet/>
      <dgm:spPr/>
      <dgm:t>
        <a:bodyPr/>
        <a:lstStyle/>
        <a:p>
          <a:endParaRPr lang="cs-CZ"/>
        </a:p>
      </dgm:t>
    </dgm:pt>
    <dgm:pt modelId="{33AFAAF0-2B4B-4382-A9D4-704C7AD683EF}">
      <dgm:prSet phldrT="[Text]"/>
      <dgm:spPr>
        <a:solidFill>
          <a:srgbClr val="002060"/>
        </a:solidFill>
      </dgm:spPr>
      <dgm:t>
        <a:bodyPr/>
        <a:lstStyle/>
        <a:p>
          <a:r>
            <a:rPr lang="cs-CZ" cap="all" baseline="0" dirty="0"/>
            <a:t>Surovinové a</a:t>
          </a:r>
          <a:br>
            <a:rPr lang="cs-CZ" cap="all" baseline="0" dirty="0"/>
          </a:br>
          <a:r>
            <a:rPr lang="cs-CZ" cap="all" baseline="0" dirty="0"/>
            <a:t> energetické  zdroje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28A5075-BBE2-46BE-B10A-2D356ACB35A3}" type="parTrans" cxnId="{0E4690E2-3184-4DF4-9F07-E9E43586B068}">
      <dgm:prSet/>
      <dgm:spPr/>
      <dgm:t>
        <a:bodyPr/>
        <a:lstStyle/>
        <a:p>
          <a:endParaRPr lang="cs-CZ"/>
        </a:p>
      </dgm:t>
    </dgm:pt>
    <dgm:pt modelId="{EB15CB45-7A04-4B98-93BA-D557F7FFEE17}" type="sibTrans" cxnId="{0E4690E2-3184-4DF4-9F07-E9E43586B068}">
      <dgm:prSet/>
      <dgm:spPr/>
      <dgm:t>
        <a:bodyPr/>
        <a:lstStyle/>
        <a:p>
          <a:endParaRPr lang="cs-CZ"/>
        </a:p>
      </dgm:t>
    </dgm:pt>
    <dgm:pt modelId="{ADA8363D-8168-4AF4-8A68-93C40E23550F}">
      <dgm:prSet phldrT="[Text]"/>
      <dgm:spPr>
        <a:solidFill>
          <a:srgbClr val="FFC000"/>
        </a:solidFill>
      </dgm:spPr>
      <dgm:t>
        <a:bodyPr/>
        <a:lstStyle/>
        <a:p>
          <a:r>
            <a:rPr lang="cs-CZ" baseline="0" dirty="0">
              <a:solidFill>
                <a:srgbClr val="002060"/>
              </a:solidFill>
            </a:rPr>
            <a:t>SOCIÁLNÍ</a:t>
          </a:r>
          <a:r>
            <a:rPr lang="cs-CZ" dirty="0"/>
            <a:t> </a:t>
          </a:r>
          <a:r>
            <a:rPr lang="cs-CZ" baseline="0" dirty="0">
              <a:solidFill>
                <a:srgbClr val="002060"/>
              </a:solidFill>
            </a:rPr>
            <a:t>ROVNOVÁHA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D04130F-5F31-4EBC-AB8C-85150DDE4D78}" type="parTrans" cxnId="{25120AD5-92EB-4B6B-8C3F-18CF6E398F43}">
      <dgm:prSet/>
      <dgm:spPr/>
      <dgm:t>
        <a:bodyPr/>
        <a:lstStyle/>
        <a:p>
          <a:endParaRPr lang="cs-CZ"/>
        </a:p>
      </dgm:t>
    </dgm:pt>
    <dgm:pt modelId="{FF2B1C1B-F0B6-44A2-922F-771D462DB9D7}" type="sibTrans" cxnId="{25120AD5-92EB-4B6B-8C3F-18CF6E398F43}">
      <dgm:prSet/>
      <dgm:spPr/>
      <dgm:t>
        <a:bodyPr/>
        <a:lstStyle/>
        <a:p>
          <a:endParaRPr lang="cs-CZ"/>
        </a:p>
      </dgm:t>
    </dgm:pt>
    <dgm:pt modelId="{D9CE17C3-E40E-4261-B2AE-90F8B6BB93E1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ARMÁDA &amp; </a:t>
          </a:r>
          <a:r>
            <a:rPr lang="cs-CZ" dirty="0" err="1"/>
            <a:t>represní</a:t>
          </a:r>
          <a:r>
            <a:rPr lang="cs-CZ" dirty="0"/>
            <a:t> složky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5E926B71-3E83-4E5C-8E11-E33ABA3BE0B1}" type="parTrans" cxnId="{DF70E1FD-F0E9-4637-B6F4-2967FB6E8023}">
      <dgm:prSet/>
      <dgm:spPr/>
      <dgm:t>
        <a:bodyPr/>
        <a:lstStyle/>
        <a:p>
          <a:endParaRPr lang="cs-CZ"/>
        </a:p>
      </dgm:t>
    </dgm:pt>
    <dgm:pt modelId="{B60EF7E8-1B43-46B8-AD64-701EA4A5F29C}" type="sibTrans" cxnId="{DF70E1FD-F0E9-4637-B6F4-2967FB6E8023}">
      <dgm:prSet/>
      <dgm:spPr/>
      <dgm:t>
        <a:bodyPr/>
        <a:lstStyle/>
        <a:p>
          <a:endParaRPr lang="cs-CZ"/>
        </a:p>
      </dgm:t>
    </dgm:pt>
    <dgm:pt modelId="{942C983E-535C-4772-B760-A2288C1C43CA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>
              <a:solidFill>
                <a:schemeClr val="bg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EKONOMIKA</a:t>
          </a:r>
          <a:r>
            <a:rPr lang="cs-CZ" dirty="0"/>
            <a:t> </a:t>
          </a:r>
          <a:br>
            <a:rPr lang="cs-CZ" dirty="0"/>
          </a:br>
          <a:r>
            <a:rPr lang="cs-CZ" dirty="0">
              <a:solidFill>
                <a:schemeClr val="bg1"/>
              </a:solidFill>
            </a:rPr>
            <a:t>A</a:t>
          </a:r>
          <a:r>
            <a:rPr lang="cs-CZ" dirty="0"/>
            <a:t> </a:t>
          </a:r>
          <a:r>
            <a:rPr lang="cs-CZ" baseline="0" dirty="0">
              <a:solidFill>
                <a:schemeClr val="bg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PRŮMYSL</a:t>
          </a:r>
          <a:r>
            <a:rPr lang="cs-CZ" dirty="0"/>
            <a:t>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79A93E0A-7F19-4A42-B85B-DB56B4B03463}" type="parTrans" cxnId="{1C484063-270E-4CEA-9D10-8E037AA0992C}">
      <dgm:prSet/>
      <dgm:spPr/>
      <dgm:t>
        <a:bodyPr/>
        <a:lstStyle/>
        <a:p>
          <a:endParaRPr lang="cs-CZ"/>
        </a:p>
      </dgm:t>
    </dgm:pt>
    <dgm:pt modelId="{592BE473-601C-4227-9638-9325DB2C57DE}" type="sibTrans" cxnId="{1C484063-270E-4CEA-9D10-8E037AA0992C}">
      <dgm:prSet/>
      <dgm:spPr/>
      <dgm:t>
        <a:bodyPr/>
        <a:lstStyle/>
        <a:p>
          <a:endParaRPr lang="cs-CZ"/>
        </a:p>
      </dgm:t>
    </dgm:pt>
    <dgm:pt modelId="{ADFC3ACA-29C4-4AD7-BC78-3E577C2D3CB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baseline="0" dirty="0">
              <a:solidFill>
                <a:schemeClr val="bg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KRITICKÁ INFRASTRUKTURA</a:t>
          </a:r>
          <a:endParaRPr lang="cs-CZ" baseline="0" dirty="0">
            <a:solidFill>
              <a:schemeClr val="bg1"/>
            </a:solidFill>
          </a:endParaRPr>
        </a:p>
      </dgm:t>
    </dgm:pt>
    <dgm:pt modelId="{987D9ACE-9941-47D0-AEC3-4CBAB92BE417}" type="parTrans" cxnId="{5CF49800-233F-44D1-A798-9725AF43F0D7}">
      <dgm:prSet/>
      <dgm:spPr/>
      <dgm:t>
        <a:bodyPr/>
        <a:lstStyle/>
        <a:p>
          <a:endParaRPr lang="cs-CZ"/>
        </a:p>
      </dgm:t>
    </dgm:pt>
    <dgm:pt modelId="{86FB388C-10A7-4359-B49E-37EC56B66324}" type="sibTrans" cxnId="{5CF49800-233F-44D1-A798-9725AF43F0D7}">
      <dgm:prSet/>
      <dgm:spPr/>
      <dgm:t>
        <a:bodyPr/>
        <a:lstStyle/>
        <a:p>
          <a:endParaRPr lang="cs-CZ"/>
        </a:p>
      </dgm:t>
    </dgm:pt>
    <dgm:pt modelId="{BEEA4888-FBD7-45A6-BC77-FC5F1D71DCFC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cs-CZ" dirty="0" err="1"/>
            <a:t>VaVaI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2A5182FB-3649-4990-B478-C0427F55AA11}" type="sibTrans" cxnId="{2B2A10AA-023B-42A7-A429-3D6BBAE4FAD0}">
      <dgm:prSet/>
      <dgm:spPr/>
      <dgm:t>
        <a:bodyPr/>
        <a:lstStyle/>
        <a:p>
          <a:endParaRPr lang="cs-CZ"/>
        </a:p>
      </dgm:t>
    </dgm:pt>
    <dgm:pt modelId="{67B40898-30A6-490B-B78E-471E144DAEBE}" type="parTrans" cxnId="{2B2A10AA-023B-42A7-A429-3D6BBAE4FAD0}">
      <dgm:prSet/>
      <dgm:spPr/>
      <dgm:t>
        <a:bodyPr/>
        <a:lstStyle/>
        <a:p>
          <a:endParaRPr lang="cs-CZ"/>
        </a:p>
      </dgm:t>
    </dgm:pt>
    <dgm:pt modelId="{F0508924-F154-45D3-A9E9-F2DADABF645E}" type="pres">
      <dgm:prSet presAssocID="{467F2777-212C-42B6-8CE1-C300E5B68875}" presName="cycle" presStyleCnt="0">
        <dgm:presLayoutVars>
          <dgm:dir/>
          <dgm:resizeHandles val="exact"/>
        </dgm:presLayoutVars>
      </dgm:prSet>
      <dgm:spPr/>
    </dgm:pt>
    <dgm:pt modelId="{4BEEB941-FA24-4F04-AC93-AE1585BA2295}" type="pres">
      <dgm:prSet presAssocID="{AA6C47B6-CBAE-4BC4-A04D-D13F4767FAC7}" presName="node" presStyleLbl="node1" presStyleIdx="0" presStyleCnt="8">
        <dgm:presLayoutVars>
          <dgm:bulletEnabled val="1"/>
        </dgm:presLayoutVars>
      </dgm:prSet>
      <dgm:spPr/>
    </dgm:pt>
    <dgm:pt modelId="{BB2AC81C-402C-4F54-B3E4-2ED1D608FBF2}" type="pres">
      <dgm:prSet presAssocID="{AA6C47B6-CBAE-4BC4-A04D-D13F4767FAC7}" presName="spNode" presStyleCnt="0"/>
      <dgm:spPr/>
    </dgm:pt>
    <dgm:pt modelId="{AF6B49A4-89B6-4E95-8E0A-F7ECB903F566}" type="pres">
      <dgm:prSet presAssocID="{76B70205-1492-4E7B-8ED0-A8F005ABD12B}" presName="sibTrans" presStyleLbl="sibTrans1D1" presStyleIdx="0" presStyleCnt="8"/>
      <dgm:spPr/>
    </dgm:pt>
    <dgm:pt modelId="{8410A158-6E39-4184-B47C-25CEFB3BDEB8}" type="pres">
      <dgm:prSet presAssocID="{3A6B434D-F7BF-4E2C-AD21-13C17120DE22}" presName="node" presStyleLbl="node1" presStyleIdx="1" presStyleCnt="8">
        <dgm:presLayoutVars>
          <dgm:bulletEnabled val="1"/>
        </dgm:presLayoutVars>
      </dgm:prSet>
      <dgm:spPr/>
    </dgm:pt>
    <dgm:pt modelId="{981EF121-BBA5-4D32-8815-CD247F094B05}" type="pres">
      <dgm:prSet presAssocID="{3A6B434D-F7BF-4E2C-AD21-13C17120DE22}" presName="spNode" presStyleCnt="0"/>
      <dgm:spPr/>
    </dgm:pt>
    <dgm:pt modelId="{D98FCB5F-88A3-4A17-A465-98B180E564AF}" type="pres">
      <dgm:prSet presAssocID="{E60B74B8-FDC7-4172-A0B0-7EB67726F3CE}" presName="sibTrans" presStyleLbl="sibTrans1D1" presStyleIdx="1" presStyleCnt="8"/>
      <dgm:spPr/>
    </dgm:pt>
    <dgm:pt modelId="{7D57BDD9-9516-4CCB-82A5-3B0E49D8B44F}" type="pres">
      <dgm:prSet presAssocID="{33AFAAF0-2B4B-4382-A9D4-704C7AD683EF}" presName="node" presStyleLbl="node1" presStyleIdx="2" presStyleCnt="8">
        <dgm:presLayoutVars>
          <dgm:bulletEnabled val="1"/>
        </dgm:presLayoutVars>
      </dgm:prSet>
      <dgm:spPr/>
    </dgm:pt>
    <dgm:pt modelId="{ED2EE1D8-333C-483E-A926-D73E0591C77A}" type="pres">
      <dgm:prSet presAssocID="{33AFAAF0-2B4B-4382-A9D4-704C7AD683EF}" presName="spNode" presStyleCnt="0"/>
      <dgm:spPr/>
    </dgm:pt>
    <dgm:pt modelId="{C5623135-5618-45D1-AD80-9D1B265D89AE}" type="pres">
      <dgm:prSet presAssocID="{EB15CB45-7A04-4B98-93BA-D557F7FFEE17}" presName="sibTrans" presStyleLbl="sibTrans1D1" presStyleIdx="2" presStyleCnt="8"/>
      <dgm:spPr/>
    </dgm:pt>
    <dgm:pt modelId="{94BE0CC6-C731-4B28-8E4B-5CBCA1DC3D50}" type="pres">
      <dgm:prSet presAssocID="{ADA8363D-8168-4AF4-8A68-93C40E23550F}" presName="node" presStyleLbl="node1" presStyleIdx="3" presStyleCnt="8">
        <dgm:presLayoutVars>
          <dgm:bulletEnabled val="1"/>
        </dgm:presLayoutVars>
      </dgm:prSet>
      <dgm:spPr/>
    </dgm:pt>
    <dgm:pt modelId="{EEDFE0DE-09BC-4B05-A76A-F967DBD95E78}" type="pres">
      <dgm:prSet presAssocID="{ADA8363D-8168-4AF4-8A68-93C40E23550F}" presName="spNode" presStyleCnt="0"/>
      <dgm:spPr/>
    </dgm:pt>
    <dgm:pt modelId="{A84BA7BD-EA98-4003-B265-B0D87474C1AE}" type="pres">
      <dgm:prSet presAssocID="{FF2B1C1B-F0B6-44A2-922F-771D462DB9D7}" presName="sibTrans" presStyleLbl="sibTrans1D1" presStyleIdx="3" presStyleCnt="8"/>
      <dgm:spPr/>
    </dgm:pt>
    <dgm:pt modelId="{4C8477EB-2F09-4BE2-8807-62865C7365A2}" type="pres">
      <dgm:prSet presAssocID="{D9CE17C3-E40E-4261-B2AE-90F8B6BB93E1}" presName="node" presStyleLbl="node1" presStyleIdx="4" presStyleCnt="8">
        <dgm:presLayoutVars>
          <dgm:bulletEnabled val="1"/>
        </dgm:presLayoutVars>
      </dgm:prSet>
      <dgm:spPr/>
    </dgm:pt>
    <dgm:pt modelId="{105EC7F6-2861-48AD-91D0-16B7DBDF4E45}" type="pres">
      <dgm:prSet presAssocID="{D9CE17C3-E40E-4261-B2AE-90F8B6BB93E1}" presName="spNode" presStyleCnt="0"/>
      <dgm:spPr/>
    </dgm:pt>
    <dgm:pt modelId="{5A4C296F-BA5E-45CF-9F48-3607D53D9102}" type="pres">
      <dgm:prSet presAssocID="{B60EF7E8-1B43-46B8-AD64-701EA4A5F29C}" presName="sibTrans" presStyleLbl="sibTrans1D1" presStyleIdx="4" presStyleCnt="8"/>
      <dgm:spPr/>
    </dgm:pt>
    <dgm:pt modelId="{0633A499-9987-4907-BE6F-27CDB00570C6}" type="pres">
      <dgm:prSet presAssocID="{942C983E-535C-4772-B760-A2288C1C43CA}" presName="node" presStyleLbl="node1" presStyleIdx="5" presStyleCnt="8">
        <dgm:presLayoutVars>
          <dgm:bulletEnabled val="1"/>
        </dgm:presLayoutVars>
      </dgm:prSet>
      <dgm:spPr/>
    </dgm:pt>
    <dgm:pt modelId="{97FD28D8-7898-4881-8C41-FA9170768576}" type="pres">
      <dgm:prSet presAssocID="{942C983E-535C-4772-B760-A2288C1C43CA}" presName="spNode" presStyleCnt="0"/>
      <dgm:spPr/>
    </dgm:pt>
    <dgm:pt modelId="{E4552566-0553-4DDD-9ABC-00C30172275E}" type="pres">
      <dgm:prSet presAssocID="{592BE473-601C-4227-9638-9325DB2C57DE}" presName="sibTrans" presStyleLbl="sibTrans1D1" presStyleIdx="5" presStyleCnt="8"/>
      <dgm:spPr/>
    </dgm:pt>
    <dgm:pt modelId="{C5D904A8-F8FA-4A51-B0A7-78D1A0DFE56D}" type="pres">
      <dgm:prSet presAssocID="{ADFC3ACA-29C4-4AD7-BC78-3E577C2D3CBB}" presName="node" presStyleLbl="node1" presStyleIdx="6" presStyleCnt="8">
        <dgm:presLayoutVars>
          <dgm:bulletEnabled val="1"/>
        </dgm:presLayoutVars>
      </dgm:prSet>
      <dgm:spPr/>
    </dgm:pt>
    <dgm:pt modelId="{4DDAB829-9CD2-4B64-A55A-04CFEFFC84BF}" type="pres">
      <dgm:prSet presAssocID="{ADFC3ACA-29C4-4AD7-BC78-3E577C2D3CBB}" presName="spNode" presStyleCnt="0"/>
      <dgm:spPr/>
    </dgm:pt>
    <dgm:pt modelId="{2AEFD8E2-B1C4-47E6-9098-36104C2A3982}" type="pres">
      <dgm:prSet presAssocID="{86FB388C-10A7-4359-B49E-37EC56B66324}" presName="sibTrans" presStyleLbl="sibTrans1D1" presStyleIdx="6" presStyleCnt="8"/>
      <dgm:spPr/>
    </dgm:pt>
    <dgm:pt modelId="{DEF67926-E96E-44E5-A0F6-432131AA1F11}" type="pres">
      <dgm:prSet presAssocID="{BEEA4888-FBD7-45A6-BC77-FC5F1D71DCFC}" presName="node" presStyleLbl="node1" presStyleIdx="7" presStyleCnt="8">
        <dgm:presLayoutVars>
          <dgm:bulletEnabled val="1"/>
        </dgm:presLayoutVars>
      </dgm:prSet>
      <dgm:spPr/>
    </dgm:pt>
    <dgm:pt modelId="{3E16E2CC-D96B-434D-B06A-A9EE7CBAC387}" type="pres">
      <dgm:prSet presAssocID="{BEEA4888-FBD7-45A6-BC77-FC5F1D71DCFC}" presName="spNode" presStyleCnt="0"/>
      <dgm:spPr/>
    </dgm:pt>
    <dgm:pt modelId="{C1AE4B53-70FC-4B82-93CF-A3B6A020B00B}" type="pres">
      <dgm:prSet presAssocID="{2A5182FB-3649-4990-B478-C0427F55AA11}" presName="sibTrans" presStyleLbl="sibTrans1D1" presStyleIdx="7" presStyleCnt="8"/>
      <dgm:spPr/>
    </dgm:pt>
  </dgm:ptLst>
  <dgm:cxnLst>
    <dgm:cxn modelId="{5CF49800-233F-44D1-A798-9725AF43F0D7}" srcId="{467F2777-212C-42B6-8CE1-C300E5B68875}" destId="{ADFC3ACA-29C4-4AD7-BC78-3E577C2D3CBB}" srcOrd="6" destOrd="0" parTransId="{987D9ACE-9941-47D0-AEC3-4CBAB92BE417}" sibTransId="{86FB388C-10A7-4359-B49E-37EC56B66324}"/>
    <dgm:cxn modelId="{6C08B411-79FD-4B59-A853-2F6483E8077A}" type="presOf" srcId="{B60EF7E8-1B43-46B8-AD64-701EA4A5F29C}" destId="{5A4C296F-BA5E-45CF-9F48-3607D53D9102}" srcOrd="0" destOrd="0" presId="urn:microsoft.com/office/officeart/2005/8/layout/cycle6"/>
    <dgm:cxn modelId="{57A8C414-0EB7-475C-B650-5DBE8B51C7A6}" type="presOf" srcId="{AA6C47B6-CBAE-4BC4-A04D-D13F4767FAC7}" destId="{4BEEB941-FA24-4F04-AC93-AE1585BA2295}" srcOrd="0" destOrd="0" presId="urn:microsoft.com/office/officeart/2005/8/layout/cycle6"/>
    <dgm:cxn modelId="{21CFEE19-D21B-46A1-90FA-16CCDBE7B40D}" type="presOf" srcId="{3A6B434D-F7BF-4E2C-AD21-13C17120DE22}" destId="{8410A158-6E39-4184-B47C-25CEFB3BDEB8}" srcOrd="0" destOrd="0" presId="urn:microsoft.com/office/officeart/2005/8/layout/cycle6"/>
    <dgm:cxn modelId="{243C061A-5A0A-4D24-B29C-D74D2CADF866}" srcId="{467F2777-212C-42B6-8CE1-C300E5B68875}" destId="{3A6B434D-F7BF-4E2C-AD21-13C17120DE22}" srcOrd="1" destOrd="0" parTransId="{04D011F7-AD14-40C5-B378-CA03891085A3}" sibTransId="{E60B74B8-FDC7-4172-A0B0-7EB67726F3CE}"/>
    <dgm:cxn modelId="{CB10951A-0903-48AA-BC6E-4DE79650FD70}" type="presOf" srcId="{EB15CB45-7A04-4B98-93BA-D557F7FFEE17}" destId="{C5623135-5618-45D1-AD80-9D1B265D89AE}" srcOrd="0" destOrd="0" presId="urn:microsoft.com/office/officeart/2005/8/layout/cycle6"/>
    <dgm:cxn modelId="{B4FB491F-D27B-4DE9-829A-2D5819E2E1DE}" type="presOf" srcId="{E60B74B8-FDC7-4172-A0B0-7EB67726F3CE}" destId="{D98FCB5F-88A3-4A17-A465-98B180E564AF}" srcOrd="0" destOrd="0" presId="urn:microsoft.com/office/officeart/2005/8/layout/cycle6"/>
    <dgm:cxn modelId="{78A25E33-88C3-43C6-BAA8-3BEA7FE33988}" type="presOf" srcId="{D9CE17C3-E40E-4261-B2AE-90F8B6BB93E1}" destId="{4C8477EB-2F09-4BE2-8807-62865C7365A2}" srcOrd="0" destOrd="0" presId="urn:microsoft.com/office/officeart/2005/8/layout/cycle6"/>
    <dgm:cxn modelId="{1C484063-270E-4CEA-9D10-8E037AA0992C}" srcId="{467F2777-212C-42B6-8CE1-C300E5B68875}" destId="{942C983E-535C-4772-B760-A2288C1C43CA}" srcOrd="5" destOrd="0" parTransId="{79A93E0A-7F19-4A42-B85B-DB56B4B03463}" sibTransId="{592BE473-601C-4227-9638-9325DB2C57DE}"/>
    <dgm:cxn modelId="{55FEE76C-9494-4D1F-BA6C-12EC09F5D7F0}" type="presOf" srcId="{ADFC3ACA-29C4-4AD7-BC78-3E577C2D3CBB}" destId="{C5D904A8-F8FA-4A51-B0A7-78D1A0DFE56D}" srcOrd="0" destOrd="0" presId="urn:microsoft.com/office/officeart/2005/8/layout/cycle6"/>
    <dgm:cxn modelId="{3B6A5376-5880-4B7A-8B38-255A894C91B4}" type="presOf" srcId="{ADA8363D-8168-4AF4-8A68-93C40E23550F}" destId="{94BE0CC6-C731-4B28-8E4B-5CBCA1DC3D50}" srcOrd="0" destOrd="0" presId="urn:microsoft.com/office/officeart/2005/8/layout/cycle6"/>
    <dgm:cxn modelId="{2078917E-4926-42A5-ABAA-8870BBEC37CC}" type="presOf" srcId="{FF2B1C1B-F0B6-44A2-922F-771D462DB9D7}" destId="{A84BA7BD-EA98-4003-B265-B0D87474C1AE}" srcOrd="0" destOrd="0" presId="urn:microsoft.com/office/officeart/2005/8/layout/cycle6"/>
    <dgm:cxn modelId="{D2AA5A81-348F-43B9-88CF-083C0A125AE0}" srcId="{467F2777-212C-42B6-8CE1-C300E5B68875}" destId="{AA6C47B6-CBAE-4BC4-A04D-D13F4767FAC7}" srcOrd="0" destOrd="0" parTransId="{1DE2F513-C1DB-4198-97D4-49F2B9D6A1B1}" sibTransId="{76B70205-1492-4E7B-8ED0-A8F005ABD12B}"/>
    <dgm:cxn modelId="{1AFECC81-A924-4052-8AF5-914E0836CE2B}" type="presOf" srcId="{76B70205-1492-4E7B-8ED0-A8F005ABD12B}" destId="{AF6B49A4-89B6-4E95-8E0A-F7ECB903F566}" srcOrd="0" destOrd="0" presId="urn:microsoft.com/office/officeart/2005/8/layout/cycle6"/>
    <dgm:cxn modelId="{C1394795-CF77-4FC8-BA55-0CA4742262B8}" type="presOf" srcId="{2A5182FB-3649-4990-B478-C0427F55AA11}" destId="{C1AE4B53-70FC-4B82-93CF-A3B6A020B00B}" srcOrd="0" destOrd="0" presId="urn:microsoft.com/office/officeart/2005/8/layout/cycle6"/>
    <dgm:cxn modelId="{D95F37A6-6419-4511-A1D3-4C5E628D57F3}" type="presOf" srcId="{467F2777-212C-42B6-8CE1-C300E5B68875}" destId="{F0508924-F154-45D3-A9E9-F2DADABF645E}" srcOrd="0" destOrd="0" presId="urn:microsoft.com/office/officeart/2005/8/layout/cycle6"/>
    <dgm:cxn modelId="{2B2A10AA-023B-42A7-A429-3D6BBAE4FAD0}" srcId="{467F2777-212C-42B6-8CE1-C300E5B68875}" destId="{BEEA4888-FBD7-45A6-BC77-FC5F1D71DCFC}" srcOrd="7" destOrd="0" parTransId="{67B40898-30A6-490B-B78E-471E144DAEBE}" sibTransId="{2A5182FB-3649-4990-B478-C0427F55AA11}"/>
    <dgm:cxn modelId="{2890ABC4-D1E0-4E28-8156-220D5EFB389D}" type="presOf" srcId="{942C983E-535C-4772-B760-A2288C1C43CA}" destId="{0633A499-9987-4907-BE6F-27CDB00570C6}" srcOrd="0" destOrd="0" presId="urn:microsoft.com/office/officeart/2005/8/layout/cycle6"/>
    <dgm:cxn modelId="{71C508CD-61E2-4C28-B612-5EEFB82438E6}" type="presOf" srcId="{592BE473-601C-4227-9638-9325DB2C57DE}" destId="{E4552566-0553-4DDD-9ABC-00C30172275E}" srcOrd="0" destOrd="0" presId="urn:microsoft.com/office/officeart/2005/8/layout/cycle6"/>
    <dgm:cxn modelId="{6BF06ED3-4541-47F2-A4E0-3406278B6E37}" type="presOf" srcId="{BEEA4888-FBD7-45A6-BC77-FC5F1D71DCFC}" destId="{DEF67926-E96E-44E5-A0F6-432131AA1F11}" srcOrd="0" destOrd="0" presId="urn:microsoft.com/office/officeart/2005/8/layout/cycle6"/>
    <dgm:cxn modelId="{25120AD5-92EB-4B6B-8C3F-18CF6E398F43}" srcId="{467F2777-212C-42B6-8CE1-C300E5B68875}" destId="{ADA8363D-8168-4AF4-8A68-93C40E23550F}" srcOrd="3" destOrd="0" parTransId="{3D04130F-5F31-4EBC-AB8C-85150DDE4D78}" sibTransId="{FF2B1C1B-F0B6-44A2-922F-771D462DB9D7}"/>
    <dgm:cxn modelId="{0E4690E2-3184-4DF4-9F07-E9E43586B068}" srcId="{467F2777-212C-42B6-8CE1-C300E5B68875}" destId="{33AFAAF0-2B4B-4382-A9D4-704C7AD683EF}" srcOrd="2" destOrd="0" parTransId="{B28A5075-BBE2-46BE-B10A-2D356ACB35A3}" sibTransId="{EB15CB45-7A04-4B98-93BA-D557F7FFEE17}"/>
    <dgm:cxn modelId="{1D7DB8E6-85E9-4D79-98B1-0C786A859F76}" type="presOf" srcId="{86FB388C-10A7-4359-B49E-37EC56B66324}" destId="{2AEFD8E2-B1C4-47E6-9098-36104C2A3982}" srcOrd="0" destOrd="0" presId="urn:microsoft.com/office/officeart/2005/8/layout/cycle6"/>
    <dgm:cxn modelId="{25B7B7E8-723B-44AB-8301-47944782EAE3}" type="presOf" srcId="{33AFAAF0-2B4B-4382-A9D4-704C7AD683EF}" destId="{7D57BDD9-9516-4CCB-82A5-3B0E49D8B44F}" srcOrd="0" destOrd="0" presId="urn:microsoft.com/office/officeart/2005/8/layout/cycle6"/>
    <dgm:cxn modelId="{DF70E1FD-F0E9-4637-B6F4-2967FB6E8023}" srcId="{467F2777-212C-42B6-8CE1-C300E5B68875}" destId="{D9CE17C3-E40E-4261-B2AE-90F8B6BB93E1}" srcOrd="4" destOrd="0" parTransId="{5E926B71-3E83-4E5C-8E11-E33ABA3BE0B1}" sibTransId="{B60EF7E8-1B43-46B8-AD64-701EA4A5F29C}"/>
    <dgm:cxn modelId="{D8659787-FD7E-4BEC-999B-6FCB7A849376}" type="presParOf" srcId="{F0508924-F154-45D3-A9E9-F2DADABF645E}" destId="{4BEEB941-FA24-4F04-AC93-AE1585BA2295}" srcOrd="0" destOrd="0" presId="urn:microsoft.com/office/officeart/2005/8/layout/cycle6"/>
    <dgm:cxn modelId="{5A81912C-3AB3-49CE-AD36-790AB80F14EE}" type="presParOf" srcId="{F0508924-F154-45D3-A9E9-F2DADABF645E}" destId="{BB2AC81C-402C-4F54-B3E4-2ED1D608FBF2}" srcOrd="1" destOrd="0" presId="urn:microsoft.com/office/officeart/2005/8/layout/cycle6"/>
    <dgm:cxn modelId="{507B1E3C-F07A-4A69-A05F-D4CB280607EA}" type="presParOf" srcId="{F0508924-F154-45D3-A9E9-F2DADABF645E}" destId="{AF6B49A4-89B6-4E95-8E0A-F7ECB903F566}" srcOrd="2" destOrd="0" presId="urn:microsoft.com/office/officeart/2005/8/layout/cycle6"/>
    <dgm:cxn modelId="{409AD30C-C5CA-4CB4-87D9-E0ACD4347789}" type="presParOf" srcId="{F0508924-F154-45D3-A9E9-F2DADABF645E}" destId="{8410A158-6E39-4184-B47C-25CEFB3BDEB8}" srcOrd="3" destOrd="0" presId="urn:microsoft.com/office/officeart/2005/8/layout/cycle6"/>
    <dgm:cxn modelId="{0DA804BA-1B29-4113-9076-5D2F5CCE9E4A}" type="presParOf" srcId="{F0508924-F154-45D3-A9E9-F2DADABF645E}" destId="{981EF121-BBA5-4D32-8815-CD247F094B05}" srcOrd="4" destOrd="0" presId="urn:microsoft.com/office/officeart/2005/8/layout/cycle6"/>
    <dgm:cxn modelId="{18D49FDB-B3AB-40AF-8746-32102C1F3EF3}" type="presParOf" srcId="{F0508924-F154-45D3-A9E9-F2DADABF645E}" destId="{D98FCB5F-88A3-4A17-A465-98B180E564AF}" srcOrd="5" destOrd="0" presId="urn:microsoft.com/office/officeart/2005/8/layout/cycle6"/>
    <dgm:cxn modelId="{6A126778-5AB1-43CD-B5FE-958CFCD5DD47}" type="presParOf" srcId="{F0508924-F154-45D3-A9E9-F2DADABF645E}" destId="{7D57BDD9-9516-4CCB-82A5-3B0E49D8B44F}" srcOrd="6" destOrd="0" presId="urn:microsoft.com/office/officeart/2005/8/layout/cycle6"/>
    <dgm:cxn modelId="{791F5C3E-8BC3-426B-9441-54869C229943}" type="presParOf" srcId="{F0508924-F154-45D3-A9E9-F2DADABF645E}" destId="{ED2EE1D8-333C-483E-A926-D73E0591C77A}" srcOrd="7" destOrd="0" presId="urn:microsoft.com/office/officeart/2005/8/layout/cycle6"/>
    <dgm:cxn modelId="{7191B9D6-FB25-4B50-BF5B-9EC0B8ADD5EB}" type="presParOf" srcId="{F0508924-F154-45D3-A9E9-F2DADABF645E}" destId="{C5623135-5618-45D1-AD80-9D1B265D89AE}" srcOrd="8" destOrd="0" presId="urn:microsoft.com/office/officeart/2005/8/layout/cycle6"/>
    <dgm:cxn modelId="{2A2DBFD4-4368-4321-930D-79910EA998BE}" type="presParOf" srcId="{F0508924-F154-45D3-A9E9-F2DADABF645E}" destId="{94BE0CC6-C731-4B28-8E4B-5CBCA1DC3D50}" srcOrd="9" destOrd="0" presId="urn:microsoft.com/office/officeart/2005/8/layout/cycle6"/>
    <dgm:cxn modelId="{C7CCBBDF-823F-4016-AEBE-6D3284790CE2}" type="presParOf" srcId="{F0508924-F154-45D3-A9E9-F2DADABF645E}" destId="{EEDFE0DE-09BC-4B05-A76A-F967DBD95E78}" srcOrd="10" destOrd="0" presId="urn:microsoft.com/office/officeart/2005/8/layout/cycle6"/>
    <dgm:cxn modelId="{58C8A3B0-85BE-4BC0-835F-5B06793DC040}" type="presParOf" srcId="{F0508924-F154-45D3-A9E9-F2DADABF645E}" destId="{A84BA7BD-EA98-4003-B265-B0D87474C1AE}" srcOrd="11" destOrd="0" presId="urn:microsoft.com/office/officeart/2005/8/layout/cycle6"/>
    <dgm:cxn modelId="{6D33A6B9-601E-4BAD-9541-AA368822E921}" type="presParOf" srcId="{F0508924-F154-45D3-A9E9-F2DADABF645E}" destId="{4C8477EB-2F09-4BE2-8807-62865C7365A2}" srcOrd="12" destOrd="0" presId="urn:microsoft.com/office/officeart/2005/8/layout/cycle6"/>
    <dgm:cxn modelId="{D33C7F64-90C8-4115-BAEA-1907459FAAC8}" type="presParOf" srcId="{F0508924-F154-45D3-A9E9-F2DADABF645E}" destId="{105EC7F6-2861-48AD-91D0-16B7DBDF4E45}" srcOrd="13" destOrd="0" presId="urn:microsoft.com/office/officeart/2005/8/layout/cycle6"/>
    <dgm:cxn modelId="{42FD7E46-3060-458D-AC66-4027BA4C3721}" type="presParOf" srcId="{F0508924-F154-45D3-A9E9-F2DADABF645E}" destId="{5A4C296F-BA5E-45CF-9F48-3607D53D9102}" srcOrd="14" destOrd="0" presId="urn:microsoft.com/office/officeart/2005/8/layout/cycle6"/>
    <dgm:cxn modelId="{EEEC975F-03C1-4492-918B-5BDA8385B522}" type="presParOf" srcId="{F0508924-F154-45D3-A9E9-F2DADABF645E}" destId="{0633A499-9987-4907-BE6F-27CDB00570C6}" srcOrd="15" destOrd="0" presId="urn:microsoft.com/office/officeart/2005/8/layout/cycle6"/>
    <dgm:cxn modelId="{9E2B96A3-C785-42D8-81A6-2225F909FDDD}" type="presParOf" srcId="{F0508924-F154-45D3-A9E9-F2DADABF645E}" destId="{97FD28D8-7898-4881-8C41-FA9170768576}" srcOrd="16" destOrd="0" presId="urn:microsoft.com/office/officeart/2005/8/layout/cycle6"/>
    <dgm:cxn modelId="{2665618C-C35D-455B-8C63-01CA64022FEC}" type="presParOf" srcId="{F0508924-F154-45D3-A9E9-F2DADABF645E}" destId="{E4552566-0553-4DDD-9ABC-00C30172275E}" srcOrd="17" destOrd="0" presId="urn:microsoft.com/office/officeart/2005/8/layout/cycle6"/>
    <dgm:cxn modelId="{FDCDAE2C-30B7-43BE-9940-C338E190E4C2}" type="presParOf" srcId="{F0508924-F154-45D3-A9E9-F2DADABF645E}" destId="{C5D904A8-F8FA-4A51-B0A7-78D1A0DFE56D}" srcOrd="18" destOrd="0" presId="urn:microsoft.com/office/officeart/2005/8/layout/cycle6"/>
    <dgm:cxn modelId="{5772DD19-772E-4537-B931-1E912C2EC9AE}" type="presParOf" srcId="{F0508924-F154-45D3-A9E9-F2DADABF645E}" destId="{4DDAB829-9CD2-4B64-A55A-04CFEFFC84BF}" srcOrd="19" destOrd="0" presId="urn:microsoft.com/office/officeart/2005/8/layout/cycle6"/>
    <dgm:cxn modelId="{A122F35D-0FE8-4712-9845-5B6435377474}" type="presParOf" srcId="{F0508924-F154-45D3-A9E9-F2DADABF645E}" destId="{2AEFD8E2-B1C4-47E6-9098-36104C2A3982}" srcOrd="20" destOrd="0" presId="urn:microsoft.com/office/officeart/2005/8/layout/cycle6"/>
    <dgm:cxn modelId="{4FE2B4AB-D85A-4FA8-9F4E-2EC54CA2D819}" type="presParOf" srcId="{F0508924-F154-45D3-A9E9-F2DADABF645E}" destId="{DEF67926-E96E-44E5-A0F6-432131AA1F11}" srcOrd="21" destOrd="0" presId="urn:microsoft.com/office/officeart/2005/8/layout/cycle6"/>
    <dgm:cxn modelId="{0B6305C5-A1AE-478B-B10C-73AAE9920806}" type="presParOf" srcId="{F0508924-F154-45D3-A9E9-F2DADABF645E}" destId="{3E16E2CC-D96B-434D-B06A-A9EE7CBAC387}" srcOrd="22" destOrd="0" presId="urn:microsoft.com/office/officeart/2005/8/layout/cycle6"/>
    <dgm:cxn modelId="{3FF1B283-39E6-4479-B878-AA33D96D25B9}" type="presParOf" srcId="{F0508924-F154-45D3-A9E9-F2DADABF645E}" destId="{C1AE4B53-70FC-4B82-93CF-A3B6A020B00B}" srcOrd="23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B941-FA24-4F04-AC93-AE1585BA2295}">
      <dsp:nvSpPr>
        <dsp:cNvPr id="0" name=""/>
        <dsp:cNvSpPr/>
      </dsp:nvSpPr>
      <dsp:spPr>
        <a:xfrm>
          <a:off x="5432226" y="2889"/>
          <a:ext cx="1327546" cy="86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GEOPOLITIKA</a:t>
          </a:r>
        </a:p>
      </dsp:txBody>
      <dsp:txXfrm>
        <a:off x="5474350" y="45013"/>
        <a:ext cx="1243298" cy="778657"/>
      </dsp:txXfrm>
    </dsp:sp>
    <dsp:sp modelId="{AF6B49A4-89B6-4E95-8E0A-F7ECB903F566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3667992" y="76679"/>
              </a:moveTo>
              <a:arcTo wR="2994657" hR="2994657" stAng="16979628" swAng="11086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0A158-6E39-4184-B47C-25CEFB3BDEB8}">
      <dsp:nvSpPr>
        <dsp:cNvPr id="0" name=""/>
        <dsp:cNvSpPr/>
      </dsp:nvSpPr>
      <dsp:spPr>
        <a:xfrm>
          <a:off x="7549768" y="880004"/>
          <a:ext cx="1327546" cy="86290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PŘÍRODNÍ RIZIKA</a:t>
          </a:r>
        </a:p>
      </dsp:txBody>
      <dsp:txXfrm>
        <a:off x="7591892" y="922128"/>
        <a:ext cx="1243298" cy="778657"/>
      </dsp:txXfrm>
    </dsp:sp>
    <dsp:sp modelId="{D98FCB5F-88A3-4A17-A465-98B180E564AF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5477101" y="1319711"/>
              </a:moveTo>
              <a:arcTo wR="2994657" hR="2994657" stAng="19559509" swAng="15280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7BDD9-9516-4CCB-82A5-3B0E49D8B44F}">
      <dsp:nvSpPr>
        <dsp:cNvPr id="0" name=""/>
        <dsp:cNvSpPr/>
      </dsp:nvSpPr>
      <dsp:spPr>
        <a:xfrm>
          <a:off x="8426883" y="2997547"/>
          <a:ext cx="1327546" cy="86290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cap="all" baseline="0" dirty="0"/>
            <a:t>Surovinové a</a:t>
          </a:r>
          <a:br>
            <a:rPr lang="cs-CZ" sz="1200" kern="1200" cap="all" baseline="0" dirty="0"/>
          </a:br>
          <a:r>
            <a:rPr lang="cs-CZ" sz="1200" kern="1200" cap="all" baseline="0" dirty="0"/>
            <a:t> energetické  zdroje</a:t>
          </a:r>
          <a:endParaRPr lang="cs-CZ" sz="1200" kern="1200" dirty="0"/>
        </a:p>
      </dsp:txBody>
      <dsp:txXfrm>
        <a:off x="8469007" y="3039671"/>
        <a:ext cx="1243298" cy="778657"/>
      </dsp:txXfrm>
    </dsp:sp>
    <dsp:sp modelId="{C5623135-5618-45D1-AD80-9D1B265D89AE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5956101" y="3439429"/>
              </a:moveTo>
              <a:arcTo wR="2994657" hR="2994657" stAng="512476" swAng="15280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E0CC6-C731-4B28-8E4B-5CBCA1DC3D50}">
      <dsp:nvSpPr>
        <dsp:cNvPr id="0" name=""/>
        <dsp:cNvSpPr/>
      </dsp:nvSpPr>
      <dsp:spPr>
        <a:xfrm>
          <a:off x="7549768" y="5115089"/>
          <a:ext cx="1327546" cy="8629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baseline="0" dirty="0">
              <a:solidFill>
                <a:srgbClr val="002060"/>
              </a:solidFill>
            </a:rPr>
            <a:t>SOCIÁLNÍ</a:t>
          </a:r>
          <a:r>
            <a:rPr lang="cs-CZ" sz="1200" kern="1200" dirty="0"/>
            <a:t> </a:t>
          </a:r>
          <a:r>
            <a:rPr lang="cs-CZ" sz="1200" kern="1200" baseline="0" dirty="0">
              <a:solidFill>
                <a:srgbClr val="002060"/>
              </a:solidFill>
            </a:rPr>
            <a:t>ROVNOVÁHA</a:t>
          </a:r>
        </a:p>
      </dsp:txBody>
      <dsp:txXfrm>
        <a:off x="7591892" y="5157213"/>
        <a:ext cx="1243298" cy="778657"/>
      </dsp:txXfrm>
    </dsp:sp>
    <dsp:sp modelId="{A84BA7BD-EA98-4003-B265-B0D87474C1AE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4558111" y="5548787"/>
              </a:moveTo>
              <a:arcTo wR="2994657" hR="2994657" stAng="3511682" swAng="11086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477EB-2F09-4BE2-8807-62865C7365A2}">
      <dsp:nvSpPr>
        <dsp:cNvPr id="0" name=""/>
        <dsp:cNvSpPr/>
      </dsp:nvSpPr>
      <dsp:spPr>
        <a:xfrm>
          <a:off x="5432226" y="5992204"/>
          <a:ext cx="1327546" cy="86290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ARMÁDA &amp; </a:t>
          </a:r>
          <a:r>
            <a:rPr lang="cs-CZ" sz="1200" kern="1200" dirty="0" err="1"/>
            <a:t>represní</a:t>
          </a:r>
          <a:r>
            <a:rPr lang="cs-CZ" sz="1200" kern="1200" dirty="0"/>
            <a:t> složky</a:t>
          </a:r>
        </a:p>
      </dsp:txBody>
      <dsp:txXfrm>
        <a:off x="5474350" y="6034328"/>
        <a:ext cx="1243298" cy="778657"/>
      </dsp:txXfrm>
    </dsp:sp>
    <dsp:sp modelId="{5A4C296F-BA5E-45CF-9F48-3607D53D9102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2321321" y="5912634"/>
              </a:moveTo>
              <a:arcTo wR="2994657" hR="2994657" stAng="6179628" swAng="11086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3A499-9987-4907-BE6F-27CDB00570C6}">
      <dsp:nvSpPr>
        <dsp:cNvPr id="0" name=""/>
        <dsp:cNvSpPr/>
      </dsp:nvSpPr>
      <dsp:spPr>
        <a:xfrm>
          <a:off x="3314683" y="5115089"/>
          <a:ext cx="1327546" cy="86290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EKONOMIKA</a:t>
          </a:r>
          <a:r>
            <a:rPr lang="cs-CZ" sz="1200" kern="1200" dirty="0"/>
            <a:t> </a:t>
          </a:r>
          <a:br>
            <a:rPr lang="cs-CZ" sz="1200" kern="1200" dirty="0"/>
          </a:br>
          <a:r>
            <a:rPr lang="cs-CZ" sz="1200" kern="1200" dirty="0">
              <a:solidFill>
                <a:schemeClr val="bg1"/>
              </a:solidFill>
            </a:rPr>
            <a:t>A</a:t>
          </a:r>
          <a:r>
            <a:rPr lang="cs-CZ" sz="1200" kern="1200" dirty="0"/>
            <a:t> </a:t>
          </a:r>
          <a:r>
            <a:rPr lang="cs-CZ" sz="1200" kern="1200" baseline="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PRŮMYSL</a:t>
          </a:r>
          <a:r>
            <a:rPr lang="cs-CZ" sz="1200" kern="1200" dirty="0"/>
            <a:t> </a:t>
          </a:r>
        </a:p>
      </dsp:txBody>
      <dsp:txXfrm>
        <a:off x="3356807" y="5157213"/>
        <a:ext cx="1243298" cy="778657"/>
      </dsp:txXfrm>
    </dsp:sp>
    <dsp:sp modelId="{E4552566-0553-4DDD-9ABC-00C30172275E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512213" y="4669603"/>
              </a:moveTo>
              <a:arcTo wR="2994657" hR="2994657" stAng="8759509" swAng="15280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904A8-F8FA-4A51-B0A7-78D1A0DFE56D}">
      <dsp:nvSpPr>
        <dsp:cNvPr id="0" name=""/>
        <dsp:cNvSpPr/>
      </dsp:nvSpPr>
      <dsp:spPr>
        <a:xfrm>
          <a:off x="2437568" y="2997547"/>
          <a:ext cx="1327546" cy="86290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baseline="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KRITICKÁ INFRASTRUKTURA</a:t>
          </a:r>
          <a:endParaRPr lang="cs-CZ" sz="1200" kern="1200" baseline="0" dirty="0">
            <a:solidFill>
              <a:schemeClr val="bg1"/>
            </a:solidFill>
          </a:endParaRPr>
        </a:p>
      </dsp:txBody>
      <dsp:txXfrm>
        <a:off x="2479692" y="3039671"/>
        <a:ext cx="1243298" cy="778657"/>
      </dsp:txXfrm>
    </dsp:sp>
    <dsp:sp modelId="{2AEFD8E2-B1C4-47E6-9098-36104C2A3982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33213" y="2549885"/>
              </a:moveTo>
              <a:arcTo wR="2994657" hR="2994657" stAng="11312476" swAng="15280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67926-E96E-44E5-A0F6-432131AA1F11}">
      <dsp:nvSpPr>
        <dsp:cNvPr id="0" name=""/>
        <dsp:cNvSpPr/>
      </dsp:nvSpPr>
      <dsp:spPr>
        <a:xfrm>
          <a:off x="3314683" y="880004"/>
          <a:ext cx="1327546" cy="86290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VaVaI</a:t>
          </a:r>
          <a:endParaRPr lang="cs-CZ" sz="1200" kern="1200" dirty="0"/>
        </a:p>
      </dsp:txBody>
      <dsp:txXfrm>
        <a:off x="3356807" y="922128"/>
        <a:ext cx="1243298" cy="778657"/>
      </dsp:txXfrm>
    </dsp:sp>
    <dsp:sp modelId="{C1AE4B53-70FC-4B82-93CF-A3B6A020B00B}">
      <dsp:nvSpPr>
        <dsp:cNvPr id="0" name=""/>
        <dsp:cNvSpPr/>
      </dsp:nvSpPr>
      <dsp:spPr>
        <a:xfrm>
          <a:off x="3101342" y="434342"/>
          <a:ext cx="5989314" cy="5989314"/>
        </a:xfrm>
        <a:custGeom>
          <a:avLst/>
          <a:gdLst/>
          <a:ahLst/>
          <a:cxnLst/>
          <a:rect l="0" t="0" r="0" b="0"/>
          <a:pathLst>
            <a:path>
              <a:moveTo>
                <a:pt x="1431202" y="440526"/>
              </a:moveTo>
              <a:arcTo wR="2994657" hR="2994657" stAng="14311682" swAng="11086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9-03-13T16:42:09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10689 5609 0,'18'0'78,"35"0"-63,17 0-15,-34 0 16,158 0 0,-18 0-16,53 0 15,106 0 16,-52 0-15,299 0 0,-124 0-1,71 0 1,-158 0 0,123 0-1,-177 0 1,124 0-1,-141 0 1,71 0 0,-195 0-16,36 0 15,17 0 1,-123 0 0,53 0-1,-71 0 16,18 0-15,17 0 0,18 0-1,88 0 1,-35 0 0,159 0-1,-71 0 1,-70 0-16,106 0 15,-71 0 1,35 0 0,-176 0-1,17 0 1,-88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5E4B6-F5D1-4073-B23F-92BEF94EE4B0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3B5C7-726B-4922-8F0B-595EA7A7D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56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Milankovi%C4%8Dovy_cykly#cite_note-5" TargetMode="External"/><Relationship Id="rId13" Type="http://schemas.openxmlformats.org/officeDocument/2006/relationships/hyperlink" Target="https://cs.wikipedia.org/wiki/Milankovi%C4%8Dovy_cykly#cite_note-8" TargetMode="External"/><Relationship Id="rId18" Type="http://schemas.openxmlformats.org/officeDocument/2006/relationships/hyperlink" Target="https://cs.wikipedia.org/wiki/Milankovi%C4%8Dovy_cykly#cite_note-9" TargetMode="External"/><Relationship Id="rId3" Type="http://schemas.openxmlformats.org/officeDocument/2006/relationships/hyperlink" Target="https://cs.wikipedia.org/wiki/Excentricita_dr%C3%A1hy" TargetMode="External"/><Relationship Id="rId7" Type="http://schemas.openxmlformats.org/officeDocument/2006/relationships/hyperlink" Target="https://cs.wikipedia.org/wiki/Referen%C4%8Dn%C3%AD_elipsoid" TargetMode="External"/><Relationship Id="rId12" Type="http://schemas.openxmlformats.org/officeDocument/2006/relationships/hyperlink" Target="https://cs.wikipedia.org/wiki/Milankovi%C4%8Dovy_cykly#cite_note-7" TargetMode="External"/><Relationship Id="rId17" Type="http://schemas.openxmlformats.org/officeDocument/2006/relationships/hyperlink" Target="https://cs.wikipedia.org/wiki/Nutace" TargetMode="External"/><Relationship Id="rId2" Type="http://schemas.openxmlformats.org/officeDocument/2006/relationships/slide" Target="../slides/slide17.xml"/><Relationship Id="rId16" Type="http://schemas.openxmlformats.org/officeDocument/2006/relationships/hyperlink" Target="https://cs.wikipedia.org/wiki/Slapov%C3%A9_jevy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Zemsk%C3%A1_osa" TargetMode="External"/><Relationship Id="rId11" Type="http://schemas.openxmlformats.org/officeDocument/2006/relationships/hyperlink" Target="https://cs.wikipedia.org/wiki/Milankovi%C4%8Dovy_cykly#cite_note-6" TargetMode="External"/><Relationship Id="rId5" Type="http://schemas.openxmlformats.org/officeDocument/2006/relationships/hyperlink" Target="https://cs.wikipedia.org/wiki/Oblikvita" TargetMode="External"/><Relationship Id="rId15" Type="http://schemas.openxmlformats.org/officeDocument/2006/relationships/hyperlink" Target="https://cs.wikipedia.org/wiki/El_Ni%C3%B1o" TargetMode="External"/><Relationship Id="rId10" Type="http://schemas.openxmlformats.org/officeDocument/2006/relationships/hyperlink" Target="https://cs.wikipedia.org/wiki/Kruh" TargetMode="External"/><Relationship Id="rId19" Type="http://schemas.openxmlformats.org/officeDocument/2006/relationships/hyperlink" Target="https://cs.wikipedia.org/wiki/Milankovi%C4%8Dovy_cykly#cite_note-10" TargetMode="External"/><Relationship Id="rId4" Type="http://schemas.openxmlformats.org/officeDocument/2006/relationships/hyperlink" Target="https://cs.wikipedia.org/wiki/Precese" TargetMode="External"/><Relationship Id="rId9" Type="http://schemas.openxmlformats.org/officeDocument/2006/relationships/hyperlink" Target="https://cs.wikipedia.org/wiki/Elipsa" TargetMode="External"/><Relationship Id="rId14" Type="http://schemas.openxmlformats.org/officeDocument/2006/relationships/hyperlink" Target="https://cs.wikipedia.org/wiki/2018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ma.novinky.cz/hdp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ma.novinky.cz/nato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usinessinsider.com/r-swedens-far-right-eyes-election-gains-as-gang-violence-rises-2018-6" TargetMode="External"/><Relationship Id="rId4" Type="http://schemas.openxmlformats.org/officeDocument/2006/relationships/hyperlink" Target="https://www.scb.se/hitta-statistik/statistik-efter-amne/befolkning/befolkningens-sammansattning/befolkningsstatistik/pong/statistiknyhet/folkmangd-och-befolkningsforandringar-20172/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ema.novinky.cz/ukrajina" TargetMode="External"/><Relationship Id="rId3" Type="http://schemas.openxmlformats.org/officeDocument/2006/relationships/hyperlink" Target="https://tema.novinky.cz/cina" TargetMode="External"/><Relationship Id="rId7" Type="http://schemas.openxmlformats.org/officeDocument/2006/relationships/hyperlink" Target="https://tema.novinky.cz/moskv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ema.novinky.cz/nato" TargetMode="External"/><Relationship Id="rId5" Type="http://schemas.openxmlformats.org/officeDocument/2006/relationships/hyperlink" Target="https://tema.novinky.cz/ods" TargetMode="External"/><Relationship Id="rId4" Type="http://schemas.openxmlformats.org/officeDocument/2006/relationships/hyperlink" Target="https://tema.novinky.cz/petr-fiala" TargetMode="External"/><Relationship Id="rId9" Type="http://schemas.openxmlformats.org/officeDocument/2006/relationships/hyperlink" Target="https://tema.novinky.cz/tomas-petricek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uractiv.cz/clanky/aktualne-v-eu/teroristum-se-komplikuje-cesta-evropy-podezrele-cizince-odhali-novy-system/" TargetMode="External"/><Relationship Id="rId3" Type="http://schemas.openxmlformats.org/officeDocument/2006/relationships/hyperlink" Target="https://tema.novinky.cz/spojene-staty-americke" TargetMode="External"/><Relationship Id="rId7" Type="http://schemas.openxmlformats.org/officeDocument/2006/relationships/hyperlink" Target="https://tema.novinky.cz/armad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ema.novinky.cz/nato" TargetMode="External"/><Relationship Id="rId11" Type="http://schemas.openxmlformats.org/officeDocument/2006/relationships/hyperlink" Target="https://www.businessinsider.com/r-swedens-far-right-eyes-election-gains-as-gang-violence-rises-2018-6" TargetMode="External"/><Relationship Id="rId5" Type="http://schemas.openxmlformats.org/officeDocument/2006/relationships/hyperlink" Target="https://tema.novinky.cz/afghanistan" TargetMode="External"/><Relationship Id="rId10" Type="http://schemas.openxmlformats.org/officeDocument/2006/relationships/hyperlink" Target="https://www.reuters.com/article/us-sweden-violence/swedish-pm-does-not-rule-out-use-of-army-to-end-gang-violence-idUSKBN1F629L" TargetMode="External"/><Relationship Id="rId4" Type="http://schemas.openxmlformats.org/officeDocument/2006/relationships/hyperlink" Target="https://tema.novinky.cz/taliban" TargetMode="External"/><Relationship Id="rId9" Type="http://schemas.openxmlformats.org/officeDocument/2006/relationships/hyperlink" Target="https://www.scb.se/hitta-statistik/statistik-efter-amne/befolkning/befolkningens-sammansattning/befolkningsstatistik/pong/statistiknyhet/folkmangd-och-befolkningsforandringar-20172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Rada vlády pro UR: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Agenda pro udržitelný rozvoj obsahuje: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dirty="0"/>
              <a:t>169 cílů, pro ČR klíčová opatření na úrovni 17 cílů, 27 strategických cílů, 97 specifických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dirty="0"/>
              <a:t>244 indikátorů na globální úrovni, pro ČR 136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Udržitelný rozvoj ČR je poměřován zvyšováním kvality života každého jednotlivce i společnosti jako celku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90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Prohlášení EP: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Nelze za současných okolností Rusko nadále považovat za strategického partnera a spolupráce s ním by měla být zaměřená jen na oblasti společného zájmu.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Klíčový předpoklad pro případnou normalizaci vztahů uvádí dodržování minských dohod o míru na východní Ukrajině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Objevilo mnoho dalších zdrojů napětí mezi Ruskem a EU, jako například působení ruských sil v Sýrii či neúspěšná otrava bývalého ruského tajného agenta Sergeje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Skripala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britském územ, ruské státní složky zasáhly do britského referenda o členství v EU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Evropský parlament se ztotožňuje s prodloužením protiruských sankcí EU, které nově platí do konce července, měla by být EU podle poslanců připravena uvalit nové postihy obdobně obdoby amerického takzvaného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Magnitského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zákona, který zavedl vízové a finanční sankce vůči ruským činitelům zodpovědným za porušování lidských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Společným zájmem: boj proti terorismu a násilnému extremismu či na témata migrace a klimatu nebo na „otázky spojené s oblastí Blízkého východu a s oblastí Severního moře a Arktidy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Rezoluce prý není namířená proti ruskému lidu, a vyzývá s k rozvíjení „mezilidských kontaktů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unie měla také soustředit na snížení energetické závislosti na Rusku. „Projekt plynovodu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však posiluje závislost EU na ruských dodávkách plynu, ohrožuje vnitřní trh EU a není v souladu s energetickou politikou EU ani s jejími strategickými zájmy, a měl by být tudíž zastaven,“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rezoluci zvedlo ruku 402 europoslanců, proti bylo 163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30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Liberální demokracie – nerozhoduje vůle většiny, ale vůle libovolného počtu menšin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Součástí liberální demokracie jsou: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Boj se změnou klimatu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Masová migrace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Genderová ideologie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36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35 000 předních vědců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celého světa podepsalo nedávno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prohlášení o mýtu globálního oteplování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Největším skleníkovým plynem jsou vodní páry, odpovědné za 75 % skleníkového efektu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Přesná měření pomocí balonových sond a satelitů od roku 1950 ukazují, že od 50. let nedošlo k žádnému oteplení atmosféry Země. Naproti tomu se zvýšila přízemní teplota o 0,4 °C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(Světová meteorologická organizace)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Koncentrace tohoto skleníkového plynu, který přispívá k oteplování, dosáhla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405,5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ppm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(částic na milion). V roce 2016 to bylo 403,3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ppm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 roce 2015 400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ppm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Massachusettského technologického institutu (MIT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Skutečnost, že se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saharské pouštní klima mění každých přibližně 20 tisíc let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podle vědců způsobeno proměnami zemské osy při oběhu kolem Slunce. Což zase ovlivňuje množství slunečního světla, které naše planeta obdrží během různých ročních období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b="1" dirty="0" err="1"/>
              <a:t>Milankovičovy</a:t>
            </a:r>
            <a:r>
              <a:rPr lang="cs-CZ" b="1" dirty="0"/>
              <a:t> cykly: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err="1"/>
              <a:t>Milanković</a:t>
            </a:r>
            <a:r>
              <a:rPr lang="cs-CZ" dirty="0"/>
              <a:t> podal matematické zdůvodnění toho, jak mohou souviset klimatické cykly s cyklickými orbitálními pohyby Země jako je </a:t>
            </a:r>
            <a:r>
              <a:rPr lang="cs-CZ" dirty="0">
                <a:hlinkClick r:id="rId3" tooltip="Excentricita dráhy"/>
              </a:rPr>
              <a:t>excentricita</a:t>
            </a:r>
            <a:r>
              <a:rPr lang="cs-CZ" dirty="0"/>
              <a:t>, </a:t>
            </a:r>
            <a:r>
              <a:rPr lang="cs-CZ" dirty="0">
                <a:hlinkClick r:id="rId4" tooltip="Precese"/>
              </a:rPr>
              <a:t>precese</a:t>
            </a:r>
            <a:r>
              <a:rPr lang="cs-CZ" dirty="0"/>
              <a:t> a </a:t>
            </a:r>
            <a:r>
              <a:rPr lang="cs-CZ" dirty="0" err="1">
                <a:hlinkClick r:id="rId5" tooltip="Oblikvita"/>
              </a:rPr>
              <a:t>oblikvita</a:t>
            </a:r>
            <a:r>
              <a:rPr lang="cs-CZ" dirty="0"/>
              <a:t> (sklon rotační osy)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>
                <a:hlinkClick r:id="rId6" tooltip="Zemská osa"/>
              </a:rPr>
              <a:t>Zemská osa</a:t>
            </a:r>
            <a:r>
              <a:rPr lang="cs-CZ" dirty="0"/>
              <a:t> uskuteční jeden cyklus </a:t>
            </a:r>
            <a:r>
              <a:rPr lang="cs-CZ" dirty="0">
                <a:hlinkClick r:id="rId4" tooltip="Precese"/>
              </a:rPr>
              <a:t>precese</a:t>
            </a:r>
            <a:r>
              <a:rPr lang="cs-CZ" dirty="0"/>
              <a:t> za přibližně 26 000 let. Současně dochází ke změně sklonu osy mezi 22,1 a 24,5° v 41 000 ročních cyklech jako důsledek gravitačního působení na </a:t>
            </a:r>
            <a:r>
              <a:rPr lang="cs-CZ" dirty="0">
                <a:hlinkClick r:id="rId7" tooltip="Referenční elipsoid"/>
              </a:rPr>
              <a:t>rovníkové vyboulení</a:t>
            </a:r>
            <a:r>
              <a:rPr lang="cs-CZ" dirty="0"/>
              <a:t> Země.</a:t>
            </a:r>
            <a:r>
              <a:rPr lang="cs-CZ" baseline="30000" dirty="0">
                <a:hlinkClick r:id="rId8"/>
              </a:rPr>
              <a:t>[5]</a:t>
            </a:r>
            <a:r>
              <a:rPr lang="cs-CZ" dirty="0"/>
              <a:t> </a:t>
            </a:r>
            <a:r>
              <a:rPr lang="cs-CZ" dirty="0">
                <a:hlinkClick r:id="rId3" tooltip="Excentricita dráhy"/>
              </a:rPr>
              <a:t>Excentricita</a:t>
            </a:r>
            <a:r>
              <a:rPr lang="cs-CZ" dirty="0"/>
              <a:t> zemské dráhy vyjadřuje změny oběžné dráhy Země z </a:t>
            </a:r>
            <a:r>
              <a:rPr lang="cs-CZ" dirty="0">
                <a:hlinkClick r:id="rId9" tooltip="Elipsa"/>
              </a:rPr>
              <a:t>eliptické</a:t>
            </a:r>
            <a:r>
              <a:rPr lang="cs-CZ" dirty="0"/>
              <a:t> na téměř </a:t>
            </a:r>
            <a:r>
              <a:rPr lang="cs-CZ" dirty="0">
                <a:hlinkClick r:id="rId10" tooltip="Kruh"/>
              </a:rPr>
              <a:t>kruhovou</a:t>
            </a:r>
            <a:r>
              <a:rPr lang="cs-CZ" dirty="0"/>
              <a:t>. Cykly způsobené tímto dějem se opakují každých přibližně 96 až 127 000 let</a:t>
            </a:r>
            <a:r>
              <a:rPr lang="cs-CZ" baseline="30000" dirty="0">
                <a:hlinkClick r:id="rId11"/>
              </a:rPr>
              <a:t>[6]</a:t>
            </a:r>
            <a:r>
              <a:rPr lang="cs-CZ" dirty="0"/>
              <a:t> a pak také s periodou přibližně 405 000 let díky gravitačnímu </a:t>
            </a:r>
            <a:r>
              <a:rPr lang="cs-CZ" dirty="0" err="1"/>
              <a:t>půsebení</a:t>
            </a:r>
            <a:r>
              <a:rPr lang="cs-CZ" dirty="0"/>
              <a:t> Jupiteru a Venuše.</a:t>
            </a:r>
            <a:r>
              <a:rPr lang="cs-CZ" baseline="30000" dirty="0">
                <a:hlinkClick r:id="rId12"/>
              </a:rPr>
              <a:t>[7]</a:t>
            </a:r>
            <a:r>
              <a:rPr lang="cs-CZ" dirty="0"/>
              <a:t> Je zde i cyklus 2 400 000 let dlouhý.</a:t>
            </a:r>
            <a:r>
              <a:rPr lang="cs-CZ" baseline="30000" dirty="0">
                <a:hlinkClick r:id="rId13"/>
              </a:rPr>
              <a:t>[8]</a:t>
            </a:r>
            <a:r>
              <a:rPr lang="cs-CZ" dirty="0"/>
              <a:t> Roku </a:t>
            </a:r>
            <a:r>
              <a:rPr lang="cs-CZ" dirty="0">
                <a:hlinkClick r:id="rId14" tooltip="2018"/>
              </a:rPr>
              <a:t>2018</a:t>
            </a:r>
            <a:r>
              <a:rPr lang="cs-CZ" dirty="0"/>
              <a:t> byla nalezena souvislost </a:t>
            </a:r>
            <a:r>
              <a:rPr lang="cs-CZ" dirty="0">
                <a:hlinkClick r:id="rId15" tooltip="El Niño"/>
              </a:rPr>
              <a:t>El </a:t>
            </a:r>
            <a:r>
              <a:rPr lang="cs-CZ" dirty="0" err="1">
                <a:hlinkClick r:id="rId15" tooltip="El Niño"/>
              </a:rPr>
              <a:t>Niño</a:t>
            </a:r>
            <a:r>
              <a:rPr lang="cs-CZ" dirty="0"/>
              <a:t> (ENSO) s lunárním cyklem </a:t>
            </a:r>
            <a:r>
              <a:rPr lang="cs-CZ" dirty="0">
                <a:hlinkClick r:id="rId16" tooltip="Slapové jevy"/>
              </a:rPr>
              <a:t>slapů</a:t>
            </a:r>
            <a:r>
              <a:rPr lang="cs-CZ" dirty="0"/>
              <a:t> Měsíce s periodou 18,6 let (jejíž důsledkem je i </a:t>
            </a:r>
            <a:r>
              <a:rPr lang="cs-CZ" dirty="0">
                <a:hlinkClick r:id="rId17" tooltip="Nutace"/>
              </a:rPr>
              <a:t>nutace</a:t>
            </a:r>
            <a:r>
              <a:rPr lang="cs-CZ" dirty="0"/>
              <a:t>, která je krátkodobou změnou precese).</a:t>
            </a:r>
            <a:r>
              <a:rPr lang="cs-CZ" baseline="30000" dirty="0">
                <a:hlinkClick r:id="rId18"/>
              </a:rPr>
              <a:t>[9]</a:t>
            </a:r>
            <a:r>
              <a:rPr lang="cs-CZ" baseline="30000" dirty="0">
                <a:hlinkClick r:id="rId19"/>
              </a:rPr>
              <a:t>[10]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Arktické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triskové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proudění: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myšlenka zní, že se mění arktické tryskové proudění (jet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silné větrné proudy kolem severní polokoule, které výrazně ovlivňují naše počasí v mírném zeměpisném pásmu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 jev potvrzují i data: výzkumníci v roce 2015 ukázali, že se tryskové proudění (jet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 minulých desetiletích významně zpomalilo a zvlnilo. Příčinou je pravděpodobně silné oteplení Arktidy; arktické tryskové proudění je totiž poháněno teplotním kontrastem mezi tropickými oblastmi a Arktidou.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Konkrétní vlna tohoto arktického tryskového proudění, meandrující ze severu na jih severní polokoule, se usazuje na delší dobu a přináší teplo a sucho či pokračující deště v závislosti na tom, v které části této vlny se přesně nacházíte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Oceánská cirkulace</a:t>
            </a:r>
            <a:r>
              <a:rPr lang="cs-CZ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Oceánská cirkulace mohla v událostech minulých týdnů sehrát také roli, obzvláště Golfský proud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Vědci zjistili, že mimořádně studená povrchová voda v subpolárním severním Atlantiku podporuje letní horka v Evropě, opět vlivem změněného chování výši a níži v atmosféře a následnými zvlněními atlantského tryskového proudění. K tomu došlo během „léta století“ v roce 2003 a během horké vlny v roce 2015.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roce 2015 jsme také v subpolárním Atlantiku naměřili nejnižší teploty. Je to jediná oblast na Zemi, která vzdoruje globálnímu oteplování a ochlazuje se. Takový chlad se v severním Atlantiku objevuje čím dál častěji, protože Golfský proud v reakci na globální oteplování slábne, jak předpovědělo mnoho klimatologických modelů.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14252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Kůrovec: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 roce 2015 přemnožili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především na Moravě a ve Slezsku, ale také v jižních Čechách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 roce 2016 začal plošný rozpad smrkových porostů v Moravskoslezském a Olomouckém kraji, na jihozápadní Moravě a v jižních Čechách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roce 2017 plošná kalamita v Moravskoslezském a Olomouckém a Zlínském kraji rozšířila i do podhůří Jeseníků a Beskyd, pokračovala na jihozápadní Moravě a dále se šířila do podhůří Šumavy a Českého lesa v Jihočeském a v Plzeňském kraji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 roce 2016 to bylo již přes 4 mil. m</a:t>
            </a:r>
            <a:r>
              <a:rPr lang="cs-CZ" sz="1200" kern="1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v loňském roce bylo zpracováno více než 5,5 mil. m</a:t>
            </a:r>
            <a:r>
              <a:rPr lang="cs-CZ" sz="1200" kern="1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navíc dalších cca 4 mil. m</a:t>
            </a:r>
            <a:r>
              <a:rPr lang="cs-CZ" sz="1200" kern="1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převážně smrkového dříví poškozeno (vyvráceno nebo zlomeno) větrem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roce 2018 Situace s kůrovcem tak bude v roce 2018 opět značně nepříznivá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OECD, hodnocení politiky životního prostředí 2018: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Chráněné oblasti zahrnovaly v roce 2016 22 % území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BBC4F-FC91-4C69-8425-FD8804266F0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9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OECD, Hodnocení politiky životního prostředí: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 Česká republika překročila svůj cíl z Kjóta snížit v období </a:t>
            </a:r>
            <a:r>
              <a:rPr lang="cs-CZ" b="1" dirty="0"/>
              <a:t>2008-2012 emise skleníkových plynů o 8 %, a dosáhla 30% snížení pod úroveň roku 1990</a:t>
            </a:r>
            <a:r>
              <a:rPr lang="cs-CZ" dirty="0"/>
              <a:t>. Cíle pro rok 2020 by mohly být splněny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593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rozsáhlé studii se vědci zaměřili jen na jedinou možnost řízené změny klimatu, na tu, o níž se mluví v současnosti nejvíc: o vypouštění aerosolů do stratosféry, které by odrážely sluneční paprsky do vesmíru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16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USA, vzácné kovy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Americké ministerstvo energetiky schválilo projekt v hodnotě 15 miliard dolarů (340 miliard korun) v průběhu tří let na výzkum a vývoj recyklace lithium-iontových baterií. Odůvodňuje to národní bezpečností, závislost země na dovozu lithia, kobaltu, niklu a grafitu.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Spojené státy obávají dominance Číny na poli výroby, vývoje a recyklace lithium-iontových baterií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Simmons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 oddělení pro energetickou účinnost a obnovitelné zdroje ministerstva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energetikyvaroval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před tím, že země v Jižní Americe nebo Africe, kde se drahé kovy těží, nejsou k Washingtonu vždy přátelsky nakloněné.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OECD, hodnocení životního prostředí ČR 2018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Česká republika pokročila ve využívání odpadů, nadále však zůstává hlavní metodou zpracování odpadů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skládkování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částečně kvůli nedostatku cenových signálů. Pokrok by mohl být dosažen pomocí současných plánů 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programů pro nakládání s odpady a předcházení vzniku odpadů, pro druhotné suroviny, ekologické inovace a čistší produkci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Urychlené přijetí projednávaného nového zákona o odpadech pomůže zajistit lepší motivaci k využívání potenciálu odpadu jako suroviny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Zpráva pro vládu o životním prostředí 2017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skládkování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komunálních odpadů však i v roce 2017 dosahovala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45,4 %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nakládání s komunálními odpady skládkování 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snižuje ve prospěch materiálového využití (37,5 %) a také energetického využití (12,0 %)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nakládání s obalovými odpady roste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míra recyklovaných odpadů z obalů (73,7 %),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tím i míra celkového využití odpadů z obalů (78,6 %)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V roce 2016 v ČR připojeno na veřejnou kanalizaci </a:t>
            </a:r>
            <a:r>
              <a:rPr lang="cs-CZ" altLang="cs-CZ" b="1" dirty="0"/>
              <a:t>84,7 % obyvatel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cs-CZ" altLang="cs-CZ" b="0" dirty="0"/>
              <a:t>V roce 2017</a:t>
            </a:r>
            <a:r>
              <a:rPr lang="cs-CZ" altLang="cs-CZ" b="1" dirty="0"/>
              <a:t> připojeno na vodovod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94,7 % obyvatel, na kanalizaci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85,5 % obyvatel 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(Stav ŽP pro vládu ČR)</a:t>
            </a:r>
            <a:endParaRPr lang="cs-CZ" altLang="cs-CZ" b="0" dirty="0"/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Provozováno bylo </a:t>
            </a:r>
            <a:r>
              <a:rPr lang="cs-CZ" altLang="cs-CZ" b="1" dirty="0"/>
              <a:t>2 554 čistíren</a:t>
            </a:r>
            <a:r>
              <a:rPr lang="cs-CZ" altLang="cs-CZ" dirty="0"/>
              <a:t> odpadních vod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cs-CZ" b="1" dirty="0"/>
              <a:t>Sucho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cs-CZ" b="1" dirty="0"/>
              <a:t>21 % území je postiženo suchem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cs-CZ" b="1" dirty="0"/>
              <a:t>50 % mělkých vrtů </a:t>
            </a:r>
            <a:r>
              <a:rPr lang="cs-CZ" dirty="0"/>
              <a:t>vykazuje stav silného až mimořádného sucha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cs-CZ" dirty="0"/>
              <a:t>MŽP: od roku 2014 investovalo do </a:t>
            </a:r>
            <a:r>
              <a:rPr lang="cs-CZ" b="1" dirty="0"/>
              <a:t>boje se suchem téměř 10 miliard Kč </a:t>
            </a:r>
            <a:r>
              <a:rPr lang="cs-CZ" dirty="0"/>
              <a:t>za 12 000 projektů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cs-CZ" dirty="0" err="1"/>
              <a:t>MZe</a:t>
            </a:r>
            <a:r>
              <a:rPr lang="cs-CZ" dirty="0"/>
              <a:t>: od roku 2015 vynaložili </a:t>
            </a:r>
            <a:r>
              <a:rPr lang="cs-CZ" b="1" dirty="0"/>
              <a:t>29 miliard Kč 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Čtyři miliardy korun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hodlá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příštích sedmi letech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investovat ministerstvo životního prostředí do programu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Prostředí pro život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Zhruba polovina částky je určená 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výzkum v oblasti boje se suchem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První soutěže na konkrétní projekty mají být vyhlášeny do poloviny letošního roku. Podle rezortních údajů si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obce dosud zažádaly o více než 60 milionů korun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nyní mají k dispozici další miliardu poskytovanou z evropských fondů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Mze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Oproti předchozímu období, kdy prioritou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byla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retence vody, v novém období půjde o dlouhodobé zadržení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následné využívání vody akumulací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Eroze: před účinky eroze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zpřísnilo pravidla pro hospodaření. Na erozně ohrožených pozemcích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nebude možné s účinností od r. 2020 pěstovat monokulturu plodiny na ploše větší než 30 ha.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MZe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zpřísňuje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povinné požadavky na hospodaření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(tzv. DZES 7), které musí zemědělci dodržovat, aby měli nárok na některé hlavní dotace - omezení se týká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25 % orné půdy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Zároveň posiluje budování krajinných prvků (remízky, větrolamy apod.).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Šéf rezortu Toman uvedl, že chce v rámci boje proti suchu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propojovat vodárenské soustavy a stavět přehrady, zvažuje si na to vzít úvěr na osm miliard korun od Evropské investiční banky.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SCHP-MPO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 problematice voda-sucho bylo konstatováno, že v rámci této tématiky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není alokován dostatek finančních prostředků pro podporu velkých podniků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Retenční nádrže jsou řešeny v rámci rekonstrukce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brownfieldů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podpora bude do budoucna zaměřena 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obecně prospěšné cíle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jako jsou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řešení problematiky sucha, snižování emisí skleníkových plynů, cirkulární ekonomiky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apod</a:t>
            </a: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b="1" dirty="0"/>
              <a:t>Ohrožené oblasti suchem: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b="1" dirty="0"/>
              <a:t>Česká geologická služba: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dirty="0"/>
              <a:t>Ohrožené oblasti: </a:t>
            </a:r>
            <a:r>
              <a:rPr lang="cs-CZ" altLang="cs-CZ" sz="2800" dirty="0"/>
              <a:t>část Mělnicka, oblast kolem Lysé nad Labem, střední a jižní Morava, Hornomoravský úval. Rizikovou oblastí je Svitavsko v Pardubickém kraji, území západně od Veselí nad Lužnicí, v kuřimské kotlině ležící severně od Brna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b="1" dirty="0"/>
              <a:t>Rajony bohaté: </a:t>
            </a:r>
            <a:r>
              <a:rPr lang="cs-CZ" sz="2800" b="0" dirty="0"/>
              <a:t>Jeseníky, </a:t>
            </a:r>
            <a:r>
              <a:rPr lang="cs-CZ" altLang="cs-CZ" sz="2800" dirty="0"/>
              <a:t>Česká křídová tabule (území rozkládající se od Ústí nad Labem až po Mnichovo hradiště na Mladoboleslavsku), východní Čechy (území mezi Litomyšlí, Chocní a Poličkou)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sz="2800" b="1" dirty="0"/>
              <a:t>Výhled 2030 - 2050: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lze očekávat značný </a:t>
            </a:r>
            <a:r>
              <a:rPr lang="cs-CZ" altLang="cs-CZ" b="1" dirty="0"/>
              <a:t>pokles potřeb vody pro energetiku</a:t>
            </a:r>
            <a:r>
              <a:rPr lang="cs-CZ" altLang="cs-CZ" dirty="0"/>
              <a:t> (3 ze 4 scénářů),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b="1" dirty="0"/>
              <a:t>stagnaci</a:t>
            </a:r>
            <a:r>
              <a:rPr lang="cs-CZ" altLang="cs-CZ" dirty="0"/>
              <a:t> (2 scénáře) či </a:t>
            </a:r>
            <a:r>
              <a:rPr lang="cs-CZ" altLang="cs-CZ" b="1" dirty="0"/>
              <a:t>pokles</a:t>
            </a:r>
            <a:r>
              <a:rPr lang="cs-CZ" altLang="cs-CZ" dirty="0"/>
              <a:t> (2 scénáře) odběrů pro </a:t>
            </a:r>
            <a:r>
              <a:rPr lang="cs-CZ" altLang="cs-CZ" b="1" dirty="0"/>
              <a:t>veřejné vodovody, 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b="1" dirty="0"/>
              <a:t>mírně zvýšenou</a:t>
            </a:r>
            <a:r>
              <a:rPr lang="cs-CZ" altLang="cs-CZ" dirty="0"/>
              <a:t> spotřeba vody pro </a:t>
            </a:r>
            <a:r>
              <a:rPr lang="cs-CZ" altLang="cs-CZ" b="1" dirty="0"/>
              <a:t>živočišnou produkci</a:t>
            </a:r>
            <a:r>
              <a:rPr lang="cs-CZ" altLang="cs-CZ" dirty="0"/>
              <a:t> </a:t>
            </a:r>
          </a:p>
          <a:p>
            <a:pPr marL="457200" lvl="0" indent="-457200" eaLnBrk="1" hangingPunct="1">
              <a:buFont typeface="Arial" panose="020B0604020202020204" pitchFamily="34" charset="0"/>
              <a:buChar char="•"/>
            </a:pPr>
            <a:r>
              <a:rPr lang="cs-CZ" sz="2800" b="1" dirty="0"/>
              <a:t>Nanočástice: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="1" dirty="0"/>
              <a:t>Nanočástice ≤ 100 nanometrů, </a:t>
            </a:r>
            <a:r>
              <a:rPr lang="cs-CZ" dirty="0"/>
              <a:t>Snadno pronikají do těla: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biologicky aktivnější než větší částice, mají větší měrný povrch a schopnost dlouhodobě přetrvávat v životním prostředí a hromadit se tam přes výstelku plic do krve nebo se </a:t>
            </a:r>
            <a:r>
              <a:rPr lang="cs-CZ" dirty="0"/>
              <a:t>přesunout do mozku podél čichového nervu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="1" dirty="0" err="1"/>
              <a:t>NanoData</a:t>
            </a:r>
            <a:r>
              <a:rPr lang="cs-CZ" b="1" dirty="0"/>
              <a:t>: </a:t>
            </a:r>
            <a:r>
              <a:rPr lang="cs-CZ" dirty="0"/>
              <a:t>o výrobcích, výzkumných projektech, publikacích, patentech a společnostech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="1" dirty="0" err="1"/>
              <a:t>eNanoMapper</a:t>
            </a:r>
            <a:r>
              <a:rPr lang="cs-CZ" b="1" dirty="0"/>
              <a:t>: </a:t>
            </a:r>
            <a:r>
              <a:rPr lang="cs-CZ" dirty="0"/>
              <a:t>o toxikologických vlastnostech </a:t>
            </a:r>
            <a:r>
              <a:rPr lang="cs-CZ" dirty="0" err="1"/>
              <a:t>nanomateriálů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8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800" b="1" dirty="0"/>
              <a:t>Ústav pro hydrodynamiku AV ČR </a:t>
            </a:r>
            <a:r>
              <a:rPr lang="cs-CZ" sz="2800" dirty="0"/>
              <a:t>– </a:t>
            </a:r>
            <a:r>
              <a:rPr lang="cs-CZ" sz="2800" dirty="0" err="1"/>
              <a:t>mikroplasty</a:t>
            </a:r>
            <a:r>
              <a:rPr lang="cs-CZ" sz="2800" dirty="0"/>
              <a:t> přítomny ve všech vzorcích v koncentraci: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Surová voda 1400 až 7000 částic/l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Upravená voda 300 až 900 částic/l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2400" dirty="0"/>
              <a:t>95 % částic ≤10µm, dominantní ≤5µm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2400" dirty="0"/>
              <a:t>Stávající technologie odstraní 70-83 % </a:t>
            </a:r>
            <a:r>
              <a:rPr lang="cs-CZ" sz="2400" dirty="0" err="1"/>
              <a:t>mikroplastů</a:t>
            </a:r>
            <a:endParaRPr lang="cs-CZ" sz="2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2400" dirty="0"/>
              <a:t>Nebezpečí vázání dalších látek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altLang="cs-CZ" sz="2600" b="1" dirty="0"/>
              <a:t>Státního zdravotního ústavu </a:t>
            </a:r>
            <a:r>
              <a:rPr lang="cs-CZ" altLang="cs-CZ" sz="2600" dirty="0"/>
              <a:t>– Národního referenčního centra pro pitnou vodu vydal stanovisko: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altLang="cs-CZ" sz="2600" dirty="0"/>
              <a:t>riziko plastových vláken z pitné vody je zanedbatelné, nemá smysl se jím speciálně zabývat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altLang="cs-CZ" sz="2600" dirty="0"/>
              <a:t>neexistuje žádný důkaz, ani odůvodněná hypotéza, že by plastové mikročástice při požití člověku nějak škodily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altLang="cs-CZ" sz="2600" dirty="0"/>
              <a:t>plasty jsou dost inertní a jejich sorpční schopnost skoro nulová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altLang="cs-CZ" sz="2600" b="1" dirty="0"/>
              <a:t>bezpečným limitem </a:t>
            </a:r>
            <a:r>
              <a:rPr lang="cs-CZ" altLang="cs-CZ" sz="2600" dirty="0"/>
              <a:t>pro azbestová vlákna v pitné vodě, který americká </a:t>
            </a:r>
            <a:r>
              <a:rPr lang="cs-CZ" altLang="cs-CZ" sz="2600" b="1" dirty="0"/>
              <a:t>US EPA stanovila ve v</a:t>
            </a:r>
            <a:r>
              <a:rPr lang="cs-CZ" altLang="cs-CZ" sz="2600" dirty="0"/>
              <a:t>ýši </a:t>
            </a:r>
            <a:r>
              <a:rPr lang="cs-CZ" altLang="cs-CZ" sz="2600" b="1" dirty="0"/>
              <a:t>7 milionů (!) vláken</a:t>
            </a:r>
            <a:r>
              <a:rPr lang="cs-CZ" altLang="cs-CZ" sz="2600" dirty="0"/>
              <a:t> v 1 litru vody, v ČR se od tohoto limitu ve vodě ustoupilo. 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SZÚ: stanovisko počátkem září doplnil o poznatek,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že by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mikroplasty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mohly vázat nebezpečné látky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„Pokud by částice vázaly škodlivé látky ve významném množství (např. kovy nebo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polyaromatické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uhlovodíky PAU, které jsou nejčastěji zmiňovány),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pak by se tyto látky nalézaly při rutinní kontrole kvality vody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,“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 ale podle SZÚ neděje, každým rokem je na přítomnost kovů a PAU analyzováno zhruba šest tisíc vzorků pitné vody v celé ČR, ale překročení limitní hodnoty není nalézáno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altLang="cs-CZ" sz="2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Jedním z mála vodárenských podniků v Česku, který má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nainstalované ultrafiltrační zařízení schopné zachytit velmi malé částice o rozměrech od 0,01 do 0,05 mikrometru, a tedy i velkou část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mikroplastů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je úpravna vody v Březové, patřící podniku Vodárny a kanalizace Karlovy Vary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technický náměstek Zdeněk : „Jen pořízení ultrafiltračního zařízení nás přišlo 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miliónů korun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Náklady na kubík pitné vody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kterou dodáváme spotřebitelům, se tak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zvýšily asi o padesát haléřů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altLang="cs-CZ" sz="2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61622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Zpráva pro vládu ČR 2017, půda: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období 2000–2017 snížila o 1,7 %. V roce 2017 v rámci zemědělského půdního fondu vzrostla plocha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trvalých travních porostů na 12,8 % území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klesla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výměra orné půdy na 37,5% území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Podíl listnáčů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celkové ploše lesů ČR každoročně stoupá, v roce 2017 tvořil 27,0 % z celkové plochy lesů oproti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26,7 % v roce 2016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(15/ 30/ 40)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území ČR je potenciálně ohroženo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56,7 % zemědělské půdy vodní erozí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větrnou erozí je ohroženo 18,4 %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zemědělské půdy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878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400" b="1" dirty="0"/>
              <a:t>Spotřeba vody</a:t>
            </a:r>
            <a:r>
              <a:rPr lang="cs-CZ" altLang="cs-CZ" sz="2400" dirty="0"/>
              <a:t> od devadesátých let se </a:t>
            </a:r>
            <a:r>
              <a:rPr lang="cs-CZ" altLang="cs-CZ" sz="2400" b="1" dirty="0"/>
              <a:t>snížila</a:t>
            </a:r>
            <a:r>
              <a:rPr lang="cs-CZ" altLang="cs-CZ" sz="2400" dirty="0"/>
              <a:t> </a:t>
            </a:r>
            <a:r>
              <a:rPr lang="cs-CZ" altLang="cs-CZ" sz="2400" b="1" dirty="0"/>
              <a:t>na polovinu</a:t>
            </a:r>
            <a:r>
              <a:rPr lang="cs-CZ" altLang="cs-CZ" sz="2400" dirty="0"/>
              <a:t>, pokles odběrů povrchových a podzemních vod: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maximálního odběru ve výši 3,52 mld. m3·rok-1 bylo dosaženo v roce 1983 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po roce 1989 dochází k plynulému poklesu</a:t>
            </a:r>
            <a:r>
              <a:rPr lang="cs-CZ" altLang="cs-CZ" sz="2000" dirty="0"/>
              <a:t> (s výjimkou let 2006, 2012 a 2015) až na úroveň </a:t>
            </a:r>
            <a:r>
              <a:rPr lang="cs-CZ" altLang="cs-CZ" sz="2000" b="1" dirty="0"/>
              <a:t>602 mil. m3·rok-1 v roce 2014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571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Hanel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 Fakulty životního prostředí České zemědělské univerzity, člen výzkumného týmu, který zkoumal sucho v dlouhodobém horizontu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BBC4F-FC91-4C69-8425-FD8804266F0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593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Westinghouse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nedávno v Americe prošel bankrotovou procedurou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Hlavním zájmem Američanů proto nakonec nemusí být vítězství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Westinghousu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ale to, aby se k budoucí zakázce nedostali Rusové nebo Číňané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Centrum výzkumu Řež a americká národní laboratoř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Ridge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spolupracují na vývoji příští generace reaktorů, v tomto případě malých modulárních.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Američané cítí, že kvůli problémům v tamní jaderné energetice zaostávají za Ruskem i Čínou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rozdíl od Němců hledají USA i Česko dál budoucnost v jádru: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Pražský Ústav fyziky plazmatu chystá nový fúzní reaktor – tokamak – financovaný z evropských peněz.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Praha blíže k Berlínu v otázce dodávek zemního plynu do Evropy. Američany kritizovaný plynovod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Stream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Posílí navazující tranzit suroviny přes české a slovenské území do plynárenské křižovatky v rakouském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Baumgartenu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dále do Itálie nebo do jihovýchodní Evropy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Aby Američané a Němci našli kompromis, tím snad mohou být nové terminály na zkapalněný plyn v Německu, které by otevřely bránu na evropský trh většímu množství americké suroviny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Rozvoj podporovaných zdrojů energie do roku 2030: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Dne 30. listopadu 2016 představila Evropská komise, energetický balíček s názvem Čistá energie pro všechny Evropany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 legislativní balíček obsahuje cekem tři nařízení týkající se trhu s elektřinou, Balíček dále obsahuje čtyři směrnice, které se zabývají obnovitelnými zdroji energie, energetickou účinností, energetikou náročností budov a trhu s elektřinou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závěry Evropské rady z 23. října 2014, kde se vrcholní zástupci členských států shodli na klimaticko-energetických cílech pro rok 2030 v podobě snížení emisí skleníkových plynů o 40 % v porovnání s rokem 1990, zvýšení podílu obnovitelných zdrojů energie (dále také OZE) na hrubé konečné spotřebě energie na 27 %, zvýšení energetické účinnosti o 27 % v porovnání se scénářem bez dodatečných opatření a dosažení 15 % propojení (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interkonektivity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elektrizačních soustav.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vstoupila v platnost dne 24. prosince 2018, s transpoziční lhůtou do 30. června 2021.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Česká republika navrhuje jako optimální nastavit hodnotu cíle energie z OZE  (příspěvku ČR) do roku 2030 ve výši 20,8 %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roce 2017 ČR dosáhla podílu energie z OZE na celkové konečné spotřebě energie ve výši 14,76 %.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Karel Havlíček: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měla přede dvěma lety v Česku velké výzkumné plány, na kterých spolupracovala s ČVUT. Pak z nich ale sešlo, neboť narazily na chybějící zdroje financování.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13627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OECD, hodnocení životního prostředí 2018: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Česká republika pokročila ve využívání odpadů, nadále však zůstává hlavní metodou zpracování odpadů skládkování, částečně kvůli nedostatku cenových signálů. Pokrok by mohl být dosažen pomocí současných plánů a programů pro nakládání s odpady a předcházení vzniku odpadů, pro druhotné suroviny, ekologické inovace a čistší produkci. Urychlené přijetí projednávaného nového zákona o odpadech pomůže zajistit lepší motivaci k využívání potenciálu odpadu jako suroviny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06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Liberální demokracie je vládou menšiny nad většinou</a:t>
            </a:r>
          </a:p>
          <a:p>
            <a:r>
              <a:rPr lang="cs-CZ" dirty="0" err="1"/>
              <a:t>Genderismus</a:t>
            </a:r>
            <a:r>
              <a:rPr lang="cs-CZ" dirty="0"/>
              <a:t>´ + multikulturalismus + environmentalismus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72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20. výročí členství ČR v NATO,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 v souvislosti se zajištěním bezpečnosti všech zemí NATO znovu apeloval na Česko,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aby dávalo na obranu slíbená dvě procenta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tema.novinky.cz/hdp"/>
              </a:rPr>
              <a:t>HDP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Loni výdaje činily 1,11 procenta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podle vládního plánu by měly do roku 2021 vzrůst na 1,4 procenta a do roku 2024 na požadovaná dvě procenta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Připravované nákupy vojenské techniky: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Pásová bojová vozidla pěchoty: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dirty="0"/>
              <a:t>Největší armádní zakázkou v historii samostatné České republiky je nákup nových pásových bojových vozidel pěchoty. Armáda počítá s </a:t>
            </a:r>
            <a:r>
              <a:rPr lang="cs-CZ" b="1" dirty="0"/>
              <a:t>pořízením 210 vozidel v sedmi účelových variantách</a:t>
            </a:r>
            <a:r>
              <a:rPr lang="cs-CZ" dirty="0"/>
              <a:t>: velitelské, bojové, průzkumné, dělostřelecké pozorovací, vyprošťovací, ženijní, zdravotnické. Ty nahradí zastaralá sovětská vozidla </a:t>
            </a:r>
            <a:r>
              <a:rPr lang="cs-CZ" b="1" dirty="0"/>
              <a:t>BVP-2, jimž končí technická životnost okolo roku 2020. Momentálně je těchto vozů ve vybavení armády přes 100</a:t>
            </a:r>
            <a:r>
              <a:rPr lang="cs-CZ" dirty="0"/>
              <a:t>. Nové vozy by armáda měla dostat v průběhu let 2020 až 2025.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Víceúčelové dvoumotorové vrtulníky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dirty="0"/>
              <a:t>by měly sloužit k palebné podpoře pozemních sil, zásobování či přepravě raněných. Nahradit by měly současné bojové vrtulníky Mi-24. </a:t>
            </a:r>
            <a:r>
              <a:rPr lang="cs-CZ" b="1" dirty="0"/>
              <a:t>Pořízení 12 ks za 12,5 </a:t>
            </a:r>
            <a:r>
              <a:rPr lang="cs-CZ" b="1" dirty="0" err="1"/>
              <a:t>mld.Kč</a:t>
            </a:r>
            <a:endParaRPr lang="cs-CZ" b="1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dirty="0"/>
              <a:t>rozhodovat by se mělo mezi dvěma dodavateli, americkým Bell </a:t>
            </a:r>
            <a:r>
              <a:rPr lang="cs-CZ" dirty="0" err="1"/>
              <a:t>Helicopter</a:t>
            </a:r>
            <a:r>
              <a:rPr lang="cs-CZ" dirty="0"/>
              <a:t> a italským výrobcem Leonardo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Mobilní radiolokátory: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dirty="0"/>
              <a:t>Nové radary by měly zajistit přehled o vzdušné situaci ve výškách 100 až tři tisíce metrů. Nahradí sovětské radary, které armáda používá od 70. let. Původní veřejnou zakázku zrušil ministr obrany </a:t>
            </a:r>
            <a:r>
              <a:rPr lang="cs-CZ" dirty="0" err="1"/>
              <a:t>Metnar</a:t>
            </a:r>
            <a:r>
              <a:rPr lang="cs-CZ" dirty="0"/>
              <a:t> v prosinci a vládě doporučil přímý nákup od Izraele, o němž ještě nebylo rozhodnuto. </a:t>
            </a:r>
            <a:r>
              <a:rPr lang="cs-CZ" b="1" dirty="0"/>
              <a:t>Pořízení 8 ks za 3,5 </a:t>
            </a:r>
            <a:r>
              <a:rPr lang="cs-CZ" b="1" dirty="0" err="1"/>
              <a:t>mld.Kč</a:t>
            </a:r>
            <a:endParaRPr lang="cs-CZ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Obrněná vozidla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dirty="0"/>
              <a:t>TITUS: Vozidla měla původně dodat Tatra </a:t>
            </a:r>
            <a:r>
              <a:rPr lang="cs-CZ" dirty="0" err="1"/>
              <a:t>Defence</a:t>
            </a:r>
            <a:r>
              <a:rPr lang="cs-CZ" dirty="0"/>
              <a:t> </a:t>
            </a:r>
            <a:r>
              <a:rPr lang="cs-CZ" dirty="0" err="1"/>
              <a:t>Vehicles</a:t>
            </a:r>
            <a:r>
              <a:rPr lang="cs-CZ" dirty="0"/>
              <a:t> (TDV), ta ale neobdržela bezpečnostní prověrku. Dodavatelem se tak stala společnost </a:t>
            </a:r>
            <a:r>
              <a:rPr lang="cs-CZ" dirty="0" err="1"/>
              <a:t>Eldis</a:t>
            </a:r>
            <a:r>
              <a:rPr lang="cs-CZ" dirty="0"/>
              <a:t> Pardubice, která stejně jako TDV patří do zbrojařského holdingu </a:t>
            </a:r>
            <a:r>
              <a:rPr lang="cs-CZ" dirty="0" err="1"/>
              <a:t>Czechoslovak</a:t>
            </a:r>
            <a:r>
              <a:rPr lang="cs-CZ" dirty="0"/>
              <a:t> Group Jaroslava Strnada.. </a:t>
            </a:r>
            <a:r>
              <a:rPr lang="cs-CZ" b="1" dirty="0"/>
              <a:t>Pořízení 62 ks za 5,7 mld. Kč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dirty="0"/>
              <a:t>Lehká obrněná vozidla pro chemické specialisty vozidla dodá Vojenský výzkumný ústav, který jejich prototypy vyvinul v roce 2014. Používat je bude liberecký 31. pluk radiační, chemické a biologické ochrany. </a:t>
            </a:r>
            <a:r>
              <a:rPr lang="cs-CZ" b="1" dirty="0"/>
              <a:t>Pořízení 80 ks za 5,7 </a:t>
            </a:r>
            <a:r>
              <a:rPr lang="cs-CZ" b="1" dirty="0" err="1"/>
              <a:t>mld.Kč</a:t>
            </a:r>
            <a:endParaRPr lang="cs-CZ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Nové útočné pušky a pistole: Ministerstvo obrany by v rámci této zakázky mělo obdržet až 14 tisíc nových útočných pušek BREN 2 a 20 tisíc pistolí CZ 75 SP-1 </a:t>
            </a:r>
            <a:r>
              <a:rPr lang="cs-CZ" dirty="0" err="1"/>
              <a:t>Phantom</a:t>
            </a:r>
            <a:r>
              <a:rPr lang="cs-CZ" dirty="0"/>
              <a:t>. Pořízení za 2,1 </a:t>
            </a:r>
            <a:r>
              <a:rPr lang="cs-CZ" dirty="0" err="1"/>
              <a:t>mld.Kč</a:t>
            </a:r>
            <a:endParaRPr lang="cs-CZ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Největší zakázky armády: pronájem JAS – 39 </a:t>
            </a:r>
            <a:r>
              <a:rPr lang="cs-CZ" dirty="0" err="1"/>
              <a:t>Gripen</a:t>
            </a:r>
            <a:r>
              <a:rPr lang="cs-CZ" dirty="0"/>
              <a:t> (2005-2015) cca 20 </a:t>
            </a:r>
            <a:r>
              <a:rPr lang="cs-CZ" dirty="0" err="1"/>
              <a:t>mld.Kč</a:t>
            </a:r>
            <a:r>
              <a:rPr lang="cs-CZ" dirty="0"/>
              <a:t>; pokračování pronájmu 2015-2027 cca 17 </a:t>
            </a:r>
            <a:r>
              <a:rPr lang="cs-CZ" dirty="0" err="1"/>
              <a:t>mld.Kč</a:t>
            </a:r>
            <a:r>
              <a:rPr lang="cs-CZ" dirty="0"/>
              <a:t>; Nákup obrněných vozidel PANDUR v roce 2009 za 14,5 </a:t>
            </a:r>
            <a:r>
              <a:rPr lang="cs-CZ" dirty="0" err="1"/>
              <a:t>mld.Kč</a:t>
            </a:r>
            <a:endParaRPr lang="cs-CZ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dirty="0"/>
              <a:t>Jiný zdroj: </a:t>
            </a:r>
            <a:r>
              <a:rPr lang="cs-CZ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Nákupy armáda: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Letouny CASA pro Sinaj, vrtulníky od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německého Airbus, italského Leonardo a americké firmy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Sikorsky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 Bell</a:t>
            </a:r>
            <a:r>
              <a:rPr lang="cs-CZ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Pandury,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 1. ledna 2005 je česká armáda plně profesionalizovaná; dobrovolníci slouží v jednotkách aktivní zálohy (AZ).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Armáda České republiky je tvořena především několika druhy sil: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Pozemní síly: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Základem pozemních sil jsou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dvě brigády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které jsou spolu s dalšími jednotkami pozemního vojska určeny pro plnění úkolů na území státu i mimo něj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Vzdušné síly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zahrnují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vojenské letectvo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protivzdušnou obranu zabezpečující suverenitu a obranyschopnost vzdušného prostoru ČR v rámci NATINAMDS.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Speciální síly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jsou od roku 2015 samostatný druh sil pro speciální operace.</a:t>
            </a:r>
            <a:endParaRPr lang="cs-CZ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Hlavní úkoly Armády České republiky stanovuje zákon č. 219/1999 Sb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 o ozbrojených silách České republiky, jako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obranu proti vnějšímu napadení a plnění úkolů na základě mezinárodních smluvních závazků 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týkajících se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společné obrany nebo operací na udržení míru a bezpečnost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Trump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Babiš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Američany v ekonomické oblasti zajímají čtyři věci. Armádní helikoptéry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Zřejmě nejsnazší se jeví mezivládní dohoda o nákupu dvanácti vrtulníků UH-1Y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Venom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americké firmy Bell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Helicopter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Textron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hodnotě až patnácti miliard korun. Česká armáda by je kvůli modernizaci skutečně potřebovala. Pokud by se nákup uskutečnil,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Babiš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mohl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Trumpa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„ujistit“, že Česko dodrží své závazky a bude více při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spívat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 společnou obranu. Českých 1,13 procenta HDP, které loni šly na armádu</a:t>
            </a:r>
            <a:endParaRPr lang="cs-CZ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06399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Rozhovor, redakce: „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Afghánská mise je hlavně americká akce, kterou si v čase osvojilo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tema.novinky.cz/nato"/>
              </a:rPr>
              <a:t>NATO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Odhaduje se, že do tzv. chalífátu se v uplynulých pěti letech z Evropy vydalo válčit 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pět tisíc lidí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vesměs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Francie, Británie, Německa a Belgie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Podle dostupných údajů se zhruba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každý čtvrtý vrátí domů.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Europol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však varuje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že pokud bude Islámský stát definitivně sražen na kolena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toto číslo se zvýší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Předsedkyně speciálního parlamentního výboru pro boj s terorismem a sama Francouzka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Nathalie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Griesbecková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(ALDE):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série teroristických útoků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Paříži v listopadu 2015 si vyžádala 130 mrtvých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 tak snadnější předcházet podobným neštěstím, jako byl útok 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berlínský vánoční trh (v roce 2016), po němž vyšlo najevo, že pachatel používal 15 různých identit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,“ uvedl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Lépe se mají hlídat třeba transakce, které provádějí blízkovýchodní charitativní organizace.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arabských zemích je navíc běžné převádět finance pomocí kurýrů, mimo oficiální bankovní domy. Tomuto typu převodu se říká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hawala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 databáze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Loni jich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databáze evidovala 134 662 osob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78 619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vstupy k roku 2017 jednoznačně vede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před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Británií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která, ačkoli má srovnatelný počet obyvatel, označila pouze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16 991 osob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Nejlidnatější Evropská země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Německo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pak měla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pouze 4 285 záznamů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Francie: Šéf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francouzské kontrarozvědky DGSI </a:t>
            </a:r>
            <a:r>
              <a:rPr lang="cs-CZ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Laurent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Nuñez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konci loňského roku uvedl, že Francie zaregistrovala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18 000 možných extremistů, z nichž 4 000 úřady považují za vysoce nebezpečné</a:t>
            </a: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Finanční zdroje IS: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Islámský stát ztratil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poslední dva roky více než devadesát procent území, které v Sýrii a Iráku kontroloval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když byl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letech 2014 a 2015 na vrcholu moci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Největším zdrojem jeho příjmů, ze kterých financoval i teroristické buňky v Evropě, byla vedle výběru daní či výnosů z uloupeného majetku těžba ropy a zemního plynu v syrské a irácké poušti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uvedených dvou letech islamisté ovládali jen v Sýrii přes 160 ropných vrtů. . Podle odhadů londýnského Mezinárodního centra pro studium radikalizace a politického násilí (ICSR)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činily zisky z prodeje ropy a plynu, pašovaných přes Turecko, více než půl miliardy dolarů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Švédsko: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Podle údajů z roku 2017 má už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téměř čtvrtina obyvatel Švédska (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24,1 %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„migrační pozadí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roce 2017 bylo ve Stockholmu zaznamenáno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127 případů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střelby a 19 lidí bylo zabito! V Malmö bylo zavražděno tento rok 9 lidí a celkem 21 lidí v předchozích dvou letech.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719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546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Inteligentní budovy, monitorovací systémy, komunikace se zařízeními, komunikace s dodavateli a klienty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Autentifikace: proces ověření proklamované identity, následuje po ní autorizace (schválení) přístupu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aseline="0" dirty="0"/>
              <a:t>Management rizik: nemusí být posuzována kybernetická rizika: (není to zákonná povinnost)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BBC4F-FC91-4C69-8425-FD8804266F0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13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Pražské mosty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130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Security</a:t>
            </a:r>
            <a:r>
              <a:rPr lang="cs-CZ" baseline="0" dirty="0"/>
              <a:t> </a:t>
            </a:r>
            <a:r>
              <a:rPr lang="cs-CZ" baseline="0" dirty="0" err="1"/>
              <a:t>Outlines</a:t>
            </a:r>
            <a:r>
              <a:rPr lang="cs-CZ" baseline="0" dirty="0"/>
              <a:t>: studentská organizace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/>
              <a:t>Směrnice Evropského </a:t>
            </a:r>
            <a:r>
              <a:rPr lang="cs-CZ" baseline="0" dirty="0" err="1"/>
              <a:t>Prlamentu</a:t>
            </a:r>
            <a:r>
              <a:rPr lang="cs-CZ" baseline="0" dirty="0"/>
              <a:t> a Rady EU: 2016/ 1148 o opatřeních k zajištění vysoké společenské úrovně bezpečnosti sítí a informačních systémů v Unii (směrnice NIS)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/>
              <a:t>Vyhláška 437/ 2017 Sb. – kritéria pro provozovatele základní služby podle kterých NÚKIB posuzuje organizace odpovědné za základní službu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/>
              <a:t>Základní služba: v odvětví energetiky, dopravy, bankovnictví, infrastruktury finančních trhů, zdravotnictví, vodního hospodářství, digitální infrastruktury, nebo v chemickém průmyslu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/>
              <a:t>Základní pojmy: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aseline="0" dirty="0"/>
              <a:t>Dostupnost: oprávněné osoby ztratí přístup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aseline="0" dirty="0"/>
              <a:t>Důvěrnost: neautorizovaný přístup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aseline="0" dirty="0"/>
              <a:t>Integrita: neoprávněné převzetí – ovládnutí informačního systému a neoprávněná změna dat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BBC4F-FC91-4C69-8425-FD8804266F0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5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Havlíček: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Vládní Rada pro výzkum, vývoj a inovace a šéf Asociace malých a středních podniků Karel Havlíček, který je také autorem inovační strategie země do roku 2030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Zvýšíme objem výdajů na výzkum a vývoj, a to skrze státní i soukromé zdroje. To vše v kompaktním celku devíti pilířů, které věcně a nejenom řečmi hodláme podporovat. Měníme i systém hodnocení výzkumu a vývoje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Systému podpory start-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přes digitalizaci, chytrou infrastrukturu, investice až po patenty a polytechnické vzdělávání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jsme velmi silní – ať už to jsou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laserové technologie, chemie, nanotechnologie nebo energeticky úsporná řešení. Jsme dobří i v klinické medicíně, v biotechnologiích, v umělé inteligenci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v tom jsme úplné hvězdy.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5C7-726B-4922-8F0B-595EA7A7D749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4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Obama: politika vývozu demokracie: africké jaro</a:t>
            </a:r>
          </a:p>
          <a:p>
            <a:r>
              <a:rPr lang="cs-CZ" dirty="0" err="1"/>
              <a:t>Trump</a:t>
            </a:r>
            <a:r>
              <a:rPr lang="cs-CZ" dirty="0"/>
              <a:t>: America </a:t>
            </a:r>
            <a:r>
              <a:rPr lang="cs-CZ" dirty="0" err="1"/>
              <a:t>First</a:t>
            </a:r>
            <a:r>
              <a:rPr lang="cs-CZ" dirty="0"/>
              <a:t>, využití všech prostředků, včetně vojenských k udržení USA světovým </a:t>
            </a:r>
            <a:r>
              <a:rPr lang="cs-CZ" dirty="0" err="1"/>
              <a:t>hemegonem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BBC4F-FC91-4C69-8425-FD8804266F0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0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20.výročí členství ČR v NATO: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Stephen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King: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 pondělí to na semináři věnovaném 20. výročí členství ČR v NATO uvedl americký velvyslanec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Stephen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King: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Ruská vláda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„režimem plíživé agrese” a Rusko je společně s Čínou a hybridními útoky největší hrozbou pro Severoatlantickou alianci (NATO).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 o „režimu plíživé agrese” hovořil v souvislosti s konfliktem mezi Ruskem a Gruzií v roce 2008, ruskou anexí Krymu a ruskou podporou separatistů na východě Ukrajiny.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Putinův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režim se snaží podkopat naši jednotu, naše demokratické procesy. Snaží se vměšovat do voleb v Evropě i ve Spojených státech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Jako další hrozbu pro NATO zmínil King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tema.novinky.cz/cina"/>
              </a:rPr>
              <a:t>Čínu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která podle něj směšuje obchodní zájmy svých firem se strategickými zájmy země. Varoval i před hybridními hrozbami, mezi které zařadil kybernetické útoky, dezinformace i terorismus, které mají za cíl destabilizovat Západ a narušit jeho klíčové hodnoty.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Čína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jako další hrozbu pro NATO zmínil King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tema.novinky.cz/cina"/>
              </a:rPr>
              <a:t>Čínu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která podle něj směšuje obchodní zájmy svých firem se strategickými zájmy země. Varoval i před hybridními hrozbami, mezi které zařadil kybernetické útoky, dezinformace i terorismus, které mají za cíl destabilizovat Západ a narušit jeho klíčové hodnoty.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tooltip="https://tema.novinky.cz/petr-fiala"/>
              </a:rPr>
              <a:t>Petr Fiala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 tooltip="https://tema.novinky.cz/ods"/>
              </a:rPr>
              <a:t>ODS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Podle něj se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 tooltip="https://tema.novinky.cz/nato"/>
              </a:rPr>
              <a:t>NATO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musí stejně jako za studené války bránit před snahami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tema.novinky.cz/moskva"/>
              </a:rPr>
              <a:t>Moskvy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 expanzi. Fiala varoval před možným posilováním ruského vlivu na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 tooltip="https://tema.novinky.cz/ukrajina"/>
              </a:rPr>
              <a:t>Ukrajině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 na Balkáně, stejně jako před možným vlivem islamistů na Balkáně</a:t>
            </a:r>
            <a:endParaRPr lang="cs-CZ" dirty="0"/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ochránit tyto země před zasahováním vnějších sil, abychom neměli pásmo nestability a chaosu přímo na hranicích členských zemí NATO,” řekl.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 tooltip="https://tema.novinky.cz/tomas-petricek"/>
              </a:rPr>
              <a:t>Tomáš Petříček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(ČSSD):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 pondělí prohlásil, že naplnění cíle do roku 2024 považuje za věrohodné. Podle něj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třeba vedle zvyšování výdajů na obranu také modernizovat armády NATO a spolupracovat v kybernetické obraně,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aby NATO dokázalo reagovat nejen na konvenční útoky, ale i na hrozby vycházející z moderních technologií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King, Fiala a Petříček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také shodli na tom, že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NATO je klíčová instituce pro zajištění bezpečnosti Česka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Trump</a:t>
            </a:r>
            <a:r>
              <a:rPr lang="cs-CZ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cs-CZ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Babiš</a:t>
            </a:r>
            <a:r>
              <a:rPr lang="cs-CZ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společné prohlášení: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podporují svrchovanost a územní celistvost Ukrajiny stejně, jako pokračování sankcí proti Rusku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let od sametové revoluce a 20 let od přijetí Česka do NATO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NATO je garantem transatlantické a evropské bezpečnosti,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všichni spojenci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musí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splnit svůj závazek dvouprocentních investic do obrany a modernizace svých ozbrojených sil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pilíř národní bezpečnosti jakékoli země USA a ČR v prohlášení označují energetickou bezpečnost.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spolupráci při zajištění spolehlivé telekomunikační sítě a redukování rizik zlovolné kybernetické aktivity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BBC4F-FC91-4C69-8425-FD8804266F0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7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03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80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Irán: vzniká společnost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Instex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skrze niž bude možno rozvíjet obchod mezi Evropou a Íránem. A to navzdory tomu, že banky kvůli hrozbě postihu ze strany USA odmítají do Íránu převádět peníze. Peníze za dodané ropné produkty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Instex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přepošle evropským podnikům, které na oplátku do Íránu vyvezou léky, potraviny a průmyslové výrobky.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 zahraničních věcí Mike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Pompeo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již v září prohlásil, že USA obcházení sankcí nebudou tolerovat. Írán na opatření evropských zemí zareagoval zdrženlivě.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jadernou dohodu s Íránem, kterou s Íránem podepsaly Spojené státy, Čína, Francie, Německo, Rusko a Británie. Teherán se v ní výměnou za zrušení mezinárodních sankcí zavázal výrazně omezit svůj jaderný program.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Dohodu ale ohrozil americký prezident Donald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Trump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když v květnu loňského roku oznámil jednostranné obnovení sankcí ze strany USA.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Šéf Mezinárodní agentury pro atomovou energii (MAAE)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Jukija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Amano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ale ve středu prohlásil, že Írán zatím jadernou dohodu navzdory znovu zavedeným americkým sankcím dodržuje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Potvrdil tak úterní prohlášení amerických tajných služeb, které prezident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Trump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označil za "naivní".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Wall Street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Varování formuloval americký velvyslanec v Německu Richard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Grenell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pátečním dopise: Pokud se Německo rozhodne využívat technologie čínské společnosti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Huawei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Spojené státy budou prý s Berlínem sdílet méně zpravodajských informací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29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Ukrajina: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 době rozpadu SSSR se Ukrajina, Bělorusko, Rusko se od sebe lišily v řádu cca tisíce dolarů HDP/os.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Měna se propadla ze 8,2 hřiven na 28,20hřiven za dolar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Současná úroková sazba centrální banky činí 18 %, v roce to bylo 30 %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Zadlužení vzrostlo ze</a:t>
            </a:r>
            <a:r>
              <a:rPr lang="cs-CZ" baseline="0" dirty="0"/>
              <a:t> 40,5 % (2013) na současných 78,4 % HDP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759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/>
              <a:t>Jednání USA-Talibán</a:t>
            </a:r>
            <a:r>
              <a:rPr lang="cs-CZ" dirty="0"/>
              <a:t>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Cílem jednání je ukončit nejdelší válku, kterou vedou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tema.novinky.cz/spojene-staty-americke"/>
              </a:rPr>
              <a:t>Spojené státy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Od americké invaze do Afghánistánu po atentátech Al-Káidy na New York a Washington z 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 září 2001 už uplynulo 17 let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Tálibán v současné době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působí na polovině země, přičemž některé oblasti zcela ovládá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Tálibán je sice militantní radikální hnutí, nikdy ale nemělo jiný zájem, než vládnout v Afghánistánu a neplánovalo útoky na USA nebo západní země</a:t>
            </a: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Tálibán a USA dojednali mírovou dohodu, která počítá se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stažením zahraničních vojsk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 Afghánistánu do 18 měsíců od podepsání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Serveru US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tooltip="https://tema.novinky.cz/taliban"/>
              </a:rPr>
              <a:t>Tálibán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během jednání slíbil, že nedovolí, aby na území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 tooltip="https://tema.novinky.cz/afghanistan"/>
              </a:rPr>
              <a:t>Afghánistánu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působila teroristická uskupení, jako je Al-Káida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Zalmay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Khalilzad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který byl kdysi americkým velvyslancem v Afghánistánu, míří do Kábulu, aby informoval o výsledcích prezidenta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Ašrafa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Ghaního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 není schváleno, dokud není schváleno všechno a musí to zahrnovat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vnitroafghánský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dialog a úplné příměří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Rozhovor, redakce: „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Afghánská mise je hlavně americká akce, kterou si v čase osvojilo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 tooltip="https://tema.novinky.cz/nato"/>
              </a:rPr>
              <a:t>NATO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Metnar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Pokud dojde ke změnám a dojde třeba ke snížení počtu nebo ke stažení amerických vojáků, tak my na to budeme adekvátně reagovat. Pokud z Afghánistánu odejdou Američané, odejdeme také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Sinaj: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Již před tím jsme to diskutovali s odborníky z ministerstva i armády s tím, že jako každá mince má dvě strany i toto nasazení, a to z hlediska počtu našich letadel, náročnosti a problémů, které to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tema.novinky.cz/armada"/>
              </a:rPr>
              <a:t>armádě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přináší. Ale nakonec jsme rozhodli, že zůstaneme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Poražen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 po obsazení oblasti ale nebude IS zlikvidován. Vrací se ke staré taktice teroristických útoků, s níž začínal.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ovládá partyzánský způsob boje a že návrat k němu bude představovat velkou výzvu. Když se místní bojovníci vrátí do svých komunit, bude je těžké odhalit: „Nebude to lehké. Vyžaduje to zpravodajskou válku na místní úrovni.“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blíží návrat bojovníků IS do Evropy. Europarlament tak řeší, jak co nejvíce omezit financování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džihádistů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Ve svém návrhu se europoslanci zaměřili na předávání informací o převodech peněz, jejichž původ nelze na první pohled vystopovat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Odhaduje se, že do tzv. chalífátu se v uplynulých pěti letech z Evropy vydalo válčit 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pět tisíc lidí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vesměs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Francie, Británie, Německa a Belgie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Podle dostupných údajů se zhruba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každý čtvrtý vrátí domů.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Europol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však varuje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že pokud bude Islámský stát definitivně sražen na kolena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toto číslo se zvýší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předsedkyně speciálního parlamentního výboru pro boj s terorismem a sama Francouzka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Nathalie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Griesbecková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(ALDE):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série teroristických útoků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Paříži v listopadu 2015 si vyžádala 130 mrtvých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 tak snadnější předcházet podobným neštěstím, jako byl útok 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berlínský vánoční trh (v roce 2016), po němž vyšlo najevo, že pachatel používal 15 různých identit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,“ uvedl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Lépe se mají hlídat třeba transakce, které provádějí blízkovýchodní charitativní organizace.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arabských zemích je navíc běžné převádět finance pomocí kurýrů, mimo oficiální bankovní domy. Tomuto typu převodu se říká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hawala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Finanční zdroje IS: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Islámský stát ztratil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poslední dva roky více než devadesát procent území, které v Sýrii a Iráku kontroloval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když byl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letech 2014 a 2015 na vrcholu moci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Největším zdrojem jeho příjmů, ze kterých financoval i teroristické buňky v Evropě, byla vedle výběru daní či výnosů z uloupeného majetku těžba ropy a zemního plynu v syrské a irácké poušti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uvedených dvou letech islamisté ovládali jen v Sýrii přes 160 ropných vrtů. . Podle odhadů londýnského Mezinárodního centra pro studium radikalizace a politického násilí (ICSR)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činily zisky z prodeje ropy a plynu, pašovaných přes Turecko, více než půl miliardy dolarů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„Musíme se podívat i na pašování zlata, šperků a uměleckých předmětů,“ dodává španělský liberál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Evropský parlament ve svém návrhu tlačí i na výměnu informací mezi finančními institucemi, zpravodajskými službami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Europolem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na sdílení databází podezřelých transakcí do kterých jsou zapleteni jak jednotlivci, tak organizace operující pod rouškou netransparentních a autoritativních režimů.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předplacené debetní karty. Ty nemusejí být propojeny s konkrétním bankovním účtem – jejich majitelé někdy dokonce ani žádný účet nemají.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intenzivněji zaměřit na virtuální měny a decentralizované databáze, zaznamenávající všechny platby v rámci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kryptoměn</a:t>
            </a: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Loni na podzim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přidala další nařízení, podle kterých se budou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údaje o osobách z třetích zemí vstupujících do schengenského prostoru beze zbytku registrovat.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 tak snadnější předcházet podobným neštěstím, jako byl útok na berlínský vánoční trh (v roce 2016), po němž vyšlo najevo, že pachatel používal 15 různých identit,“ uvedl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Akbar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Ahmed, kniha Cesta do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Evropy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Islámu existují tři proudy: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Literistický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 patří ti muslimové, kteří věří, že být dobrý muslim znamená dodržovat Korán a ducha islámského práva.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Mystici: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věří v teplé, inkluzivní objetí lidstva, které odráží boží lásku ke všem stvořením.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Modernisté: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věří v rovnováhu víry s moderností. věří, že modernost s charakteristikami demokracie a odpovědnosti a islám jsou kompatibilní.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Tato kategorie je ohrožena přímo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literalisty</a:t>
            </a: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muslimové často házeni do jednoho pytle bez ohledu na to, z jaké země přicházejí, jaké mají zvyky a jak se chovají. Ať už jsou to Turci, Kurdové, Íránci nebo Pákistánci.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Třetí generace muslimských přistěhovalců, kteří se narodili jako občané v USA nebo Evropě, pak podle něj cítí odpor k předsudkům vůči muslimům, ti jsou více náchylní k radikálním kázáním mohou je zlákat právě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literalisté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kteří tvrdí, že nemůže existovat soužití mezi islámem a Západem.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Evropa stojí na křižovatce. Pokud její vůdci znovuobjeví své pluralitní a humanistické tradice a přizpůsobí je 21. století, může se Evropa opět stát světem světové civilizace. Pokud tomu tak nebude, pak musíme brát velmi vážně [vzestup extrémní rétoriky o] vytváření koncentračních táborů a vyrábění mýdla z menšin.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Evropané mluví otevřeně o "vnějším nepříteli", kterým rozumí muslimy a "vnitřním nepříteli", za které považuje Židy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Databáze EU: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 má speciální databázi pro sdílení informací o nebezpečných jedincích mezi policejními sbory. Databáze je součástí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Schengenského informačního systému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(SIS), který tvoří kostru evropské bezpečnosti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Francie do ní zadala více než 78 000 osob k loňskému roku. Použila mechanismus takzvaných diskrétních kontrol (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discreet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určený pro osoby považované za hrozbu národní bezpečnosti a bezpečí veřejnosti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Tento tajný nástroj umožňuje bezpečnostním složkám jedné země upozornit kolegy v zahraničí na polohu či aktivity daného člověka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Pokud je někdo takto do systému zadán, informace o něm se zobrazí strážci zákona v kterékoli ze 30 evropských zemí v systému, když dotyčného zastaví na hranicích nebo třeba za jízdu na červenou.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Loni jich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databáze evidovala 134 662 osob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78 619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vstupy k roku 2017 jednoznačně vede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před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Británií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která, ačkoli má srovnatelný počet obyvatel, označila pouze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16 991 osob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Nejlidnatější Evropská země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Německo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pak měla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pouze 4 285 záznamů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Europol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uvádí čtyřciferný počet potvrzených zahraničních bojovníků, ale zvýšení upozornění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SIS (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Schengen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)v roce 2017 je násobně větší !</a:t>
            </a: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Šéf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francouzské kontrarozvědky DGSI </a:t>
            </a:r>
            <a:r>
              <a:rPr lang="cs-CZ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Laurent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Nuñez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konci loňského roku uvedl, že Francie zaregistrovala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18 000 možných extremistů, z nichž 4 000 úřady považují za vysoce nebezpečné.</a:t>
            </a:r>
            <a:endParaRPr lang="cs-CZ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American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Foreign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Council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Emily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Przyborowská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Expertka z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tanku v komentáři pro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Interest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útočištěm by se mohlo stát nedaleké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hášimovské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království,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Jordánsko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 řadí Jordánské království mezi stabilní země a klíčového spojence v boji s IS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Příčinou je podle ní aktivita extremistů v Jordánsku, která je na vzestupu od roku 2015, kdy do země dotekla krev ze syrské války a vedla k nárůstu teroristických buněk a pokusům o útoky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Jordánsko je třetím největším zdrojem zahraničních bojovníků samozvaného chalífátu, do řad IS se přidalo dle odhadů na 3 tisíce jordánských militantů, což ukazuje, že země je silně náchylná k radikalizaci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mnoho Jordánců IS přitahuje z důvodu nezaměstnanosti a chudoby v zemi a důležitou roli v jejich náboru hrají také marginalizace, špatná správa či náboženské vzdělání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Nejvíce ohrožená jsou zřejmě syrští uprchlíci, kterých se podle únorových odhadů nachází v Jordánsku přes 627 tisíc, což se rovná 7% celkové populace v zemi. Tito uprchlíci nyní žijí v katastrofálních podmínkách přeplněných utečeneckých táborů, kde vládne hlad, chudoba a místní zločin, což může velmi přispět k jejich radikalizaci.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Hášimovskému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království se přesto dostává v tomto směru pomoc a v březnu 2018 bylo jižně od Ammánu v kooperaci se Spojenými státy otevřeno nové protiteroristické centrum, které má posílit schopnost Jordánska bojovat s domácím terorismem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mezinárodní společenství zranitelnosti Jordánska přikládá jen malou pozornost a raději se zaměřuje na zničení zbytků syrského „chalífátu“ či bojovníky IS směřující do Evropy.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 legislativa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Prováděcí nařízení Rady (EU) 2019/24 ze dne 8. ledna 2019, kterým se provádí čl. 2 odst. 3 nařízení (ES) č. 2580/2001 o zvláštních omezujících opatřeních namířených proti některým osobám a subjektům s cílem bojovat proti terorismu a kterým se zrušuje prováděcí nařízení (EU) 2018/1071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FRONTEX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prvních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devět měsíců 2018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překročilo hranice Evropské unie nelegálně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100 100 migrantů,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což je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třetinu méně ve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srovnání se stejným obdobím loni</a:t>
            </a: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Největší počet migrantů a uprchlíků nyní směřuje do Španělska. Východní trasou se letos vydává rovněž téměř o polovinu víc migrantů než loni. Přesto je nově příchozích méně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Mezinárodní organizace pro migraci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(IOM):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 evropským břehům přes Středozemní moře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88 736 migrantů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což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o 40 procent méně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než ve stejném období v loňském roce.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 celém světě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dnes nachází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258 milionů těch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kteří museli z různých důvodů opustit svůj domov. Z toho 68 % bylo nuceno tak učinit.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 plavbě do Evropy letos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zahynulo podle IOM 1839 migrantů, ve stejném období loni to bylo 2831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Západní trasou přes Středomoří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přes západní Středomoří více než polovinu všech běženců, kteří překročí unijní hranice nelegálně, Od počátku roku do konce září zvolilo cestu v západním Středozemí 35 500 uprchlíků, tedy dvakrát více než za stejné období předchozí rok.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Tři čtvrtiny z nich pocházejí ze subsaharské Afriky.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 této trase se nejčastěji vydávají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Maročané, Guinejci a Malijci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Podle zprávy IOM zažívá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největší nápor Španělsko,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 do poloviny října dorazilo téměř 41 000 běženců. Naproti tomu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Itálii si za cílovou zemi letos vybralo pětkrát méně migrantů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než v roce 2017. Do poloviny října sem připlulo 21 712 lidí, loni to ve stejném období bylo 109 684 migrantů.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Přes Řecko: </a:t>
            </a:r>
          </a:p>
          <a:p>
            <a:pPr marL="15430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roce 2015 přes Řecko prošlo přes 850 tisíc migrantů a o rok později přes 170 tisíc.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Centrální trasou přes Středomoří: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počet uprchlíků mířících do Evropy touto cestou klesl ve srovnání se stejným obdobím loni o 80 procent na zhruba 20 900 osob.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Nejčastěji tento koridor volí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Tunisané a Eritrejci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kteří tvoří přes jednu třetinu migrantů na této cestě. Po nich jsou nejčastějšími uprchlíky na této trase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Súdánci, Pákistánci a Nigerijci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Východní trasou přes Středomoří:	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Celkově ale počet uprchlíků volících tuto trasu za prvních devět měsíců tohoto roku v porovnání se stejným obdobím loni vzrostl o 40 procent na přibližně 40 300 běženců, a to hlavně kvůli nárůstu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nelegálních přechodů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pozemní hranice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mezi Tureckem a Řeckem v posledních měsících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Touto cestou se do Evropy letos nejčastěji dostali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Syřané, Iráčané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 posledních dvou měsících to byli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zejména Afghánci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Balkánská trasa: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Migrační trasu, která vede západním Balkánem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přes Srbsko do Maďarska a Chorvatska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už konstantně příliš migrantů nevolí. Oproti tomu se stále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častěji vydávají přes Albánii, Černou Horu a Bosnu a Hercegovinu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anebo ze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Srbska do Bosny a Hercegoviny.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V4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Zástupci zemí Visegrádské čtyřky, tedy Česka, Polska, Slovenska a Maďarska, se dnes také shodli, že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Frontex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měl poskytovat jen podpůrnou funkci členským zemím při ochraně vnějších hranic Unie. Hranice si mají podle nich nadále výlučně chránit členské státy.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Švédsko: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posledních desetiletích ale proslulo Švédsko vedle svého štědrého sociálního státu také velmi vstřícným postojem k přistěhovalcům.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roce 1975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začalo uplatňovat politiku státem sponzorovaného multikulturalismu.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Podle údajů z roku 2017 má už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téměř čtvrtina obyvatel Švédska (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24,1 %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„migrační pozadí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 roku 2008 lze pozorovat zvýšený příliv lidí s nižším vzděláním z mimoevropských oblastí a za přelomový moment můžeme bezesporu považovat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migrační krizi v roce 2015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celý rok 2015 bylo ve Švédsku zaznamenáno více než 160 000 žadatelů o mezinárodní ochranu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tehdy muselo v listopadu Švédsko dočasně znovu zavést kontroly na hranicích a přistoupit k ověřování identity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sám švédský premiér Stefan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Löfven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připustil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lednu letošního roku v reakci na řádění gangů především v přistěhovaleckých čtvrtích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Ačkoliv má Švédsko relativně nízkou míru kriminality, některé oblasti ve velkých městech, jako jsou Stockholm, Malmö a Göteborg, se potýkají s růstem násilí, které je přičítáno gangům bojujícím kvůli obchodu s drogami a prostituci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roce 2017 bylo ve Stockholmu zaznamenáno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127 případů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střelby a 19 lidí bylo zabito! V Malmö bylo zavražděno tento rok 9 lidí a celkem 21 lidí v předchozích dvou letech.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září tedy můžeme ve Švédsku čekat větší volební zemětřesení. A to především právě kvůli levicí nezvládnuté imigrační politice, jejímž důsledkem se stal naprosto bezprecedentní růst násilností v zemi, která byla donedávna proslulá svojí velmi nízkou kriminalitou.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Británie: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 každý desátý Brit, který se na ostrovy vrátí z teroristických bašt Sýrie nebo Iráku, nakonec stane před soudem. Důvodem je podle informací, které zveřejnil britský server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Independent, především nesnadné dokazování činů, kterých se tito lidé ve válečných oblastech dopustili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Zatímco 20 procent z těchto lidí údajně zemřelo, přes 400 se jich vrátilo do Velké Británie. Jen 40 z nich ale bylo trestně stíháno (vychází z informací náměstka britského ministra vnitra pro otázky bezpečnosti Bena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Wallace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samotný odchod do oblasti, kde působí teroristická organizace, není trestným činem.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 těmito lidmi jsme nicméně komunikovali a posoudili, zda představují jakákoliv rizika… mnozí se vrátili jen proto, aby zde žili poklidný život,“ dodala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Dicková</a:t>
            </a: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 za jedním z masivních teroristických útoků, ke kterým došlo v Londýně a v Manchesteru v roce 2017, nestál bývalý nebo navrátivší se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džihádista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Independent ale zároveň upozornil na několik útoků, které se zrodily v hlavě bývalých bojovníků IS.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Kdokoliv, kdo se vrátí ze Sýrie či jiné válečné oblasti, kde se spojil s kteroukoliv teroristickou organizací, ať už šlo o boj s nebo proti Islámskému státu, může očekávat, že ho policie bude vyšetřovat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Shamimou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Begumovou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Mladá Britka, která utekla z Londýna, aby se přidala k Islámskému státu, v Sýrii přišla o dvě děti. </a:t>
            </a:r>
            <a:r>
              <a:rPr lang="cs-CZ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 snaze zachránit nově narozeného syna se teď chce vrátit. </a:t>
            </a: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BC4F-FC91-4C69-8425-FD8804266F05}" type="slidenum">
              <a:rPr lang="cs-CZ" altLang="cs-CZ" smtClean="0"/>
              <a:pPr>
                <a:defRPr/>
              </a:pPr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020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C8C09-328D-42AA-A53C-25AFDE639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F53DDE-E2A2-43E8-BE28-F1EE8DC2C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C1151E-BC70-4AC9-92B8-0BEE5C8B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4C43B9-B0C4-488B-B151-E1DB2015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3334C-9FC1-48D0-8DDD-7D833F36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9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598AB-0C9A-4086-AF33-6B06C30C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F870B6-63AC-449B-8841-D30726C66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65EFA-CCD1-477B-ABEC-36721125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8ED1C8-D5B9-42F7-BAA9-01E7481D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C255F9-62A2-40D5-A55C-3715AA83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2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6031F9-824C-44DF-8E88-D7FDDE946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E3028E-38B9-47C9-82EB-0A7AA1D81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624BD0-87AC-4904-8621-12D17417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C90BAD-E767-470C-A78D-FECE910A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F176-AE92-4EB5-B4F5-A1B75E74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15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A6D8-AA39-4F42-9BFA-247AF0DAE2F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359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F1FC-B9CB-4D53-95D6-FF89BE09158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3215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A72C-8CF4-4BC3-90E0-E134B7C952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0930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31AEF-6264-4AA2-A294-2ADE38D6338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102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D044-F359-4E3B-9C19-775A44D95D9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7843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2608C-A9E6-4060-B41D-D0CD9A8F7EA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45833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EB762-EC32-42D0-9720-06BE23BF88B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4825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471D-D6C4-440D-968F-52F9B6903E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934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426ED-FCF8-4C93-996C-7D30BA2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EC7C70-559A-4E8B-B3B3-D02C5BCE0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98DD1F-CF2A-49ED-BCB3-B18D7FF6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7B3E0-F606-4D87-92D7-EEA55A9F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B37F1-EF73-4690-B575-9A39CCD0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0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117CE-23D0-4305-895D-2C158BEA9B6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0319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79E78-C198-4D3D-8831-6EA748214AE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616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2983-2D9F-47E7-A3A4-3887168DD9E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381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3A145-AB65-4F54-8C95-4DA03343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C4DBE4-8120-4725-B217-194BC285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E62766-277D-461D-9A11-2A72D746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45B365-F03C-4254-9D39-62EF1255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D385B9-71D1-4345-BF81-3AE58977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62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64B11-52D8-4123-BA76-63E4E883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422774-9F6B-4532-B209-A75C5AC22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DFF1C3-6F26-4BFC-959C-1E999DD7F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EB37F4-1B49-419E-AE87-CEA8C745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504528-FE80-4D94-B9A4-052DF96E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AF7988-1084-49D2-8355-BCBE1B22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88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708DD-BC8A-454D-8313-5C10AAD2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D99495-A725-4FC8-93D1-E45A2B6F8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5EDD97-2D1D-464C-950E-5BDA472E5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718DCE8-9C86-4F03-B366-24DD5DB09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69C2464-3FF7-48D3-9F71-A629DB733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501F047-7062-4201-A92D-4A7DE8F6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626E8A-9DD2-477D-A009-F38B2097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05ABF0-A915-49D7-B1F3-90FD67E4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71B3A-29A7-49EB-9A61-23D9DDB2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31CD23-D066-4968-9A6C-37331024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0DE0BF-4E8C-4130-85A6-8657BB2A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CA821E-9C85-4E86-83E9-536D9FBA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62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CE27A3-247B-4032-B070-C37CDD04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086AF0-6F3E-4566-ACE2-F38D2578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864442-4545-4D4B-9D11-87E050FE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2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CA0D0-D6F6-4CC3-B23C-8068291D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EC7C0C-902B-40D2-A0B1-2ED9A6A4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697B34A-17F4-4CA7-90C2-584FE0111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220832-1951-4DCE-A6AD-9A143A8A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D59D09-A7D5-4820-82AC-D9C7551E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5E43B2-7B6E-409F-A025-EA903DF0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09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491B2-8B3D-42D8-A07A-174564B5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77933A-17DB-484E-8D00-429B1BE77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2F084C8-BCCE-4DD9-A7AE-FA00E47A0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142C03-E077-425F-971A-52770D87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DE77B7-03C2-4CE7-8590-7AB67693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3DA935-73B4-4996-BE5C-A64773AC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79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B87AD59-42CD-45ED-8ACB-77BAAB4C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9F473-2043-4973-B4CB-02B94EFE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F0ABA1-1134-4F8A-AAEA-F8BDAA497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1D18-326B-4C9C-8A10-7865E9B9C9C2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DC46E1-4FE0-47C9-A6A9-C68CB3B4A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2583BB-1152-42FE-A83D-E4AE5F68A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692F-7801-4F86-A870-65D8EBB78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A20A465-257B-4D52-9D5E-4EDF9E81C06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022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amr.chmi.cz/hydroPOD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sipa.cz/sbirka/sbsrv.dll/sb?DR=SB&amp;CP=2014s18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2A414-80F6-4B9D-9348-917764067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Svět rizik kolem nás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A1D7A1-8B6E-440C-9308-FE40FCFC9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TVIP2019_APROCHEM</a:t>
            </a:r>
          </a:p>
          <a:p>
            <a:r>
              <a:rPr lang="cs-CZ" dirty="0"/>
              <a:t>Hustopeče u Brna</a:t>
            </a:r>
          </a:p>
        </p:txBody>
      </p:sp>
      <p:pic>
        <p:nvPicPr>
          <p:cNvPr id="4" name="Grafický objekt 3" descr="Zdvižená ruka">
            <a:extLst>
              <a:ext uri="{FF2B5EF4-FFF2-40B4-BE49-F238E27FC236}">
                <a16:creationId xmlns:a16="http://schemas.microsoft.com/office/drawing/2014/main" id="{83FAFF53-18DF-41B4-9F5E-83B5DD68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3356" y="1328781"/>
            <a:ext cx="1200151" cy="1200151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542B627-93A7-475A-99DC-211CCB2DC688}"/>
              </a:ext>
            </a:extLst>
          </p:cNvPr>
          <p:cNvGrpSpPr/>
          <p:nvPr/>
        </p:nvGrpSpPr>
        <p:grpSpPr>
          <a:xfrm>
            <a:off x="1549292" y="1762472"/>
            <a:ext cx="1327546" cy="862905"/>
            <a:chOff x="5432226" y="2889"/>
            <a:chExt cx="1327546" cy="862905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3093773D-E265-4DF7-8690-8FE814B01AFD}"/>
                </a:ext>
              </a:extLst>
            </p:cNvPr>
            <p:cNvSpPr/>
            <p:nvPr/>
          </p:nvSpPr>
          <p:spPr>
            <a:xfrm>
              <a:off x="5432226" y="2889"/>
              <a:ext cx="1327546" cy="8629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AAAAED8B-7E07-4A3B-A4EA-1A497741330B}"/>
                </a:ext>
              </a:extLst>
            </p:cNvPr>
            <p:cNvSpPr txBox="1"/>
            <p:nvPr/>
          </p:nvSpPr>
          <p:spPr>
            <a:xfrm>
              <a:off x="5474350" y="45013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/>
                <a:t>GEOPOLITIKA</a:t>
              </a:r>
            </a:p>
          </p:txBody>
        </p:sp>
      </p:grpSp>
      <p:pic>
        <p:nvPicPr>
          <p:cNvPr id="8" name="Grafický objekt 7" descr="Svět">
            <a:extLst>
              <a:ext uri="{FF2B5EF4-FFF2-40B4-BE49-F238E27FC236}">
                <a16:creationId xmlns:a16="http://schemas.microsoft.com/office/drawing/2014/main" id="{30BCDDB1-CE27-422A-BF02-6E9D171D9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992" y="1736725"/>
            <a:ext cx="914400" cy="9144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0225BFF-78E0-4CE5-BBC0-F447899BB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89" y="828112"/>
            <a:ext cx="1329043" cy="865707"/>
          </a:xfrm>
          <a:prstGeom prst="rect">
            <a:avLst/>
          </a:prstGeom>
        </p:spPr>
      </p:pic>
      <p:pic>
        <p:nvPicPr>
          <p:cNvPr id="10" name="Grafický objekt 9" descr="Částečně zataženo">
            <a:extLst>
              <a:ext uri="{FF2B5EF4-FFF2-40B4-BE49-F238E27FC236}">
                <a16:creationId xmlns:a16="http://schemas.microsoft.com/office/drawing/2014/main" id="{E25640E7-5A2B-4CF1-BB49-124DD5726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35589" y="775853"/>
            <a:ext cx="914400" cy="914400"/>
          </a:xfrm>
          <a:prstGeom prst="rect">
            <a:avLst/>
          </a:prstGeom>
        </p:spPr>
      </p:pic>
      <p:pic>
        <p:nvPicPr>
          <p:cNvPr id="11" name="Grafický objekt 10" descr="Ozubená kola">
            <a:extLst>
              <a:ext uri="{FF2B5EF4-FFF2-40B4-BE49-F238E27FC236}">
                <a16:creationId xmlns:a16="http://schemas.microsoft.com/office/drawing/2014/main" id="{9F6F01C3-345F-4702-837F-0DCAFBE5D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2970" y="760673"/>
            <a:ext cx="914400" cy="914400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8D00A7CD-2FB8-4618-9338-513D1CBE2531}"/>
              </a:ext>
            </a:extLst>
          </p:cNvPr>
          <p:cNvGrpSpPr/>
          <p:nvPr/>
        </p:nvGrpSpPr>
        <p:grpSpPr>
          <a:xfrm>
            <a:off x="7595501" y="826455"/>
            <a:ext cx="1327546" cy="862905"/>
            <a:chOff x="3314683" y="5115089"/>
            <a:chExt cx="1327546" cy="862905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FB8DBF07-AD28-4CB9-85BC-E28DBC96A06F}"/>
                </a:ext>
              </a:extLst>
            </p:cNvPr>
            <p:cNvSpPr/>
            <p:nvPr/>
          </p:nvSpPr>
          <p:spPr>
            <a:xfrm>
              <a:off x="3314683" y="5115089"/>
              <a:ext cx="1327546" cy="8629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EF944C7E-7C42-4B0C-878F-74C819383793}"/>
                </a:ext>
              </a:extLst>
            </p:cNvPr>
            <p:cNvSpPr txBox="1"/>
            <p:nvPr/>
          </p:nvSpPr>
          <p:spPr>
            <a:xfrm>
              <a:off x="3356807" y="5157213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/>
                <a:t>EKONOMIKA </a:t>
              </a:r>
            </a:p>
          </p:txBody>
        </p:sp>
      </p:grpSp>
      <p:pic>
        <p:nvPicPr>
          <p:cNvPr id="15" name="Grafický objekt 14" descr="Kompas na mapě">
            <a:extLst>
              <a:ext uri="{FF2B5EF4-FFF2-40B4-BE49-F238E27FC236}">
                <a16:creationId xmlns:a16="http://schemas.microsoft.com/office/drawing/2014/main" id="{FA177EBB-7C32-4D46-AE71-C2A8606773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68139" y="1762472"/>
            <a:ext cx="914400" cy="914400"/>
          </a:xfrm>
          <a:prstGeom prst="rect">
            <a:avLst/>
          </a:prstGeom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24A7841D-49FE-46CC-96A5-9ED0BAF5158C}"/>
              </a:ext>
            </a:extLst>
          </p:cNvPr>
          <p:cNvGrpSpPr/>
          <p:nvPr/>
        </p:nvGrpSpPr>
        <p:grpSpPr>
          <a:xfrm>
            <a:off x="10099791" y="1813967"/>
            <a:ext cx="1327546" cy="862905"/>
            <a:chOff x="5432226" y="5992204"/>
            <a:chExt cx="1327546" cy="862905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3F8C5BAB-8C3E-4E4A-9704-655717B29D91}"/>
                </a:ext>
              </a:extLst>
            </p:cNvPr>
            <p:cNvSpPr/>
            <p:nvPr/>
          </p:nvSpPr>
          <p:spPr>
            <a:xfrm>
              <a:off x="5432226" y="5992204"/>
              <a:ext cx="1327546" cy="86290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bdélník: se zakulacenými rohy 4">
              <a:extLst>
                <a:ext uri="{FF2B5EF4-FFF2-40B4-BE49-F238E27FC236}">
                  <a16:creationId xmlns:a16="http://schemas.microsoft.com/office/drawing/2014/main" id="{9CAD44DA-30AD-47AE-8FDC-AF083F4602DD}"/>
                </a:ext>
              </a:extLst>
            </p:cNvPr>
            <p:cNvSpPr txBox="1"/>
            <p:nvPr/>
          </p:nvSpPr>
          <p:spPr>
            <a:xfrm>
              <a:off x="5474350" y="6034328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/>
                <a:t>ARMÁDA &amp; </a:t>
              </a:r>
              <a:r>
                <a:rPr lang="cs-CZ" sz="1200" kern="1200" dirty="0" err="1"/>
                <a:t>represní</a:t>
              </a:r>
              <a:r>
                <a:rPr lang="cs-CZ" sz="1200" kern="1200" dirty="0"/>
                <a:t> složky</a:t>
              </a:r>
            </a:p>
          </p:txBody>
        </p:sp>
      </p:grpSp>
      <p:pic>
        <p:nvPicPr>
          <p:cNvPr id="20" name="Grafický objekt 19" descr="Recyklace">
            <a:extLst>
              <a:ext uri="{FF2B5EF4-FFF2-40B4-BE49-F238E27FC236}">
                <a16:creationId xmlns:a16="http://schemas.microsoft.com/office/drawing/2014/main" id="{7B1C21FF-6B8B-4653-B7B8-DC2ABFD508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02612" y="3864339"/>
            <a:ext cx="914400" cy="914400"/>
          </a:xfrm>
          <a:prstGeom prst="rect">
            <a:avLst/>
          </a:prstGeom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14605F9-F04D-4630-A684-422A39D551CA}"/>
              </a:ext>
            </a:extLst>
          </p:cNvPr>
          <p:cNvGrpSpPr/>
          <p:nvPr/>
        </p:nvGrpSpPr>
        <p:grpSpPr>
          <a:xfrm>
            <a:off x="9660940" y="3922413"/>
            <a:ext cx="1357737" cy="862905"/>
            <a:chOff x="8426883" y="2997547"/>
            <a:chExt cx="1357737" cy="862905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361DD526-35B9-4DBF-BBAD-A1C70B5B10D1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6EB8B8CB-0F32-4604-9F24-CDABACE713D2}"/>
                </a:ext>
              </a:extLst>
            </p:cNvPr>
            <p:cNvSpPr txBox="1"/>
            <p:nvPr/>
          </p:nvSpPr>
          <p:spPr>
            <a:xfrm>
              <a:off x="8541322" y="3023797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/>
                <a:t>Surovinové a</a:t>
              </a:r>
              <a:br>
                <a:rPr lang="cs-CZ" sz="1200" kern="1200" cap="all" baseline="0" dirty="0"/>
              </a:br>
              <a:r>
                <a:rPr lang="cs-CZ" sz="1200" kern="1200" cap="all" baseline="0" dirty="0"/>
                <a:t> energetické  zdroje</a:t>
              </a:r>
              <a:endParaRPr lang="cs-CZ" sz="1200" kern="1200" dirty="0"/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79F4C918-C9D7-4C27-8555-742EE1EF500A}"/>
              </a:ext>
            </a:extLst>
          </p:cNvPr>
          <p:cNvGrpSpPr/>
          <p:nvPr/>
        </p:nvGrpSpPr>
        <p:grpSpPr>
          <a:xfrm>
            <a:off x="7417190" y="5024464"/>
            <a:ext cx="1327546" cy="862905"/>
            <a:chOff x="7549768" y="5115089"/>
            <a:chExt cx="1327546" cy="862905"/>
          </a:xfrm>
          <a:solidFill>
            <a:srgbClr val="FFC000"/>
          </a:solidFill>
        </p:grpSpPr>
        <p:sp>
          <p:nvSpPr>
            <p:cNvPr id="26" name="Obdélník: se zakulacenými rohy 25">
              <a:extLst>
                <a:ext uri="{FF2B5EF4-FFF2-40B4-BE49-F238E27FC236}">
                  <a16:creationId xmlns:a16="http://schemas.microsoft.com/office/drawing/2014/main" id="{D15A70CE-48D5-489A-8397-041BA63F7DBC}"/>
                </a:ext>
              </a:extLst>
            </p:cNvPr>
            <p:cNvSpPr/>
            <p:nvPr/>
          </p:nvSpPr>
          <p:spPr>
            <a:xfrm>
              <a:off x="7549768" y="5115089"/>
              <a:ext cx="1327546" cy="8629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0381E24F-A9A6-4D32-8C86-C40F92111C6A}"/>
                </a:ext>
              </a:extLst>
            </p:cNvPr>
            <p:cNvSpPr txBox="1"/>
            <p:nvPr/>
          </p:nvSpPr>
          <p:spPr>
            <a:xfrm>
              <a:off x="7591892" y="5157213"/>
              <a:ext cx="1243298" cy="77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rgbClr val="002060"/>
                  </a:solidFill>
                </a:rPr>
                <a:t>SOCIÁLNÍ</a:t>
              </a:r>
              <a:r>
                <a:rPr lang="cs-CZ" sz="1200" kern="1200" dirty="0"/>
                <a:t> </a:t>
              </a:r>
              <a:r>
                <a:rPr lang="cs-CZ" sz="1200" kern="1200" dirty="0">
                  <a:solidFill>
                    <a:srgbClr val="002060"/>
                  </a:solidFill>
                </a:rPr>
                <a:t>ROVNOVÁHA</a:t>
              </a:r>
            </a:p>
          </p:txBody>
        </p:sp>
      </p:grpSp>
      <p:pic>
        <p:nvPicPr>
          <p:cNvPr id="21" name="Grafický objekt 20" descr="Uživatelé">
            <a:extLst>
              <a:ext uri="{FF2B5EF4-FFF2-40B4-BE49-F238E27FC236}">
                <a16:creationId xmlns:a16="http://schemas.microsoft.com/office/drawing/2014/main" id="{94E07355-48C8-4F6E-B224-5C18AE1A81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02790" y="5024464"/>
            <a:ext cx="914400" cy="914400"/>
          </a:xfrm>
          <a:prstGeom prst="rect">
            <a:avLst/>
          </a:prstGeom>
        </p:spPr>
      </p:pic>
      <p:pic>
        <p:nvPicPr>
          <p:cNvPr id="28" name="Grafický objekt 27" descr="Atom">
            <a:extLst>
              <a:ext uri="{FF2B5EF4-FFF2-40B4-BE49-F238E27FC236}">
                <a16:creationId xmlns:a16="http://schemas.microsoft.com/office/drawing/2014/main" id="{903F6312-80C2-486A-89A1-A76EEAB495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323" y="3843528"/>
            <a:ext cx="914400" cy="914400"/>
          </a:xfrm>
          <a:prstGeom prst="rect">
            <a:avLst/>
          </a:prstGeom>
        </p:spPr>
      </p:pic>
      <p:grpSp>
        <p:nvGrpSpPr>
          <p:cNvPr id="29" name="Skupina 28">
            <a:extLst>
              <a:ext uri="{FF2B5EF4-FFF2-40B4-BE49-F238E27FC236}">
                <a16:creationId xmlns:a16="http://schemas.microsoft.com/office/drawing/2014/main" id="{1EBC4EF9-768D-4B7B-AA98-B5E37A20292F}"/>
              </a:ext>
            </a:extLst>
          </p:cNvPr>
          <p:cNvGrpSpPr/>
          <p:nvPr/>
        </p:nvGrpSpPr>
        <p:grpSpPr>
          <a:xfrm>
            <a:off x="2170941" y="3880289"/>
            <a:ext cx="1327546" cy="862905"/>
            <a:chOff x="3314683" y="880004"/>
            <a:chExt cx="1327546" cy="862905"/>
          </a:xfrm>
        </p:grpSpPr>
        <p:sp>
          <p:nvSpPr>
            <p:cNvPr id="30" name="Obdélník: se zakulacenými rohy 29">
              <a:extLst>
                <a:ext uri="{FF2B5EF4-FFF2-40B4-BE49-F238E27FC236}">
                  <a16:creationId xmlns:a16="http://schemas.microsoft.com/office/drawing/2014/main" id="{9248CDCA-E334-4923-AE4A-8BA587D07572}"/>
                </a:ext>
              </a:extLst>
            </p:cNvPr>
            <p:cNvSpPr/>
            <p:nvPr/>
          </p:nvSpPr>
          <p:spPr>
            <a:xfrm>
              <a:off x="3314683" y="880004"/>
              <a:ext cx="1327546" cy="86290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bdélník: se zakulacenými rohy 4">
              <a:extLst>
                <a:ext uri="{FF2B5EF4-FFF2-40B4-BE49-F238E27FC236}">
                  <a16:creationId xmlns:a16="http://schemas.microsoft.com/office/drawing/2014/main" id="{52866775-51B5-4A83-A43A-886E0A8B62EB}"/>
                </a:ext>
              </a:extLst>
            </p:cNvPr>
            <p:cNvSpPr txBox="1"/>
            <p:nvPr/>
          </p:nvSpPr>
          <p:spPr>
            <a:xfrm>
              <a:off x="3356807" y="922128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 err="1"/>
                <a:t>VaVaI</a:t>
              </a:r>
              <a:endParaRPr lang="cs-CZ" sz="1200" kern="1200" dirty="0"/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18311EFC-26EB-4DA7-950C-61E16A43F12E}"/>
              </a:ext>
            </a:extLst>
          </p:cNvPr>
          <p:cNvGrpSpPr/>
          <p:nvPr/>
        </p:nvGrpSpPr>
        <p:grpSpPr>
          <a:xfrm>
            <a:off x="4570079" y="5112641"/>
            <a:ext cx="1327546" cy="862905"/>
            <a:chOff x="2437568" y="2997547"/>
            <a:chExt cx="1327546" cy="862905"/>
          </a:xfrm>
        </p:grpSpPr>
        <p:sp>
          <p:nvSpPr>
            <p:cNvPr id="36" name="Obdélník: se zakulacenými rohy 35">
              <a:extLst>
                <a:ext uri="{FF2B5EF4-FFF2-40B4-BE49-F238E27FC236}">
                  <a16:creationId xmlns:a16="http://schemas.microsoft.com/office/drawing/2014/main" id="{BFFC6690-E998-48E2-B527-04D4F3AA4609}"/>
                </a:ext>
              </a:extLst>
            </p:cNvPr>
            <p:cNvSpPr/>
            <p:nvPr/>
          </p:nvSpPr>
          <p:spPr>
            <a:xfrm>
              <a:off x="2437568" y="2997547"/>
              <a:ext cx="1327546" cy="86290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bdélník: se zakulacenými rohy 4">
              <a:extLst>
                <a:ext uri="{FF2B5EF4-FFF2-40B4-BE49-F238E27FC236}">
                  <a16:creationId xmlns:a16="http://schemas.microsoft.com/office/drawing/2014/main" id="{E8BD00D9-3A22-4C4A-A399-EC00DEC62CEF}"/>
                </a:ext>
              </a:extLst>
            </p:cNvPr>
            <p:cNvSpPr txBox="1"/>
            <p:nvPr/>
          </p:nvSpPr>
          <p:spPr>
            <a:xfrm>
              <a:off x="2479692" y="3039671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baseline="0" dirty="0">
                  <a:solidFill>
                    <a:srgbClr val="002060"/>
                  </a:solidFill>
                </a:rPr>
                <a:t>KRITICKÁ INFRASTRUKTURA</a:t>
              </a:r>
            </a:p>
          </p:txBody>
        </p:sp>
      </p:grpSp>
      <p:pic>
        <p:nvPicPr>
          <p:cNvPr id="38" name="Zástupný symbol pro obsah 7" descr="Vlak">
            <a:extLst>
              <a:ext uri="{FF2B5EF4-FFF2-40B4-BE49-F238E27FC236}">
                <a16:creationId xmlns:a16="http://schemas.microsoft.com/office/drawing/2014/main" id="{B5533003-9CC0-436B-8061-9994A896EF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84795" y="5115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Ekonomika dle PPP</a:t>
            </a:r>
          </a:p>
        </p:txBody>
      </p:sp>
      <p:pic>
        <p:nvPicPr>
          <p:cNvPr id="31747" name="Zástupný symbol pro obsah 5" descr="Největší světové ekonomiky v roce 2030. Roční HDP v bilionech mezinárodních dolarů podle PPP.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628775"/>
            <a:ext cx="8147050" cy="4679950"/>
          </a:xfrm>
        </p:spPr>
      </p:pic>
      <p:sp>
        <p:nvSpPr>
          <p:cNvPr id="12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id="{8D937C18-A64D-47AD-8863-076E5D9F955F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13" name="Grafický objekt 12" descr="Svět">
            <a:extLst>
              <a:ext uri="{FF2B5EF4-FFF2-40B4-BE49-F238E27FC236}">
                <a16:creationId xmlns:a16="http://schemas.microsoft.com/office/drawing/2014/main" id="{50FE7947-D9CE-442F-AC09-C09AD9AE2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Sankce vyhlášené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Uplatňování hospodářských sankcí a cel</a:t>
            </a:r>
          </a:p>
          <a:p>
            <a:pPr lvl="1"/>
            <a:r>
              <a:rPr lang="cs-CZ" b="1" dirty="0"/>
              <a:t>Rusko, Irán, Venezuela, Kuba, …..</a:t>
            </a:r>
          </a:p>
          <a:p>
            <a:pPr lvl="1"/>
            <a:r>
              <a:rPr lang="cs-CZ" b="1" dirty="0"/>
              <a:t>Irán</a:t>
            </a:r>
            <a:r>
              <a:rPr lang="cs-CZ" dirty="0"/>
              <a:t>, záchrana </a:t>
            </a:r>
            <a:r>
              <a:rPr lang="cs-CZ" b="1" dirty="0"/>
              <a:t>jaderné dohody </a:t>
            </a:r>
            <a:r>
              <a:rPr lang="cs-CZ" dirty="0"/>
              <a:t>s Iránem z roku 2015: Německo, Francie a Británie </a:t>
            </a:r>
            <a:r>
              <a:rPr lang="cs-CZ" b="1" dirty="0"/>
              <a:t>chtějí</a:t>
            </a:r>
            <a:r>
              <a:rPr lang="cs-CZ" dirty="0"/>
              <a:t> systematicky obcházet sankce USA vůči Íránu</a:t>
            </a:r>
          </a:p>
          <a:p>
            <a:pPr lvl="1"/>
            <a:r>
              <a:rPr lang="cs-CZ" b="1" dirty="0"/>
              <a:t>HUAWEY, ZTE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Eliminace HUAWEI: USA, Austrálie, Japonsko, Nový Zéland, Norsko, Polsko, Kanada, ČR</a:t>
            </a:r>
          </a:p>
          <a:p>
            <a:pPr lvl="2"/>
            <a:r>
              <a:rPr lang="cs-CZ" dirty="0"/>
              <a:t>Připuštění sítě 5G: Británie, Německo ………… tlak USA</a:t>
            </a:r>
          </a:p>
          <a:p>
            <a:pPr lvl="1"/>
            <a:r>
              <a:rPr lang="cs-CZ" b="1" dirty="0" err="1"/>
              <a:t>Kaspersky</a:t>
            </a:r>
            <a:r>
              <a:rPr lang="cs-CZ" b="1" dirty="0"/>
              <a:t> </a:t>
            </a:r>
            <a:r>
              <a:rPr lang="cs-CZ" b="1" dirty="0" err="1"/>
              <a:t>Lab</a:t>
            </a:r>
            <a:r>
              <a:rPr lang="cs-CZ" dirty="0"/>
              <a:t>.:</a:t>
            </a:r>
          </a:p>
          <a:p>
            <a:pPr lvl="2"/>
            <a:r>
              <a:rPr lang="cs-CZ" dirty="0"/>
              <a:t>USA: zakázán produkt</a:t>
            </a:r>
          </a:p>
          <a:p>
            <a:pPr lvl="2"/>
            <a:r>
              <a:rPr lang="cs-CZ" dirty="0"/>
              <a:t>Varování: </a:t>
            </a:r>
          </a:p>
          <a:p>
            <a:pPr lvl="3"/>
            <a:r>
              <a:rPr lang="cs-CZ" dirty="0"/>
              <a:t>britské Národní středisko kybernetické bezpečnosti (NCSC) </a:t>
            </a:r>
          </a:p>
          <a:p>
            <a:pPr lvl="3"/>
            <a:r>
              <a:rPr lang="cs-CZ" dirty="0"/>
              <a:t>izraelská tajná služba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C414710-3316-48B0-A406-4F39F21AE5A1}"/>
              </a:ext>
            </a:extLst>
          </p:cNvPr>
          <p:cNvGrpSpPr/>
          <p:nvPr/>
        </p:nvGrpSpPr>
        <p:grpSpPr>
          <a:xfrm>
            <a:off x="9892260" y="455862"/>
            <a:ext cx="1327546" cy="862905"/>
            <a:chOff x="5432226" y="2889"/>
            <a:chExt cx="1327546" cy="862905"/>
          </a:xfrm>
          <a:solidFill>
            <a:srgbClr val="0070C0"/>
          </a:solidFill>
        </p:grpSpPr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FD0097D9-E384-4908-BFD0-4B5EF5A62AE1}"/>
                </a:ext>
              </a:extLst>
            </p:cNvPr>
            <p:cNvSpPr/>
            <p:nvPr/>
          </p:nvSpPr>
          <p:spPr>
            <a:xfrm>
              <a:off x="5432226" y="2889"/>
              <a:ext cx="1327546" cy="8629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délník: se zakulacenými rohy 4">
              <a:extLst>
                <a:ext uri="{FF2B5EF4-FFF2-40B4-BE49-F238E27FC236}">
                  <a16:creationId xmlns:a16="http://schemas.microsoft.com/office/drawing/2014/main" id="{E6EED4F0-3B9C-4312-8132-7BCFC774696A}"/>
                </a:ext>
              </a:extLst>
            </p:cNvPr>
            <p:cNvSpPr txBox="1"/>
            <p:nvPr/>
          </p:nvSpPr>
          <p:spPr>
            <a:xfrm>
              <a:off x="5474350" y="45013"/>
              <a:ext cx="1243298" cy="77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/>
                <a:t>GEOPOLITIKA</a:t>
              </a:r>
            </a:p>
          </p:txBody>
        </p:sp>
      </p:grpSp>
      <p:pic>
        <p:nvPicPr>
          <p:cNvPr id="11" name="Grafický objekt 10" descr="Svět">
            <a:extLst>
              <a:ext uri="{FF2B5EF4-FFF2-40B4-BE49-F238E27FC236}">
                <a16:creationId xmlns:a16="http://schemas.microsoft.com/office/drawing/2014/main" id="{536D7058-871B-493E-AE05-BE003AAFF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2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927" y="477092"/>
            <a:ext cx="10515600" cy="1325563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Ukrajina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665" y="1417639"/>
            <a:ext cx="5786033" cy="5123659"/>
          </a:xfrm>
          <a:prstGeom prst="rect">
            <a:avLst/>
          </a:prstGeom>
        </p:spPr>
      </p:pic>
      <p:sp>
        <p:nvSpPr>
          <p:cNvPr id="9" name="Obdélník: se zakulacenými rohy 4">
            <a:hlinkClick r:id="rId4" action="ppaction://hlinksldjump"/>
            <a:extLst>
              <a:ext uri="{FF2B5EF4-FFF2-40B4-BE49-F238E27FC236}">
                <a16:creationId xmlns:a16="http://schemas.microsoft.com/office/drawing/2014/main" id="{45A12995-3692-440F-AC42-2AFE6A7654E3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10" name="Grafický objekt 9" descr="Svět">
            <a:extLst>
              <a:ext uri="{FF2B5EF4-FFF2-40B4-BE49-F238E27FC236}">
                <a16:creationId xmlns:a16="http://schemas.microsoft.com/office/drawing/2014/main" id="{11AEC76D-2D2D-4882-BA20-A54984E44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8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25629-CB9D-4D75-98D8-76EB1734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Venezuela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D7B5FA-0BAE-42CC-8466-6C5FB8C74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1643DC-0FFE-40A2-8242-FCC77F0B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017" y="968806"/>
            <a:ext cx="5293492" cy="5777981"/>
          </a:xfrm>
          <a:prstGeom prst="rect">
            <a:avLst/>
          </a:prstGeom>
        </p:spPr>
      </p:pic>
      <p:sp>
        <p:nvSpPr>
          <p:cNvPr id="9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id="{17635A72-CB3D-48CF-9524-9705A8993E7B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10" name="Grafický objekt 9" descr="Svět">
            <a:extLst>
              <a:ext uri="{FF2B5EF4-FFF2-40B4-BE49-F238E27FC236}">
                <a16:creationId xmlns:a16="http://schemas.microsoft.com/office/drawing/2014/main" id="{F9DE6379-2CEB-4A7F-A86D-43052FEC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Islámský stát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1"/>
            <a:ext cx="9722296" cy="4525963"/>
          </a:xfrm>
        </p:spPr>
        <p:txBody>
          <a:bodyPr>
            <a:normAutofit/>
          </a:bodyPr>
          <a:lstStyle/>
          <a:p>
            <a:r>
              <a:rPr lang="cs-CZ" dirty="0"/>
              <a:t>Stažení armády USA ze Sýrie a z Afganistánu ?</a:t>
            </a:r>
          </a:p>
          <a:p>
            <a:pPr lvl="2"/>
            <a:r>
              <a:rPr lang="cs-CZ" dirty="0"/>
              <a:t>Jednání s Talibánem</a:t>
            </a:r>
          </a:p>
          <a:p>
            <a:pPr lvl="2"/>
            <a:r>
              <a:rPr lang="cs-CZ" dirty="0"/>
              <a:t>Americký kongres – proti</a:t>
            </a:r>
          </a:p>
          <a:p>
            <a:r>
              <a:rPr lang="cs-CZ" dirty="0"/>
              <a:t>IS poražen/ bezpečnost ? – </a:t>
            </a:r>
            <a:r>
              <a:rPr lang="cs-CZ" dirty="0" err="1"/>
              <a:t>gerillová</a:t>
            </a:r>
            <a:r>
              <a:rPr lang="cs-CZ" dirty="0"/>
              <a:t> válka, finanční zdroje </a:t>
            </a:r>
          </a:p>
          <a:p>
            <a:pPr lvl="1"/>
            <a:r>
              <a:rPr lang="cs-CZ" dirty="0"/>
              <a:t>Merkelová - není poražen</a:t>
            </a:r>
          </a:p>
          <a:p>
            <a:pPr lvl="1"/>
            <a:r>
              <a:rPr lang="cs-CZ" dirty="0"/>
              <a:t>ČR: vojenská angažovanost proti IS</a:t>
            </a:r>
          </a:p>
          <a:p>
            <a:pPr lvl="2"/>
            <a:r>
              <a:rPr lang="cs-CZ" dirty="0"/>
              <a:t>Prezident Zeman + vojenské velení – bojujeme zde za ČR</a:t>
            </a:r>
          </a:p>
          <a:p>
            <a:pPr lvl="2"/>
            <a:r>
              <a:rPr lang="cs-CZ" dirty="0"/>
              <a:t>Ministr </a:t>
            </a:r>
            <a:r>
              <a:rPr lang="cs-CZ" dirty="0" err="1"/>
              <a:t>Metnar</a:t>
            </a:r>
            <a:r>
              <a:rPr lang="cs-CZ" dirty="0"/>
              <a:t> – pokud se stáhne USA, stáhneme se také</a:t>
            </a:r>
          </a:p>
          <a:p>
            <a:pPr lvl="2"/>
            <a:r>
              <a:rPr lang="cs-CZ" b="1" dirty="0"/>
              <a:t>Anketa</a:t>
            </a:r>
            <a:r>
              <a:rPr lang="cs-CZ" dirty="0"/>
              <a:t> ~ 87,5 % pro stažení, 11,3 % proti</a:t>
            </a:r>
          </a:p>
          <a:p>
            <a:pPr lvl="1"/>
            <a:r>
              <a:rPr lang="cs-CZ" dirty="0"/>
              <a:t>Británie: každá desátý islamista stane před soudem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id="{458E42CA-9E0A-4771-AB4C-7327CD80526A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9" name="Grafický objekt 8" descr="Svět">
            <a:extLst>
              <a:ext uri="{FF2B5EF4-FFF2-40B4-BE49-F238E27FC236}">
                <a16:creationId xmlns:a16="http://schemas.microsoft.com/office/drawing/2014/main" id="{4FFCF166-814F-4CDA-886D-219F28F95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3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3D781-A8E1-4D32-AC1F-9C81063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3397C-05FB-489A-B940-59E0E55F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Vnitřní problémy států jsou řešeny „vnějším“ nepřítelem</a:t>
            </a:r>
          </a:p>
          <a:p>
            <a:r>
              <a:rPr lang="cs-CZ" dirty="0"/>
              <a:t>USA bude ve větší míře než doposud prosazovat své zájmy v Evropě</a:t>
            </a:r>
          </a:p>
          <a:p>
            <a:pPr lvl="1"/>
            <a:r>
              <a:rPr lang="cs-CZ" dirty="0"/>
              <a:t>Obchodní smlouva mezi USA a EU</a:t>
            </a:r>
          </a:p>
          <a:p>
            <a:pPr lvl="1"/>
            <a:r>
              <a:rPr lang="cs-CZ" dirty="0"/>
              <a:t>Rozpory mezi USA a Německem ohledně </a:t>
            </a:r>
            <a:r>
              <a:rPr lang="cs-CZ" dirty="0" err="1"/>
              <a:t>Nord</a:t>
            </a:r>
            <a:r>
              <a:rPr lang="cs-CZ" dirty="0"/>
              <a:t> </a:t>
            </a:r>
            <a:r>
              <a:rPr lang="cs-CZ" dirty="0" err="1"/>
              <a:t>Stream</a:t>
            </a:r>
            <a:r>
              <a:rPr lang="cs-CZ" dirty="0"/>
              <a:t> 2</a:t>
            </a:r>
          </a:p>
          <a:p>
            <a:pPr lvl="1"/>
            <a:r>
              <a:rPr lang="cs-CZ" dirty="0"/>
              <a:t>Zabezpečení dodávek plynu z USA do Evropy</a:t>
            </a:r>
          </a:p>
          <a:p>
            <a:pPr lvl="1"/>
            <a:r>
              <a:rPr lang="cs-CZ" dirty="0"/>
              <a:t>Větší angažovanost tajných služeb světových mocností v Evropě</a:t>
            </a:r>
          </a:p>
          <a:p>
            <a:pPr lvl="1"/>
            <a:r>
              <a:rPr lang="cs-CZ" dirty="0"/>
              <a:t>Uplatňování cel, sankcí, trvalý nástroj politiky America </a:t>
            </a:r>
            <a:r>
              <a:rPr lang="cs-CZ" dirty="0" err="1"/>
              <a:t>First</a:t>
            </a:r>
            <a:endParaRPr lang="cs-CZ" dirty="0"/>
          </a:p>
          <a:p>
            <a:r>
              <a:rPr lang="cs-CZ" dirty="0"/>
              <a:t>Napětí s Ruskem se bude dále zvyšovat, sankce se nezmírní, spíše naopak</a:t>
            </a:r>
          </a:p>
          <a:p>
            <a:pPr lvl="1"/>
            <a:r>
              <a:rPr lang="cs-CZ" dirty="0"/>
              <a:t>viz. </a:t>
            </a:r>
            <a:r>
              <a:rPr lang="cs-CZ" b="1" dirty="0"/>
              <a:t>hlasování EP</a:t>
            </a:r>
          </a:p>
          <a:p>
            <a:endParaRPr lang="cs-CZ" dirty="0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id="{8A2362C5-A750-4267-8E5D-6CF39A375C26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9" name="Grafický objekt 8" descr="Svět">
            <a:extLst>
              <a:ext uri="{FF2B5EF4-FFF2-40B4-BE49-F238E27FC236}">
                <a16:creationId xmlns:a16="http://schemas.microsoft.com/office/drawing/2014/main" id="{85F06A2B-20D4-489C-8243-9D634D64F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0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33A99-749A-4634-9B52-097B68E4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Doporučená četba: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DE3E47-6C31-4152-954F-85602B018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IVK</a:t>
            </a:r>
          </a:p>
          <a:p>
            <a:r>
              <a:rPr lang="cs-CZ" dirty="0"/>
              <a:t>„Muž, který nevrhá stín“ – Vadim Petrov</a:t>
            </a:r>
          </a:p>
          <a:p>
            <a:r>
              <a:rPr lang="cs-CZ" dirty="0"/>
              <a:t>„Bez iluzí svět kolem nás“ – Jiří Weigl</a:t>
            </a:r>
          </a:p>
          <a:p>
            <a:r>
              <a:rPr lang="cs-CZ" dirty="0"/>
              <a:t>„Planeta Země, kruté místo k žití“ – Andor Šándor</a:t>
            </a:r>
          </a:p>
          <a:p>
            <a:r>
              <a:rPr lang="cs-CZ" dirty="0"/>
              <a:t>„Německo mýtus a realita“ – Aleš Valenta</a:t>
            </a:r>
          </a:p>
          <a:p>
            <a:r>
              <a:rPr lang="cs-CZ" dirty="0"/>
              <a:t>„Obrana demokracie před liberální demokracií“ – Václav Klauz, manifest IVK</a:t>
            </a:r>
          </a:p>
          <a:p>
            <a:endParaRPr lang="cs-CZ" dirty="0"/>
          </a:p>
        </p:txBody>
      </p:sp>
      <p:sp>
        <p:nvSpPr>
          <p:cNvPr id="6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id="{A4C912DE-172D-4D89-8E49-F773BBDFA8AC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7" name="Grafický objekt 6" descr="Svět">
            <a:extLst>
              <a:ext uri="{FF2B5EF4-FFF2-40B4-BE49-F238E27FC236}">
                <a16:creationId xmlns:a16="http://schemas.microsoft.com/office/drawing/2014/main" id="{0B161E63-7D75-4A01-AFFF-7FDDEE3F9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B46BBFB-198B-4EB7-9AB2-4E3CD1A8CFBE}"/>
                  </a:ext>
                </a:extLst>
              </p14:cNvPr>
              <p14:cNvContentPartPr/>
              <p14:nvPr/>
            </p14:nvContentPartPr>
            <p14:xfrm>
              <a:off x="3848040" y="2019240"/>
              <a:ext cx="323244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B46BBFB-198B-4EB7-9AB2-4E3CD1A8CF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8680" y="2009880"/>
                <a:ext cx="32511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92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Změna klimatu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740" y="1371081"/>
            <a:ext cx="9009017" cy="5290976"/>
          </a:xfrm>
        </p:spPr>
        <p:txBody>
          <a:bodyPr>
            <a:normAutofit fontScale="55000" lnSpcReduction="20000"/>
          </a:bodyPr>
          <a:lstStyle/>
          <a:p>
            <a:r>
              <a:rPr lang="cs-CZ" altLang="cs-CZ" dirty="0" err="1"/>
              <a:t>Vyběr</a:t>
            </a:r>
            <a:r>
              <a:rPr lang="cs-CZ" altLang="cs-CZ" dirty="0"/>
              <a:t> z </a:t>
            </a:r>
            <a:r>
              <a:rPr lang="cs-CZ" altLang="cs-CZ" b="1" dirty="0"/>
              <a:t>8 </a:t>
            </a:r>
            <a:r>
              <a:rPr lang="cs-CZ" altLang="cs-CZ" b="1" dirty="0" err="1"/>
              <a:t>klimatotvorných</a:t>
            </a:r>
            <a:r>
              <a:rPr lang="cs-CZ" altLang="cs-CZ" dirty="0"/>
              <a:t> faktorů: </a:t>
            </a:r>
          </a:p>
          <a:p>
            <a:pPr marL="0" indent="0" algn="ctr">
              <a:buNone/>
            </a:pPr>
            <a:r>
              <a:rPr lang="cs-CZ" altLang="cs-CZ" b="1" dirty="0"/>
              <a:t>Slunce &amp; vulkanická činnost &amp; atmosféra</a:t>
            </a:r>
          </a:p>
          <a:p>
            <a:pPr eaLnBrk="1" hangingPunct="1"/>
            <a:r>
              <a:rPr lang="cs-CZ" altLang="cs-CZ" b="1" dirty="0"/>
              <a:t>IPCC</a:t>
            </a:r>
            <a:r>
              <a:rPr lang="cs-CZ" altLang="cs-CZ" dirty="0"/>
              <a:t>: člověk je klíčovým hybatelem aktuální klimatické změny </a:t>
            </a:r>
          </a:p>
          <a:p>
            <a:r>
              <a:rPr lang="cs-CZ" altLang="cs-CZ" b="1" dirty="0"/>
              <a:t>NASA</a:t>
            </a:r>
            <a:r>
              <a:rPr lang="cs-CZ" altLang="cs-CZ" dirty="0"/>
              <a:t>: </a:t>
            </a:r>
          </a:p>
          <a:p>
            <a:pPr lvl="1"/>
            <a:r>
              <a:rPr lang="cs-CZ" altLang="cs-CZ" dirty="0"/>
              <a:t>Roky 2015, 2016 a 2017</a:t>
            </a:r>
            <a:r>
              <a:rPr lang="cs-CZ" altLang="cs-CZ" b="1" dirty="0"/>
              <a:t> </a:t>
            </a:r>
            <a:r>
              <a:rPr lang="cs-CZ" altLang="cs-CZ" dirty="0"/>
              <a:t>byly </a:t>
            </a:r>
            <a:r>
              <a:rPr lang="cs-CZ" altLang="cs-CZ" b="1" dirty="0"/>
              <a:t>globálně nejteplejší </a:t>
            </a:r>
            <a:r>
              <a:rPr lang="cs-CZ" altLang="cs-CZ" dirty="0"/>
              <a:t>v dějinách</a:t>
            </a:r>
            <a:r>
              <a:rPr lang="cs-CZ" altLang="cs-CZ" b="1" dirty="0"/>
              <a:t> </a:t>
            </a:r>
            <a:r>
              <a:rPr lang="cs-CZ" altLang="cs-CZ" dirty="0"/>
              <a:t>měření teploty od roku 1880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b="1" dirty="0"/>
              <a:t>Klimatické cykly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Statistické důkazy o periodickém vlivu </a:t>
            </a:r>
            <a:r>
              <a:rPr lang="cs-CZ" b="1" dirty="0"/>
              <a:t>Jupitera a Venuše </a:t>
            </a:r>
            <a:r>
              <a:rPr lang="cs-CZ" dirty="0"/>
              <a:t>na pozemské klima "</a:t>
            </a:r>
            <a:r>
              <a:rPr lang="cs-CZ" b="1" dirty="0"/>
              <a:t>cyklus" 405 tisíc let</a:t>
            </a:r>
          </a:p>
          <a:p>
            <a:pPr lvl="1"/>
            <a:r>
              <a:rPr lang="cs-CZ" b="1" dirty="0" err="1"/>
              <a:t>Milankovičovy</a:t>
            </a:r>
            <a:r>
              <a:rPr lang="cs-CZ" b="1" dirty="0"/>
              <a:t> cykly</a:t>
            </a:r>
            <a:r>
              <a:rPr lang="cs-CZ" altLang="cs-CZ" dirty="0"/>
              <a:t>: oběh osy zemské 26 tis. let + sklon osy ~ 41 tis. Let + změna dráhy ~ až 127 tis. let</a:t>
            </a:r>
          </a:p>
          <a:p>
            <a:pPr lvl="1"/>
            <a:r>
              <a:rPr lang="cs-CZ" altLang="cs-CZ" b="1" dirty="0"/>
              <a:t>Model elektro magnetické aktivity Slunce:</a:t>
            </a:r>
          </a:p>
          <a:p>
            <a:pPr lvl="2"/>
            <a:r>
              <a:rPr lang="cs-CZ" altLang="cs-CZ" b="1" dirty="0"/>
              <a:t>sluneční aktivita </a:t>
            </a:r>
            <a:r>
              <a:rPr lang="cs-CZ" altLang="cs-CZ" dirty="0"/>
              <a:t>po roce 2021</a:t>
            </a:r>
            <a:r>
              <a:rPr lang="cs-CZ" altLang="cs-CZ" b="1" dirty="0"/>
              <a:t> klesne o 60 %</a:t>
            </a:r>
          </a:p>
          <a:p>
            <a:pPr lvl="2"/>
            <a:r>
              <a:rPr lang="cs-CZ" altLang="cs-CZ" b="1" dirty="0"/>
              <a:t>teploty začnou klesat už v roce 2021 </a:t>
            </a:r>
            <a:r>
              <a:rPr lang="cs-CZ" altLang="cs-CZ" dirty="0"/>
              <a:t>a pokles magnetických vln </a:t>
            </a:r>
            <a:r>
              <a:rPr lang="cs-CZ" altLang="cs-CZ" b="1" dirty="0"/>
              <a:t>potrvá 30 let</a:t>
            </a:r>
          </a:p>
          <a:p>
            <a:pPr lvl="1"/>
            <a:r>
              <a:rPr lang="cs-CZ" dirty="0"/>
              <a:t>V</a:t>
            </a:r>
            <a:r>
              <a:rPr lang="cs-CZ" b="1" dirty="0"/>
              <a:t>ulkanické erupce: cyklus  </a:t>
            </a:r>
            <a:r>
              <a:rPr lang="cs-CZ" dirty="0"/>
              <a:t>od </a:t>
            </a:r>
            <a:r>
              <a:rPr lang="cs-CZ" b="1" dirty="0"/>
              <a:t>5 do 17 tis</a:t>
            </a:r>
            <a:r>
              <a:rPr lang="cs-CZ" dirty="0"/>
              <a:t>. let, poslední </a:t>
            </a:r>
            <a:r>
              <a:rPr lang="cs-CZ" b="1" dirty="0" err="1"/>
              <a:t>supererupce</a:t>
            </a:r>
            <a:r>
              <a:rPr lang="cs-CZ" b="1" dirty="0"/>
              <a:t> pře 30 tis. Let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měsíční slapy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cyklus 18,6 let</a:t>
            </a:r>
          </a:p>
          <a:p>
            <a:r>
              <a:rPr lang="cs-CZ" sz="2900" b="1" dirty="0"/>
              <a:t>Arktické tryskové proudění:</a:t>
            </a:r>
          </a:p>
          <a:p>
            <a:pPr lvl="1"/>
            <a:r>
              <a:rPr lang="cs-CZ" dirty="0"/>
              <a:t>Poháněno teplotním rozdílem mezi Arktidou a okolím a ten se zmenšuje</a:t>
            </a:r>
          </a:p>
          <a:p>
            <a:r>
              <a:rPr lang="cs-CZ" b="1" dirty="0"/>
              <a:t>Oceánská cirkulace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Oceánská cirkulace mohla v událostech minulých týdnů sehrát také roli, obzvláště Golfský proud.</a:t>
            </a:r>
          </a:p>
          <a:p>
            <a:pPr lvl="1"/>
            <a:endParaRPr lang="cs-CZ" dirty="0"/>
          </a:p>
          <a:p>
            <a:r>
              <a:rPr lang="cs-CZ" b="1" dirty="0"/>
              <a:t>Družice: </a:t>
            </a:r>
            <a:r>
              <a:rPr lang="cs-CZ" dirty="0"/>
              <a:t>nárůstu koncentrace CO</a:t>
            </a:r>
            <a:r>
              <a:rPr lang="cs-CZ" baseline="-25000" dirty="0"/>
              <a:t>2</a:t>
            </a:r>
            <a:r>
              <a:rPr lang="cs-CZ" dirty="0"/>
              <a:t> v současnosti nejvíc přispívají </a:t>
            </a:r>
            <a:r>
              <a:rPr lang="cs-CZ" b="1" dirty="0"/>
              <a:t>tropické oblasti</a:t>
            </a:r>
          </a:p>
          <a:p>
            <a:pPr lvl="2"/>
            <a:r>
              <a:rPr lang="cs-CZ" dirty="0"/>
              <a:t>pralesy Jižní Ameriky, Afriky a Indonésie uvolnily v roce 2015 asi o 2,5 miliardy tun oxidu uhličitého víc než v roce 2011</a:t>
            </a:r>
          </a:p>
          <a:p>
            <a:r>
              <a:rPr lang="cs-CZ" altLang="cs-CZ" b="1" dirty="0"/>
              <a:t>Evropa: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Evropa dnes původcem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9 %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emisí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 roce 2030 předpoklad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6 %</a:t>
            </a:r>
            <a:endParaRPr lang="cs-CZ" b="1" dirty="0"/>
          </a:p>
          <a:p>
            <a:pPr lvl="1"/>
            <a:endParaRPr lang="cs-CZ" altLang="cs-CZ" b="1" dirty="0"/>
          </a:p>
          <a:p>
            <a:endParaRPr lang="cs-CZ" altLang="cs-CZ" dirty="0"/>
          </a:p>
        </p:txBody>
      </p:sp>
      <p:pic>
        <p:nvPicPr>
          <p:cNvPr id="6" name="Obrázek 5">
            <a:hlinkClick r:id="rId3" action="ppaction://hlinksldjump"/>
            <a:extLst>
              <a:ext uri="{FF2B5EF4-FFF2-40B4-BE49-F238E27FC236}">
                <a16:creationId xmlns:a16="http://schemas.microsoft.com/office/drawing/2014/main" id="{4ADE0065-1E10-469D-B3A6-4E1FEC8B1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082" y="459596"/>
            <a:ext cx="1329043" cy="865707"/>
          </a:xfrm>
          <a:prstGeom prst="rect">
            <a:avLst/>
          </a:prstGeom>
        </p:spPr>
      </p:pic>
      <p:pic>
        <p:nvPicPr>
          <p:cNvPr id="7" name="Grafický objekt 6" descr="Částečně zataženo">
            <a:extLst>
              <a:ext uri="{FF2B5EF4-FFF2-40B4-BE49-F238E27FC236}">
                <a16:creationId xmlns:a16="http://schemas.microsoft.com/office/drawing/2014/main" id="{57B7B3EE-8126-45CB-A4EC-5DF07F926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0357" y="410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8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558E9-452F-4AD3-943B-3C17BCAE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Klima prostřednictvím družic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BA8F98-E708-418A-B1F6-9C7FA8C0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082" y="459596"/>
            <a:ext cx="1329043" cy="865707"/>
          </a:xfrm>
          <a:prstGeom prst="rect">
            <a:avLst/>
          </a:prstGeom>
        </p:spPr>
      </p:pic>
      <p:pic>
        <p:nvPicPr>
          <p:cNvPr id="5" name="Zástupný symbol pro obsah 4" descr="https://www.stoplusjednicka.cz/sites/default/files/styles/full/public/obrazky/2019/02/02.jpg?itok=CBPHZoyD">
            <a:extLst>
              <a:ext uri="{FF2B5EF4-FFF2-40B4-BE49-F238E27FC236}">
                <a16:creationId xmlns:a16="http://schemas.microsoft.com/office/drawing/2014/main" id="{39DD421E-98F5-41DA-8AE1-EA26CBE474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4" y="1785159"/>
            <a:ext cx="9134348" cy="479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cký objekt 5" descr="Částečně zataženo">
            <a:extLst>
              <a:ext uri="{FF2B5EF4-FFF2-40B4-BE49-F238E27FC236}">
                <a16:creationId xmlns:a16="http://schemas.microsoft.com/office/drawing/2014/main" id="{7AFF0A7E-6187-4D81-87E6-7D91372CD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0357" y="410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CDC4C-50BA-455B-BE9C-6E0509F3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Důsledky klimatických změn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52719B-6980-4CB5-8C9D-F4B87F50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b="1" dirty="0"/>
              <a:t>Evropa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Vlny veder v Evropě - na svědomí </a:t>
            </a:r>
            <a:r>
              <a:rPr lang="cs-CZ" altLang="cs-CZ" b="1" dirty="0"/>
              <a:t>víc lidských životů </a:t>
            </a:r>
            <a:r>
              <a:rPr lang="cs-CZ" altLang="cs-CZ" dirty="0"/>
              <a:t>než mrazy</a:t>
            </a:r>
          </a:p>
          <a:p>
            <a:pPr lvl="1"/>
            <a:r>
              <a:rPr lang="cs-CZ" b="1" dirty="0"/>
              <a:t>Sucho ohrožuje 20 % rozlohy Evropy</a:t>
            </a:r>
          </a:p>
          <a:p>
            <a:pPr lvl="1"/>
            <a:r>
              <a:rPr lang="cs-CZ" dirty="0"/>
              <a:t>2018: Evropská unie vyplatila ze </a:t>
            </a:r>
            <a:r>
              <a:rPr lang="cs-CZ" b="1" dirty="0"/>
              <a:t>záchranného fondu </a:t>
            </a:r>
            <a:r>
              <a:rPr lang="cs-CZ" dirty="0"/>
              <a:t>při loňských 80 katastrofách ve 24 členských státech víc než </a:t>
            </a:r>
            <a:r>
              <a:rPr lang="cs-CZ" b="1" dirty="0"/>
              <a:t>5,2 miliardy eur </a:t>
            </a:r>
            <a:r>
              <a:rPr lang="cs-CZ" dirty="0"/>
              <a:t>(130 miliard korun)</a:t>
            </a:r>
            <a:r>
              <a:rPr lang="cs-CZ" altLang="cs-CZ" dirty="0"/>
              <a:t> </a:t>
            </a:r>
          </a:p>
          <a:p>
            <a:pPr lvl="2"/>
            <a:r>
              <a:rPr lang="cs-CZ" altLang="cs-CZ" sz="2500" dirty="0"/>
              <a:t>Povodně </a:t>
            </a:r>
            <a:r>
              <a:rPr lang="cs-CZ" dirty="0"/>
              <a:t>v minulém roce: Bulharsku a Litvě, požáry v Řecku a bouřky v Polsku </a:t>
            </a:r>
          </a:p>
          <a:p>
            <a:pPr lvl="2"/>
            <a:r>
              <a:rPr lang="cs-CZ" dirty="0"/>
              <a:t>Celkové škody: </a:t>
            </a:r>
            <a:r>
              <a:rPr lang="cs-CZ" b="1" dirty="0"/>
              <a:t>85 mld. USD</a:t>
            </a:r>
          </a:p>
          <a:p>
            <a:r>
              <a:rPr lang="cs-CZ" b="1" dirty="0"/>
              <a:t>Klima v ČR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2013: v červenci zaznamenalo Česko </a:t>
            </a:r>
            <a:r>
              <a:rPr lang="cs-CZ" b="1" dirty="0"/>
              <a:t>nejsušší týden</a:t>
            </a:r>
            <a:r>
              <a:rPr lang="cs-CZ" dirty="0"/>
              <a:t> za 60 let</a:t>
            </a:r>
          </a:p>
          <a:p>
            <a:pPr lvl="1"/>
            <a:r>
              <a:rPr lang="cs-CZ" dirty="0"/>
              <a:t>2014: celý červenec </a:t>
            </a:r>
            <a:r>
              <a:rPr lang="cs-CZ" b="1" dirty="0"/>
              <a:t>vydatně pršelo</a:t>
            </a:r>
          </a:p>
          <a:p>
            <a:pPr lvl="1"/>
            <a:r>
              <a:rPr lang="cs-CZ" dirty="0"/>
              <a:t>2015: </a:t>
            </a:r>
            <a:r>
              <a:rPr lang="cs-CZ" b="1" dirty="0"/>
              <a:t>nejteplejším rokem </a:t>
            </a:r>
            <a:r>
              <a:rPr lang="cs-CZ" dirty="0"/>
              <a:t>v historii</a:t>
            </a:r>
          </a:p>
          <a:p>
            <a:pPr lvl="1"/>
            <a:r>
              <a:rPr lang="cs-CZ" dirty="0"/>
              <a:t>2017: </a:t>
            </a:r>
            <a:r>
              <a:rPr lang="cs-CZ" b="1" dirty="0"/>
              <a:t>suchem ohrožena polovina </a:t>
            </a:r>
            <a:r>
              <a:rPr lang="cs-CZ" dirty="0"/>
              <a:t>republiky</a:t>
            </a:r>
          </a:p>
        </p:txBody>
      </p:sp>
      <p:pic>
        <p:nvPicPr>
          <p:cNvPr id="6" name="Obrázek 5">
            <a:hlinkClick r:id="rId2" action="ppaction://hlinksldjump"/>
            <a:extLst>
              <a:ext uri="{FF2B5EF4-FFF2-40B4-BE49-F238E27FC236}">
                <a16:creationId xmlns:a16="http://schemas.microsoft.com/office/drawing/2014/main" id="{6C6FD0A2-E15D-471F-9945-46CDE48DA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082" y="459596"/>
            <a:ext cx="1329043" cy="865707"/>
          </a:xfrm>
          <a:prstGeom prst="rect">
            <a:avLst/>
          </a:prstGeom>
        </p:spPr>
      </p:pic>
      <p:pic>
        <p:nvPicPr>
          <p:cNvPr id="7" name="Grafický objekt 6" descr="Částečně zataženo">
            <a:extLst>
              <a:ext uri="{FF2B5EF4-FFF2-40B4-BE49-F238E27FC236}">
                <a16:creationId xmlns:a16="http://schemas.microsoft.com/office/drawing/2014/main" id="{E9EAA99C-5698-43A4-9E96-2D816CB42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0357" y="410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9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 descr="Zdvižená ruka">
            <a:extLst>
              <a:ext uri="{FF2B5EF4-FFF2-40B4-BE49-F238E27FC236}">
                <a16:creationId xmlns:a16="http://schemas.microsoft.com/office/drawing/2014/main" id="{C1A5530D-0D41-4AF4-A3F7-B67693E41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0" y="2352675"/>
            <a:ext cx="1962150" cy="196215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296BF5-634C-4542-8FE2-83076F3BF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84775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E140AD2-93C3-4B9D-8F29-A859E615BB2A}"/>
              </a:ext>
            </a:extLst>
          </p:cNvPr>
          <p:cNvSpPr txBox="1"/>
          <p:nvPr/>
        </p:nvSpPr>
        <p:spPr>
          <a:xfrm>
            <a:off x="5491163" y="3333750"/>
            <a:ext cx="17240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/>
              <a:t>SPOLEČNOST</a:t>
            </a:r>
          </a:p>
        </p:txBody>
      </p:sp>
    </p:spTree>
    <p:extLst>
      <p:ext uri="{BB962C8B-B14F-4D97-AF65-F5344CB8AC3E}">
        <p14:creationId xmlns:p14="http://schemas.microsoft.com/office/powerpoint/2010/main" val="218946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b="1" dirty="0"/>
              <a:t>Kůrovec 2015 - 2018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Sever Moravy a ve Slezska: největší kůrovcová kalamita v historii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 descr="http://eagri.cz/public/web/file/578623/TZ_Kurovec_2018___priloha_1___Rizikove_oblasti_kurovcove_gradace.jpg">
            <a:extLst>
              <a:ext uri="{FF2B5EF4-FFF2-40B4-BE49-F238E27FC236}">
                <a16:creationId xmlns:a16="http://schemas.microsoft.com/office/drawing/2014/main" id="{24FCB4EE-B364-4EDA-B10C-A5FBBDEA84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694273"/>
            <a:ext cx="5760720" cy="362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hlinkClick r:id="rId4" action="ppaction://hlinksldjump"/>
            <a:extLst>
              <a:ext uri="{FF2B5EF4-FFF2-40B4-BE49-F238E27FC236}">
                <a16:creationId xmlns:a16="http://schemas.microsoft.com/office/drawing/2014/main" id="{85151A40-5557-45A1-9FCD-E49B06284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8082" y="459596"/>
            <a:ext cx="1329043" cy="865707"/>
          </a:xfrm>
          <a:prstGeom prst="rect">
            <a:avLst/>
          </a:prstGeom>
        </p:spPr>
      </p:pic>
      <p:pic>
        <p:nvPicPr>
          <p:cNvPr id="8" name="Grafický objekt 7" descr="Částečně zataženo">
            <a:extLst>
              <a:ext uri="{FF2B5EF4-FFF2-40B4-BE49-F238E27FC236}">
                <a16:creationId xmlns:a16="http://schemas.microsoft.com/office/drawing/2014/main" id="{42FAD588-D6E0-41E9-961A-E83D1BA96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0357" y="41090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2E2D1-8E23-4187-A96D-6152746E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Dilema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0D87B3-ED66-4C2B-8511-DDD078D9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Oteplování v důsledku dalšího růst CO</a:t>
            </a:r>
            <a:r>
              <a:rPr lang="cs-CZ" b="1" baseline="-25000" dirty="0"/>
              <a:t>2</a:t>
            </a:r>
            <a:r>
              <a:rPr lang="cs-CZ" b="1" dirty="0"/>
              <a:t>?</a:t>
            </a:r>
          </a:p>
          <a:p>
            <a:pPr lvl="1"/>
            <a:r>
              <a:rPr lang="cs-CZ" dirty="0"/>
              <a:t>Ekologové za mez zániku civilizace považují </a:t>
            </a:r>
            <a:r>
              <a:rPr lang="cs-CZ" b="1" dirty="0"/>
              <a:t>450 </a:t>
            </a:r>
            <a:r>
              <a:rPr lang="cs-CZ" b="1" dirty="0" err="1"/>
              <a:t>ppm</a:t>
            </a:r>
            <a:r>
              <a:rPr lang="cs-CZ" b="1" dirty="0"/>
              <a:t> CO</a:t>
            </a:r>
            <a:r>
              <a:rPr lang="cs-CZ" b="1" baseline="-25000" dirty="0"/>
              <a:t>2</a:t>
            </a:r>
            <a:r>
              <a:rPr lang="cs-CZ" b="1" dirty="0"/>
              <a:t>  </a:t>
            </a:r>
          </a:p>
          <a:p>
            <a:pPr marL="457200" lvl="1" indent="0">
              <a:buNone/>
            </a:pPr>
            <a:r>
              <a:rPr lang="cs-CZ" dirty="0"/>
              <a:t>=&gt; emotivní řešení s vysokými náklady</a:t>
            </a:r>
          </a:p>
          <a:p>
            <a:r>
              <a:rPr lang="cs-CZ" b="1" dirty="0"/>
              <a:t>Chladnější období?</a:t>
            </a:r>
          </a:p>
          <a:p>
            <a:pPr lvl="1"/>
            <a:r>
              <a:rPr lang="cs-CZ" dirty="0"/>
              <a:t>Růst zeleně: </a:t>
            </a:r>
          </a:p>
          <a:p>
            <a:pPr lvl="2"/>
            <a:r>
              <a:rPr lang="cs-CZ" dirty="0"/>
              <a:t>na planetě Zemi o 5 % stromové zeleně více, než tomu bylo v roce 2000</a:t>
            </a:r>
          </a:p>
          <a:p>
            <a:pPr lvl="1"/>
            <a:r>
              <a:rPr lang="cs-CZ" dirty="0"/>
              <a:t>Pokles Sluneční aktivity</a:t>
            </a:r>
          </a:p>
          <a:p>
            <a:pPr marL="457200" lvl="1" indent="0">
              <a:buNone/>
            </a:pPr>
            <a:r>
              <a:rPr lang="cs-CZ" dirty="0"/>
              <a:t>=&gt; ochlazovací efekt</a:t>
            </a:r>
          </a:p>
          <a:p>
            <a:r>
              <a:rPr lang="cs-CZ" b="1" dirty="0"/>
              <a:t>Způsob reakce:</a:t>
            </a:r>
          </a:p>
          <a:p>
            <a:pPr lvl="1"/>
            <a:r>
              <a:rPr lang="cs-CZ" dirty="0"/>
              <a:t>Vysvětlení </a:t>
            </a:r>
            <a:r>
              <a:rPr lang="cs-CZ" b="1" dirty="0"/>
              <a:t>nárůstu koncentrace CO</a:t>
            </a:r>
            <a:r>
              <a:rPr lang="cs-CZ" b="1" baseline="-25000" dirty="0"/>
              <a:t>2</a:t>
            </a:r>
            <a:r>
              <a:rPr lang="cs-CZ" b="1" dirty="0"/>
              <a:t> </a:t>
            </a:r>
            <a:r>
              <a:rPr lang="cs-CZ" dirty="0"/>
              <a:t>v tropických oblastí?</a:t>
            </a:r>
          </a:p>
          <a:p>
            <a:pPr lvl="1"/>
            <a:r>
              <a:rPr lang="cs-CZ" dirty="0"/>
              <a:t>Růst ceny skleníkových plynů v </a:t>
            </a:r>
            <a:r>
              <a:rPr lang="cs-CZ" b="1" dirty="0"/>
              <a:t>ETS z 5 na 30 €/ tuna </a:t>
            </a:r>
            <a:r>
              <a:rPr lang="cs-CZ" dirty="0"/>
              <a:t>a jak to bude dále?</a:t>
            </a:r>
          </a:p>
          <a:p>
            <a:pPr marL="457200" lvl="1" indent="0">
              <a:buNone/>
            </a:pPr>
            <a:r>
              <a:rPr lang="cs-CZ" dirty="0"/>
              <a:t>=&gt; vysoké společenské náklady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hlinkClick r:id="rId3" action="ppaction://hlinksldjump"/>
            <a:extLst>
              <a:ext uri="{FF2B5EF4-FFF2-40B4-BE49-F238E27FC236}">
                <a16:creationId xmlns:a16="http://schemas.microsoft.com/office/drawing/2014/main" id="{BD24633C-EA74-489A-8756-3B66A2E4E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082" y="459596"/>
            <a:ext cx="1329043" cy="865707"/>
          </a:xfrm>
          <a:prstGeom prst="rect">
            <a:avLst/>
          </a:prstGeom>
        </p:spPr>
      </p:pic>
      <p:pic>
        <p:nvPicPr>
          <p:cNvPr id="7" name="Grafický objekt 6" descr="Částečně zataženo">
            <a:extLst>
              <a:ext uri="{FF2B5EF4-FFF2-40B4-BE49-F238E27FC236}">
                <a16:creationId xmlns:a16="http://schemas.microsoft.com/office/drawing/2014/main" id="{98B09E88-EFF5-44E3-A4F8-1DC221C5D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0357" y="410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6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C4E76-06DC-4A5F-9017-576C2CEE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CEBA07-EC4E-4F1B-BBA3-5ED23DF40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Změna klimatu bude hrát stále větší roli v životě společnosti a </a:t>
            </a:r>
            <a:br>
              <a:rPr lang="cs-CZ" dirty="0"/>
            </a:br>
            <a:r>
              <a:rPr lang="cs-CZ" dirty="0"/>
              <a:t>v ekonomice ČR</a:t>
            </a:r>
          </a:p>
          <a:p>
            <a:r>
              <a:rPr lang="cs-CZ" dirty="0"/>
              <a:t>V budoucnu předpokládejme extrémní výkyvy, ale nevíme jakým směrem se posune klima:</a:t>
            </a:r>
          </a:p>
          <a:p>
            <a:pPr lvl="1"/>
            <a:r>
              <a:rPr lang="cs-CZ" dirty="0"/>
              <a:t>Nejistota zvýší celospolečenské náklady a sníží účinnost dnes přijatých opatření např.:</a:t>
            </a:r>
          </a:p>
          <a:p>
            <a:pPr lvl="2"/>
            <a:r>
              <a:rPr lang="cs-CZ" dirty="0"/>
              <a:t>propojení vodárenských soustav</a:t>
            </a:r>
          </a:p>
          <a:p>
            <a:pPr lvl="2"/>
            <a:r>
              <a:rPr lang="cs-CZ" dirty="0"/>
              <a:t>výstavba nádrží</a:t>
            </a:r>
          </a:p>
          <a:p>
            <a:pPr lvl="2"/>
            <a:r>
              <a:rPr lang="cs-CZ" dirty="0"/>
              <a:t>zachycování vody v krajině</a:t>
            </a:r>
          </a:p>
          <a:p>
            <a:r>
              <a:rPr lang="cs-CZ" dirty="0" err="1"/>
              <a:t>Geoenginnering</a:t>
            </a:r>
            <a:r>
              <a:rPr lang="cs-CZ" dirty="0"/>
              <a:t> – vypouštění aerosolů do ovzduší?</a:t>
            </a:r>
          </a:p>
        </p:txBody>
      </p:sp>
      <p:pic>
        <p:nvPicPr>
          <p:cNvPr id="4" name="Obrázek 3">
            <a:hlinkClick r:id="rId3" action="ppaction://hlinksldjump"/>
            <a:extLst>
              <a:ext uri="{FF2B5EF4-FFF2-40B4-BE49-F238E27FC236}">
                <a16:creationId xmlns:a16="http://schemas.microsoft.com/office/drawing/2014/main" id="{07EEDB5A-38B9-492F-9FF1-C2263C0E6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082" y="459596"/>
            <a:ext cx="1329043" cy="865707"/>
          </a:xfrm>
          <a:prstGeom prst="rect">
            <a:avLst/>
          </a:prstGeom>
        </p:spPr>
      </p:pic>
      <p:pic>
        <p:nvPicPr>
          <p:cNvPr id="5" name="Grafický objekt 4" descr="Částečně zataženo">
            <a:extLst>
              <a:ext uri="{FF2B5EF4-FFF2-40B4-BE49-F238E27FC236}">
                <a16:creationId xmlns:a16="http://schemas.microsoft.com/office/drawing/2014/main" id="{8CB2D7E0-8099-48E6-8827-93A7EFE6B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0357" y="410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A975E-28D2-4BBC-8767-B2D1DA16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ČR, kritické přírodní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E9E26A-DA2D-4C30-BCFF-809AA1BA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Kritické suroviny a zdroje, otázka národní bezpečnosti:  </a:t>
            </a:r>
          </a:p>
          <a:p>
            <a:pPr lvl="1"/>
            <a:r>
              <a:rPr lang="cs-CZ" dirty="0"/>
              <a:t>Vzácné kovy - </a:t>
            </a:r>
            <a:r>
              <a:rPr lang="cs-CZ" b="1" dirty="0"/>
              <a:t>recyklace, cirkulární ekonomika</a:t>
            </a:r>
            <a:r>
              <a:rPr lang="cs-CZ" dirty="0"/>
              <a:t>? </a:t>
            </a:r>
          </a:p>
          <a:p>
            <a:pPr lvl="2"/>
            <a:r>
              <a:rPr lang="cs-CZ" dirty="0"/>
              <a:t>USA, národní bezpečnost: projekt výzkum a vývoj recyklace lithium-iontových baterií (za 15 mld. USD)</a:t>
            </a:r>
          </a:p>
          <a:p>
            <a:pPr lvl="2"/>
            <a:r>
              <a:rPr lang="cs-CZ" dirty="0"/>
              <a:t>EU, ČR, důraz na znovuvyužití ?</a:t>
            </a:r>
          </a:p>
          <a:p>
            <a:r>
              <a:rPr lang="cs-CZ" dirty="0"/>
              <a:t>Kritické přírodní zdroje:</a:t>
            </a:r>
          </a:p>
          <a:p>
            <a:pPr lvl="1"/>
            <a:r>
              <a:rPr lang="cs-CZ" dirty="0"/>
              <a:t>Energie</a:t>
            </a:r>
          </a:p>
          <a:p>
            <a:pPr lvl="2"/>
            <a:r>
              <a:rPr lang="cs-CZ" dirty="0"/>
              <a:t>ropa/plyn – závislost na </a:t>
            </a:r>
            <a:r>
              <a:rPr lang="cs-CZ" b="1" dirty="0"/>
              <a:t>Rusku/ dovoz z USA</a:t>
            </a:r>
            <a:r>
              <a:rPr lang="cs-CZ" dirty="0"/>
              <a:t>?</a:t>
            </a:r>
          </a:p>
          <a:p>
            <a:pPr lvl="2"/>
            <a:r>
              <a:rPr lang="cs-CZ" dirty="0"/>
              <a:t>el. Energie – Německo - </a:t>
            </a:r>
            <a:r>
              <a:rPr lang="cs-CZ" b="1" dirty="0" err="1"/>
              <a:t>Energiewende</a:t>
            </a:r>
            <a:endParaRPr lang="cs-CZ" b="1" dirty="0"/>
          </a:p>
          <a:p>
            <a:pPr lvl="2"/>
            <a:r>
              <a:rPr lang="cs-CZ" b="1" dirty="0"/>
              <a:t>alternativní zdroje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Voda:</a:t>
            </a:r>
          </a:p>
          <a:p>
            <a:pPr lvl="2"/>
            <a:r>
              <a:rPr lang="cs-CZ" altLang="cs-CZ" b="1" dirty="0"/>
              <a:t>Česko</a:t>
            </a:r>
            <a:r>
              <a:rPr lang="cs-CZ" altLang="cs-CZ" dirty="0"/>
              <a:t> je z </a:t>
            </a:r>
            <a:r>
              <a:rPr lang="cs-CZ" altLang="cs-CZ" b="1" dirty="0"/>
              <a:t>jedné třetiny nepřímo závislé</a:t>
            </a:r>
            <a:r>
              <a:rPr lang="cs-CZ" altLang="cs-CZ" dirty="0"/>
              <a:t> na zahraničních vodních zdrojích</a:t>
            </a:r>
          </a:p>
          <a:p>
            <a:pPr lvl="2"/>
            <a:r>
              <a:rPr lang="cs-CZ" altLang="cs-CZ" dirty="0"/>
              <a:t>pro chod své ekonomiky zhruba </a:t>
            </a:r>
            <a:r>
              <a:rPr lang="cs-CZ" altLang="cs-CZ" b="1" dirty="0"/>
              <a:t>10,8 km</a:t>
            </a:r>
            <a:r>
              <a:rPr lang="cs-CZ" altLang="cs-CZ" b="1" baseline="30000" dirty="0"/>
              <a:t>3</a:t>
            </a:r>
            <a:r>
              <a:rPr lang="cs-CZ" altLang="cs-CZ" dirty="0"/>
              <a:t> vody</a:t>
            </a:r>
          </a:p>
          <a:p>
            <a:pPr lvl="2"/>
            <a:r>
              <a:rPr lang="cs-CZ" dirty="0"/>
              <a:t>na </a:t>
            </a:r>
            <a:r>
              <a:rPr lang="cs-CZ" b="1" dirty="0"/>
              <a:t>1/3 území </a:t>
            </a:r>
            <a:r>
              <a:rPr lang="cs-CZ" dirty="0"/>
              <a:t>se nachází </a:t>
            </a:r>
            <a:r>
              <a:rPr lang="cs-CZ" b="1" dirty="0"/>
              <a:t>80 % zásob </a:t>
            </a:r>
            <a:r>
              <a:rPr lang="cs-CZ" dirty="0"/>
              <a:t>spodní vody</a:t>
            </a:r>
          </a:p>
          <a:p>
            <a:pPr lvl="2"/>
            <a:r>
              <a:rPr lang="cs-CZ" b="1" dirty="0"/>
              <a:t>Kvalita vody</a:t>
            </a:r>
            <a:r>
              <a:rPr lang="cs-CZ" dirty="0"/>
              <a:t>: Ústav pro hydrodynamiku AV ČR/ SZÚ/ zdražování v důsledku technických opatření</a:t>
            </a:r>
          </a:p>
          <a:p>
            <a:pPr lvl="2"/>
            <a:r>
              <a:rPr lang="cs-CZ" b="1" dirty="0"/>
              <a:t>HAMR: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http://hamr.chmi.cz/hydroPOD.html</a:t>
            </a:r>
            <a:r>
              <a:rPr lang="cs-CZ" dirty="0"/>
              <a:t>, současný stav</a:t>
            </a:r>
          </a:p>
          <a:p>
            <a:pPr lvl="2"/>
            <a:endParaRPr lang="cs-CZ" dirty="0"/>
          </a:p>
        </p:txBody>
      </p:sp>
      <p:pic>
        <p:nvPicPr>
          <p:cNvPr id="10" name="Grafický objekt 9" descr="Recyklace">
            <a:hlinkClick r:id="rId4" action="ppaction://hlinksldjump"/>
            <a:extLst>
              <a:ext uri="{FF2B5EF4-FFF2-40B4-BE49-F238E27FC236}">
                <a16:creationId xmlns:a16="http://schemas.microsoft.com/office/drawing/2014/main" id="{86619114-F78C-4B3A-A7E0-76255085E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7913" y="515045"/>
            <a:ext cx="914400" cy="9144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43E16B3-3771-4043-B49E-6BE37F3046D2}"/>
              </a:ext>
            </a:extLst>
          </p:cNvPr>
          <p:cNvGrpSpPr/>
          <p:nvPr/>
        </p:nvGrpSpPr>
        <p:grpSpPr>
          <a:xfrm>
            <a:off x="10430189" y="540793"/>
            <a:ext cx="1327546" cy="862905"/>
            <a:chOff x="8426883" y="2997547"/>
            <a:chExt cx="1327546" cy="862905"/>
          </a:xfrm>
        </p:grpSpPr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3D87472A-5525-494F-B75C-3E1D205CCFB1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bdélník: se zakulacenými rohy 4">
              <a:extLst>
                <a:ext uri="{FF2B5EF4-FFF2-40B4-BE49-F238E27FC236}">
                  <a16:creationId xmlns:a16="http://schemas.microsoft.com/office/drawing/2014/main" id="{1E8E2E5F-6E3B-47EF-89EA-87BC77B4529E}"/>
                </a:ext>
              </a:extLst>
            </p:cNvPr>
            <p:cNvSpPr txBox="1"/>
            <p:nvPr/>
          </p:nvSpPr>
          <p:spPr>
            <a:xfrm>
              <a:off x="8469007" y="3039670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Surovinové</a:t>
              </a:r>
              <a:r>
                <a:rPr lang="cs-CZ" sz="1200" kern="1200" cap="all" baseline="0" dirty="0"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</a:t>
              </a:r>
              <a:br>
                <a:rPr lang="cs-CZ" sz="1200" kern="1200" cap="all" baseline="0" dirty="0"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cs-CZ" sz="1200" kern="1200" cap="all" baseline="0" dirty="0"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energetické  </a:t>
              </a:r>
              <a:r>
                <a:rPr lang="cs-CZ" sz="1200" kern="1200" cap="all" baseline="0" dirty="0">
                  <a:hlinkClick r:id="rId4" action="ppaction://hlinksldjump"/>
                </a:rPr>
                <a:t>zdroje</a:t>
              </a:r>
              <a:endParaRPr lang="cs-CZ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1791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b="1" dirty="0"/>
              <a:t>Čeká nás osud Polska?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33" r="5333"/>
          <a:stretch>
            <a:fillRect/>
          </a:stretch>
        </p:blipFill>
        <p:spPr>
          <a:xfrm>
            <a:off x="5054401" y="548681"/>
            <a:ext cx="5403273" cy="5688632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2154239" y="2057400"/>
            <a:ext cx="2949575" cy="44679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V Polsku je odhadem asi 120 ilegálních skládek,na které je ročně navezeno 400 000 tun odpadků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Největší požáry skládek za měsíc březen až květen 2018 v Polsku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Odpad z Německa, GB, Itálie, Švédsko a Rakousko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roce 2016 přes 828 000 tun, tedy 77 % celkového dovozu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Také z Nového Zélandu, Austrálie, </a:t>
            </a:r>
            <a:r>
              <a:rPr lang="pl-PL" dirty="0"/>
              <a:t>Nigérie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Zdroj č.4/2018 3T (www.tscr.cz)</a:t>
            </a:r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6" name="Grafický objekt 5" descr="Recyklace">
            <a:hlinkClick r:id="rId3" action="ppaction://hlinksldjump"/>
            <a:extLst>
              <a:ext uri="{FF2B5EF4-FFF2-40B4-BE49-F238E27FC236}">
                <a16:creationId xmlns:a16="http://schemas.microsoft.com/office/drawing/2014/main" id="{083BA15B-1F22-4A07-AAFF-1165EBBA2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913" y="515045"/>
            <a:ext cx="914400" cy="914400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CAA6688-7DAF-417C-B2F6-36BC86C4D4DD}"/>
              </a:ext>
            </a:extLst>
          </p:cNvPr>
          <p:cNvGrpSpPr/>
          <p:nvPr/>
        </p:nvGrpSpPr>
        <p:grpSpPr>
          <a:xfrm>
            <a:off x="10430189" y="540793"/>
            <a:ext cx="1327546" cy="862905"/>
            <a:chOff x="8426883" y="2997547"/>
            <a:chExt cx="1327546" cy="862905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DC5C3C3F-F344-4B0D-87FF-E53CA22D6D3A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82A7C0CE-B04E-4EEA-8A01-3BFAA200BEBE}"/>
                </a:ext>
              </a:extLst>
            </p:cNvPr>
            <p:cNvSpPr txBox="1"/>
            <p:nvPr/>
          </p:nvSpPr>
          <p:spPr>
            <a:xfrm>
              <a:off x="8469007" y="3039670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>
                  <a:solidFill>
                    <a:schemeClr val="bg1"/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Surovinové</a:t>
              </a: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</a:t>
              </a:r>
              <a:b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energetické  </a:t>
              </a:r>
              <a:r>
                <a:rPr lang="cs-CZ" sz="1200" kern="1200" cap="all" baseline="0" dirty="0">
                  <a:hlinkClick r:id="rId3" action="ppaction://hlinksldjump"/>
                </a:rPr>
                <a:t>zdroje</a:t>
              </a:r>
              <a:endParaRPr lang="cs-CZ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25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7F8C9-8923-4D74-BFC7-8C489256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5318CC-1EC0-4002-BDD8-132BCB6A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05EC8E-7286-4C31-831A-673EB72F8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0"/>
            <a:ext cx="9144000" cy="6858000"/>
          </a:xfrm>
          <a:prstGeom prst="rect">
            <a:avLst/>
          </a:prstGeom>
        </p:spPr>
      </p:pic>
      <p:pic>
        <p:nvPicPr>
          <p:cNvPr id="9" name="Grafický objekt 8" descr="Recyklace">
            <a:hlinkClick r:id="rId4" action="ppaction://hlinksldjump"/>
            <a:extLst>
              <a:ext uri="{FF2B5EF4-FFF2-40B4-BE49-F238E27FC236}">
                <a16:creationId xmlns:a16="http://schemas.microsoft.com/office/drawing/2014/main" id="{10D04B4A-7011-4FFF-8F25-D9096A40F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7913" y="515045"/>
            <a:ext cx="914400" cy="91440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D4DAA104-3556-4870-9597-BB2033213A28}"/>
              </a:ext>
            </a:extLst>
          </p:cNvPr>
          <p:cNvGrpSpPr/>
          <p:nvPr/>
        </p:nvGrpSpPr>
        <p:grpSpPr>
          <a:xfrm>
            <a:off x="10430189" y="540793"/>
            <a:ext cx="1327546" cy="862905"/>
            <a:chOff x="8426883" y="2997547"/>
            <a:chExt cx="1327546" cy="862905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4925B3A7-F1A3-44DF-8A0F-D92D3A122F26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bdélník: se zakulacenými rohy 4">
              <a:extLst>
                <a:ext uri="{FF2B5EF4-FFF2-40B4-BE49-F238E27FC236}">
                  <a16:creationId xmlns:a16="http://schemas.microsoft.com/office/drawing/2014/main" id="{50B5CF9E-2943-4E79-82C7-1663C07FB313}"/>
                </a:ext>
              </a:extLst>
            </p:cNvPr>
            <p:cNvSpPr txBox="1"/>
            <p:nvPr/>
          </p:nvSpPr>
          <p:spPr>
            <a:xfrm>
              <a:off x="8469007" y="3039670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Surovinové</a:t>
              </a:r>
              <a:r>
                <a:rPr lang="cs-CZ" sz="1200" kern="1200" cap="all" baseline="0" dirty="0"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</a:t>
              </a:r>
              <a:br>
                <a:rPr lang="cs-CZ" sz="1200" kern="1200" cap="all" baseline="0" dirty="0"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cs-CZ" sz="1200" kern="1200" cap="all" baseline="0" dirty="0"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energetické  </a:t>
              </a:r>
              <a:r>
                <a:rPr lang="cs-CZ" sz="1200" kern="1200" cap="all" baseline="0" dirty="0">
                  <a:hlinkClick r:id="rId4" action="ppaction://hlinksldjump"/>
                </a:rPr>
                <a:t>zdroje</a:t>
              </a:r>
              <a:endParaRPr lang="cs-CZ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206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Květen 2018</a:t>
            </a:r>
          </a:p>
        </p:txBody>
      </p:sp>
      <p:pic>
        <p:nvPicPr>
          <p:cNvPr id="2050" name="Picture 2" descr="LaTB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14" y="1093994"/>
            <a:ext cx="9053891" cy="5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cký objekt 7" descr="Recyklace">
            <a:hlinkClick r:id="rId3" action="ppaction://hlinksldjump"/>
            <a:extLst>
              <a:ext uri="{FF2B5EF4-FFF2-40B4-BE49-F238E27FC236}">
                <a16:creationId xmlns:a16="http://schemas.microsoft.com/office/drawing/2014/main" id="{B7FDB37E-1A32-4A9A-B210-9E48C7EAF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913" y="515045"/>
            <a:ext cx="914400" cy="91440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48AB3E11-2DBB-4D43-A6AA-E2A009B1225F}"/>
              </a:ext>
            </a:extLst>
          </p:cNvPr>
          <p:cNvGrpSpPr/>
          <p:nvPr/>
        </p:nvGrpSpPr>
        <p:grpSpPr>
          <a:xfrm>
            <a:off x="10430189" y="540793"/>
            <a:ext cx="1327546" cy="862905"/>
            <a:chOff x="8426883" y="2997547"/>
            <a:chExt cx="1327546" cy="862905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D7DDBB47-59EE-4B40-8672-8F21F8F8BEBE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9408E1E5-63E8-4B87-9B8F-08ABEBF78D62}"/>
                </a:ext>
              </a:extLst>
            </p:cNvPr>
            <p:cNvSpPr txBox="1"/>
            <p:nvPr/>
          </p:nvSpPr>
          <p:spPr>
            <a:xfrm>
              <a:off x="8469007" y="3039670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>
                  <a:solidFill>
                    <a:schemeClr val="bg1"/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Surovinové</a:t>
              </a: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</a:t>
              </a:r>
              <a:b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energetické  </a:t>
              </a:r>
              <a:r>
                <a:rPr lang="cs-CZ" sz="1200" kern="1200" cap="all" baseline="0" dirty="0">
                  <a:hlinkClick r:id="rId3" action="ppaction://hlinksldjump"/>
                </a:rPr>
                <a:t>zdroje</a:t>
              </a:r>
              <a:endParaRPr lang="cs-CZ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89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b="1" dirty="0"/>
              <a:t>VÚV – výhled spotřeby vody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 časovém horizontu 2030 – 2050 lze očekávat značný </a:t>
            </a:r>
            <a:r>
              <a:rPr lang="cs-CZ" altLang="cs-CZ" b="1" dirty="0"/>
              <a:t>pokles potřeb vody pro energetiku</a:t>
            </a:r>
            <a:r>
              <a:rPr lang="cs-CZ" altLang="cs-CZ" dirty="0"/>
              <a:t> (3 ze 4 scénářů) </a:t>
            </a:r>
          </a:p>
          <a:p>
            <a:pPr eaLnBrk="1" hangingPunct="1"/>
            <a:r>
              <a:rPr lang="cs-CZ" altLang="cs-CZ" b="1" dirty="0"/>
              <a:t>stagnaci</a:t>
            </a:r>
            <a:r>
              <a:rPr lang="cs-CZ" altLang="cs-CZ" dirty="0"/>
              <a:t> (2 scénáře) či </a:t>
            </a:r>
            <a:r>
              <a:rPr lang="cs-CZ" altLang="cs-CZ" b="1" dirty="0"/>
              <a:t>pokles</a:t>
            </a:r>
            <a:r>
              <a:rPr lang="cs-CZ" altLang="cs-CZ" dirty="0"/>
              <a:t> (2 scénáře) odběrů pro </a:t>
            </a:r>
            <a:r>
              <a:rPr lang="cs-CZ" altLang="cs-CZ" b="1" dirty="0"/>
              <a:t>veřejné vodovody</a:t>
            </a:r>
            <a:endParaRPr lang="cs-CZ" altLang="cs-CZ" dirty="0"/>
          </a:p>
          <a:p>
            <a:pPr eaLnBrk="1" hangingPunct="1"/>
            <a:r>
              <a:rPr lang="cs-CZ" altLang="cs-CZ" b="1" dirty="0"/>
              <a:t>mírně zvýšenou</a:t>
            </a:r>
            <a:r>
              <a:rPr lang="cs-CZ" altLang="cs-CZ" dirty="0"/>
              <a:t> spotřeba vody pro </a:t>
            </a:r>
            <a:r>
              <a:rPr lang="cs-CZ" altLang="cs-CZ" b="1" dirty="0"/>
              <a:t>živočišnou produkci</a:t>
            </a:r>
            <a:r>
              <a:rPr lang="cs-CZ" altLang="cs-CZ" dirty="0"/>
              <a:t> </a:t>
            </a:r>
          </a:p>
        </p:txBody>
      </p:sp>
      <p:pic>
        <p:nvPicPr>
          <p:cNvPr id="4" name="Grafický objekt 3" descr="Recyklace">
            <a:extLst>
              <a:ext uri="{FF2B5EF4-FFF2-40B4-BE49-F238E27FC236}">
                <a16:creationId xmlns:a16="http://schemas.microsoft.com/office/drawing/2014/main" id="{134395DB-63BC-4C87-A50B-0072D17C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7913" y="515045"/>
            <a:ext cx="914400" cy="9144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E23CDB27-2784-4DD1-B665-705AF1510521}"/>
              </a:ext>
            </a:extLst>
          </p:cNvPr>
          <p:cNvGrpSpPr/>
          <p:nvPr/>
        </p:nvGrpSpPr>
        <p:grpSpPr>
          <a:xfrm>
            <a:off x="10430189" y="540793"/>
            <a:ext cx="1327546" cy="862905"/>
            <a:chOff x="8426883" y="2997547"/>
            <a:chExt cx="1327546" cy="862905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4E001302-3FCB-447E-A995-793BDE24D2BD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EF201CA8-B034-40AF-AB7F-6E4258E2F560}"/>
                </a:ext>
              </a:extLst>
            </p:cNvPr>
            <p:cNvSpPr txBox="1"/>
            <p:nvPr/>
          </p:nvSpPr>
          <p:spPr>
            <a:xfrm>
              <a:off x="8469007" y="3039671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/>
                <a:t>Surovinové a</a:t>
              </a:r>
              <a:br>
                <a:rPr lang="cs-CZ" sz="1200" kern="1200" cap="all" baseline="0" dirty="0"/>
              </a:br>
              <a:r>
                <a:rPr lang="cs-CZ" sz="1200" kern="1200" cap="all" baseline="0" dirty="0"/>
                <a:t> energetické  zdroje</a:t>
              </a:r>
              <a:endParaRPr lang="cs-CZ" sz="1200" kern="1200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ČZU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2977" y="1658045"/>
            <a:ext cx="9619525" cy="44889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Poslední století je </a:t>
            </a:r>
            <a:r>
              <a:rPr lang="cs-CZ" b="1" dirty="0"/>
              <a:t>Evropa, co se vlhkosti týče, na maximu</a:t>
            </a:r>
          </a:p>
          <a:p>
            <a:pPr lvl="1"/>
            <a:r>
              <a:rPr lang="cs-CZ" dirty="0"/>
              <a:t>Voda je nevhodně rozložena v čase a prostoru:</a:t>
            </a:r>
          </a:p>
          <a:p>
            <a:pPr lvl="2"/>
            <a:r>
              <a:rPr lang="cs-CZ" dirty="0"/>
              <a:t>posilování období extrémně bohatých na vodu se projevuje nejvíce </a:t>
            </a:r>
            <a:r>
              <a:rPr lang="cs-CZ" b="1" dirty="0"/>
              <a:t>na severu Evropy</a:t>
            </a:r>
            <a:r>
              <a:rPr lang="cs-CZ" dirty="0"/>
              <a:t>, zatímco </a:t>
            </a:r>
            <a:r>
              <a:rPr lang="cs-CZ" b="1" dirty="0"/>
              <a:t>jih Evropy spíše vysychá</a:t>
            </a:r>
          </a:p>
          <a:p>
            <a:pPr lvl="2"/>
            <a:r>
              <a:rPr lang="cs-CZ" dirty="0"/>
              <a:t>dekáda 1942-1952 byla ve Středozemí historicky nejsušší </a:t>
            </a:r>
          </a:p>
          <a:p>
            <a:pPr lvl="2"/>
            <a:r>
              <a:rPr lang="cs-CZ" dirty="0"/>
              <a:t>Vůbec nejhorší situace byla ve </a:t>
            </a:r>
            <a:r>
              <a:rPr lang="cs-CZ" b="1" dirty="0"/>
              <a:t>14. století</a:t>
            </a:r>
          </a:p>
          <a:p>
            <a:pPr lvl="1"/>
            <a:r>
              <a:rPr lang="cs-CZ" b="1" dirty="0"/>
              <a:t>Až vlhkosti ubyde - „odnese” to především jih Evropy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Grafický objekt 7" descr="Recyklace">
            <a:hlinkClick r:id="rId3" action="ppaction://hlinksldjump"/>
            <a:extLst>
              <a:ext uri="{FF2B5EF4-FFF2-40B4-BE49-F238E27FC236}">
                <a16:creationId xmlns:a16="http://schemas.microsoft.com/office/drawing/2014/main" id="{2A344CFD-0805-41BD-B4BE-7EF31BB93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913" y="515045"/>
            <a:ext cx="914400" cy="91440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74E396A-D5D8-491E-9248-AFA969B46EF0}"/>
              </a:ext>
            </a:extLst>
          </p:cNvPr>
          <p:cNvGrpSpPr/>
          <p:nvPr/>
        </p:nvGrpSpPr>
        <p:grpSpPr>
          <a:xfrm>
            <a:off x="10430189" y="540793"/>
            <a:ext cx="1327546" cy="862905"/>
            <a:chOff x="8426883" y="2997547"/>
            <a:chExt cx="1327546" cy="862905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F3D2B6E3-079C-42E4-AD87-FABFC2C8A6B9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BE11687D-2503-4BA0-8FF9-00E5C6F9E8D7}"/>
                </a:ext>
              </a:extLst>
            </p:cNvPr>
            <p:cNvSpPr txBox="1"/>
            <p:nvPr/>
          </p:nvSpPr>
          <p:spPr>
            <a:xfrm>
              <a:off x="8469007" y="3039670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>
                  <a:solidFill>
                    <a:schemeClr val="bg1"/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Surovinové</a:t>
              </a: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</a:t>
              </a:r>
              <a:b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energetické  </a:t>
              </a:r>
              <a:r>
                <a:rPr lang="cs-CZ" sz="1200" kern="1200" cap="all" baseline="0" dirty="0">
                  <a:hlinkClick r:id="rId3" action="ppaction://hlinksldjump"/>
                </a:rPr>
                <a:t>zdroje</a:t>
              </a:r>
              <a:endParaRPr lang="cs-CZ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405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A2DC3-F98E-47EF-87FE-7AAE65DB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Energetika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E69264-F8F2-4023-8913-B7BB91C8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569"/>
            <a:ext cx="10515600" cy="470539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Americký zájem v ČR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Dostavba Dukovan – výstavba do roku 2060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Westinghous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 Korejci?</a:t>
            </a:r>
            <a:endParaRPr lang="cs-CZ" dirty="0"/>
          </a:p>
          <a:p>
            <a:pPr lvl="1"/>
            <a:r>
              <a:rPr lang="cs-CZ" dirty="0"/>
              <a:t>Výzkum malých modulárních reaktorů - </a:t>
            </a:r>
            <a:r>
              <a:rPr lang="cs-CZ" b="1" dirty="0"/>
              <a:t>Centrum výzkumu Řež</a:t>
            </a:r>
          </a:p>
          <a:p>
            <a:pPr lvl="1"/>
            <a:r>
              <a:rPr lang="cs-CZ" dirty="0"/>
              <a:t>Výzkum jaderné fúze na bázi TOKAMAK - </a:t>
            </a:r>
            <a:r>
              <a:rPr lang="cs-CZ" b="1" dirty="0"/>
              <a:t>Pražský Ústav fyziky plazmatu </a:t>
            </a:r>
          </a:p>
          <a:p>
            <a:r>
              <a:rPr lang="cs-CZ" b="1" dirty="0"/>
              <a:t>Nesouhlas</a:t>
            </a:r>
            <a:r>
              <a:rPr lang="cs-CZ" dirty="0"/>
              <a:t> s </a:t>
            </a:r>
            <a:r>
              <a:rPr lang="cs-CZ" dirty="0" err="1"/>
              <a:t>Nord</a:t>
            </a:r>
            <a:r>
              <a:rPr lang="cs-CZ" dirty="0"/>
              <a:t> </a:t>
            </a:r>
            <a:r>
              <a:rPr lang="cs-CZ" dirty="0" err="1"/>
              <a:t>Stream</a:t>
            </a:r>
            <a:r>
              <a:rPr lang="cs-CZ" dirty="0"/>
              <a:t> 2 z politických důvodů: </a:t>
            </a:r>
          </a:p>
          <a:p>
            <a:pPr lvl="1"/>
            <a:r>
              <a:rPr lang="cs-CZ" dirty="0"/>
              <a:t>USA + EP (prohlášení)</a:t>
            </a:r>
          </a:p>
          <a:p>
            <a:r>
              <a:rPr lang="cs-CZ" dirty="0"/>
              <a:t>Přínosy </a:t>
            </a:r>
            <a:r>
              <a:rPr lang="cs-CZ" dirty="0" err="1"/>
              <a:t>Nord</a:t>
            </a:r>
            <a:r>
              <a:rPr lang="cs-CZ" dirty="0"/>
              <a:t> </a:t>
            </a:r>
            <a:r>
              <a:rPr lang="cs-CZ" dirty="0" err="1"/>
              <a:t>Stream</a:t>
            </a:r>
            <a:r>
              <a:rPr lang="cs-CZ" dirty="0"/>
              <a:t> 2:</a:t>
            </a:r>
          </a:p>
          <a:p>
            <a:pPr lvl="1"/>
            <a:r>
              <a:rPr lang="cs-CZ" dirty="0"/>
              <a:t>Posiluje energetikou soustavu Evropy</a:t>
            </a:r>
          </a:p>
          <a:p>
            <a:pPr lvl="1"/>
            <a:r>
              <a:rPr lang="cs-CZ" dirty="0"/>
              <a:t>Vytváří pružný systém reakce:  Německo, Česko, Slovensko, Rakousko (</a:t>
            </a:r>
            <a:r>
              <a:rPr lang="cs-CZ" dirty="0" err="1"/>
              <a:t>Baumgarten</a:t>
            </a:r>
            <a:r>
              <a:rPr lang="cs-CZ" dirty="0"/>
              <a:t>), Itálie, jihovýchodní Evropa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Evropský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energetický balíček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Energetickou účinnost &amp; náročnost budov &amp; trh s elektřinou  &amp; podíl OZE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snížení emisí CO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40 % do roku 2030 oproti 1990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podíl na hrubé spotřebě el. energie z alternativních zdrojů na 27 %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ČR 20 %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energetické účinnosti o 27 %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dosažení 15 % propojení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enlektrizačních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soustav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ETS, nástroj omezování emisí – růst ceny emisí CO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nad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30 €/tuna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…… ?</a:t>
            </a:r>
            <a:r>
              <a:rPr lang="cs-CZ" dirty="0"/>
              <a:t>  </a:t>
            </a:r>
          </a:p>
        </p:txBody>
      </p:sp>
      <p:pic>
        <p:nvPicPr>
          <p:cNvPr id="8" name="Grafický objekt 7" descr="Recyklace">
            <a:hlinkClick r:id="rId3" action="ppaction://hlinksldjump"/>
            <a:extLst>
              <a:ext uri="{FF2B5EF4-FFF2-40B4-BE49-F238E27FC236}">
                <a16:creationId xmlns:a16="http://schemas.microsoft.com/office/drawing/2014/main" id="{0C76EF50-738C-4B0F-AA5B-643C4B083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913" y="515045"/>
            <a:ext cx="914400" cy="91440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0F015F3E-1EC8-4DCE-9274-7713C54B5CB6}"/>
              </a:ext>
            </a:extLst>
          </p:cNvPr>
          <p:cNvGrpSpPr/>
          <p:nvPr/>
        </p:nvGrpSpPr>
        <p:grpSpPr>
          <a:xfrm>
            <a:off x="10430189" y="540793"/>
            <a:ext cx="1327546" cy="862905"/>
            <a:chOff x="8426883" y="2997547"/>
            <a:chExt cx="1327546" cy="862905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767EB4EE-494A-45A9-B6AD-014FED7E1FB5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B2B911D2-B89C-4561-ADB6-0CCDA66F1AC0}"/>
                </a:ext>
              </a:extLst>
            </p:cNvPr>
            <p:cNvSpPr txBox="1"/>
            <p:nvPr/>
          </p:nvSpPr>
          <p:spPr>
            <a:xfrm>
              <a:off x="8469007" y="3039670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>
                  <a:solidFill>
                    <a:schemeClr val="bg1"/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Surovinové</a:t>
              </a: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</a:t>
              </a:r>
              <a:b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energetické  </a:t>
              </a:r>
              <a:r>
                <a:rPr lang="cs-CZ" sz="1200" kern="1200" cap="all" baseline="0" dirty="0">
                  <a:hlinkClick r:id="rId3" action="ppaction://hlinksldjump"/>
                </a:rPr>
                <a:t>zdroje</a:t>
              </a:r>
              <a:endParaRPr lang="cs-CZ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25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E7359-AAFB-4623-8FDA-7C591CEC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Prostředky reakce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43549A-C49B-4637-9369-54D2D934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7"/>
            <a:ext cx="10515600" cy="463554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Strategie, koncepce</a:t>
            </a:r>
          </a:p>
          <a:p>
            <a:r>
              <a:rPr lang="cs-CZ" dirty="0"/>
              <a:t>Ekonomická síla, disponibilní prostředky</a:t>
            </a:r>
          </a:p>
          <a:p>
            <a:r>
              <a:rPr lang="cs-CZ" dirty="0"/>
              <a:t>Efektivní a úspornou veřejnou správu</a:t>
            </a:r>
          </a:p>
          <a:p>
            <a:r>
              <a:rPr lang="cs-CZ" dirty="0"/>
              <a:t>Přiměřené obranné a </a:t>
            </a:r>
            <a:r>
              <a:rPr lang="cs-CZ" dirty="0" err="1"/>
              <a:t>represní</a:t>
            </a:r>
            <a:r>
              <a:rPr lang="cs-CZ" dirty="0"/>
              <a:t> složky</a:t>
            </a:r>
          </a:p>
          <a:p>
            <a:r>
              <a:rPr lang="cs-CZ" dirty="0"/>
              <a:t>Vzdělaná populace, motivovaná kritickým myšlením a morálními principy</a:t>
            </a:r>
          </a:p>
          <a:p>
            <a:r>
              <a:rPr lang="cs-CZ" dirty="0"/>
              <a:t>Podpora inovativního prostředí</a:t>
            </a:r>
          </a:p>
          <a:p>
            <a:r>
              <a:rPr lang="cs-CZ" dirty="0"/>
              <a:t>Sociální smír v podobě vyváženého trvalého růstu životní úrovně</a:t>
            </a:r>
          </a:p>
          <a:p>
            <a:r>
              <a:rPr lang="cs-CZ" dirty="0"/>
              <a:t>Právní stát</a:t>
            </a:r>
          </a:p>
          <a:p>
            <a:r>
              <a:rPr lang="cs-CZ" dirty="0"/>
              <a:t>Zajištění energie, surovin a ostatních zdrojů</a:t>
            </a:r>
          </a:p>
        </p:txBody>
      </p:sp>
      <p:pic>
        <p:nvPicPr>
          <p:cNvPr id="5" name="Grafický objekt 4" descr="Zdvižená ruka">
            <a:hlinkClick r:id="rId2" action="ppaction://hlinksldjump"/>
            <a:extLst>
              <a:ext uri="{FF2B5EF4-FFF2-40B4-BE49-F238E27FC236}">
                <a16:creationId xmlns:a16="http://schemas.microsoft.com/office/drawing/2014/main" id="{E2FD8707-2807-4AE2-B61D-612B3099A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308" y="297090"/>
            <a:ext cx="1762126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5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F8608-FAD1-47C4-84A2-98F62011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A5D07D-2573-4A01-8CEE-44849535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568"/>
            <a:ext cx="10799618" cy="487138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Ovlivněné </a:t>
            </a:r>
            <a:r>
              <a:rPr lang="cs-CZ" b="1" dirty="0"/>
              <a:t>výběrové řízení </a:t>
            </a:r>
            <a:r>
              <a:rPr lang="cs-CZ" dirty="0"/>
              <a:t>na dostavbu JE Dukovany </a:t>
            </a:r>
            <a:br>
              <a:rPr lang="cs-CZ" dirty="0"/>
            </a:br>
            <a:r>
              <a:rPr lang="cs-CZ" dirty="0"/>
              <a:t>v neprospěch ruských/ čínských dodavatelů ? (</a:t>
            </a:r>
            <a:r>
              <a:rPr lang="cs-CZ" b="1" dirty="0"/>
              <a:t>staví se zde nejvíc JE !)</a:t>
            </a:r>
          </a:p>
          <a:p>
            <a:r>
              <a:rPr lang="cs-CZ" dirty="0"/>
              <a:t>Zvyšování nákladů průmyslu v důsledku růstu </a:t>
            </a:r>
            <a:r>
              <a:rPr lang="cs-CZ" b="1" dirty="0"/>
              <a:t>ceny povolenek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1" dirty="0"/>
              <a:t> </a:t>
            </a:r>
            <a:br>
              <a:rPr lang="cs-CZ" dirty="0"/>
            </a:br>
            <a:r>
              <a:rPr lang="cs-CZ" dirty="0"/>
              <a:t>s dopadem na </a:t>
            </a:r>
            <a:r>
              <a:rPr lang="cs-CZ" b="1" dirty="0"/>
              <a:t>konkurenceschopnost</a:t>
            </a:r>
          </a:p>
          <a:p>
            <a:r>
              <a:rPr lang="cs-CZ" dirty="0"/>
              <a:t>Vývoj nových </a:t>
            </a:r>
            <a:r>
              <a:rPr lang="cs-CZ" b="1" dirty="0"/>
              <a:t>bezemisních technologií</a:t>
            </a:r>
            <a:r>
              <a:rPr lang="cs-CZ" dirty="0"/>
              <a:t>, vč. podpory nových jaderných technologií ? </a:t>
            </a:r>
          </a:p>
          <a:p>
            <a:r>
              <a:rPr lang="cs-CZ" dirty="0" err="1"/>
              <a:t>Nord</a:t>
            </a:r>
            <a:r>
              <a:rPr lang="cs-CZ" dirty="0"/>
              <a:t> </a:t>
            </a:r>
            <a:r>
              <a:rPr lang="cs-CZ" dirty="0" err="1"/>
              <a:t>Stream</a:t>
            </a:r>
            <a:r>
              <a:rPr lang="cs-CZ" dirty="0"/>
              <a:t> 2 bude </a:t>
            </a:r>
            <a:r>
              <a:rPr lang="cs-CZ" b="1" dirty="0"/>
              <a:t>dostavěn</a:t>
            </a:r>
            <a:r>
              <a:rPr lang="cs-CZ" dirty="0"/>
              <a:t> ? </a:t>
            </a:r>
          </a:p>
          <a:p>
            <a:pPr lvl="1"/>
            <a:r>
              <a:rPr lang="cs-CZ" dirty="0"/>
              <a:t>je to zájem Německa </a:t>
            </a:r>
          </a:p>
          <a:p>
            <a:pPr lvl="1"/>
            <a:r>
              <a:rPr lang="cs-CZ" dirty="0"/>
              <a:t>ku prospěchu ČR</a:t>
            </a:r>
          </a:p>
          <a:p>
            <a:r>
              <a:rPr lang="cs-CZ" b="1" dirty="0"/>
              <a:t>Voda v ČR </a:t>
            </a:r>
          </a:p>
          <a:p>
            <a:pPr lvl="1"/>
            <a:r>
              <a:rPr lang="cs-CZ" dirty="0"/>
              <a:t>máme vodní zdroje, víme jak technicky řešit zásobování vodou a jak zabezpečit její kvalitu. Spotřeba vody se bude trvale snižovat, cena vody vzroste</a:t>
            </a:r>
          </a:p>
          <a:p>
            <a:pPr lvl="1"/>
            <a:r>
              <a:rPr lang="cs-CZ" dirty="0"/>
              <a:t>pokud setrvá stávající trend klimatických změn, nedá se do budoucna předpokládat, že vodní bilance se v Evropě zlepší</a:t>
            </a:r>
          </a:p>
          <a:p>
            <a:r>
              <a:rPr lang="cs-CZ" b="1" dirty="0"/>
              <a:t>Zpětné využití </a:t>
            </a:r>
            <a:r>
              <a:rPr lang="cs-CZ" dirty="0"/>
              <a:t>strategických surovin (vzácných kovů a zemin) je slabinou ČR =&gt; cirkulární ekonomika =&gt; podpora ekonomickými nástroji</a:t>
            </a:r>
          </a:p>
        </p:txBody>
      </p:sp>
      <p:pic>
        <p:nvPicPr>
          <p:cNvPr id="4" name="Grafický objekt 3" descr="Recyklace">
            <a:hlinkClick r:id="rId3" action="ppaction://hlinksldjump"/>
            <a:extLst>
              <a:ext uri="{FF2B5EF4-FFF2-40B4-BE49-F238E27FC236}">
                <a16:creationId xmlns:a16="http://schemas.microsoft.com/office/drawing/2014/main" id="{1454B0F5-7364-4B03-80CE-5F836447A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913" y="515045"/>
            <a:ext cx="914400" cy="9144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1B0375CF-358A-4A28-82FB-BF25F5C6A6F5}"/>
              </a:ext>
            </a:extLst>
          </p:cNvPr>
          <p:cNvGrpSpPr/>
          <p:nvPr/>
        </p:nvGrpSpPr>
        <p:grpSpPr>
          <a:xfrm>
            <a:off x="10430189" y="540793"/>
            <a:ext cx="1327546" cy="862905"/>
            <a:chOff x="8426883" y="2997547"/>
            <a:chExt cx="1327546" cy="862905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F9E513DE-AE3B-4570-9A93-97BF78A7F5E2}"/>
                </a:ext>
              </a:extLst>
            </p:cNvPr>
            <p:cNvSpPr/>
            <p:nvPr/>
          </p:nvSpPr>
          <p:spPr>
            <a:xfrm>
              <a:off x="8426883" y="2997547"/>
              <a:ext cx="1327546" cy="86290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1FF5663F-4ED0-4BBE-A7A7-F4C5BC026133}"/>
                </a:ext>
              </a:extLst>
            </p:cNvPr>
            <p:cNvSpPr txBox="1"/>
            <p:nvPr/>
          </p:nvSpPr>
          <p:spPr>
            <a:xfrm>
              <a:off x="8469007" y="3039670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cap="all" baseline="0" dirty="0">
                  <a:solidFill>
                    <a:schemeClr val="bg1"/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Surovinové</a:t>
              </a: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</a:t>
              </a:r>
              <a:b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cs-CZ" sz="1200" kern="1200" cap="all" baseline="0" dirty="0"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energetické  </a:t>
              </a:r>
              <a:r>
                <a:rPr lang="cs-CZ" sz="1200" kern="1200" cap="all" baseline="0" dirty="0">
                  <a:hlinkClick r:id="rId3" action="ppaction://hlinksldjump"/>
                </a:rPr>
                <a:t>zdroje</a:t>
              </a:r>
              <a:endParaRPr lang="cs-CZ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3921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E35E5-AB4D-44F0-8860-69827A4C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Sociální smír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3063DB-A1C8-4A21-AE8C-B34E1E2F1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Stabilní vysoká zaměstnanost</a:t>
            </a:r>
          </a:p>
          <a:p>
            <a:pPr lvl="1"/>
            <a:r>
              <a:rPr lang="cs-CZ" dirty="0"/>
              <a:t>Růst životní úrovně, růst podílu střední třídy</a:t>
            </a:r>
          </a:p>
          <a:p>
            <a:r>
              <a:rPr lang="cs-CZ" b="1" dirty="0"/>
              <a:t>Demokratické principy</a:t>
            </a:r>
            <a:r>
              <a:rPr lang="cs-CZ" dirty="0"/>
              <a:t> a etické hodnoty</a:t>
            </a:r>
          </a:p>
          <a:p>
            <a:r>
              <a:rPr lang="cs-CZ" dirty="0"/>
              <a:t>Právní stát</a:t>
            </a:r>
          </a:p>
          <a:p>
            <a:r>
              <a:rPr lang="cs-CZ" dirty="0"/>
              <a:t>Společenské prostředky = vzácný zdroj, jejich nedostatek limituje zabezpečení všech nezbytných služeb (zdravotnictví, obchod, veřejná doprava ……)</a:t>
            </a:r>
          </a:p>
          <a:p>
            <a:r>
              <a:rPr lang="cs-CZ" dirty="0"/>
              <a:t>Dilema:</a:t>
            </a:r>
          </a:p>
          <a:p>
            <a:pPr lvl="1"/>
            <a:r>
              <a:rPr lang="cs-CZ" dirty="0"/>
              <a:t>Průmysl 4.0/ vliv na zaměstnanost/ zdanění robotů ?</a:t>
            </a:r>
          </a:p>
          <a:p>
            <a:pPr lvl="1"/>
            <a:r>
              <a:rPr lang="cs-CZ" dirty="0"/>
              <a:t>Stárnutí populace řešit porodností/ migrací ?</a:t>
            </a:r>
          </a:p>
          <a:p>
            <a:pPr lvl="1"/>
            <a:r>
              <a:rPr lang="cs-CZ" b="1" dirty="0"/>
              <a:t>Liberální demokracie = protimluv 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2180638-6697-4527-B849-5EF35600C68C}"/>
              </a:ext>
            </a:extLst>
          </p:cNvPr>
          <p:cNvGrpSpPr/>
          <p:nvPr/>
        </p:nvGrpSpPr>
        <p:grpSpPr>
          <a:xfrm>
            <a:off x="10601879" y="386557"/>
            <a:ext cx="1327546" cy="862905"/>
            <a:chOff x="7549768" y="5115089"/>
            <a:chExt cx="1327546" cy="862905"/>
          </a:xfrm>
          <a:solidFill>
            <a:srgbClr val="FFC000"/>
          </a:solidFill>
        </p:grpSpPr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8751170C-4D5B-46B4-BA1A-189B9E8DC7FB}"/>
                </a:ext>
              </a:extLst>
            </p:cNvPr>
            <p:cNvSpPr/>
            <p:nvPr/>
          </p:nvSpPr>
          <p:spPr>
            <a:xfrm>
              <a:off x="7549768" y="5115089"/>
              <a:ext cx="1327546" cy="8629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délník: se zakulacenými rohy 4">
              <a:extLst>
                <a:ext uri="{FF2B5EF4-FFF2-40B4-BE49-F238E27FC236}">
                  <a16:creationId xmlns:a16="http://schemas.microsoft.com/office/drawing/2014/main" id="{22D70440-387B-4467-8B7E-A70E968EF9B3}"/>
                </a:ext>
              </a:extLst>
            </p:cNvPr>
            <p:cNvSpPr txBox="1"/>
            <p:nvPr/>
          </p:nvSpPr>
          <p:spPr>
            <a:xfrm>
              <a:off x="7591892" y="5157213"/>
              <a:ext cx="1243298" cy="77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rgbClr val="002060"/>
                  </a:solidFill>
                  <a:hlinkClick r:id="rId3" action="ppaction://hlinksldjump"/>
                </a:rPr>
                <a:t>SOCIÁLNÍ</a:t>
              </a:r>
              <a:r>
                <a:rPr lang="cs-CZ" sz="1200" kern="1200" dirty="0">
                  <a:hlinkClick r:id="rId3" action="ppaction://hlinksldjump"/>
                </a:rPr>
                <a:t> </a:t>
              </a:r>
              <a:r>
                <a:rPr lang="cs-CZ" sz="1200" kern="1200" dirty="0">
                  <a:solidFill>
                    <a:srgbClr val="002060"/>
                  </a:solidFill>
                  <a:hlinkClick r:id="rId3" action="ppaction://hlinksldjump"/>
                </a:rPr>
                <a:t>ROVNOVÁHA</a:t>
              </a:r>
              <a:endParaRPr lang="cs-CZ" sz="1200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Grafický objekt 10" descr="Uživatelé">
            <a:extLst>
              <a:ext uri="{FF2B5EF4-FFF2-40B4-BE49-F238E27FC236}">
                <a16:creationId xmlns:a16="http://schemas.microsoft.com/office/drawing/2014/main" id="{770CD8E0-5712-4BC1-B992-3AD8A393F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7479" y="386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2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24CB6-F100-4765-8126-1E4FC199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2D0CC3-5713-4F50-AEC8-C5F946B0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Sociální smír závisí na </a:t>
            </a:r>
            <a:r>
              <a:rPr lang="cs-CZ" b="1" dirty="0"/>
              <a:t>prosperující ekonomice</a:t>
            </a:r>
            <a:r>
              <a:rPr lang="cs-CZ" dirty="0"/>
              <a:t> a dosažených životních standardech</a:t>
            </a:r>
          </a:p>
          <a:p>
            <a:pPr lvl="1"/>
            <a:r>
              <a:rPr lang="cs-CZ" dirty="0"/>
              <a:t>Vysoká zaměstnanost tlačí mzdy na patřičnou úroveň za podmínky, že růst mezd je podpořen produktivitou práce</a:t>
            </a:r>
          </a:p>
          <a:p>
            <a:pPr lvl="1"/>
            <a:r>
              <a:rPr lang="cs-CZ" dirty="0"/>
              <a:t>Produktivita práce závisí na výrobních technologiích, přímých obchodních vazbách na odběratele a inovacích s přidanou hodnotou</a:t>
            </a:r>
          </a:p>
          <a:p>
            <a:r>
              <a:rPr lang="cs-CZ" b="1" dirty="0"/>
              <a:t>Robotizace</a:t>
            </a:r>
            <a:r>
              <a:rPr lang="cs-CZ" dirty="0"/>
              <a:t>, přispívá ke zlepšení pracovních podmínek (náhrada jednotvárné, těžké a práce v riziku) ale současně také práci bere</a:t>
            </a:r>
          </a:p>
          <a:p>
            <a:pPr lvl="1"/>
            <a:r>
              <a:rPr lang="cs-CZ" dirty="0"/>
              <a:t>Řešením pro sociální smír může být zdanění robotů – doplnění fondů důchodového, sociálního a zdravotního zabezpečení + systém celoživotní rekvalifikace</a:t>
            </a:r>
          </a:p>
          <a:p>
            <a:r>
              <a:rPr lang="cs-CZ" b="1" dirty="0"/>
              <a:t>Migrace</a:t>
            </a:r>
            <a:r>
              <a:rPr lang="cs-CZ" dirty="0"/>
              <a:t> a extremismus jdou ruku v ruce =&gt; stárnutí populace řešit vyšší porodností =&gt; </a:t>
            </a:r>
            <a:r>
              <a:rPr lang="cs-CZ" b="1" dirty="0"/>
              <a:t>podpora mladých rodin</a:t>
            </a:r>
          </a:p>
          <a:p>
            <a:r>
              <a:rPr lang="cs-CZ" dirty="0"/>
              <a:t>Aktivismus v podobě </a:t>
            </a:r>
            <a:r>
              <a:rPr lang="cs-CZ" b="1" dirty="0"/>
              <a:t>liberální demokracie </a:t>
            </a:r>
            <a:r>
              <a:rPr lang="cs-CZ" dirty="0"/>
              <a:t>rozkládá základy společnosti</a:t>
            </a:r>
          </a:p>
          <a:p>
            <a:r>
              <a:rPr lang="cs-CZ" b="1" dirty="0"/>
              <a:t>Jedna z prioritních oblastí, kde se vyplatí investovat společenské prostředky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EA6A3ED-5582-45BE-9D9B-4984F306E478}"/>
              </a:ext>
            </a:extLst>
          </p:cNvPr>
          <p:cNvGrpSpPr/>
          <p:nvPr/>
        </p:nvGrpSpPr>
        <p:grpSpPr>
          <a:xfrm>
            <a:off x="10601879" y="386557"/>
            <a:ext cx="1327546" cy="862905"/>
            <a:chOff x="7549768" y="5115089"/>
            <a:chExt cx="1327546" cy="862905"/>
          </a:xfrm>
          <a:solidFill>
            <a:srgbClr val="FFC000"/>
          </a:solidFill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A125FC5D-992A-4A40-9D1C-E63EC22B976C}"/>
                </a:ext>
              </a:extLst>
            </p:cNvPr>
            <p:cNvSpPr/>
            <p:nvPr/>
          </p:nvSpPr>
          <p:spPr>
            <a:xfrm>
              <a:off x="7549768" y="5115089"/>
              <a:ext cx="1327546" cy="8629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F2ECB8AE-C026-4204-B697-100EB7403F33}"/>
                </a:ext>
              </a:extLst>
            </p:cNvPr>
            <p:cNvSpPr txBox="1"/>
            <p:nvPr/>
          </p:nvSpPr>
          <p:spPr>
            <a:xfrm>
              <a:off x="7591892" y="5157213"/>
              <a:ext cx="1243298" cy="77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rgbClr val="002060"/>
                  </a:solidFill>
                  <a:hlinkClick r:id="rId2" action="ppaction://hlinksldjump"/>
                </a:rPr>
                <a:t>SOCIÁLNÍ</a:t>
              </a:r>
              <a:r>
                <a:rPr lang="cs-CZ" sz="1200" kern="1200" dirty="0">
                  <a:hlinkClick r:id="rId2" action="ppaction://hlinksldjump"/>
                </a:rPr>
                <a:t> </a:t>
              </a:r>
              <a:r>
                <a:rPr lang="cs-CZ" sz="1200" kern="1200" dirty="0">
                  <a:solidFill>
                    <a:srgbClr val="002060"/>
                  </a:solidFill>
                  <a:hlinkClick r:id="rId2" action="ppaction://hlinksldjump"/>
                </a:rPr>
                <a:t>ROVNOVÁHA</a:t>
              </a:r>
              <a:endParaRPr lang="cs-CZ" sz="1200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5" name="Grafický objekt 14" descr="Uživatelé">
            <a:extLst>
              <a:ext uri="{FF2B5EF4-FFF2-40B4-BE49-F238E27FC236}">
                <a16:creationId xmlns:a16="http://schemas.microsoft.com/office/drawing/2014/main" id="{EBE60AB8-83C7-431C-88A2-891BA854C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7479" y="386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69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1C342-DC8F-4874-8C83-72D4F4D3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Armáda ČR</a:t>
            </a:r>
          </a:p>
        </p:txBody>
      </p:sp>
      <p:sp>
        <p:nvSpPr>
          <p:cNvPr id="5" name="AutoShape 2" descr="blob:null/d3e37090-7ce5-4756-a8e2-8004ed825dd5">
            <a:extLst>
              <a:ext uri="{FF2B5EF4-FFF2-40B4-BE49-F238E27FC236}">
                <a16:creationId xmlns:a16="http://schemas.microsoft.com/office/drawing/2014/main" id="{48B93DE8-3257-4513-9282-DCE2758B562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032201" y="1437174"/>
            <a:ext cx="9338000" cy="49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cs-CZ" dirty="0"/>
              <a:t>Je </a:t>
            </a:r>
            <a:r>
              <a:rPr lang="cs-CZ" b="1" dirty="0"/>
              <a:t>členem NATO</a:t>
            </a:r>
            <a:r>
              <a:rPr lang="cs-CZ" dirty="0"/>
              <a:t>: </a:t>
            </a:r>
          </a:p>
          <a:p>
            <a:pPr lvl="1"/>
            <a:r>
              <a:rPr lang="cs-CZ" b="1" dirty="0"/>
              <a:t>USA financuje ~ ¾ rozpočtu</a:t>
            </a:r>
          </a:p>
          <a:p>
            <a:pPr lvl="1"/>
            <a:r>
              <a:rPr lang="cs-CZ" dirty="0"/>
              <a:t>ČR výdaje na armádu </a:t>
            </a:r>
            <a:r>
              <a:rPr lang="cs-CZ" b="1" dirty="0"/>
              <a:t>2 % HDP </a:t>
            </a:r>
            <a:r>
              <a:rPr lang="cs-CZ" dirty="0"/>
              <a:t>(postupně do roku 2024)</a:t>
            </a:r>
          </a:p>
          <a:p>
            <a:pPr lvl="1"/>
            <a:r>
              <a:rPr lang="cs-CZ" dirty="0" err="1"/>
              <a:t>Trump</a:t>
            </a:r>
            <a:r>
              <a:rPr lang="cs-CZ" dirty="0"/>
              <a:t> má v plánu požadovat za své základny ve světě = </a:t>
            </a:r>
            <a:r>
              <a:rPr lang="cs-CZ" b="1" dirty="0"/>
              <a:t>Náklady + 50 %</a:t>
            </a:r>
          </a:p>
          <a:p>
            <a:pPr lvl="1"/>
            <a:r>
              <a:rPr lang="cs-CZ" b="1" dirty="0"/>
              <a:t>Podpora členství ČR v NATO </a:t>
            </a:r>
            <a:r>
              <a:rPr lang="cs-CZ" dirty="0"/>
              <a:t>ve veřejnosti ~ </a:t>
            </a:r>
            <a:r>
              <a:rPr lang="cs-CZ" b="1" dirty="0"/>
              <a:t>70 %</a:t>
            </a:r>
          </a:p>
          <a:p>
            <a:r>
              <a:rPr lang="cs-CZ" dirty="0"/>
              <a:t>Armáda ČR stanovila tato </a:t>
            </a:r>
            <a:r>
              <a:rPr lang="cs-CZ" b="1" dirty="0"/>
              <a:t>rizika</a:t>
            </a:r>
            <a:r>
              <a:rPr lang="cs-CZ" dirty="0"/>
              <a:t>: </a:t>
            </a:r>
          </a:p>
          <a:p>
            <a:pPr lvl="1"/>
            <a:r>
              <a:rPr lang="cs-CZ" b="1" dirty="0"/>
              <a:t>hybridní hrozby &amp; IS v Evropě</a:t>
            </a:r>
          </a:p>
          <a:p>
            <a:r>
              <a:rPr lang="cs-CZ" dirty="0"/>
              <a:t>Schválená modernizace?:</a:t>
            </a:r>
          </a:p>
          <a:p>
            <a:pPr lvl="1"/>
            <a:r>
              <a:rPr lang="cs-CZ" b="1" dirty="0"/>
              <a:t>Modernizace</a:t>
            </a:r>
            <a:r>
              <a:rPr lang="cs-CZ" dirty="0"/>
              <a:t> za 61 mld. Kč/ (2019 – 2021):</a:t>
            </a:r>
          </a:p>
          <a:p>
            <a:pPr lvl="2"/>
            <a:r>
              <a:rPr lang="cs-CZ" dirty="0"/>
              <a:t>bojová vozidla, tanky, vrtulníky či radiolokátory</a:t>
            </a:r>
          </a:p>
          <a:p>
            <a:pPr lvl="3"/>
            <a:r>
              <a:rPr lang="cs-CZ" dirty="0"/>
              <a:t>210 ks pásových bojových vozidel pěchoty za 51 mld. Kč</a:t>
            </a:r>
          </a:p>
          <a:p>
            <a:pPr lvl="3"/>
            <a:r>
              <a:rPr lang="cs-CZ" dirty="0"/>
              <a:t>  12 ks víceúčelových vrtulníků za 12,5 mld. Kč (15 mld. Kč ?)</a:t>
            </a:r>
          </a:p>
          <a:p>
            <a:pPr lvl="3"/>
            <a:r>
              <a:rPr lang="cs-CZ" dirty="0"/>
              <a:t>    8 ks mobilních radiolokátorů za 3,5 mld. Kč</a:t>
            </a:r>
          </a:p>
          <a:p>
            <a:pPr lvl="3"/>
            <a:r>
              <a:rPr lang="cs-CZ" dirty="0"/>
              <a:t>  62 ks obrněných vozidel za 5,7 mld. Kč</a:t>
            </a:r>
          </a:p>
          <a:p>
            <a:pPr lvl="3"/>
            <a:r>
              <a:rPr lang="cs-CZ" dirty="0"/>
              <a:t>  80 ks lehkých obrněných vozidel za 5,7 mld. Kč</a:t>
            </a:r>
          </a:p>
          <a:p>
            <a:pPr lvl="2"/>
            <a:r>
              <a:rPr lang="cs-CZ" b="1" dirty="0"/>
              <a:t>Celkový rozpočet </a:t>
            </a:r>
            <a:r>
              <a:rPr lang="cs-CZ" dirty="0"/>
              <a:t>rezortu: 68 – 85 mld. Kč/ rok (2019 – 2021) </a:t>
            </a:r>
          </a:p>
          <a:p>
            <a:pPr lvl="1"/>
            <a:r>
              <a:rPr lang="cs-CZ" dirty="0"/>
              <a:t>Současný a cílový stav: z </a:t>
            </a:r>
            <a:r>
              <a:rPr lang="cs-CZ" b="1" dirty="0"/>
              <a:t>25 000 </a:t>
            </a:r>
            <a:r>
              <a:rPr lang="cs-CZ" dirty="0"/>
              <a:t>osob</a:t>
            </a:r>
          </a:p>
          <a:p>
            <a:endParaRPr lang="cs-CZ" dirty="0"/>
          </a:p>
        </p:txBody>
      </p:sp>
      <p:pic>
        <p:nvPicPr>
          <p:cNvPr id="9" name="Grafický objekt 8" descr="Kompas na mapě">
            <a:extLst>
              <a:ext uri="{FF2B5EF4-FFF2-40B4-BE49-F238E27FC236}">
                <a16:creationId xmlns:a16="http://schemas.microsoft.com/office/drawing/2014/main" id="{BCC9629C-8E4A-47C4-BAA5-03BB70743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0299" y="451744"/>
            <a:ext cx="914400" cy="91440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62229D5F-D643-4F06-B124-A436DB159DD5}"/>
              </a:ext>
            </a:extLst>
          </p:cNvPr>
          <p:cNvGrpSpPr/>
          <p:nvPr/>
        </p:nvGrpSpPr>
        <p:grpSpPr>
          <a:xfrm>
            <a:off x="10384699" y="503239"/>
            <a:ext cx="1327546" cy="862905"/>
            <a:chOff x="5432226" y="5992204"/>
            <a:chExt cx="1327546" cy="862905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0D283ABE-62CD-4973-866B-859DB47D07FA}"/>
                </a:ext>
              </a:extLst>
            </p:cNvPr>
            <p:cNvSpPr/>
            <p:nvPr/>
          </p:nvSpPr>
          <p:spPr>
            <a:xfrm>
              <a:off x="5432226" y="5992204"/>
              <a:ext cx="1327546" cy="86290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bdélník: se zakulacenými rohy 4">
              <a:extLst>
                <a:ext uri="{FF2B5EF4-FFF2-40B4-BE49-F238E27FC236}">
                  <a16:creationId xmlns:a16="http://schemas.microsoft.com/office/drawing/2014/main" id="{9C801DE9-E025-4617-905B-512A9134A5D0}"/>
                </a:ext>
              </a:extLst>
            </p:cNvPr>
            <p:cNvSpPr txBox="1"/>
            <p:nvPr/>
          </p:nvSpPr>
          <p:spPr>
            <a:xfrm>
              <a:off x="5474350" y="6034328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ARMÁDA &amp; </a:t>
              </a:r>
              <a:r>
                <a:rPr lang="cs-CZ" sz="1200" kern="1200" dirty="0" err="1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represní</a:t>
              </a:r>
              <a:r>
                <a:rPr lang="cs-CZ" sz="1200" kern="120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složky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845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7818E-B414-4295-BBA0-DE24586C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ČR proti terorizmu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0230FC-F130-4A24-9E78-C18B25056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Vojenská angažovanost v </a:t>
            </a:r>
            <a:r>
              <a:rPr lang="cs-CZ" b="1" dirty="0"/>
              <a:t>Afganistánu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Prezident Zeman + vojenské velení = v Afganistánu bojujeme za ČR</a:t>
            </a:r>
          </a:p>
          <a:p>
            <a:pPr lvl="1"/>
            <a:r>
              <a:rPr lang="cs-CZ" dirty="0"/>
              <a:t>Ministr </a:t>
            </a:r>
            <a:r>
              <a:rPr lang="cs-CZ" dirty="0" err="1"/>
              <a:t>Metnar</a:t>
            </a:r>
            <a:r>
              <a:rPr lang="cs-CZ" dirty="0"/>
              <a:t> – pokud se stáhne USA, stáhneme se také</a:t>
            </a:r>
          </a:p>
          <a:p>
            <a:pPr lvl="1"/>
            <a:r>
              <a:rPr lang="cs-CZ" dirty="0"/>
              <a:t>Anketa ~ 87,5 % respondentů pro stažení, 11,3 % proti</a:t>
            </a:r>
          </a:p>
          <a:p>
            <a:r>
              <a:rPr lang="cs-CZ" dirty="0"/>
              <a:t>IS poražen? – </a:t>
            </a:r>
            <a:r>
              <a:rPr lang="cs-CZ" dirty="0" err="1"/>
              <a:t>gerillová</a:t>
            </a:r>
            <a:r>
              <a:rPr lang="cs-CZ" dirty="0"/>
              <a:t> válka, finanční zdroje</a:t>
            </a:r>
          </a:p>
          <a:p>
            <a:pPr lvl="1"/>
            <a:r>
              <a:rPr lang="cs-CZ" dirty="0"/>
              <a:t>Přesun islamistů d</a:t>
            </a:r>
            <a:r>
              <a:rPr lang="cs-CZ" b="1" dirty="0"/>
              <a:t>o Evropy, Balkánu, Afriky a na Blízký a Dálný východ </a:t>
            </a:r>
            <a:r>
              <a:rPr lang="cs-CZ" dirty="0"/>
              <a:t>(Jemen)</a:t>
            </a:r>
          </a:p>
          <a:p>
            <a:pPr lvl="1"/>
            <a:r>
              <a:rPr lang="cs-CZ" dirty="0"/>
              <a:t>ČR – angažováno proti IS na Sinaj, Mali, …..</a:t>
            </a:r>
          </a:p>
          <a:p>
            <a:pPr lvl="1"/>
            <a:r>
              <a:rPr lang="cs-CZ" b="1" dirty="0"/>
              <a:t>Saudská Arábie </a:t>
            </a:r>
            <a:r>
              <a:rPr lang="cs-CZ" dirty="0"/>
              <a:t>– financování nákupu zbraní z USA pro IS, jejich využití na Balkánu</a:t>
            </a:r>
          </a:p>
          <a:p>
            <a:r>
              <a:rPr lang="cs-CZ" dirty="0"/>
              <a:t>Návrat islamistů:</a:t>
            </a:r>
          </a:p>
          <a:p>
            <a:pPr lvl="1"/>
            <a:r>
              <a:rPr lang="cs-CZ" dirty="0"/>
              <a:t>V posledních 5 letech ~ 5 000 válečníků z Francie, Anglie, Německa, Belgie, předpokládá se, že každý čtvrtý se vrátí</a:t>
            </a:r>
          </a:p>
          <a:p>
            <a:pPr lvl="1"/>
            <a:r>
              <a:rPr lang="cs-CZ" dirty="0"/>
              <a:t>V databázi </a:t>
            </a:r>
            <a:r>
              <a:rPr lang="cs-CZ" dirty="0" err="1"/>
              <a:t>Europolu</a:t>
            </a:r>
            <a:r>
              <a:rPr lang="cs-CZ" dirty="0"/>
              <a:t> je 135 tis. osob podezřelých z extremismu</a:t>
            </a:r>
          </a:p>
          <a:p>
            <a:pPr lvl="1"/>
            <a:r>
              <a:rPr lang="cs-CZ" dirty="0"/>
              <a:t>Británie: jen každá desátý islamista stane před soudem</a:t>
            </a:r>
          </a:p>
          <a:p>
            <a:pPr lvl="1"/>
            <a:r>
              <a:rPr lang="cs-CZ" dirty="0"/>
              <a:t>Švédsko: téměř čtvrtina obyvatel Švédska má migrační pozadí</a:t>
            </a:r>
          </a:p>
          <a:p>
            <a:pPr lvl="1"/>
            <a:r>
              <a:rPr lang="cs-CZ" b="1" dirty="0"/>
              <a:t>Německo: přes 2 mil. Migrantů, o 250 tis. z nich se nic neví!</a:t>
            </a:r>
          </a:p>
          <a:p>
            <a:pPr lvl="1"/>
            <a:r>
              <a:rPr lang="cs-CZ" b="1" dirty="0"/>
              <a:t>Jsme připraveni ?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Grafický objekt 3" descr="Kompas na mapě">
            <a:extLst>
              <a:ext uri="{FF2B5EF4-FFF2-40B4-BE49-F238E27FC236}">
                <a16:creationId xmlns:a16="http://schemas.microsoft.com/office/drawing/2014/main" id="{048084EC-5721-4B60-B6D2-6E337279C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0299" y="451744"/>
            <a:ext cx="914400" cy="9144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80A356FA-C57C-433B-AB34-84ACF65F2D56}"/>
              </a:ext>
            </a:extLst>
          </p:cNvPr>
          <p:cNvGrpSpPr/>
          <p:nvPr/>
        </p:nvGrpSpPr>
        <p:grpSpPr>
          <a:xfrm>
            <a:off x="10384699" y="503239"/>
            <a:ext cx="1327546" cy="862905"/>
            <a:chOff x="5432226" y="5992204"/>
            <a:chExt cx="1327546" cy="862905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88051038-5564-426A-B897-B075EAE7F495}"/>
                </a:ext>
              </a:extLst>
            </p:cNvPr>
            <p:cNvSpPr/>
            <p:nvPr/>
          </p:nvSpPr>
          <p:spPr>
            <a:xfrm>
              <a:off x="5432226" y="5992204"/>
              <a:ext cx="1327546" cy="86290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543AA23D-BD53-4705-B756-92D71BA9BB39}"/>
                </a:ext>
              </a:extLst>
            </p:cNvPr>
            <p:cNvSpPr txBox="1"/>
            <p:nvPr/>
          </p:nvSpPr>
          <p:spPr>
            <a:xfrm>
              <a:off x="5474350" y="6034328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ARMÁDA &amp; </a:t>
              </a:r>
              <a:r>
                <a:rPr lang="cs-CZ" sz="1200" kern="1200" dirty="0" err="1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represní</a:t>
              </a:r>
              <a:r>
                <a:rPr lang="cs-CZ" sz="1200" kern="120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složky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285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75A2-CA4F-4C06-A4FB-86DAC648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0E4FC4-DBBD-488E-A391-EEF85B065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Plánované vyzbrojení</a:t>
            </a:r>
            <a:r>
              <a:rPr lang="cs-CZ" dirty="0"/>
              <a:t> Armády ČR neodpovídá stanoveným rizikům, svědčí spíše o obnově zastaralé techniky, je přípravou pro zahraniční mise</a:t>
            </a:r>
          </a:p>
          <a:p>
            <a:r>
              <a:rPr lang="cs-CZ" dirty="0"/>
              <a:t>Není zřejmé čím a jak se vypořádá armáda s </a:t>
            </a:r>
            <a:r>
              <a:rPr lang="cs-CZ" b="1" dirty="0"/>
              <a:t>domácím</a:t>
            </a:r>
            <a:r>
              <a:rPr lang="cs-CZ" dirty="0"/>
              <a:t> terorizmem</a:t>
            </a:r>
          </a:p>
          <a:p>
            <a:r>
              <a:rPr lang="cs-CZ" b="1" dirty="0"/>
              <a:t>Oprávněná obava: </a:t>
            </a:r>
          </a:p>
          <a:p>
            <a:pPr lvl="1"/>
            <a:r>
              <a:rPr lang="cs-CZ" b="1" dirty="0"/>
              <a:t>2 % HDP budou plýtváním prostředků</a:t>
            </a:r>
            <a:r>
              <a:rPr lang="cs-CZ" dirty="0"/>
              <a:t>, při plánovaném stavu 25 000 vojáků</a:t>
            </a:r>
          </a:p>
          <a:p>
            <a:pPr lvl="1"/>
            <a:r>
              <a:rPr lang="cs-CZ" b="1" dirty="0"/>
              <a:t>Ztráta suverenity =  NATO</a:t>
            </a:r>
            <a:r>
              <a:rPr lang="cs-CZ" dirty="0"/>
              <a:t>, nechtěné zatažení do rizik v zájmu solidarity s velmocí ?</a:t>
            </a:r>
          </a:p>
        </p:txBody>
      </p:sp>
      <p:pic>
        <p:nvPicPr>
          <p:cNvPr id="4" name="Grafický objekt 3" descr="Kompas na mapě">
            <a:extLst>
              <a:ext uri="{FF2B5EF4-FFF2-40B4-BE49-F238E27FC236}">
                <a16:creationId xmlns:a16="http://schemas.microsoft.com/office/drawing/2014/main" id="{77289890-5117-4E24-BC2B-EBC01D5A2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0299" y="451744"/>
            <a:ext cx="914400" cy="9144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D72A9FAA-55B4-4A79-A406-9A75EA4D4627}"/>
              </a:ext>
            </a:extLst>
          </p:cNvPr>
          <p:cNvGrpSpPr/>
          <p:nvPr/>
        </p:nvGrpSpPr>
        <p:grpSpPr>
          <a:xfrm>
            <a:off x="10384699" y="503239"/>
            <a:ext cx="1327546" cy="862905"/>
            <a:chOff x="5432226" y="5992204"/>
            <a:chExt cx="1327546" cy="862905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E3AC097A-7F80-4BCE-ACC5-B125F2024A3A}"/>
                </a:ext>
              </a:extLst>
            </p:cNvPr>
            <p:cNvSpPr/>
            <p:nvPr/>
          </p:nvSpPr>
          <p:spPr>
            <a:xfrm>
              <a:off x="5432226" y="5992204"/>
              <a:ext cx="1327546" cy="86290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E6AE6F21-632F-422D-A119-F0B4D8DC24B6}"/>
                </a:ext>
              </a:extLst>
            </p:cNvPr>
            <p:cNvSpPr txBox="1"/>
            <p:nvPr/>
          </p:nvSpPr>
          <p:spPr>
            <a:xfrm>
              <a:off x="5474350" y="6034328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ARMÁDA &amp; </a:t>
              </a:r>
              <a:r>
                <a:rPr lang="cs-CZ" sz="1200" kern="1200" dirty="0" err="1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represní</a:t>
              </a:r>
              <a:r>
                <a:rPr lang="cs-CZ" sz="1200" kern="120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složky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6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21340-D9A9-4250-95FB-CC1A3D1D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Ekonomika 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9E987D-6D5B-4CBA-BDE7-D05C2D8FF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4F68BF-085F-44BA-BD7C-EFA113DB3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9" y="1506583"/>
            <a:ext cx="10071700" cy="5283515"/>
          </a:xfrm>
          <a:prstGeom prst="rect">
            <a:avLst/>
          </a:prstGeom>
        </p:spPr>
      </p:pic>
      <p:pic>
        <p:nvPicPr>
          <p:cNvPr id="21" name="Grafický objekt 20" descr="Ozubená kola">
            <a:extLst>
              <a:ext uri="{FF2B5EF4-FFF2-40B4-BE49-F238E27FC236}">
                <a16:creationId xmlns:a16="http://schemas.microsoft.com/office/drawing/2014/main" id="{95012788-310A-4957-B216-330A6702C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2348" y="365125"/>
            <a:ext cx="914400" cy="914400"/>
          </a:xfrm>
          <a:prstGeom prst="rect">
            <a:avLst/>
          </a:prstGeom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A805FA6-3CFF-4E3C-8B16-523EDAE74D08}"/>
              </a:ext>
            </a:extLst>
          </p:cNvPr>
          <p:cNvGrpSpPr/>
          <p:nvPr/>
        </p:nvGrpSpPr>
        <p:grpSpPr>
          <a:xfrm>
            <a:off x="10454879" y="430907"/>
            <a:ext cx="1327546" cy="862905"/>
            <a:chOff x="3314683" y="5115089"/>
            <a:chExt cx="1327546" cy="862905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7126545D-9A8C-4843-B1D8-C85C785430B5}"/>
                </a:ext>
              </a:extLst>
            </p:cNvPr>
            <p:cNvSpPr/>
            <p:nvPr/>
          </p:nvSpPr>
          <p:spPr>
            <a:xfrm>
              <a:off x="3314683" y="5115089"/>
              <a:ext cx="1327546" cy="8629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F3B2938B-8AFD-40D0-832C-B0F272A3AACC}"/>
                </a:ext>
              </a:extLst>
            </p:cNvPr>
            <p:cNvSpPr txBox="1"/>
            <p:nvPr/>
          </p:nvSpPr>
          <p:spPr>
            <a:xfrm>
              <a:off x="3356807" y="5157213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EKONOMIKA A</a:t>
              </a:r>
              <a:r>
                <a:rPr lang="cs-CZ" sz="1200" kern="1200" dirty="0"/>
                <a:t>  </a:t>
              </a:r>
              <a:r>
                <a:rPr lang="cs-CZ" sz="1200" kern="120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PRŮMYSL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27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3BF58-1E29-44CE-B30C-A168ADDA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Vztah Německo - Francie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6C2D9A-02CD-4487-8000-6E3706FA1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0B7AC0-7792-4DE3-B74F-881716ED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54" y="1433512"/>
            <a:ext cx="9513483" cy="4618945"/>
          </a:xfrm>
          <a:prstGeom prst="rect">
            <a:avLst/>
          </a:prstGeom>
        </p:spPr>
      </p:pic>
      <p:pic>
        <p:nvPicPr>
          <p:cNvPr id="14" name="Grafický objekt 13" descr="Ozubená kola">
            <a:extLst>
              <a:ext uri="{FF2B5EF4-FFF2-40B4-BE49-F238E27FC236}">
                <a16:creationId xmlns:a16="http://schemas.microsoft.com/office/drawing/2014/main" id="{96CE0A8C-F3B8-4E66-89C1-64A18FBBF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2348" y="365125"/>
            <a:ext cx="914400" cy="914400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33B4FC9-8DA0-483A-AB7D-77FC7F0406F5}"/>
              </a:ext>
            </a:extLst>
          </p:cNvPr>
          <p:cNvGrpSpPr/>
          <p:nvPr/>
        </p:nvGrpSpPr>
        <p:grpSpPr>
          <a:xfrm>
            <a:off x="10454879" y="430907"/>
            <a:ext cx="1327546" cy="862905"/>
            <a:chOff x="3314683" y="5115089"/>
            <a:chExt cx="1327546" cy="862905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45A27CCF-694A-43FC-B898-B2F61058C50D}"/>
                </a:ext>
              </a:extLst>
            </p:cNvPr>
            <p:cNvSpPr/>
            <p:nvPr/>
          </p:nvSpPr>
          <p:spPr>
            <a:xfrm>
              <a:off x="3314683" y="5115089"/>
              <a:ext cx="1327546" cy="8629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143FCE0E-DD5F-4845-A19F-E75BBC676DC0}"/>
                </a:ext>
              </a:extLst>
            </p:cNvPr>
            <p:cNvSpPr txBox="1"/>
            <p:nvPr/>
          </p:nvSpPr>
          <p:spPr>
            <a:xfrm>
              <a:off x="3356807" y="5157213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chemeClr val="bg1"/>
                  </a:solidFill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EKONOMIKA A</a:t>
              </a:r>
              <a:r>
                <a:rPr lang="cs-CZ" sz="1200" kern="1200" dirty="0"/>
                <a:t>  </a:t>
              </a:r>
              <a:r>
                <a:rPr lang="cs-CZ" sz="1200" kern="1200" dirty="0">
                  <a:solidFill>
                    <a:schemeClr val="bg1"/>
                  </a:solidFill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PRŮMYSL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400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FBB7A-A1CE-464F-B262-B93B7D15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Průmysl 4.0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ABE38-7BBA-4B25-A3A1-FCF376A9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Sítě 5G = konkurenceschopnost ekonomiky</a:t>
            </a:r>
          </a:p>
          <a:p>
            <a:pPr lvl="1"/>
            <a:r>
              <a:rPr lang="cs-CZ" dirty="0"/>
              <a:t>Cena dat:</a:t>
            </a:r>
          </a:p>
          <a:p>
            <a:pPr lvl="2"/>
            <a:r>
              <a:rPr lang="cs-CZ" dirty="0"/>
              <a:t>Česko nejdražší v EU za 1GB ~ 6,5 USD</a:t>
            </a:r>
          </a:p>
          <a:p>
            <a:pPr lvl="2"/>
            <a:r>
              <a:rPr lang="cs-CZ" dirty="0"/>
              <a:t>Finsko, Švýcarsko, Rakousko ~ 0,1 USD</a:t>
            </a:r>
          </a:p>
          <a:p>
            <a:pPr lvl="2"/>
            <a:r>
              <a:rPr lang="cs-CZ" b="1" dirty="0"/>
              <a:t>Proč v ČR tři operátoři nestačí ?</a:t>
            </a:r>
          </a:p>
          <a:p>
            <a:r>
              <a:rPr lang="cs-CZ" b="1" dirty="0"/>
              <a:t>Priorita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Snížení ceny dat</a:t>
            </a:r>
          </a:p>
          <a:p>
            <a:pPr lvl="1"/>
            <a:r>
              <a:rPr lang="cs-CZ" dirty="0"/>
              <a:t>Spolehlivost a bezpečnost sítí </a:t>
            </a:r>
          </a:p>
          <a:p>
            <a:pPr lvl="1"/>
            <a:r>
              <a:rPr lang="cs-CZ" dirty="0"/>
              <a:t>Rizikový management v organizacích</a:t>
            </a:r>
          </a:p>
          <a:p>
            <a:endParaRPr lang="cs-CZ" dirty="0"/>
          </a:p>
        </p:txBody>
      </p:sp>
      <p:pic>
        <p:nvPicPr>
          <p:cNvPr id="12" name="Grafický objekt 11" descr="Ozubená kola">
            <a:extLst>
              <a:ext uri="{FF2B5EF4-FFF2-40B4-BE49-F238E27FC236}">
                <a16:creationId xmlns:a16="http://schemas.microsoft.com/office/drawing/2014/main" id="{1F615FE6-75BC-4A15-9C3C-2747B9F88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2348" y="365125"/>
            <a:ext cx="914400" cy="914400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CE1C2D1F-A510-4472-8382-BE1355685DD7}"/>
              </a:ext>
            </a:extLst>
          </p:cNvPr>
          <p:cNvGrpSpPr/>
          <p:nvPr/>
        </p:nvGrpSpPr>
        <p:grpSpPr>
          <a:xfrm>
            <a:off x="10454879" y="430907"/>
            <a:ext cx="1327546" cy="862905"/>
            <a:chOff x="3314683" y="5115089"/>
            <a:chExt cx="1327546" cy="862905"/>
          </a:xfrm>
        </p:grpSpPr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9997D346-DE82-4DBB-9C77-FB4D0620BBED}"/>
                </a:ext>
              </a:extLst>
            </p:cNvPr>
            <p:cNvSpPr/>
            <p:nvPr/>
          </p:nvSpPr>
          <p:spPr>
            <a:xfrm>
              <a:off x="3314683" y="5115089"/>
              <a:ext cx="1327546" cy="8629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bdélník: se zakulacenými rohy 4">
              <a:extLst>
                <a:ext uri="{FF2B5EF4-FFF2-40B4-BE49-F238E27FC236}">
                  <a16:creationId xmlns:a16="http://schemas.microsoft.com/office/drawing/2014/main" id="{C527F887-C697-4049-A692-25D7CA26860F}"/>
                </a:ext>
              </a:extLst>
            </p:cNvPr>
            <p:cNvSpPr txBox="1"/>
            <p:nvPr/>
          </p:nvSpPr>
          <p:spPr>
            <a:xfrm>
              <a:off x="3356807" y="5157213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EKONOMIKA A</a:t>
              </a:r>
              <a:r>
                <a:rPr lang="cs-CZ" sz="1200" kern="1200" dirty="0"/>
                <a:t>  </a:t>
              </a:r>
              <a:r>
                <a:rPr lang="cs-CZ" sz="1200" kern="120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PRŮMYSL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423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520" y="274638"/>
            <a:ext cx="9612952" cy="1143000"/>
          </a:xfrm>
        </p:spPr>
        <p:txBody>
          <a:bodyPr/>
          <a:lstStyle/>
          <a:p>
            <a:pPr algn="l"/>
            <a:r>
              <a:rPr lang="cs-CZ" b="1" dirty="0" err="1"/>
              <a:t>Průmysl_kyberbezpečnost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6320" y="1417639"/>
            <a:ext cx="9174480" cy="4708525"/>
          </a:xfrm>
        </p:spPr>
        <p:txBody>
          <a:bodyPr>
            <a:normAutofit fontScale="47500" lnSpcReduction="20000"/>
          </a:bodyPr>
          <a:lstStyle/>
          <a:p>
            <a:r>
              <a:rPr lang="cs-CZ" sz="4400" dirty="0"/>
              <a:t>Organizace jsou </a:t>
            </a:r>
            <a:r>
              <a:rPr lang="cs-CZ" sz="4400" b="1" dirty="0"/>
              <a:t>kyberneticky závislé </a:t>
            </a:r>
          </a:p>
          <a:p>
            <a:pPr lvl="1"/>
            <a:r>
              <a:rPr lang="cs-CZ" sz="4400" dirty="0"/>
              <a:t>řada aktiv hmotných a nehmotných je kyberneticky napadnutelná (analogová varianta často schází)</a:t>
            </a:r>
          </a:p>
          <a:p>
            <a:pPr lvl="1"/>
            <a:r>
              <a:rPr lang="cs-CZ" sz="4400" dirty="0"/>
              <a:t>řada senzorů sbírající citlivá data, </a:t>
            </a:r>
            <a:r>
              <a:rPr lang="cs-CZ" sz="4400" dirty="0" err="1"/>
              <a:t>smart</a:t>
            </a:r>
            <a:r>
              <a:rPr lang="cs-CZ" sz="4400" dirty="0"/>
              <a:t> </a:t>
            </a:r>
            <a:r>
              <a:rPr lang="cs-CZ" sz="4400" dirty="0" err="1"/>
              <a:t>cities</a:t>
            </a:r>
            <a:r>
              <a:rPr lang="cs-CZ" sz="4400" dirty="0"/>
              <a:t>, autonomní doprava</a:t>
            </a:r>
          </a:p>
          <a:p>
            <a:pPr lvl="1"/>
            <a:r>
              <a:rPr lang="cs-CZ" sz="4000" b="1" dirty="0"/>
              <a:t>80 % firem již bylo napadeno</a:t>
            </a:r>
          </a:p>
          <a:p>
            <a:r>
              <a:rPr lang="cs-CZ" sz="4400" b="1" dirty="0"/>
              <a:t>Obvykle je řešeno</a:t>
            </a:r>
            <a:r>
              <a:rPr lang="cs-CZ" sz="4400" dirty="0"/>
              <a:t>:</a:t>
            </a:r>
          </a:p>
          <a:p>
            <a:pPr lvl="1"/>
            <a:r>
              <a:rPr lang="cs-CZ" sz="4400" dirty="0"/>
              <a:t>školení zaměstnanců ke kybernetické bezpečnosti a obraně</a:t>
            </a:r>
          </a:p>
          <a:p>
            <a:pPr lvl="1"/>
            <a:r>
              <a:rPr lang="cs-CZ" sz="4400" dirty="0"/>
              <a:t>standardy pro fyzickou a režimovou bezpečnost</a:t>
            </a:r>
          </a:p>
          <a:p>
            <a:r>
              <a:rPr lang="cs-CZ" sz="4400" b="1" dirty="0"/>
              <a:t>Opomíjené</a:t>
            </a:r>
            <a:r>
              <a:rPr lang="cs-CZ" sz="4400" dirty="0"/>
              <a:t>: </a:t>
            </a:r>
          </a:p>
          <a:p>
            <a:pPr lvl="1"/>
            <a:r>
              <a:rPr lang="cs-CZ" sz="4000" dirty="0"/>
              <a:t>detekce incidentů; řízení přístupů; šifrování; bezpečnost koncových zařízení; autentifikace; řízení životního cyklu identit</a:t>
            </a:r>
          </a:p>
          <a:p>
            <a:r>
              <a:rPr lang="cs-CZ" sz="4400" b="1" dirty="0"/>
              <a:t>Důsledky</a:t>
            </a:r>
            <a:r>
              <a:rPr lang="cs-CZ" sz="4400" dirty="0"/>
              <a:t>: </a:t>
            </a:r>
          </a:p>
          <a:p>
            <a:pPr lvl="1"/>
            <a:r>
              <a:rPr lang="cs-CZ" sz="4000" dirty="0"/>
              <a:t>zařazení a poté vymazání identity útočníka ze seznamu oprávněných osob</a:t>
            </a:r>
          </a:p>
          <a:p>
            <a:pPr lvl="1"/>
            <a:r>
              <a:rPr lang="cs-CZ" sz="4000" dirty="0"/>
              <a:t>požární poplach/ evakuaci; útok na klienta bezpečnostní/ servisní agentury; únik dat a know-how</a:t>
            </a:r>
          </a:p>
          <a:p>
            <a:pPr lvl="1"/>
            <a:endParaRPr lang="cs-CZ" sz="3800" dirty="0"/>
          </a:p>
          <a:p>
            <a:pPr lvl="1"/>
            <a:endParaRPr lang="cs-CZ" dirty="0"/>
          </a:p>
        </p:txBody>
      </p:sp>
      <p:pic>
        <p:nvPicPr>
          <p:cNvPr id="16" name="Grafický objekt 15" descr="Ozubená kola">
            <a:extLst>
              <a:ext uri="{FF2B5EF4-FFF2-40B4-BE49-F238E27FC236}">
                <a16:creationId xmlns:a16="http://schemas.microsoft.com/office/drawing/2014/main" id="{35A1EA2B-3F32-428B-A1DB-1408EDD2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2348" y="365125"/>
            <a:ext cx="914400" cy="91440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E7DD6B9-E7A0-42E8-A60C-C45A76CF07A1}"/>
              </a:ext>
            </a:extLst>
          </p:cNvPr>
          <p:cNvGrpSpPr/>
          <p:nvPr/>
        </p:nvGrpSpPr>
        <p:grpSpPr>
          <a:xfrm>
            <a:off x="10454879" y="430907"/>
            <a:ext cx="1327546" cy="862905"/>
            <a:chOff x="3314683" y="5115089"/>
            <a:chExt cx="1327546" cy="862905"/>
          </a:xfrm>
        </p:grpSpPr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38A4F1B9-C6C0-4389-B69E-304726DC1523}"/>
                </a:ext>
              </a:extLst>
            </p:cNvPr>
            <p:cNvSpPr/>
            <p:nvPr/>
          </p:nvSpPr>
          <p:spPr>
            <a:xfrm>
              <a:off x="3314683" y="5115089"/>
              <a:ext cx="1327546" cy="8629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bdélník: se zakulacenými rohy 4">
              <a:extLst>
                <a:ext uri="{FF2B5EF4-FFF2-40B4-BE49-F238E27FC236}">
                  <a16:creationId xmlns:a16="http://schemas.microsoft.com/office/drawing/2014/main" id="{E7DEF249-4BAD-47C3-B2D8-AF97D0818DE7}"/>
                </a:ext>
              </a:extLst>
            </p:cNvPr>
            <p:cNvSpPr txBox="1"/>
            <p:nvPr/>
          </p:nvSpPr>
          <p:spPr>
            <a:xfrm>
              <a:off x="3356807" y="5157213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EKONOMIKA A</a:t>
              </a:r>
              <a:r>
                <a:rPr lang="cs-CZ" sz="1200" kern="1200" dirty="0"/>
                <a:t>  </a:t>
              </a:r>
              <a:r>
                <a:rPr lang="cs-CZ" sz="1200" kern="120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PRŮMYSL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02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6729C-BE6F-46B5-81EA-930EFC5A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Strategie: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33D9B1-F7E7-47AB-9411-3BE793E1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b="1" dirty="0"/>
              <a:t>Strategický rámec ČR 2030 – Implementace agendy 2030 v ČR – Implementační plán ČR 2030</a:t>
            </a:r>
          </a:p>
          <a:p>
            <a:pPr lvl="1"/>
            <a:r>
              <a:rPr lang="cs-CZ" altLang="cs-CZ" dirty="0"/>
              <a:t>Schválen 2017 Radou vlády pro udržitelný rozvoj</a:t>
            </a:r>
            <a:endParaRPr lang="cs-CZ" b="1" dirty="0"/>
          </a:p>
          <a:p>
            <a:r>
              <a:rPr lang="cs-CZ" b="1" dirty="0"/>
              <a:t>Vnitrostátní plán v oblasti energetiky a klimatu </a:t>
            </a:r>
          </a:p>
          <a:p>
            <a:pPr lvl="1"/>
            <a:r>
              <a:rPr lang="cs-CZ" dirty="0"/>
              <a:t>Vychází ze státní energetické koncepce (2015) a z Politiky ochrany klimatu (2017)</a:t>
            </a:r>
          </a:p>
          <a:p>
            <a:r>
              <a:rPr lang="cs-CZ" altLang="cs-CZ" b="1" dirty="0"/>
              <a:t>Národní akční plán adaptace na změnu klimatu </a:t>
            </a:r>
            <a:r>
              <a:rPr lang="cs-CZ" altLang="cs-CZ" dirty="0"/>
              <a:t>(Koncepce ochrany před suchem)</a:t>
            </a:r>
          </a:p>
          <a:p>
            <a:r>
              <a:rPr lang="cs-CZ" b="1" dirty="0"/>
              <a:t>Národní koalice pro boj se suchem </a:t>
            </a:r>
            <a:r>
              <a:rPr lang="cs-CZ" dirty="0"/>
              <a:t>(únor 2019)</a:t>
            </a:r>
          </a:p>
          <a:p>
            <a:r>
              <a:rPr lang="cs-CZ" b="1" dirty="0"/>
              <a:t>Inovační strategie 2019 – 2030 </a:t>
            </a:r>
            <a:r>
              <a:rPr lang="cs-CZ" dirty="0"/>
              <a:t>(únor 2019)</a:t>
            </a:r>
          </a:p>
        </p:txBody>
      </p:sp>
      <p:pic>
        <p:nvPicPr>
          <p:cNvPr id="4" name="Grafický objekt 3" descr="Zdvižená ruka">
            <a:hlinkClick r:id="rId3" action="ppaction://hlinksldjump"/>
            <a:extLst>
              <a:ext uri="{FF2B5EF4-FFF2-40B4-BE49-F238E27FC236}">
                <a16:creationId xmlns:a16="http://schemas.microsoft.com/office/drawing/2014/main" id="{612720AE-5496-40F1-BC15-EB2648659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5890" y="-3969"/>
            <a:ext cx="1762126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3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AF3C6-D66F-45DE-AF67-8D759913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A7429F-2D6B-4996-ADEB-5DFD01553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Ekonomický rozvoj EU:</a:t>
            </a:r>
          </a:p>
          <a:p>
            <a:pPr lvl="1"/>
            <a:r>
              <a:rPr lang="cs-CZ" b="1" dirty="0"/>
              <a:t>poučení z </a:t>
            </a:r>
            <a:r>
              <a:rPr lang="cs-CZ" b="1" dirty="0" err="1"/>
              <a:t>Brexitu</a:t>
            </a:r>
            <a:endParaRPr lang="cs-CZ" b="1" dirty="0"/>
          </a:p>
          <a:p>
            <a:pPr lvl="1"/>
            <a:r>
              <a:rPr lang="cs-CZ" dirty="0"/>
              <a:t>další vývoj EU ovlivní budoucí uspořádání Evropy, </a:t>
            </a:r>
            <a:r>
              <a:rPr lang="cs-CZ" b="1" dirty="0"/>
              <a:t>po </a:t>
            </a:r>
            <a:r>
              <a:rPr lang="cs-CZ" b="1" dirty="0" err="1"/>
              <a:t>Brexitu</a:t>
            </a:r>
            <a:r>
              <a:rPr lang="cs-CZ" b="1" dirty="0"/>
              <a:t> bude rozhodovat vztah Francie a Německa</a:t>
            </a:r>
          </a:p>
          <a:p>
            <a:r>
              <a:rPr lang="cs-CZ" dirty="0"/>
              <a:t>ČR: </a:t>
            </a:r>
          </a:p>
          <a:p>
            <a:pPr lvl="1"/>
            <a:r>
              <a:rPr lang="cs-CZ" dirty="0"/>
              <a:t>další </a:t>
            </a:r>
            <a:r>
              <a:rPr lang="cs-CZ" b="1" dirty="0"/>
              <a:t>ekonomický růst je podmíněn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Rozšíření portfolia </a:t>
            </a:r>
            <a:r>
              <a:rPr lang="cs-CZ" dirty="0"/>
              <a:t>teritorií vývozu &amp; inovace s přidanou hodnotou &amp; kvalita vzdělávání &amp; implementací Průmyslu 4.0 &amp; rozvoj 5G sítí a jejich zabezpečení &amp; výstavba infrastruktury</a:t>
            </a:r>
          </a:p>
          <a:p>
            <a:pPr lvl="1"/>
            <a:r>
              <a:rPr lang="cs-CZ" b="1" dirty="0"/>
              <a:t>strategickým opatřením je snížení ceny dat &amp; schválení nového stavebního zákona</a:t>
            </a:r>
          </a:p>
          <a:p>
            <a:pPr lvl="1"/>
            <a:r>
              <a:rPr lang="cs-CZ" dirty="0"/>
              <a:t>Státní rozpočet = rostoucí náklady změny klimatu, sociální mandatorní výdaje, výdaje na armádu, dopady obchodování ETS na ekonomiku</a:t>
            </a:r>
          </a:p>
          <a:p>
            <a:pPr lvl="1"/>
            <a:r>
              <a:rPr lang="cs-CZ" b="1" dirty="0"/>
              <a:t>Změna politiky Czech </a:t>
            </a:r>
            <a:r>
              <a:rPr lang="cs-CZ" b="1" dirty="0" err="1"/>
              <a:t>first</a:t>
            </a:r>
            <a:r>
              <a:rPr lang="cs-CZ" b="1" dirty="0"/>
              <a:t> ?</a:t>
            </a:r>
          </a:p>
          <a:p>
            <a:r>
              <a:rPr lang="cs-CZ" dirty="0"/>
              <a:t>USA se angažují na podporu svého průmyslu, blokují progresívní technologie v zájmu „bezpečnosti“, spíše v zájmu konkurenčního boje</a:t>
            </a:r>
          </a:p>
          <a:p>
            <a:endParaRPr lang="cs-CZ" dirty="0"/>
          </a:p>
        </p:txBody>
      </p:sp>
      <p:pic>
        <p:nvPicPr>
          <p:cNvPr id="8" name="Grafický objekt 7" descr="Ozubená kola">
            <a:extLst>
              <a:ext uri="{FF2B5EF4-FFF2-40B4-BE49-F238E27FC236}">
                <a16:creationId xmlns:a16="http://schemas.microsoft.com/office/drawing/2014/main" id="{8EBC645A-3F5D-4994-8B55-6498B4AD3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2348" y="365125"/>
            <a:ext cx="914400" cy="91440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07B51F0-2F4F-416D-87B9-982B32DE0E0D}"/>
              </a:ext>
            </a:extLst>
          </p:cNvPr>
          <p:cNvGrpSpPr/>
          <p:nvPr/>
        </p:nvGrpSpPr>
        <p:grpSpPr>
          <a:xfrm>
            <a:off x="10454879" y="430907"/>
            <a:ext cx="1327546" cy="862905"/>
            <a:chOff x="3314683" y="5115089"/>
            <a:chExt cx="1327546" cy="862905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455C3FF9-D617-4498-8850-74F651D24C94}"/>
                </a:ext>
              </a:extLst>
            </p:cNvPr>
            <p:cNvSpPr/>
            <p:nvPr/>
          </p:nvSpPr>
          <p:spPr>
            <a:xfrm>
              <a:off x="3314683" y="5115089"/>
              <a:ext cx="1327546" cy="8629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23914534-C587-4484-83FA-10E098745CDD}"/>
                </a:ext>
              </a:extLst>
            </p:cNvPr>
            <p:cNvSpPr txBox="1"/>
            <p:nvPr/>
          </p:nvSpPr>
          <p:spPr>
            <a:xfrm>
              <a:off x="3356807" y="5157213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EKONOMIKA A</a:t>
              </a:r>
              <a:r>
                <a:rPr lang="cs-CZ" sz="1200" kern="1200" dirty="0"/>
                <a:t>  </a:t>
              </a:r>
              <a:r>
                <a:rPr lang="cs-CZ" sz="1200" kern="120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PRŮMYSL</a:t>
              </a:r>
              <a:endParaRPr lang="cs-CZ" sz="12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507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447DB-A57C-4B27-A3FC-603E894E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Kritická infrastruktura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886B70-5D14-474D-9885-AE6494A46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rozvíjení kritické infrastruktury </a:t>
            </a:r>
          </a:p>
          <a:p>
            <a:r>
              <a:rPr lang="cs-CZ" dirty="0"/>
              <a:t>její trvalá modernizace a údržba </a:t>
            </a:r>
          </a:p>
          <a:p>
            <a:r>
              <a:rPr lang="cs-CZ" dirty="0"/>
              <a:t>přednostní ochrana fyzického napadení s využitím moderních technických prostředků a </a:t>
            </a:r>
            <a:r>
              <a:rPr lang="cs-CZ" dirty="0" err="1"/>
              <a:t>represních</a:t>
            </a:r>
            <a:r>
              <a:rPr lang="cs-CZ" dirty="0"/>
              <a:t> složek, tj. včetně armády</a:t>
            </a:r>
          </a:p>
          <a:p>
            <a:r>
              <a:rPr lang="cs-CZ" dirty="0"/>
              <a:t>vyspělá kybernetická ochrana</a:t>
            </a:r>
          </a:p>
          <a:p>
            <a:r>
              <a:rPr lang="cs-CZ" dirty="0"/>
              <a:t>výchova a vzdělávání expertů</a:t>
            </a:r>
          </a:p>
        </p:txBody>
      </p:sp>
      <p:pic>
        <p:nvPicPr>
          <p:cNvPr id="8" name="Zástupný symbol pro obsah 7" descr="Vlak">
            <a:extLst>
              <a:ext uri="{FF2B5EF4-FFF2-40B4-BE49-F238E27FC236}">
                <a16:creationId xmlns:a16="http://schemas.microsoft.com/office/drawing/2014/main" id="{89D8467C-EDD8-489A-AE52-184BAECAB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1747" y="681037"/>
            <a:ext cx="914400" cy="91440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A1B97C09-DF34-4A3B-95D1-D35A88F663F1}"/>
              </a:ext>
            </a:extLst>
          </p:cNvPr>
          <p:cNvGrpSpPr/>
          <p:nvPr/>
        </p:nvGrpSpPr>
        <p:grpSpPr>
          <a:xfrm>
            <a:off x="10126147" y="681037"/>
            <a:ext cx="1327546" cy="862905"/>
            <a:chOff x="2437568" y="2997547"/>
            <a:chExt cx="1327546" cy="862905"/>
          </a:xfrm>
          <a:solidFill>
            <a:schemeClr val="accent4">
              <a:lumMod val="75000"/>
            </a:schemeClr>
          </a:solidFill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D3C9CEE9-42FE-4DA4-ACBB-974EAF51B727}"/>
                </a:ext>
              </a:extLst>
            </p:cNvPr>
            <p:cNvSpPr/>
            <p:nvPr/>
          </p:nvSpPr>
          <p:spPr>
            <a:xfrm>
              <a:off x="2437568" y="2997547"/>
              <a:ext cx="1327546" cy="8629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4B311D8F-B580-4E20-A1BB-C583B26269E1}"/>
                </a:ext>
              </a:extLst>
            </p:cNvPr>
            <p:cNvSpPr txBox="1"/>
            <p:nvPr/>
          </p:nvSpPr>
          <p:spPr>
            <a:xfrm>
              <a:off x="2479692" y="3039671"/>
              <a:ext cx="1243298" cy="77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baseline="0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KRITICKÁ INFRASTRUKTURA</a:t>
              </a:r>
              <a:endParaRPr lang="cs-CZ" sz="1200" kern="120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626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11" y="274638"/>
            <a:ext cx="9693669" cy="1143000"/>
          </a:xfrm>
        </p:spPr>
        <p:txBody>
          <a:bodyPr/>
          <a:lstStyle/>
          <a:p>
            <a:pPr algn="l"/>
            <a:r>
              <a:rPr lang="cs-CZ" b="1" dirty="0"/>
              <a:t>Kybernetická bezpečnost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Zákon o kybernetické bezpečnosti č.</a:t>
            </a:r>
            <a:r>
              <a:rPr lang="cs-CZ" u="sng" dirty="0">
                <a:hlinkClick r:id="rId3"/>
              </a:rPr>
              <a:t> 181/2014 Sb.</a:t>
            </a:r>
            <a:endParaRPr lang="cs-CZ" altLang="cs-CZ" dirty="0"/>
          </a:p>
          <a:p>
            <a:pPr eaLnBrk="1" hangingPunct="1"/>
            <a:r>
              <a:rPr lang="cs-CZ" altLang="cs-CZ" dirty="0"/>
              <a:t>MV, BIS: nezávislý orgán </a:t>
            </a:r>
          </a:p>
          <a:p>
            <a:pPr lvl="1" eaLnBrk="1" hangingPunct="1"/>
            <a:r>
              <a:rPr lang="cs-CZ" altLang="cs-CZ" dirty="0"/>
              <a:t>vydává zprávy ze zákona určeným osobám a také pro veřejnost, </a:t>
            </a:r>
          </a:p>
          <a:p>
            <a:pPr lvl="1" eaLnBrk="1" hangingPunct="1"/>
            <a:r>
              <a:rPr lang="cs-CZ" altLang="cs-CZ" dirty="0"/>
              <a:t>školí vybrané pracovníky ministerstev (bezpečnostní ředitele), </a:t>
            </a:r>
            <a:r>
              <a:rPr lang="cs-CZ" altLang="cs-CZ" b="1" dirty="0"/>
              <a:t>nově ze zákona rozšíření na </a:t>
            </a:r>
            <a:r>
              <a:rPr lang="cs-CZ" altLang="cs-CZ" b="1" dirty="0" err="1"/>
              <a:t>nám.ministrů</a:t>
            </a:r>
            <a:r>
              <a:rPr lang="cs-CZ" altLang="cs-CZ" b="1" dirty="0"/>
              <a:t>, poslance a firmy</a:t>
            </a:r>
          </a:p>
          <a:p>
            <a:pPr eaLnBrk="1" hangingPunct="1"/>
            <a:r>
              <a:rPr lang="cs-CZ" dirty="0"/>
              <a:t>NÚKIB &amp;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Outlines</a:t>
            </a:r>
            <a:r>
              <a:rPr lang="cs-CZ" dirty="0"/>
              <a:t>: </a:t>
            </a:r>
          </a:p>
          <a:p>
            <a:pPr lvl="1" eaLnBrk="1" hangingPunct="1"/>
            <a:r>
              <a:rPr lang="cs-CZ" dirty="0"/>
              <a:t>konference </a:t>
            </a:r>
            <a:r>
              <a:rPr lang="cs-CZ" dirty="0" err="1"/>
              <a:t>CyberCon</a:t>
            </a:r>
            <a:endParaRPr lang="cs-CZ" dirty="0"/>
          </a:p>
          <a:p>
            <a:pPr eaLnBrk="1" hangingPunct="1"/>
            <a:endParaRPr lang="cs-CZ" altLang="cs-CZ" dirty="0"/>
          </a:p>
          <a:p>
            <a:endParaRPr lang="cs-CZ" dirty="0"/>
          </a:p>
        </p:txBody>
      </p:sp>
      <p:pic>
        <p:nvPicPr>
          <p:cNvPr id="16" name="Zástupný symbol pro obsah 7" descr="Vlak">
            <a:extLst>
              <a:ext uri="{FF2B5EF4-FFF2-40B4-BE49-F238E27FC236}">
                <a16:creationId xmlns:a16="http://schemas.microsoft.com/office/drawing/2014/main" id="{BACBFA8C-F38B-4698-8FB6-EC43DFA49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1747" y="681037"/>
            <a:ext cx="914400" cy="91440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28E4967-AA71-47F3-83D6-4740D38AA590}"/>
              </a:ext>
            </a:extLst>
          </p:cNvPr>
          <p:cNvGrpSpPr/>
          <p:nvPr/>
        </p:nvGrpSpPr>
        <p:grpSpPr>
          <a:xfrm>
            <a:off x="10126147" y="681037"/>
            <a:ext cx="1327546" cy="862905"/>
            <a:chOff x="2437568" y="2997547"/>
            <a:chExt cx="1327546" cy="862905"/>
          </a:xfrm>
          <a:solidFill>
            <a:srgbClr val="CC9900"/>
          </a:solidFill>
        </p:grpSpPr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B69300E6-877F-4A76-838E-C79902D51EA3}"/>
                </a:ext>
              </a:extLst>
            </p:cNvPr>
            <p:cNvSpPr/>
            <p:nvPr/>
          </p:nvSpPr>
          <p:spPr>
            <a:xfrm>
              <a:off x="2437568" y="2997547"/>
              <a:ext cx="1327546" cy="8629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bdélník: se zakulacenými rohy 4">
              <a:extLst>
                <a:ext uri="{FF2B5EF4-FFF2-40B4-BE49-F238E27FC236}">
                  <a16:creationId xmlns:a16="http://schemas.microsoft.com/office/drawing/2014/main" id="{9289877D-F3B9-4434-AA67-55EDBD54D222}"/>
                </a:ext>
              </a:extLst>
            </p:cNvPr>
            <p:cNvSpPr txBox="1"/>
            <p:nvPr/>
          </p:nvSpPr>
          <p:spPr>
            <a:xfrm>
              <a:off x="2479692" y="3039671"/>
              <a:ext cx="1243298" cy="77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baseline="0" dirty="0">
                  <a:solidFill>
                    <a:schemeClr val="bg1"/>
                  </a:solidFill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KRITICKÁ INFRASTRUKTURA</a:t>
              </a:r>
              <a:endParaRPr lang="cs-CZ" sz="1200" kern="120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556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21393-2D24-4EBB-98DF-DCDD67C5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7EE8B5-49E9-4C3C-9D8A-766CF294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Zapomíná se na vzdělávání nových generací rizikových expertů a specialistů </a:t>
            </a:r>
          </a:p>
          <a:p>
            <a:r>
              <a:rPr lang="cs-CZ" dirty="0"/>
              <a:t>Vzdělávání mládeže</a:t>
            </a:r>
          </a:p>
          <a:p>
            <a:pPr lvl="1"/>
            <a:r>
              <a:rPr lang="cs-CZ" dirty="0"/>
              <a:t>Důraz na klasické vzdělávání  historických souvislostech a kritické myšlení</a:t>
            </a:r>
          </a:p>
          <a:p>
            <a:pPr lvl="1"/>
            <a:r>
              <a:rPr lang="cs-CZ" dirty="0"/>
              <a:t>Ne každý učitel je povolán učit, plošné navyšování platů kvalitu školství nezvýší</a:t>
            </a:r>
          </a:p>
          <a:p>
            <a:r>
              <a:rPr lang="cs-CZ" dirty="0"/>
              <a:t>Zanedbává se a upozaďuje se údržba </a:t>
            </a:r>
          </a:p>
          <a:p>
            <a:r>
              <a:rPr lang="cs-CZ" b="1" dirty="0"/>
              <a:t>Na tuto oblast musí být vyčleněn dostatek finančních a fyzických prostředků</a:t>
            </a:r>
          </a:p>
          <a:p>
            <a:endParaRPr lang="cs-CZ" dirty="0"/>
          </a:p>
        </p:txBody>
      </p:sp>
      <p:pic>
        <p:nvPicPr>
          <p:cNvPr id="4" name="Zástupný symbol pro obsah 7" descr="Vlak">
            <a:extLst>
              <a:ext uri="{FF2B5EF4-FFF2-40B4-BE49-F238E27FC236}">
                <a16:creationId xmlns:a16="http://schemas.microsoft.com/office/drawing/2014/main" id="{C03C49AB-4F36-469C-B9E3-936992919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1747" y="681037"/>
            <a:ext cx="914400" cy="9144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E1A58D04-B8E5-469B-B401-4E17C8756729}"/>
              </a:ext>
            </a:extLst>
          </p:cNvPr>
          <p:cNvGrpSpPr/>
          <p:nvPr/>
        </p:nvGrpSpPr>
        <p:grpSpPr>
          <a:xfrm>
            <a:off x="10126147" y="681037"/>
            <a:ext cx="1327546" cy="862905"/>
            <a:chOff x="2437568" y="2997547"/>
            <a:chExt cx="1327546" cy="862905"/>
          </a:xfrm>
          <a:solidFill>
            <a:schemeClr val="accent4">
              <a:lumMod val="75000"/>
            </a:schemeClr>
          </a:solidFill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0BE365BE-8DCD-4D9F-B32C-1390DD17BB1A}"/>
                </a:ext>
              </a:extLst>
            </p:cNvPr>
            <p:cNvSpPr/>
            <p:nvPr/>
          </p:nvSpPr>
          <p:spPr>
            <a:xfrm>
              <a:off x="2437568" y="2997547"/>
              <a:ext cx="1327546" cy="86290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F96D7050-C040-49E6-A9C6-C185DF11AF02}"/>
                </a:ext>
              </a:extLst>
            </p:cNvPr>
            <p:cNvSpPr txBox="1"/>
            <p:nvPr/>
          </p:nvSpPr>
          <p:spPr>
            <a:xfrm>
              <a:off x="2479692" y="3039671"/>
              <a:ext cx="1243298" cy="778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baseline="0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KRITICKÁ INFRASTRUKTURA</a:t>
              </a:r>
              <a:endParaRPr lang="cs-CZ" sz="1200" kern="120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479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1E963-C7DA-466A-91BF-0B87C400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4A2755-AE80-43F0-8FF8-A429B6083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Financování prostřednictvím TC AV ČR a TA ČR ~ </a:t>
            </a:r>
            <a:r>
              <a:rPr lang="cs-CZ" b="1" dirty="0"/>
              <a:t>80 mld. Kč/ rok</a:t>
            </a:r>
            <a:r>
              <a:rPr lang="cs-CZ" dirty="0"/>
              <a:t> (průmysl cca 60 %)</a:t>
            </a:r>
          </a:p>
          <a:p>
            <a:r>
              <a:rPr lang="cs-CZ" dirty="0"/>
              <a:t>Slabá stránka = efektivnost vynakládání finančních prostředků na vědu, výzkum a inovace</a:t>
            </a:r>
          </a:p>
          <a:p>
            <a:pPr lvl="1"/>
            <a:r>
              <a:rPr lang="cs-CZ" dirty="0"/>
              <a:t>Hodnocení výzkumu a inovací</a:t>
            </a:r>
          </a:p>
          <a:p>
            <a:pPr lvl="1"/>
            <a:r>
              <a:rPr lang="cs-CZ" dirty="0"/>
              <a:t>Podpora přechodu inovací do praxe</a:t>
            </a:r>
          </a:p>
          <a:p>
            <a:r>
              <a:rPr lang="cs-CZ" dirty="0"/>
              <a:t>Základem musí být náročné vzdělávání </a:t>
            </a:r>
          </a:p>
          <a:p>
            <a:r>
              <a:rPr lang="cs-CZ" b="1" dirty="0"/>
              <a:t>Inovační strategie pro roky 2019 – 2030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devět pilířů, které zajistí stanovené cíle</a:t>
            </a:r>
          </a:p>
          <a:p>
            <a:pPr lvl="1"/>
            <a:r>
              <a:rPr lang="cs-CZ" b="1" dirty="0"/>
              <a:t>zvýšení prostředků &amp; změna financování dle výsledků &amp; daňové odpočty</a:t>
            </a:r>
          </a:p>
          <a:p>
            <a:pPr lvl="1"/>
            <a:r>
              <a:rPr lang="cs-CZ" dirty="0"/>
              <a:t>podpory start-</a:t>
            </a:r>
            <a:r>
              <a:rPr lang="cs-CZ" dirty="0" err="1"/>
              <a:t>upů</a:t>
            </a:r>
            <a:r>
              <a:rPr lang="cs-CZ" dirty="0"/>
              <a:t> přes digitalizaci, chytrou infrastrukturu, investice až po patenty a polytechnické vzdělávání</a:t>
            </a:r>
            <a:endParaRPr lang="cs-CZ" b="1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FE78CFB-B477-4BC6-9C9F-C3F1CD5F8D19}"/>
              </a:ext>
            </a:extLst>
          </p:cNvPr>
          <p:cNvGrpSpPr/>
          <p:nvPr/>
        </p:nvGrpSpPr>
        <p:grpSpPr>
          <a:xfrm>
            <a:off x="10396113" y="463799"/>
            <a:ext cx="1327546" cy="862905"/>
            <a:chOff x="3314683" y="880004"/>
            <a:chExt cx="1327546" cy="862905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F173F669-7172-468F-9988-837379E3CB6D}"/>
                </a:ext>
              </a:extLst>
            </p:cNvPr>
            <p:cNvSpPr/>
            <p:nvPr/>
          </p:nvSpPr>
          <p:spPr>
            <a:xfrm>
              <a:off x="3314683" y="880004"/>
              <a:ext cx="1327546" cy="86290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hlinkClick r:id="rId3" action="ppaction://hlinksldjump"/>
              <a:extLst>
                <a:ext uri="{FF2B5EF4-FFF2-40B4-BE49-F238E27FC236}">
                  <a16:creationId xmlns:a16="http://schemas.microsoft.com/office/drawing/2014/main" id="{325FBA3C-105A-417D-B61A-17190DBDA8F0}"/>
                </a:ext>
              </a:extLst>
            </p:cNvPr>
            <p:cNvSpPr txBox="1"/>
            <p:nvPr/>
          </p:nvSpPr>
          <p:spPr>
            <a:xfrm>
              <a:off x="3356807" y="922128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 err="1"/>
                <a:t>VaVaI</a:t>
              </a:r>
              <a:endParaRPr lang="cs-CZ" sz="1200" kern="1200" dirty="0"/>
            </a:p>
          </p:txBody>
        </p:sp>
      </p:grpSp>
      <p:pic>
        <p:nvPicPr>
          <p:cNvPr id="12" name="Grafický objekt 11" descr="Atom">
            <a:extLst>
              <a:ext uri="{FF2B5EF4-FFF2-40B4-BE49-F238E27FC236}">
                <a16:creationId xmlns:a16="http://schemas.microsoft.com/office/drawing/2014/main" id="{A22DD26C-EF09-4B82-8E18-9D5EC312D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2492" y="4637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43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D59B7-A9EE-4CBF-8409-3763D84B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91F91A-A8EF-4475-B675-6BE28A9F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/>
          </a:bodyPr>
          <a:lstStyle/>
          <a:p>
            <a:r>
              <a:rPr lang="cs-CZ" dirty="0"/>
              <a:t>Tato oblast rozhoduje o konkurenceschopnosti ekonomiky</a:t>
            </a:r>
          </a:p>
          <a:p>
            <a:r>
              <a:rPr lang="cs-CZ" dirty="0"/>
              <a:t>Je podmíněna kvalitou školství</a:t>
            </a:r>
          </a:p>
          <a:p>
            <a:r>
              <a:rPr lang="cs-CZ" dirty="0"/>
              <a:t>Hodnocení </a:t>
            </a:r>
            <a:r>
              <a:rPr lang="cs-CZ" dirty="0" err="1"/>
              <a:t>VaVaI</a:t>
            </a:r>
            <a:r>
              <a:rPr lang="cs-CZ" dirty="0"/>
              <a:t> a vynakládané prostředky se zatím neodráží v růstu konkurenceschopnosti ekonomiky</a:t>
            </a:r>
          </a:p>
          <a:p>
            <a:r>
              <a:rPr lang="cs-CZ" dirty="0"/>
              <a:t>Nová Inovační strategie pro roky 2019 – 2030 má potenciál řešit základní problémy podpory a využití </a:t>
            </a:r>
            <a:r>
              <a:rPr lang="cs-CZ" dirty="0" err="1"/>
              <a:t>VaVaI</a:t>
            </a: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2378028-4715-4950-83CE-B08A9C59E4F8}"/>
              </a:ext>
            </a:extLst>
          </p:cNvPr>
          <p:cNvGrpSpPr/>
          <p:nvPr/>
        </p:nvGrpSpPr>
        <p:grpSpPr>
          <a:xfrm>
            <a:off x="10396113" y="463799"/>
            <a:ext cx="1327546" cy="862905"/>
            <a:chOff x="3314683" y="880004"/>
            <a:chExt cx="1327546" cy="862905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F8D6A39E-C7E3-426B-B0B9-1783CB3CF34F}"/>
                </a:ext>
              </a:extLst>
            </p:cNvPr>
            <p:cNvSpPr/>
            <p:nvPr/>
          </p:nvSpPr>
          <p:spPr>
            <a:xfrm>
              <a:off x="3314683" y="880004"/>
              <a:ext cx="1327546" cy="86290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élník: se zakulacenými rohy 4">
              <a:hlinkClick r:id="rId2" action="ppaction://hlinksldjump"/>
              <a:extLst>
                <a:ext uri="{FF2B5EF4-FFF2-40B4-BE49-F238E27FC236}">
                  <a16:creationId xmlns:a16="http://schemas.microsoft.com/office/drawing/2014/main" id="{BA43F8CC-813D-41C9-ABE1-350A3DCFDF95}"/>
                </a:ext>
              </a:extLst>
            </p:cNvPr>
            <p:cNvSpPr txBox="1"/>
            <p:nvPr/>
          </p:nvSpPr>
          <p:spPr>
            <a:xfrm>
              <a:off x="3356807" y="922128"/>
              <a:ext cx="1243298" cy="778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kern="1200" dirty="0" err="1"/>
                <a:t>VaVaI</a:t>
              </a:r>
              <a:endParaRPr lang="cs-CZ" sz="1200" kern="1200" dirty="0"/>
            </a:p>
          </p:txBody>
        </p:sp>
      </p:grpSp>
      <p:pic>
        <p:nvPicPr>
          <p:cNvPr id="7" name="Grafický objekt 6" descr="Atom">
            <a:extLst>
              <a:ext uri="{FF2B5EF4-FFF2-40B4-BE49-F238E27FC236}">
                <a16:creationId xmlns:a16="http://schemas.microsoft.com/office/drawing/2014/main" id="{D3790A0F-7905-4EC9-9E20-7BE9B8196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2492" y="4637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8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8B537-A772-4861-A7F3-B9D98774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CE5D16-93E6-4818-A17A-6E7C37A2A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3CBCCA-023D-4BD2-97A5-B0D7AE9F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94" y="343945"/>
            <a:ext cx="8830492" cy="5847189"/>
          </a:xfrm>
          <a:prstGeom prst="rect">
            <a:avLst/>
          </a:prstGeom>
        </p:spPr>
      </p:pic>
      <p:pic>
        <p:nvPicPr>
          <p:cNvPr id="6" name="Grafický objekt 5" descr="Zdvižená ruka">
            <a:hlinkClick r:id="rId3" action="ppaction://hlinksldjump"/>
            <a:extLst>
              <a:ext uri="{FF2B5EF4-FFF2-40B4-BE49-F238E27FC236}">
                <a16:creationId xmlns:a16="http://schemas.microsoft.com/office/drawing/2014/main" id="{B76CC0E7-F514-49C9-A278-58B6FFB0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9354" y="227421"/>
            <a:ext cx="1762126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7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EF8EE-BDB7-422C-AD62-A49675A0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GEOPOLITIKA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C9DBDA-4BC7-4E1F-9CC1-302EEBBF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750"/>
            <a:ext cx="10591800" cy="4367213"/>
          </a:xfrm>
        </p:spPr>
        <p:txBody>
          <a:bodyPr/>
          <a:lstStyle/>
          <a:p>
            <a:r>
              <a:rPr lang="cs-CZ" dirty="0"/>
              <a:t>Konec studené války, rozpad Východního bloku = větší bezpečnost ČR?</a:t>
            </a:r>
          </a:p>
          <a:p>
            <a:pPr lvl="1"/>
            <a:r>
              <a:rPr lang="cs-CZ" dirty="0"/>
              <a:t>ANO </a:t>
            </a:r>
          </a:p>
          <a:p>
            <a:pPr lvl="2"/>
            <a:r>
              <a:rPr lang="cs-CZ" dirty="0"/>
              <a:t>EU + NATO + součást demokratického a ekonomicky vyspělého světa</a:t>
            </a:r>
          </a:p>
          <a:p>
            <a:pPr lvl="2"/>
            <a:r>
              <a:rPr lang="cs-CZ" dirty="0"/>
              <a:t>Rozpad Varšavské smlouvy</a:t>
            </a:r>
          </a:p>
          <a:p>
            <a:pPr lvl="2"/>
            <a:r>
              <a:rPr lang="cs-CZ" dirty="0"/>
              <a:t>Ekonomická orientace na vyspělý evropský trh</a:t>
            </a:r>
          </a:p>
          <a:p>
            <a:pPr lvl="1"/>
            <a:r>
              <a:rPr lang="cs-CZ" dirty="0"/>
              <a:t>NE</a:t>
            </a:r>
          </a:p>
          <a:p>
            <a:pPr lvl="2"/>
            <a:r>
              <a:rPr lang="cs-CZ" dirty="0"/>
              <a:t>Dvojí metr + vytvoření vnějšího nepřítele + vývoz demokracie a rozložení </a:t>
            </a:r>
            <a:r>
              <a:rPr lang="cs-CZ" dirty="0" err="1"/>
              <a:t>autokrativních</a:t>
            </a:r>
            <a:r>
              <a:rPr lang="cs-CZ" dirty="0"/>
              <a:t> režimů v Evropě, Africe a Blízkém východě</a:t>
            </a:r>
          </a:p>
          <a:p>
            <a:pPr lvl="2"/>
            <a:r>
              <a:rPr lang="cs-CZ" dirty="0"/>
              <a:t>Naše angažovanost v zahraničních misích</a:t>
            </a:r>
          </a:p>
          <a:p>
            <a:pPr lvl="2"/>
            <a:r>
              <a:rPr lang="cs-CZ" dirty="0" err="1"/>
              <a:t>Shengen</a:t>
            </a:r>
            <a:r>
              <a:rPr lang="cs-CZ" dirty="0"/>
              <a:t> + nezvládnutá migrace (lákadlem je vyšší životní úroveň)</a:t>
            </a:r>
          </a:p>
          <a:p>
            <a:pPr lvl="2"/>
            <a:r>
              <a:rPr lang="cs-CZ" dirty="0"/>
              <a:t>Ekonomická závislost na vyspělých trzích + zpřetrhání spolupráce s partnery RVHP</a:t>
            </a:r>
          </a:p>
          <a:p>
            <a:pPr lvl="2"/>
            <a:r>
              <a:rPr lang="cs-CZ" dirty="0"/>
              <a:t>Role NATO</a:t>
            </a:r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9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id="{EA771F6E-C6C4-41C0-8025-4ADB560AAE39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10" name="Grafický objekt 9" descr="Svět">
            <a:extLst>
              <a:ext uri="{FF2B5EF4-FFF2-40B4-BE49-F238E27FC236}">
                <a16:creationId xmlns:a16="http://schemas.microsoft.com/office/drawing/2014/main" id="{F3F25067-4E7E-4D81-9BB2-B462400EF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7118" y="274638"/>
            <a:ext cx="9473682" cy="1143000"/>
          </a:xfrm>
        </p:spPr>
        <p:txBody>
          <a:bodyPr/>
          <a:lstStyle/>
          <a:p>
            <a:pPr algn="l"/>
            <a:r>
              <a:rPr lang="cs-CZ" b="1" dirty="0"/>
              <a:t>Konec studené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Studená válka: 1947 – 1991</a:t>
            </a:r>
          </a:p>
          <a:p>
            <a:r>
              <a:rPr lang="cs-CZ" dirty="0"/>
              <a:t>Formování nové Evropy, etapa I:</a:t>
            </a:r>
          </a:p>
          <a:p>
            <a:pPr lvl="1"/>
            <a:r>
              <a:rPr lang="cs-CZ" dirty="0"/>
              <a:t>Rozpad SSSR: 1991 </a:t>
            </a:r>
          </a:p>
          <a:p>
            <a:pPr lvl="1"/>
            <a:r>
              <a:rPr lang="cs-CZ" dirty="0" err="1"/>
              <a:t>Michali</a:t>
            </a:r>
            <a:r>
              <a:rPr lang="cs-CZ" dirty="0"/>
              <a:t> Sergejevič Gorbačov: prezident do 1991</a:t>
            </a:r>
          </a:p>
          <a:p>
            <a:pPr lvl="1"/>
            <a:r>
              <a:rPr lang="cs-CZ" dirty="0"/>
              <a:t>Margaret Thatcher: šéf konzervativní strany, předseda vlády do roku 1990</a:t>
            </a:r>
          </a:p>
          <a:p>
            <a:pPr lvl="1"/>
            <a:r>
              <a:rPr lang="cs-CZ" dirty="0"/>
              <a:t>Helmuth Kohl: šéf CDU – Křesťanskodemokratická unie, kancléř </a:t>
            </a:r>
            <a:r>
              <a:rPr lang="cs-CZ" dirty="0" err="1"/>
              <a:t>bundestágu</a:t>
            </a:r>
            <a:r>
              <a:rPr lang="cs-CZ" dirty="0"/>
              <a:t> do 1998</a:t>
            </a:r>
          </a:p>
          <a:p>
            <a:pPr lvl="1"/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/>
              <a:t>Mitterrand</a:t>
            </a:r>
            <a:r>
              <a:rPr lang="cs-CZ" dirty="0"/>
              <a:t>, president do 1995</a:t>
            </a:r>
          </a:p>
          <a:p>
            <a:pPr lvl="1"/>
            <a:r>
              <a:rPr lang="cs-CZ" dirty="0"/>
              <a:t>Ronald Reagan: prezident do 1989</a:t>
            </a:r>
          </a:p>
          <a:p>
            <a:pPr lvl="1"/>
            <a:r>
              <a:rPr lang="cs-CZ" dirty="0"/>
              <a:t>George H.W. Bush st.: prezident do 1993</a:t>
            </a:r>
          </a:p>
          <a:p>
            <a:r>
              <a:rPr lang="cs-CZ" dirty="0"/>
              <a:t>Etapa II: odchod garantů dohody etapy I – Bush, ml …+ Merkel….</a:t>
            </a:r>
          </a:p>
          <a:p>
            <a:r>
              <a:rPr lang="cs-CZ" dirty="0"/>
              <a:t>Etapa III: </a:t>
            </a:r>
            <a:r>
              <a:rPr lang="cs-CZ" dirty="0" err="1"/>
              <a:t>Trump</a:t>
            </a:r>
            <a:r>
              <a:rPr lang="cs-CZ" dirty="0"/>
              <a:t>: America </a:t>
            </a:r>
            <a:r>
              <a:rPr lang="cs-CZ" dirty="0" err="1"/>
              <a:t>First</a:t>
            </a:r>
            <a:endParaRPr lang="cs-CZ" dirty="0"/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id="{2A4D6122-B271-41AF-BDC3-5647FB7EC142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9" name="Grafický objekt 8" descr="Svět">
            <a:extLst>
              <a:ext uri="{FF2B5EF4-FFF2-40B4-BE49-F238E27FC236}">
                <a16:creationId xmlns:a16="http://schemas.microsoft.com/office/drawing/2014/main" id="{A57CDB50-AEA2-46E3-B9BA-A7D49D709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8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4B98E-73ED-4FED-ABDA-4F4121ED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Hrozby z hlediska NATO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36A809-E5B0-444F-A9F4-F5B474C2F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63" y="1600201"/>
            <a:ext cx="9713425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20.výročí ČR v NATO: 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Stephen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King</a:t>
            </a:r>
            <a:r>
              <a:rPr lang="cs-CZ" dirty="0"/>
              <a:t>: </a:t>
            </a:r>
          </a:p>
          <a:p>
            <a:pPr lvl="2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Rusko &amp; Čína &amp; hybridní hrozby</a:t>
            </a:r>
          </a:p>
          <a:p>
            <a:pPr lvl="2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Rusko = režim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plíživé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agrese (Gruzie, Krym,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Ukrajina,separatisté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NATO je klíčová instituce pro zajištění bezpečnosti Česka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Trump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Babiš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svrchovanost Ukrajiny &amp; podpora sankcí proti Rusku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NATO je garantem transatlantické a evropské bezpečnosti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pilířem národní bezpečnosti je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zajištění energetické bezpečnosti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zajištění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spolehlivé telekomunikační sítě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redukování rizik zlovolné kybernetické aktivity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spojenci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musí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splnit svůj závazek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dvouprocentních investic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do obrany a modernizace armády</a:t>
            </a:r>
          </a:p>
          <a:p>
            <a:pPr lvl="1"/>
            <a:endParaRPr lang="cs-CZ" dirty="0"/>
          </a:p>
        </p:txBody>
      </p:sp>
      <p:sp>
        <p:nvSpPr>
          <p:cNvPr id="11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id="{BBEA4BB3-BD48-4124-961F-11A71887534B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12" name="Grafický objekt 11" descr="Svět">
            <a:extLst>
              <a:ext uri="{FF2B5EF4-FFF2-40B4-BE49-F238E27FC236}">
                <a16:creationId xmlns:a16="http://schemas.microsoft.com/office/drawing/2014/main" id="{7BE98767-D327-4F08-A160-2FC393C01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984069" y="274638"/>
            <a:ext cx="9432411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Ekonomická síla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910735" y="1341438"/>
            <a:ext cx="9317528" cy="5040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Banka Standard </a:t>
            </a:r>
            <a:r>
              <a:rPr lang="cs-CZ" dirty="0" err="1"/>
              <a:t>Chartered</a:t>
            </a:r>
            <a:r>
              <a:rPr lang="cs-CZ" dirty="0"/>
              <a:t> (GB):</a:t>
            </a:r>
          </a:p>
          <a:p>
            <a:pPr lvl="1" eaLnBrk="1" hangingPunct="1">
              <a:defRPr/>
            </a:pPr>
            <a:r>
              <a:rPr lang="cs-CZ" b="1" dirty="0"/>
              <a:t>Ekonomická síla </a:t>
            </a:r>
            <a:r>
              <a:rPr lang="cs-CZ" dirty="0"/>
              <a:t>(HDP): </a:t>
            </a:r>
          </a:p>
          <a:p>
            <a:pPr lvl="2" eaLnBrk="1" hangingPunct="1">
              <a:defRPr/>
            </a:pPr>
            <a:r>
              <a:rPr lang="cs-CZ" dirty="0"/>
              <a:t>Pořadí dnes: </a:t>
            </a:r>
            <a:r>
              <a:rPr lang="cs-CZ" b="1" dirty="0"/>
              <a:t>USA, Čína, Japonsko, Německo a Velká Británie</a:t>
            </a:r>
          </a:p>
          <a:p>
            <a:pPr lvl="2" eaLnBrk="1" hangingPunct="1">
              <a:defRPr/>
            </a:pPr>
            <a:r>
              <a:rPr lang="cs-CZ" dirty="0"/>
              <a:t>v roce </a:t>
            </a:r>
            <a:r>
              <a:rPr lang="cs-CZ" b="1" dirty="0"/>
              <a:t>2020</a:t>
            </a:r>
            <a:r>
              <a:rPr lang="cs-CZ" dirty="0"/>
              <a:t>: Čína předstihne USA </a:t>
            </a:r>
          </a:p>
          <a:p>
            <a:pPr lvl="2" eaLnBrk="1" hangingPunct="1">
              <a:defRPr/>
            </a:pPr>
            <a:r>
              <a:rPr lang="cs-CZ" dirty="0"/>
              <a:t>v roce </a:t>
            </a:r>
            <a:r>
              <a:rPr lang="cs-CZ" b="1" dirty="0"/>
              <a:t>2030</a:t>
            </a:r>
            <a:r>
              <a:rPr lang="cs-CZ" dirty="0"/>
              <a:t>: </a:t>
            </a:r>
          </a:p>
          <a:p>
            <a:pPr lvl="3" eaLnBrk="1" hangingPunct="1">
              <a:defRPr/>
            </a:pPr>
            <a:r>
              <a:rPr lang="cs-CZ" dirty="0"/>
              <a:t>se před USA dostane i </a:t>
            </a:r>
            <a:r>
              <a:rPr lang="cs-CZ" b="1" dirty="0"/>
              <a:t>Indie</a:t>
            </a:r>
            <a:r>
              <a:rPr lang="cs-CZ" dirty="0"/>
              <a:t>, </a:t>
            </a:r>
          </a:p>
          <a:p>
            <a:pPr lvl="3" eaLnBrk="1" hangingPunct="1">
              <a:defRPr/>
            </a:pPr>
            <a:r>
              <a:rPr lang="cs-CZ" dirty="0"/>
              <a:t>do desítky nejúspěšnějších zemí se dostane </a:t>
            </a:r>
            <a:r>
              <a:rPr lang="cs-CZ" b="1" dirty="0"/>
              <a:t>Indonézie</a:t>
            </a:r>
            <a:r>
              <a:rPr lang="cs-CZ" dirty="0"/>
              <a:t>,</a:t>
            </a:r>
          </a:p>
          <a:p>
            <a:pPr lvl="3" eaLnBrk="1" hangingPunct="1">
              <a:defRPr/>
            </a:pPr>
            <a:r>
              <a:rPr lang="cs-CZ" b="1" dirty="0"/>
              <a:t>Turecko</a:t>
            </a:r>
            <a:r>
              <a:rPr lang="cs-CZ" dirty="0"/>
              <a:t>  předstihne Německo, které bude na 10 místě,</a:t>
            </a:r>
          </a:p>
          <a:p>
            <a:pPr lvl="3" eaLnBrk="1" hangingPunct="1">
              <a:defRPr/>
            </a:pPr>
            <a:r>
              <a:rPr lang="cs-CZ" b="1" dirty="0"/>
              <a:t>ASIE = USA + EU </a:t>
            </a:r>
            <a:r>
              <a:rPr lang="cs-CZ" dirty="0"/>
              <a:t> ~ 35% podíl na světovém HDP</a:t>
            </a:r>
          </a:p>
          <a:p>
            <a:pPr lvl="3" eaLnBrk="1" hangingPunct="1">
              <a:defRPr/>
            </a:pPr>
            <a:r>
              <a:rPr lang="cs-CZ" b="1" dirty="0"/>
              <a:t>V desítce z Evropy zbyde Německo, Turecko, Rusko</a:t>
            </a:r>
          </a:p>
          <a:p>
            <a:pPr lvl="1" eaLnBrk="1" hangingPunct="1">
              <a:defRPr/>
            </a:pPr>
            <a:r>
              <a:rPr lang="cs-CZ" b="1" dirty="0"/>
              <a:t>Parita kupní síly </a:t>
            </a:r>
            <a:r>
              <a:rPr lang="cs-CZ" dirty="0"/>
              <a:t>(PPP): </a:t>
            </a:r>
          </a:p>
          <a:p>
            <a:pPr lvl="3" eaLnBrk="1" hangingPunct="1">
              <a:defRPr/>
            </a:pPr>
            <a:r>
              <a:rPr lang="cs-CZ" dirty="0"/>
              <a:t>Pořadí v roce 2030: </a:t>
            </a:r>
            <a:r>
              <a:rPr lang="cs-CZ" b="1" dirty="0"/>
              <a:t>Čína, USA, Indie</a:t>
            </a:r>
          </a:p>
        </p:txBody>
      </p:sp>
      <p:sp>
        <p:nvSpPr>
          <p:cNvPr id="8" name="Obdélník: se zakulacenými rohy 4">
            <a:hlinkClick r:id="rId3" action="ppaction://hlinksldjump"/>
            <a:extLst>
              <a:ext uri="{FF2B5EF4-FFF2-40B4-BE49-F238E27FC236}">
                <a16:creationId xmlns:a16="http://schemas.microsoft.com/office/drawing/2014/main" id="{B3C6A46E-2060-4D51-880D-F07B47EE4AA4}"/>
              </a:ext>
            </a:extLst>
          </p:cNvPr>
          <p:cNvSpPr txBox="1"/>
          <p:nvPr/>
        </p:nvSpPr>
        <p:spPr>
          <a:xfrm>
            <a:off x="9893951" y="497985"/>
            <a:ext cx="1243298" cy="77865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200" kern="1200" dirty="0"/>
              <a:t>GEOPOLITIKA</a:t>
            </a:r>
          </a:p>
        </p:txBody>
      </p:sp>
      <p:pic>
        <p:nvPicPr>
          <p:cNvPr id="13" name="Grafický objekt 12" descr="Svět">
            <a:extLst>
              <a:ext uri="{FF2B5EF4-FFF2-40B4-BE49-F238E27FC236}">
                <a16:creationId xmlns:a16="http://schemas.microsoft.com/office/drawing/2014/main" id="{43860E77-5FB8-42CB-854B-70E2E0546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3000" y="430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16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4881</Words>
  <Application>Microsoft Office PowerPoint</Application>
  <PresentationFormat>Širokoúhlá obrazovka</PresentationFormat>
  <Paragraphs>808</Paragraphs>
  <Slides>45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Motiv Office</vt:lpstr>
      <vt:lpstr>Výchozí návrh</vt:lpstr>
      <vt:lpstr>Svět rizik kolem nás</vt:lpstr>
      <vt:lpstr>Prezentace aplikace PowerPoint</vt:lpstr>
      <vt:lpstr>Prostředky reakce</vt:lpstr>
      <vt:lpstr>Strategie:</vt:lpstr>
      <vt:lpstr>Prezentace aplikace PowerPoint</vt:lpstr>
      <vt:lpstr>GEOPOLITIKA</vt:lpstr>
      <vt:lpstr>Konec studené války</vt:lpstr>
      <vt:lpstr>Hrozby z hlediska NATO</vt:lpstr>
      <vt:lpstr>Ekonomická síla</vt:lpstr>
      <vt:lpstr>Ekonomika dle PPP</vt:lpstr>
      <vt:lpstr>Sankce vyhlášené USA</vt:lpstr>
      <vt:lpstr>Ukrajina</vt:lpstr>
      <vt:lpstr>Venezuela</vt:lpstr>
      <vt:lpstr>Islámský stát</vt:lpstr>
      <vt:lpstr>Závěry:</vt:lpstr>
      <vt:lpstr>Doporučená četba:</vt:lpstr>
      <vt:lpstr>Změna klimatu</vt:lpstr>
      <vt:lpstr>Klima prostřednictvím družic</vt:lpstr>
      <vt:lpstr>Důsledky klimatických změn</vt:lpstr>
      <vt:lpstr>Kůrovec 2015 - 2018</vt:lpstr>
      <vt:lpstr>Dilema</vt:lpstr>
      <vt:lpstr>Závěry:</vt:lpstr>
      <vt:lpstr>ČR, kritické přírodní zdroje</vt:lpstr>
      <vt:lpstr>Čeká nás osud Polska?</vt:lpstr>
      <vt:lpstr>Prezentace aplikace PowerPoint</vt:lpstr>
      <vt:lpstr>Květen 2018</vt:lpstr>
      <vt:lpstr>VÚV – výhled spotřeby vody</vt:lpstr>
      <vt:lpstr>ČZU</vt:lpstr>
      <vt:lpstr>Energetika ČR</vt:lpstr>
      <vt:lpstr>Závěry:</vt:lpstr>
      <vt:lpstr>Sociální smír</vt:lpstr>
      <vt:lpstr>Závěry:</vt:lpstr>
      <vt:lpstr>Armáda ČR</vt:lpstr>
      <vt:lpstr>ČR proti terorizmu</vt:lpstr>
      <vt:lpstr>Závěr</vt:lpstr>
      <vt:lpstr>Ekonomika EU</vt:lpstr>
      <vt:lpstr>Vztah Německo - Francie</vt:lpstr>
      <vt:lpstr>Průmysl 4.0</vt:lpstr>
      <vt:lpstr>Průmysl_kyberbezpečnost</vt:lpstr>
      <vt:lpstr>Závěry:</vt:lpstr>
      <vt:lpstr>Kritická infrastruktura</vt:lpstr>
      <vt:lpstr>Kybernetická bezpečnost</vt:lpstr>
      <vt:lpstr>Závěr:</vt:lpstr>
      <vt:lpstr>VaVaI</vt:lpstr>
      <vt:lpstr>Závěr: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 rizik kolem nás</dc:title>
  <dc:creator>Jiří Študent</dc:creator>
  <cp:lastModifiedBy>Jiří Študent</cp:lastModifiedBy>
  <cp:revision>165</cp:revision>
  <dcterms:created xsi:type="dcterms:W3CDTF">2019-03-01T14:05:04Z</dcterms:created>
  <dcterms:modified xsi:type="dcterms:W3CDTF">2019-03-26T13:07:22Z</dcterms:modified>
</cp:coreProperties>
</file>