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embeddedFontLst>
    <p:embeddedFont>
      <p:font typeface="Technika" panose="00000500000000000000" pitchFamily="2" charset="-18"/>
      <p:regular r:id="rId15"/>
      <p:bold r:id="rId16"/>
      <p:italic r:id="rId17"/>
      <p:boldItalic r:id="rId18"/>
    </p:embeddedFont>
    <p:embeddedFont>
      <p:font typeface="Technika Bold" panose="00000800000000000000" pitchFamily="2" charset="-18"/>
      <p:bold r:id="rId19"/>
    </p:embeddedFont>
    <p:embeddedFont>
      <p:font typeface="Technika-Bold" panose="00000600000000000000" charset="-18"/>
      <p:regular r:id="rId20"/>
      <p:bold r:id="rId21"/>
    </p:embeddedFont>
    <p:embeddedFont>
      <p:font typeface="Technika Book" panose="00000400000000000000" pitchFamily="2" charset="-18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tkluk" initials="k" lastIdx="1" clrIdx="0">
    <p:extLst>
      <p:ext uri="{19B8F6BF-5375-455C-9EA6-DF929625EA0E}">
        <p15:presenceInfo xmlns:p15="http://schemas.microsoft.com/office/powerpoint/2012/main" userId="kratklu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D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1" autoAdjust="0"/>
    <p:restoredTop sz="88993" autoAdjust="0"/>
  </p:normalViewPr>
  <p:slideViewPr>
    <p:cSldViewPr snapToGrid="0">
      <p:cViewPr varScale="1">
        <p:scale>
          <a:sx n="61" d="100"/>
          <a:sy n="61" d="100"/>
        </p:scale>
        <p:origin x="14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9EB4D-9CB0-4814-B2B6-880595040345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B3022-A270-40F4-BBE3-BCF55E0BC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52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0" y="6"/>
            <a:ext cx="9144000" cy="6856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5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2" y="3441736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3" y="274320"/>
            <a:ext cx="1773814" cy="8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6617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3" y="274324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5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2" y="3441736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94000" cy="1087934"/>
          </a:xfrm>
        </p:spPr>
        <p:txBody>
          <a:bodyPr anchor="t"/>
          <a:lstStyle>
            <a:lvl1pPr>
              <a:defRPr sz="28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999" y="3059766"/>
            <a:ext cx="7794000" cy="352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7198" y="1800001"/>
            <a:ext cx="7696800" cy="478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067643" y="368300"/>
            <a:ext cx="6888707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270000"/>
            <a:ext cx="8604000" cy="631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1440004"/>
            <a:ext cx="779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2880000"/>
            <a:ext cx="7794000" cy="37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3" y="274324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4" r:id="rId5"/>
  </p:sldLayoutIdLst>
  <p:timing>
    <p:tnLst>
      <p:par>
        <p:cTn id="1" dur="indefinite" restart="never" nodeType="tmRoot"/>
      </p:par>
    </p:tnLst>
  </p:timing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3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hyperlink" Target="https://www.facebook.com/U1211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>
          <a:xfrm>
            <a:off x="809973" y="1269427"/>
            <a:ext cx="7736694" cy="2241417"/>
          </a:xfrm>
        </p:spPr>
        <p:txBody>
          <a:bodyPr>
            <a:normAutofit/>
          </a:bodyPr>
          <a:lstStyle/>
          <a:p>
            <a:r>
              <a:rPr lang="cs-CZ" dirty="0" smtClean="0"/>
              <a:t>ÚSTAV PROCESNÍ A ZPRACOVATELKÉ TECHNIKY</a:t>
            </a:r>
            <a:endParaRPr lang="cs-CZ" dirty="0"/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>
          <a:xfrm>
            <a:off x="867741" y="4233333"/>
            <a:ext cx="7736693" cy="2269066"/>
          </a:xfrm>
        </p:spPr>
        <p:txBody>
          <a:bodyPr>
            <a:normAutofit/>
          </a:bodyPr>
          <a:lstStyle/>
          <a:p>
            <a:r>
              <a:rPr lang="cs-CZ" dirty="0" smtClean="0"/>
              <a:t>Doc. Ing. Lukáš Krátký, Ph.D.</a:t>
            </a:r>
          </a:p>
          <a:p>
            <a:r>
              <a:rPr lang="cs-CZ" dirty="0" smtClean="0"/>
              <a:t>České vysoké učení technické v Praze</a:t>
            </a:r>
          </a:p>
          <a:p>
            <a:r>
              <a:rPr lang="cs-CZ" dirty="0" smtClean="0"/>
              <a:t>Fakulta strojní </a:t>
            </a:r>
          </a:p>
          <a:p>
            <a:endParaRPr lang="cs-CZ" dirty="0"/>
          </a:p>
          <a:p>
            <a:pPr algn="r"/>
            <a:r>
              <a:rPr lang="cs-CZ" dirty="0" smtClean="0"/>
              <a:t>21.3.2018, Odpadové fórum TVIP2019, Hustopeče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867741" y="3458823"/>
            <a:ext cx="8085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cap="all" dirty="0" smtClean="0">
                <a:solidFill>
                  <a:schemeClr val="bg1"/>
                </a:solidFill>
                <a:latin typeface="+mj-lt"/>
              </a:rPr>
              <a:t>Prezentace odborného partnera konference</a:t>
            </a:r>
            <a:endParaRPr lang="cs-CZ" sz="2400" i="1" cap="al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4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99298" y="278863"/>
            <a:ext cx="6773769" cy="849549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96652" y="443020"/>
            <a:ext cx="6934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>
                <a:solidFill>
                  <a:schemeClr val="bg1"/>
                </a:solidFill>
                <a:latin typeface="+mj-lt"/>
              </a:rPr>
              <a:t>ÚSTAV PROCESNÍ A ZPRAC. TECHNIKY</a:t>
            </a:r>
            <a:endParaRPr lang="cs-CZ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8155" y="1194672"/>
            <a:ext cx="8604912" cy="370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stomShape 7"/>
          <p:cNvSpPr/>
          <p:nvPr/>
        </p:nvSpPr>
        <p:spPr>
          <a:xfrm>
            <a:off x="232337" y="1171020"/>
            <a:ext cx="7843581" cy="401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25000"/>
              </a:lnSpc>
            </a:pPr>
            <a:r>
              <a:rPr lang="cs-CZ" sz="1800" b="1" strike="noStrike" cap="all" spc="-1" dirty="0" smtClean="0">
                <a:solidFill>
                  <a:srgbClr val="FF0000"/>
                </a:solidFill>
                <a:latin typeface="Technika"/>
                <a:ea typeface="DejaVu Sans"/>
              </a:rPr>
              <a:t>UKÁZKY PROJEKTŮ SMLUVNÍHO VÝZKUMU</a:t>
            </a:r>
            <a:endParaRPr lang="cs-CZ" sz="1800" b="0" strike="noStrike" spc="-1" dirty="0">
              <a:latin typeface="Arial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32337" y="1638308"/>
            <a:ext cx="860491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HENNLICH, s.r.o.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Analýza vzduchem chlazeného kondenzátoru ORC jednotky o výkonu 50 kW.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AQUACOMO HARD s.r.o.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odparek v technologii čištění průmyslových odpadních vod.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a konstrukce vakuové odparky s výkonem 2400 l/den v technologii čištění odpadních vod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68155" y="3508820"/>
            <a:ext cx="847384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cap="all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Projectsoft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HK A.s.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míchání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fermentoru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výrobu bioetanolu.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4886653" y="4277711"/>
            <a:ext cx="3855346" cy="2487347"/>
            <a:chOff x="971601" y="3829953"/>
            <a:chExt cx="4994471" cy="3006197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1" y="3829953"/>
              <a:ext cx="4994471" cy="3006197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381328"/>
              <a:ext cx="1700213" cy="342900"/>
            </a:xfrm>
            <a:prstGeom prst="rect">
              <a:avLst/>
            </a:prstGeom>
          </p:spPr>
        </p:pic>
      </p:grpSp>
      <p:sp>
        <p:nvSpPr>
          <p:cNvPr id="2" name="Obdélník 1"/>
          <p:cNvSpPr/>
          <p:nvPr/>
        </p:nvSpPr>
        <p:spPr>
          <a:xfrm>
            <a:off x="278665" y="4144169"/>
            <a:ext cx="4572000" cy="2463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TENEZ a.s.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Deskové výměníky tepla (experimentální stanovení hydraulických charakteristik a tepelné účinnosti, optimalizace tvaru teplosměnných ploch).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Pevnostní analýza titanové vestavby cirkulační odparky.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99298" y="278863"/>
            <a:ext cx="6773769" cy="849549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96652" y="443020"/>
            <a:ext cx="6934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>
                <a:solidFill>
                  <a:schemeClr val="bg1"/>
                </a:solidFill>
                <a:latin typeface="+mj-lt"/>
              </a:rPr>
              <a:t>ÚSTAV PROCESNÍ A ZPRAC. TECHNIKY</a:t>
            </a:r>
            <a:endParaRPr lang="cs-CZ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8155" y="1194672"/>
            <a:ext cx="8604912" cy="370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stomShape 7"/>
          <p:cNvSpPr/>
          <p:nvPr/>
        </p:nvSpPr>
        <p:spPr>
          <a:xfrm>
            <a:off x="232337" y="1171020"/>
            <a:ext cx="7843581" cy="401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25000"/>
              </a:lnSpc>
            </a:pPr>
            <a:r>
              <a:rPr lang="cs-CZ" sz="1800" b="1" strike="noStrike" cap="all" spc="-1" dirty="0" smtClean="0">
                <a:solidFill>
                  <a:srgbClr val="FF0000"/>
                </a:solidFill>
                <a:latin typeface="Technika"/>
                <a:ea typeface="DejaVu Sans"/>
              </a:rPr>
              <a:t>UKÁZKY PROJEKTŮ SMLUVNÍHO VÝZKUMU</a:t>
            </a:r>
            <a:endParaRPr lang="cs-CZ" sz="1800" b="0" strike="noStrike" spc="-1" dirty="0">
              <a:latin typeface="Arial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1978" y="2517641"/>
            <a:ext cx="4637221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EGIPLUS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s.r.o.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 pro separaci etylenglykolu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flash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destilací PET odpadů.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AMOT a.s.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Evaluace potenciálu NLGG ventilu v průmyslových aplikacích.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AMCON s.r.o.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kontejnerové jednotky pro separaci čistírenských kalů.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cap="all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Devro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s.r.o.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Vytvoření matematického popisu procesu tažení střeva na první dráze sušárny.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686365"/>
            <a:ext cx="3784765" cy="283857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91979" y="1626711"/>
            <a:ext cx="848108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MONTS s.r.o.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Vývoj utěsňování hřídelů míchadel tlakových nádob zpracovávajících abrazívní materiály.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365" y="2367241"/>
            <a:ext cx="1154815" cy="121517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347" y="2367241"/>
            <a:ext cx="1502378" cy="12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99298" y="278863"/>
            <a:ext cx="6773769" cy="849549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358659" y="2023192"/>
            <a:ext cx="4544931" cy="80595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C00000"/>
                </a:solidFill>
              </a:rPr>
              <a:t>Prof. Ing. Tomáš Jirout, Ph.D.</a:t>
            </a:r>
          </a:p>
          <a:p>
            <a:pPr>
              <a:spcAft>
                <a:spcPts val="1200"/>
              </a:spcAft>
            </a:pPr>
            <a:r>
              <a:rPr lang="cs-CZ" sz="1800" dirty="0" smtClean="0"/>
              <a:t>     </a:t>
            </a:r>
          </a:p>
          <a:p>
            <a:endParaRPr lang="cs-CZ" sz="1800" dirty="0" smtClean="0"/>
          </a:p>
          <a:p>
            <a:r>
              <a:rPr lang="cs-CZ" sz="1800" dirty="0" smtClean="0"/>
              <a:t>     </a:t>
            </a:r>
            <a:endParaRPr lang="en-GB" sz="1800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5830975" y="2394827"/>
            <a:ext cx="3042092" cy="782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67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32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498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664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30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800" dirty="0" smtClean="0"/>
              <a:t>Lukas.Kratky@fs.cvut.cz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800" dirty="0" smtClean="0"/>
              <a:t>+420-224-352-550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989" y="2385754"/>
            <a:ext cx="816205" cy="1046361"/>
          </a:xfrm>
          <a:prstGeom prst="rect">
            <a:avLst/>
          </a:prstGeom>
        </p:spPr>
      </p:pic>
      <p:sp>
        <p:nvSpPr>
          <p:cNvPr id="13" name="Podnadpis 2"/>
          <p:cNvSpPr txBox="1">
            <a:spLocks/>
          </p:cNvSpPr>
          <p:nvPr/>
        </p:nvSpPr>
        <p:spPr>
          <a:xfrm>
            <a:off x="1390064" y="2284988"/>
            <a:ext cx="3115262" cy="782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67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32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498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664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30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800" dirty="0" smtClean="0"/>
              <a:t>Tomas.Jirout@fs.cvut.cz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800" dirty="0" smtClean="0"/>
              <a:t>+420-224-352-681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096652" y="443020"/>
            <a:ext cx="6934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>
                <a:solidFill>
                  <a:schemeClr val="bg1"/>
                </a:solidFill>
                <a:latin typeface="+mj-lt"/>
              </a:rPr>
              <a:t>ÚSTAV PROCESNÍ A ZPRAC. TECHNIKY</a:t>
            </a:r>
            <a:endParaRPr lang="cs-CZ" sz="27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74" y="2383039"/>
            <a:ext cx="739989" cy="1044155"/>
          </a:xfrm>
          <a:prstGeom prst="rect">
            <a:avLst/>
          </a:prstGeom>
        </p:spPr>
      </p:pic>
      <p:grpSp>
        <p:nvGrpSpPr>
          <p:cNvPr id="17" name="Skupina 16"/>
          <p:cNvGrpSpPr/>
          <p:nvPr/>
        </p:nvGrpSpPr>
        <p:grpSpPr>
          <a:xfrm>
            <a:off x="815696" y="5677630"/>
            <a:ext cx="2809093" cy="476250"/>
            <a:chOff x="179512" y="6237312"/>
            <a:chExt cx="2809093" cy="476250"/>
          </a:xfrm>
        </p:grpSpPr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586445" y="6282675"/>
              <a:ext cx="240216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80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</a:rPr>
                <a:t>U12118</a:t>
              </a:r>
            </a:p>
          </p:txBody>
        </p:sp>
        <p:pic>
          <p:nvPicPr>
            <p:cNvPr id="19" name="Picture 2" descr="ENGLISH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237312"/>
              <a:ext cx="38100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Obráze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46" y="4771699"/>
            <a:ext cx="1835696" cy="445017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358659" y="4654310"/>
            <a:ext cx="298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www.pt.fs.cvut.cz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49554" y="1239631"/>
            <a:ext cx="878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latin typeface="Technika Bold" panose="00000800000000000000" pitchFamily="2" charset="-18"/>
              </a:rPr>
              <a:t>Kontakty:</a:t>
            </a:r>
            <a:endParaRPr lang="en-GB" sz="2400" u="sng" dirty="0">
              <a:latin typeface="Technika Bold" panose="00000800000000000000" pitchFamily="2" charset="-18"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7"/>
          <a:srcRect l="20000" r="18035"/>
          <a:stretch/>
        </p:blipFill>
        <p:spPr>
          <a:xfrm>
            <a:off x="3888003" y="5593821"/>
            <a:ext cx="685507" cy="693409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4608315" y="5784548"/>
            <a:ext cx="3688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process_engineering_fs_cvut</a:t>
            </a:r>
            <a:endParaRPr lang="en-GB" b="1" dirty="0"/>
          </a:p>
        </p:txBody>
      </p:sp>
      <p:sp>
        <p:nvSpPr>
          <p:cNvPr id="25" name="Obdélník 24"/>
          <p:cNvSpPr/>
          <p:nvPr/>
        </p:nvSpPr>
        <p:spPr>
          <a:xfrm>
            <a:off x="4859818" y="1999428"/>
            <a:ext cx="36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</a:rPr>
              <a:t>Doc. Ing. Lukáš Krátký, Ph.D.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49554" y="3988849"/>
            <a:ext cx="8289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u="sng" dirty="0">
                <a:latin typeface="Technika Bold" panose="00000800000000000000" pitchFamily="2" charset="-18"/>
              </a:rPr>
              <a:t>Procesní technika na webu a sociálních sítích:</a:t>
            </a:r>
            <a:endParaRPr lang="en-GB" sz="2400" u="sng" dirty="0">
              <a:latin typeface="Technika Bold" panose="000008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943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18" r="26656"/>
          <a:stretch/>
        </p:blipFill>
        <p:spPr>
          <a:xfrm>
            <a:off x="479896" y="1582159"/>
            <a:ext cx="970091" cy="21402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1000"/>
              </a:srgbClr>
            </a:outerShdw>
          </a:effectLst>
        </p:spPr>
      </p:pic>
      <p:pic>
        <p:nvPicPr>
          <p:cNvPr id="5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2045" y="3049020"/>
            <a:ext cx="2069007" cy="32352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577" y="1364339"/>
            <a:ext cx="5987547" cy="4632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Obdélník 6"/>
          <p:cNvSpPr/>
          <p:nvPr/>
        </p:nvSpPr>
        <p:spPr>
          <a:xfrm>
            <a:off x="265888" y="1192022"/>
            <a:ext cx="8607179" cy="5629618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u="sng" cap="all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KLÍČOVÉ SMĚRY </a:t>
            </a:r>
            <a:r>
              <a:rPr lang="cs-CZ" sz="2000" u="sng" dirty="0" err="1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VaV</a:t>
            </a:r>
            <a:r>
              <a:rPr lang="cs-CZ" sz="2000" u="sng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u="sng" cap="all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aktivit</a:t>
            </a:r>
            <a:r>
              <a:rPr lang="cs-CZ" sz="2000" u="sng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cs-CZ" sz="2000" u="sng" cap="all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Procesy </a:t>
            </a:r>
            <a:r>
              <a:rPr lang="cs-CZ" sz="2000" u="sng" cap="all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zařízení</a:t>
            </a:r>
            <a:endParaRPr lang="en-GB" sz="2000" u="sng" cap="all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Hydromechanické </a:t>
            </a:r>
            <a:r>
              <a:rPr lang="cs-CZ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procesy a zařízení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(doprava tekutin, 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filtrace, usazování, odstřeďování,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fluidace, míchání, 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dispergace).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Tepelné </a:t>
            </a:r>
            <a:r>
              <a:rPr lang="cs-CZ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procesy a zařízení 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(sdílení tepla, odpařování, sušení).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Difúzně-separační </a:t>
            </a:r>
            <a:r>
              <a:rPr lang="cs-CZ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zařízení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(absorpce, adsorpce, destilace a rektifikace, krystalizace a rozpouštění, 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extrakce, reaktory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bioreaktory).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Zařízení pro mechanickou dezintegraci materiálů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(drcení, mletí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Pravidla pro </a:t>
            </a:r>
            <a:r>
              <a:rPr lang="cs-CZ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zvětšování/zmenšování měřítka 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procesů a zařízení.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000" u="sng" cap="al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u="sng" cap="all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KLÍČOVÉ SMĚRY </a:t>
            </a:r>
            <a:r>
              <a:rPr lang="cs-CZ" sz="2000" u="sng" cap="all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000" u="sng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2000" u="sng" cap="all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000" u="sng" cap="all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aktivit =&gt; </a:t>
            </a:r>
            <a:r>
              <a:rPr lang="cs-CZ" sz="2000" u="sng" cap="all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Technologie</a:t>
            </a:r>
            <a:endParaRPr lang="en-GB" sz="2000" u="sng" cap="all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Projektová a konstrukční činnost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oblasti chemic­kého, potravinářského a zpracovatelského průmyslu, biotechnologiích a příbuzných oborech.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Energetické </a:t>
            </a:r>
            <a:r>
              <a:rPr lang="cs-CZ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látkové </a:t>
            </a:r>
            <a:r>
              <a:rPr lang="cs-CZ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bilance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optimalizace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vý­robních linek a </a:t>
            </a:r>
            <a:r>
              <a:rPr lang="cs-CZ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technologií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Technologie </a:t>
            </a:r>
            <a:r>
              <a:rPr lang="cs-CZ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zařízení pro biorafinerie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(zpracování odpadů, biopaliva, organické látky, bioplasty).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Modelování </a:t>
            </a:r>
            <a:r>
              <a:rPr lang="cs-CZ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řízení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procesů, výrobních linek a zařízení.</a:t>
            </a: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Šipka nahoru, doprava i doleva 7"/>
          <p:cNvSpPr/>
          <p:nvPr/>
        </p:nvSpPr>
        <p:spPr>
          <a:xfrm rot="10800000">
            <a:off x="1613991" y="2234903"/>
            <a:ext cx="1745113" cy="576879"/>
          </a:xfrm>
          <a:prstGeom prst="leftRightUpArrow">
            <a:avLst/>
          </a:prstGeom>
          <a:noFill/>
          <a:ln>
            <a:solidFill>
              <a:schemeClr val="accent1">
                <a:shade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2099298" y="278863"/>
            <a:ext cx="6773769" cy="849549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096652" y="443020"/>
            <a:ext cx="6934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>
                <a:solidFill>
                  <a:schemeClr val="bg1"/>
                </a:solidFill>
                <a:latin typeface="+mj-lt"/>
              </a:rPr>
              <a:t>ÚSTAV PROCESNÍ A ZPRAC. TECHNIKY</a:t>
            </a:r>
            <a:endParaRPr lang="cs-CZ" sz="2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46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2099298" y="278863"/>
            <a:ext cx="6773769" cy="849549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096652" y="443020"/>
            <a:ext cx="6934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>
                <a:solidFill>
                  <a:schemeClr val="bg1"/>
                </a:solidFill>
                <a:latin typeface="+mj-lt"/>
              </a:rPr>
              <a:t>ÚSTAV PROCESNÍ A ZPRAC. TECHNIKY</a:t>
            </a:r>
            <a:endParaRPr lang="cs-CZ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268155" y="1194672"/>
            <a:ext cx="8604912" cy="370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ustomShape 7"/>
          <p:cNvSpPr/>
          <p:nvPr/>
        </p:nvSpPr>
        <p:spPr>
          <a:xfrm>
            <a:off x="232337" y="1171020"/>
            <a:ext cx="7843581" cy="437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25000"/>
              </a:lnSpc>
            </a:pPr>
            <a:r>
              <a:rPr lang="cs-CZ" sz="1800" b="1" strike="noStrike" cap="all" spc="-1" dirty="0" smtClean="0">
                <a:solidFill>
                  <a:srgbClr val="FF0000"/>
                </a:solidFill>
                <a:latin typeface="Technika"/>
                <a:ea typeface="DejaVu Sans"/>
              </a:rPr>
              <a:t>STRUKTURA ČINNOSTÍ ÚSTAVU</a:t>
            </a:r>
            <a:endParaRPr lang="cs-CZ" sz="1800" b="0" strike="noStrike" spc="-1" dirty="0">
              <a:latin typeface="Arial"/>
            </a:endParaRPr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55" y="1746000"/>
            <a:ext cx="4048095" cy="3731075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155" y="1746000"/>
            <a:ext cx="4048095" cy="3731075"/>
          </a:xfrm>
          <a:prstGeom prst="rect">
            <a:avLst/>
          </a:prstGeom>
        </p:spPr>
      </p:pic>
      <p:sp>
        <p:nvSpPr>
          <p:cNvPr id="39" name="Right Arrow 27"/>
          <p:cNvSpPr/>
          <p:nvPr/>
        </p:nvSpPr>
        <p:spPr>
          <a:xfrm>
            <a:off x="520155" y="5778000"/>
            <a:ext cx="889000" cy="736600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Content Placeholder 3"/>
          <p:cNvSpPr txBox="1">
            <a:spLocks/>
          </p:cNvSpPr>
          <p:nvPr/>
        </p:nvSpPr>
        <p:spPr>
          <a:xfrm>
            <a:off x="1420155" y="5706000"/>
            <a:ext cx="7452912" cy="1152000"/>
          </a:xfrm>
          <a:prstGeom prst="rect">
            <a:avLst/>
          </a:prstGeom>
        </p:spPr>
        <p:txBody>
          <a:bodyPr l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27063" lvl="2" indent="-258763">
              <a:spcBef>
                <a:spcPts val="1200"/>
              </a:spcBef>
              <a:buFont typeface="Courier New" pitchFamily="49" charset="0"/>
              <a:buChar char="o"/>
              <a:tabLst>
                <a:tab pos="627063" algn="l"/>
                <a:tab pos="6105525" algn="l"/>
              </a:tabLst>
              <a:defRPr/>
            </a:pPr>
            <a:r>
              <a:rPr lang="cs-CZ" sz="2000" b="1" kern="0" dirty="0" smtClean="0">
                <a:latin typeface="+mj-lt"/>
                <a:cs typeface="Arial" pitchFamily="34" charset="0"/>
              </a:rPr>
              <a:t>Výuka</a:t>
            </a:r>
            <a:r>
              <a:rPr lang="cs-CZ" sz="2000" kern="0" dirty="0" smtClean="0">
                <a:latin typeface="+mj-lt"/>
                <a:cs typeface="Arial" pitchFamily="34" charset="0"/>
              </a:rPr>
              <a:t> </a:t>
            </a:r>
            <a:r>
              <a:rPr lang="cs-CZ" sz="2000" kern="0" dirty="0" smtClean="0">
                <a:cs typeface="Arial" pitchFamily="34" charset="0"/>
              </a:rPr>
              <a:t>(Bc., </a:t>
            </a:r>
            <a:r>
              <a:rPr lang="cs-CZ" sz="2000" kern="0" dirty="0" err="1" smtClean="0">
                <a:cs typeface="Arial" pitchFamily="34" charset="0"/>
              </a:rPr>
              <a:t>NMgr</a:t>
            </a:r>
            <a:r>
              <a:rPr lang="cs-CZ" sz="2000" kern="0" dirty="0" smtClean="0">
                <a:cs typeface="Arial" pitchFamily="34" charset="0"/>
              </a:rPr>
              <a:t>., Ph.D.)</a:t>
            </a:r>
            <a:endParaRPr lang="cs-CZ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627063" lvl="2" indent="-258763">
              <a:spcBef>
                <a:spcPts val="1200"/>
              </a:spcBef>
              <a:buFont typeface="Courier New" pitchFamily="49" charset="0"/>
              <a:buChar char="o"/>
              <a:tabLst>
                <a:tab pos="627063" algn="l"/>
                <a:tab pos="3321050" algn="l"/>
              </a:tabLst>
              <a:defRPr/>
            </a:pPr>
            <a:r>
              <a:rPr lang="cs-CZ" sz="2000" b="1" kern="0" dirty="0" smtClean="0">
                <a:latin typeface="+mj-lt"/>
                <a:cs typeface="Arial" pitchFamily="34" charset="0"/>
              </a:rPr>
              <a:t>Věda, výzkum a vývoj</a:t>
            </a:r>
            <a:r>
              <a:rPr lang="cs-CZ" sz="2000" kern="0" dirty="0" smtClean="0">
                <a:latin typeface="+mj-lt"/>
                <a:cs typeface="Arial" pitchFamily="34" charset="0"/>
              </a:rPr>
              <a:t> </a:t>
            </a:r>
            <a:r>
              <a:rPr lang="cs-CZ" sz="2000" kern="0" dirty="0" smtClean="0">
                <a:cs typeface="Arial" pitchFamily="34" charset="0"/>
              </a:rPr>
              <a:t>(základní, aplikovaný, smluvní, 	hospodářská činnost)</a:t>
            </a:r>
            <a:endParaRPr lang="cs-CZ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3"/>
          <p:cNvSpPr/>
          <p:nvPr/>
        </p:nvSpPr>
        <p:spPr>
          <a:xfrm>
            <a:off x="214135" y="1571578"/>
            <a:ext cx="8875845" cy="783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cs-CZ" sz="1800" b="1" strike="noStrike" cap="all" spc="-1" dirty="0">
                <a:solidFill>
                  <a:srgbClr val="7030A0"/>
                </a:solidFill>
                <a:latin typeface="Technika"/>
                <a:ea typeface="DejaVu Sans"/>
              </a:rPr>
              <a:t>CENTRUM VÝZKUMU </a:t>
            </a:r>
            <a:r>
              <a:rPr lang="cs-CZ" sz="1800" b="1" strike="noStrike" cap="all" spc="-1" dirty="0" smtClean="0">
                <a:solidFill>
                  <a:srgbClr val="7030A0"/>
                </a:solidFill>
                <a:latin typeface="Technika"/>
                <a:ea typeface="DejaVu Sans"/>
              </a:rPr>
              <a:t>NÍZKOHUHLÍKOVÝCH </a:t>
            </a:r>
            <a:r>
              <a:rPr lang="cs-CZ" sz="1800" b="1" strike="noStrike" cap="all" spc="-1" dirty="0">
                <a:solidFill>
                  <a:srgbClr val="7030A0"/>
                </a:solidFill>
                <a:latin typeface="Technika"/>
                <a:ea typeface="DejaVu Sans"/>
              </a:rPr>
              <a:t>ENERGETICKÝCH TECHNOLOGIÍ (Bio-CCS/U) </a:t>
            </a:r>
            <a:r>
              <a:rPr lang="cs-CZ" sz="1800" b="1" strike="noStrike" cap="all" spc="-1" dirty="0" smtClean="0">
                <a:solidFill>
                  <a:srgbClr val="7030A0"/>
                </a:solidFill>
                <a:latin typeface="Technika"/>
                <a:ea typeface="DejaVu Sans"/>
              </a:rPr>
              <a:t>, </a:t>
            </a:r>
            <a:r>
              <a:rPr lang="cs-CZ" sz="1800" strike="noStrike" cap="all" spc="-1" dirty="0" smtClean="0">
                <a:solidFill>
                  <a:srgbClr val="7030A0"/>
                </a:solidFill>
                <a:latin typeface="Technika"/>
                <a:ea typeface="DejaVu Sans"/>
              </a:rPr>
              <a:t>Excelentní výzkum OP3V, 2018-2022</a:t>
            </a:r>
            <a:endParaRPr lang="cs-CZ" sz="1800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540572" y="2412605"/>
            <a:ext cx="8483173" cy="10004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800" b="0" strike="noStrike" spc="-1" dirty="0" smtClean="0">
                <a:latin typeface="+mj-lt"/>
              </a:rPr>
              <a:t>hlavní </a:t>
            </a:r>
            <a:r>
              <a:rPr lang="cs-CZ" sz="1800" b="0" strike="noStrike" spc="-1" dirty="0">
                <a:latin typeface="+mj-lt"/>
              </a:rPr>
              <a:t>výzkumné oblasti: </a:t>
            </a:r>
            <a:r>
              <a:rPr lang="cs-CZ" sz="1800" b="1" strike="noStrike" spc="-1" dirty="0" err="1">
                <a:latin typeface="+mj-lt"/>
              </a:rPr>
              <a:t>oxyfuel</a:t>
            </a:r>
            <a:r>
              <a:rPr lang="cs-CZ" sz="1800" b="1" strike="noStrike" spc="-1" dirty="0">
                <a:latin typeface="+mj-lt"/>
              </a:rPr>
              <a:t> spalování/fluidní </a:t>
            </a:r>
            <a:r>
              <a:rPr lang="cs-CZ" sz="1800" b="1" strike="noStrike" spc="-1" dirty="0" smtClean="0">
                <a:latin typeface="+mj-lt"/>
              </a:rPr>
              <a:t>vrstva </a:t>
            </a:r>
            <a:r>
              <a:rPr lang="cs-CZ" sz="1800" b="1" strike="noStrike" spc="-1" dirty="0" smtClean="0">
                <a:solidFill>
                  <a:srgbClr val="C00000"/>
                </a:solidFill>
                <a:latin typeface="+mj-lt"/>
              </a:rPr>
              <a:t>(příprava O2)</a:t>
            </a:r>
            <a:r>
              <a:rPr lang="cs-CZ" sz="1800" b="0" strike="noStrike" spc="-1" dirty="0" smtClean="0">
                <a:latin typeface="+mj-lt"/>
              </a:rPr>
              <a:t>, </a:t>
            </a:r>
            <a:r>
              <a:rPr lang="cs-CZ" sz="1800" b="0" strike="noStrike" spc="-1" dirty="0">
                <a:latin typeface="+mj-lt"/>
              </a:rPr>
              <a:t>zplyňování, </a:t>
            </a:r>
            <a:r>
              <a:rPr lang="cs-CZ" sz="1800" b="1" strike="noStrike" spc="-1" dirty="0">
                <a:solidFill>
                  <a:srgbClr val="C00000"/>
                </a:solidFill>
                <a:latin typeface="+mj-lt"/>
              </a:rPr>
              <a:t>příprava </a:t>
            </a:r>
            <a:r>
              <a:rPr lang="cs-CZ" sz="1800" b="1" strike="noStrike" spc="-1" dirty="0" smtClean="0">
                <a:solidFill>
                  <a:srgbClr val="C00000"/>
                </a:solidFill>
                <a:latin typeface="+mj-lt"/>
              </a:rPr>
              <a:t>paliva (třídění, drcení)</a:t>
            </a:r>
            <a:r>
              <a:rPr lang="cs-CZ" sz="1800" b="1" strike="noStrike" spc="-1" dirty="0" smtClean="0">
                <a:latin typeface="+mj-lt"/>
              </a:rPr>
              <a:t>/sušení/</a:t>
            </a:r>
            <a:r>
              <a:rPr lang="cs-CZ" sz="1800" b="1" strike="noStrike" spc="-1" dirty="0" err="1" smtClean="0">
                <a:latin typeface="+mj-lt"/>
              </a:rPr>
              <a:t>torefakce</a:t>
            </a:r>
            <a:r>
              <a:rPr lang="cs-CZ" sz="1800" b="0" strike="noStrike" spc="-1" dirty="0">
                <a:latin typeface="+mj-lt"/>
              </a:rPr>
              <a:t>, čištění </a:t>
            </a:r>
            <a:r>
              <a:rPr lang="cs-CZ" sz="1800" b="0" strike="noStrike" spc="-1" dirty="0" smtClean="0">
                <a:latin typeface="+mj-lt"/>
              </a:rPr>
              <a:t>CO</a:t>
            </a:r>
            <a:r>
              <a:rPr lang="cs-CZ" sz="1800" b="0" strike="noStrike" spc="-1" baseline="-33000" dirty="0" smtClean="0">
                <a:latin typeface="+mj-lt"/>
              </a:rPr>
              <a:t>2</a:t>
            </a:r>
            <a:r>
              <a:rPr lang="cs-CZ" sz="1800" b="0" strike="noStrike" spc="-1" dirty="0" smtClean="0">
                <a:latin typeface="+mj-lt"/>
              </a:rPr>
              <a:t>, </a:t>
            </a:r>
            <a:r>
              <a:rPr lang="cs-CZ" sz="1800" strike="noStrike" spc="-1" dirty="0">
                <a:solidFill>
                  <a:srgbClr val="C00000"/>
                </a:solidFill>
                <a:latin typeface="+mj-lt"/>
              </a:rPr>
              <a:t>konverze </a:t>
            </a:r>
            <a:r>
              <a:rPr lang="cs-CZ" sz="1800" strike="noStrike" spc="-1" dirty="0" smtClean="0">
                <a:solidFill>
                  <a:srgbClr val="C00000"/>
                </a:solidFill>
                <a:latin typeface="+mj-lt"/>
              </a:rPr>
              <a:t>CO</a:t>
            </a:r>
            <a:r>
              <a:rPr lang="cs-CZ" sz="1800" strike="noStrike" spc="-1" baseline="-33000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cs-CZ" sz="1800" strike="noStrike" spc="-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1800" strike="noStrike" spc="-1" dirty="0">
                <a:solidFill>
                  <a:srgbClr val="C00000"/>
                </a:solidFill>
                <a:latin typeface="+mj-lt"/>
              </a:rPr>
              <a:t>na </a:t>
            </a:r>
            <a:r>
              <a:rPr lang="cs-CZ" sz="1800" strike="noStrike" spc="-1" dirty="0" smtClean="0">
                <a:solidFill>
                  <a:srgbClr val="C00000"/>
                </a:solidFill>
                <a:latin typeface="+mj-lt"/>
              </a:rPr>
              <a:t>biopaliva</a:t>
            </a:r>
            <a:r>
              <a:rPr lang="cs-CZ" sz="1800" b="0" strike="noStrike" spc="-1" dirty="0" smtClean="0">
                <a:latin typeface="+mj-lt"/>
              </a:rPr>
              <a:t>, </a:t>
            </a:r>
            <a:r>
              <a:rPr lang="cs-CZ" sz="1800" b="0" strike="noStrike" spc="-1" dirty="0">
                <a:latin typeface="+mj-lt"/>
              </a:rPr>
              <a:t>numerické modelování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099298" y="278863"/>
            <a:ext cx="6773769" cy="849549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096652" y="443020"/>
            <a:ext cx="6934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>
                <a:solidFill>
                  <a:schemeClr val="bg1"/>
                </a:solidFill>
                <a:latin typeface="+mj-lt"/>
              </a:rPr>
              <a:t>ÚSTAV PROCESNÍ A ZPRAC. TECHNIKY</a:t>
            </a:r>
            <a:endParaRPr lang="cs-CZ" sz="27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78" y="4262340"/>
            <a:ext cx="2105289" cy="2069778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952418" y="6070320"/>
            <a:ext cx="12947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" dirty="0"/>
              <a:t>https://www.vectorstock.com/royalty-free-vector/factory-silhouette-with-chimney-polluting-co2-vector-18606630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225365" y="4271056"/>
            <a:ext cx="2243737" cy="2069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Šipka ve tvaru U 16"/>
          <p:cNvSpPr/>
          <p:nvPr/>
        </p:nvSpPr>
        <p:spPr>
          <a:xfrm>
            <a:off x="1335394" y="3896556"/>
            <a:ext cx="1728183" cy="34195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Šipka ve tvaru U 17"/>
          <p:cNvSpPr/>
          <p:nvPr/>
        </p:nvSpPr>
        <p:spPr>
          <a:xfrm>
            <a:off x="3638495" y="3874146"/>
            <a:ext cx="1728183" cy="34195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Šipka ve tvaru U 18"/>
          <p:cNvSpPr/>
          <p:nvPr/>
        </p:nvSpPr>
        <p:spPr>
          <a:xfrm>
            <a:off x="5937618" y="3866517"/>
            <a:ext cx="1728183" cy="34195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225364" y="4276394"/>
            <a:ext cx="2243738" cy="369332"/>
          </a:xfrm>
          <a:prstGeom prst="rect">
            <a:avLst/>
          </a:prstGeom>
          <a:solidFill>
            <a:srgbClr val="0065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cap="all" dirty="0" smtClean="0">
                <a:solidFill>
                  <a:schemeClr val="bg1"/>
                </a:solidFill>
              </a:rPr>
              <a:t>CCS technologie</a:t>
            </a:r>
            <a:endParaRPr lang="en-GB" cap="all" dirty="0">
              <a:solidFill>
                <a:schemeClr val="bg1"/>
              </a:solidFill>
            </a:endParaRPr>
          </a:p>
        </p:txBody>
      </p:sp>
      <p:pic>
        <p:nvPicPr>
          <p:cNvPr id="21" name="Picture 2" descr="WP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866" y="4676943"/>
            <a:ext cx="2196000" cy="147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2216664" y="6218163"/>
            <a:ext cx="1233577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/>
              <a:t>https://slideplayer.com/slide/6025299/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530871" y="4271056"/>
            <a:ext cx="2243737" cy="2069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530870" y="4276394"/>
            <a:ext cx="2243738" cy="369332"/>
          </a:xfrm>
          <a:prstGeom prst="rect">
            <a:avLst/>
          </a:prstGeom>
          <a:solidFill>
            <a:srgbClr val="0065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cap="all" dirty="0" smtClean="0">
                <a:solidFill>
                  <a:schemeClr val="bg1"/>
                </a:solidFill>
              </a:rPr>
              <a:t>CCU technologie</a:t>
            </a:r>
            <a:endParaRPr lang="en-GB" cap="all" dirty="0">
              <a:solidFill>
                <a:schemeClr val="bg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530869" y="6206416"/>
            <a:ext cx="15951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/>
              <a:t>https://www.asente.ch/clean-air/photobioreactor//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6846243" y="4271056"/>
            <a:ext cx="2243737" cy="2069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846242" y="4276394"/>
            <a:ext cx="2243738" cy="369332"/>
          </a:xfrm>
          <a:prstGeom prst="rect">
            <a:avLst/>
          </a:prstGeom>
          <a:solidFill>
            <a:srgbClr val="0065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cap="all" dirty="0" smtClean="0">
                <a:solidFill>
                  <a:schemeClr val="bg1"/>
                </a:solidFill>
              </a:rPr>
              <a:t>Testy produktů</a:t>
            </a:r>
            <a:endParaRPr lang="en-GB" cap="all" dirty="0">
              <a:solidFill>
                <a:schemeClr val="bg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846242" y="6171745"/>
            <a:ext cx="21775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/>
              <a:t>http://www.engineersjournal.ie/2013/10/17/nanocrystal-catalyst-transforms-impure-hydrogen-into-electricity/</a:t>
            </a: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454" y="4650086"/>
            <a:ext cx="1533313" cy="1533313"/>
          </a:xfrm>
          <a:prstGeom prst="rect">
            <a:avLst/>
          </a:prstGeom>
        </p:spPr>
      </p:pic>
      <p:pic>
        <p:nvPicPr>
          <p:cNvPr id="30" name="obrázek 9" descr="WP3_F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253" y="4716102"/>
            <a:ext cx="2172967" cy="145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1244154" y="3546627"/>
            <a:ext cx="172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emisní plyny</a:t>
            </a:r>
            <a:endParaRPr lang="en-GB" i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3591774" y="3516574"/>
            <a:ext cx="172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CO</a:t>
            </a:r>
            <a:r>
              <a:rPr lang="cs-CZ" i="1" baseline="-25000" dirty="0" smtClean="0"/>
              <a:t>2</a:t>
            </a:r>
            <a:endParaRPr lang="en-GB" i="1" baseline="-250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5609873" y="3503828"/>
            <a:ext cx="233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alternativní paliva</a:t>
            </a:r>
            <a:endParaRPr lang="en-GB" i="1" baseline="-25000" dirty="0"/>
          </a:p>
        </p:txBody>
      </p:sp>
      <p:sp>
        <p:nvSpPr>
          <p:cNvPr id="34" name="Obdélník 33"/>
          <p:cNvSpPr/>
          <p:nvPr/>
        </p:nvSpPr>
        <p:spPr>
          <a:xfrm>
            <a:off x="4367174" y="4138753"/>
            <a:ext cx="2582266" cy="23278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bdélník 34"/>
          <p:cNvSpPr/>
          <p:nvPr/>
        </p:nvSpPr>
        <p:spPr>
          <a:xfrm>
            <a:off x="268155" y="1194672"/>
            <a:ext cx="8604912" cy="370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ustomShape 7"/>
          <p:cNvSpPr/>
          <p:nvPr/>
        </p:nvSpPr>
        <p:spPr>
          <a:xfrm>
            <a:off x="232337" y="1171020"/>
            <a:ext cx="7843581" cy="437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25000"/>
              </a:lnSpc>
            </a:pPr>
            <a:r>
              <a:rPr lang="cs-CZ" sz="1800" b="1" strike="noStrike" cap="all" spc="-1" dirty="0" smtClean="0">
                <a:solidFill>
                  <a:srgbClr val="FF0000"/>
                </a:solidFill>
                <a:latin typeface="Technika"/>
                <a:ea typeface="DejaVu Sans"/>
              </a:rPr>
              <a:t>Projekty Excelentního výzkumu</a:t>
            </a:r>
            <a:endParaRPr lang="cs-CZ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9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99298" y="278863"/>
            <a:ext cx="6773769" cy="849549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96652" y="443020"/>
            <a:ext cx="6934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>
                <a:solidFill>
                  <a:schemeClr val="bg1"/>
                </a:solidFill>
                <a:latin typeface="+mj-lt"/>
              </a:rPr>
              <a:t>ÚSTAV PROCESNÍ A ZPRAC. TECHNIKY</a:t>
            </a:r>
            <a:endParaRPr lang="cs-CZ" sz="27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3692" y="1638308"/>
            <a:ext cx="2209375" cy="505717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69702" y="1533465"/>
            <a:ext cx="66383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  <a:tab pos="1151890" algn="l"/>
                <a:tab pos="2448560" algn="l"/>
                <a:tab pos="540385" algn="l"/>
              </a:tabLst>
            </a:pPr>
            <a:r>
              <a:rPr lang="cs-CZ" dirty="0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Technologie </a:t>
            </a:r>
            <a:r>
              <a:rPr lang="cs-CZ" dirty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a zařízení pro </a:t>
            </a:r>
            <a:r>
              <a:rPr lang="cs-CZ" dirty="0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separaci CO</a:t>
            </a:r>
            <a:r>
              <a:rPr lang="cs-CZ" baseline="-25000" dirty="0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dirty="0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 a přípravu plynů požadované jakosti </a:t>
            </a:r>
            <a:r>
              <a:rPr lang="cs-CZ" dirty="0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(přenosové jevy, adsorpce, absorpce, membrány,  </a:t>
            </a:r>
            <a:r>
              <a:rPr lang="cs-CZ" dirty="0" err="1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decentral</a:t>
            </a:r>
            <a:r>
              <a:rPr lang="cs-CZ" dirty="0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. zdroje O</a:t>
            </a:r>
            <a:r>
              <a:rPr lang="cs-CZ" baseline="-25000" dirty="0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dirty="0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 a H</a:t>
            </a:r>
            <a:r>
              <a:rPr lang="cs-CZ" baseline="-25000" dirty="0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dirty="0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GB" dirty="0">
              <a:solidFill>
                <a:srgbClr val="0A2833"/>
              </a:solidFill>
              <a:latin typeface="Technika Bold" panose="00000800000000000000" pitchFamily="2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  <a:tab pos="1151890" algn="l"/>
                <a:tab pos="2448560" algn="l"/>
                <a:tab pos="540385" algn="l"/>
              </a:tabLst>
            </a:pPr>
            <a:r>
              <a:rPr lang="cs-CZ" dirty="0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Technologie a zařízení pro kultivaci </a:t>
            </a:r>
            <a:r>
              <a:rPr lang="cs-CZ" dirty="0" err="1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mikrořas</a:t>
            </a:r>
            <a:r>
              <a:rPr lang="cs-CZ" dirty="0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(bioreaktory, přenosové jevy, hydrodynamika, techniky odstranění </a:t>
            </a:r>
            <a:r>
              <a:rPr lang="cs-CZ" dirty="0" err="1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biofilmu</a:t>
            </a:r>
            <a:r>
              <a:rPr lang="cs-CZ" dirty="0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, odstranění O</a:t>
            </a:r>
            <a:r>
              <a:rPr lang="cs-CZ" baseline="-25000" dirty="0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dirty="0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) .</a:t>
            </a:r>
          </a:p>
          <a:p>
            <a:pPr marL="342900" lvl="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  <a:tab pos="1151890" algn="l"/>
                <a:tab pos="2448560" algn="l"/>
                <a:tab pos="540385" algn="l"/>
              </a:tabLst>
            </a:pPr>
            <a:r>
              <a:rPr lang="cs-CZ" dirty="0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Technologie a zařízení pro zpracování vsádky  bioreaktorů </a:t>
            </a:r>
            <a:r>
              <a:rPr lang="cs-CZ" dirty="0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(separace řas z vodného prostředí -&gt; sušení -&gt; dezintegrace </a:t>
            </a:r>
            <a:r>
              <a:rPr lang="cs-CZ" dirty="0" err="1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buněč.stěn</a:t>
            </a:r>
            <a:r>
              <a:rPr lang="cs-CZ" dirty="0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 -&gt; extrakce látek) .</a:t>
            </a:r>
          </a:p>
          <a:p>
            <a:pPr marL="342900" lvl="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  <a:tab pos="1151890" algn="l"/>
                <a:tab pos="2448560" algn="l"/>
                <a:tab pos="540385" algn="l"/>
              </a:tabLst>
            </a:pPr>
            <a:r>
              <a:rPr lang="cs-CZ" dirty="0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Technologie a zařízení pro CO</a:t>
            </a:r>
            <a:r>
              <a:rPr lang="cs-CZ" baseline="-25000" dirty="0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dirty="0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 konverzi pomocí FT procesu na chemikálie </a:t>
            </a:r>
            <a:r>
              <a:rPr lang="cs-CZ" dirty="0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(tvorba simulačních</a:t>
            </a:r>
            <a:r>
              <a:rPr lang="cs-CZ" dirty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modelů) </a:t>
            </a:r>
          </a:p>
          <a:p>
            <a:pPr marL="342900" lvl="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  <a:tab pos="1151890" algn="l"/>
                <a:tab pos="2448560" algn="l"/>
                <a:tab pos="540385" algn="l"/>
              </a:tabLst>
            </a:pPr>
            <a:r>
              <a:rPr lang="cs-CZ" dirty="0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Zvětšování měřítka</a:t>
            </a:r>
            <a:r>
              <a:rPr lang="cs-CZ" dirty="0" smtClean="0"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 procesů,</a:t>
            </a:r>
            <a:r>
              <a:rPr lang="cs-CZ" dirty="0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 konstrukce </a:t>
            </a:r>
            <a:r>
              <a:rPr lang="cs-CZ" dirty="0" smtClean="0"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zařízení.</a:t>
            </a:r>
          </a:p>
          <a:p>
            <a:pPr marL="342900" lvl="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  <a:tab pos="1151890" algn="l"/>
                <a:tab pos="2448560" algn="l"/>
                <a:tab pos="540385" algn="l"/>
              </a:tabLst>
            </a:pPr>
            <a:r>
              <a:rPr lang="cs-CZ" dirty="0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Projektování a bilancování </a:t>
            </a:r>
            <a:r>
              <a:rPr lang="cs-CZ" cap="all" dirty="0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biorafinerií</a:t>
            </a:r>
            <a:r>
              <a:rPr lang="cs-CZ" dirty="0" smtClean="0">
                <a:solidFill>
                  <a:srgbClr val="C00000"/>
                </a:solidFill>
                <a:latin typeface="Technika Bold" panose="000008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, modelování a řízení procesů, ekonomická a citlivostní analýza.</a:t>
            </a:r>
            <a:endParaRPr lang="en-GB" dirty="0">
              <a:solidFill>
                <a:srgbClr val="C00000"/>
              </a:solidFill>
              <a:latin typeface="Technika Bold" panose="00000800000000000000" pitchFamily="2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68155" y="1194672"/>
            <a:ext cx="8604912" cy="370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stomShape 7"/>
          <p:cNvSpPr/>
          <p:nvPr/>
        </p:nvSpPr>
        <p:spPr>
          <a:xfrm>
            <a:off x="232337" y="1171020"/>
            <a:ext cx="7843581" cy="401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25000"/>
              </a:lnSpc>
            </a:pPr>
            <a:r>
              <a:rPr lang="cs-CZ" b="1" cap="all" spc="-1" dirty="0" smtClean="0">
                <a:solidFill>
                  <a:srgbClr val="FF0000"/>
                </a:solidFill>
                <a:latin typeface="Technika"/>
                <a:ea typeface="DejaVu Sans"/>
              </a:rPr>
              <a:t>Řešená problematika v rámci projektu bio-</a:t>
            </a:r>
            <a:r>
              <a:rPr lang="cs-CZ" b="1" cap="all" spc="-1" dirty="0" err="1" smtClean="0">
                <a:solidFill>
                  <a:srgbClr val="FF0000"/>
                </a:solidFill>
                <a:latin typeface="Technika"/>
                <a:ea typeface="DejaVu Sans"/>
              </a:rPr>
              <a:t>ccs</a:t>
            </a:r>
            <a:r>
              <a:rPr lang="cs-CZ" b="1" cap="all" spc="-1" dirty="0" smtClean="0">
                <a:solidFill>
                  <a:srgbClr val="FF0000"/>
                </a:solidFill>
                <a:latin typeface="Technika"/>
                <a:ea typeface="DejaVu Sans"/>
              </a:rPr>
              <a:t>/u</a:t>
            </a:r>
            <a:r>
              <a:rPr lang="cs-CZ" sz="1800" b="1" strike="noStrike" cap="all" spc="-1" dirty="0" smtClean="0">
                <a:solidFill>
                  <a:srgbClr val="FF0000"/>
                </a:solidFill>
                <a:latin typeface="Technika"/>
                <a:ea typeface="DejaVu Sans"/>
              </a:rPr>
              <a:t>:</a:t>
            </a:r>
            <a:endParaRPr lang="cs-CZ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8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99298" y="278863"/>
            <a:ext cx="6773769" cy="849549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96652" y="443020"/>
            <a:ext cx="6934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>
                <a:solidFill>
                  <a:schemeClr val="bg1"/>
                </a:solidFill>
                <a:latin typeface="+mj-lt"/>
              </a:rPr>
              <a:t>ÚSTAV PROCESNÍ A ZPRAC. TECHNIKY</a:t>
            </a:r>
            <a:endParaRPr lang="cs-CZ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68155" y="1622275"/>
            <a:ext cx="8161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0000"/>
                </a:solidFill>
                <a:latin typeface="Technika" panose="00000500000000000000" pitchFamily="2" charset="-18"/>
              </a:rPr>
              <a:t>The </a:t>
            </a:r>
            <a:r>
              <a:rPr lang="en-GB" b="1" dirty="0">
                <a:solidFill>
                  <a:srgbClr val="000000"/>
                </a:solidFill>
                <a:latin typeface="Technika" panose="00000500000000000000" pitchFamily="2" charset="-18"/>
              </a:rPr>
              <a:t>innovative system for coke oven wastewater treatment and water recovery with the use of clean technologies (2016-2019</a:t>
            </a:r>
            <a:r>
              <a:rPr lang="en-GB" b="1" dirty="0" smtClean="0">
                <a:solidFill>
                  <a:srgbClr val="000000"/>
                </a:solidFill>
                <a:latin typeface="Technika" panose="00000500000000000000" pitchFamily="2" charset="-18"/>
              </a:rPr>
              <a:t>)</a:t>
            </a:r>
            <a:endParaRPr lang="en-GB" dirty="0">
              <a:solidFill>
                <a:srgbClr val="000000"/>
              </a:solidFill>
              <a:latin typeface="Technika" panose="00000500000000000000" pitchFamily="2" charset="-18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8155" y="1194672"/>
            <a:ext cx="8604912" cy="370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stomShape 7"/>
          <p:cNvSpPr/>
          <p:nvPr/>
        </p:nvSpPr>
        <p:spPr>
          <a:xfrm>
            <a:off x="232337" y="1171020"/>
            <a:ext cx="7843581" cy="437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25000"/>
              </a:lnSpc>
            </a:pPr>
            <a:r>
              <a:rPr lang="cs-CZ" sz="1800" b="1" strike="noStrike" cap="all" spc="-1" dirty="0" smtClean="0">
                <a:solidFill>
                  <a:srgbClr val="FF0000"/>
                </a:solidFill>
                <a:latin typeface="Technika"/>
                <a:ea typeface="DejaVu Sans"/>
              </a:rPr>
              <a:t>Projekty aplikovaného výzkumu</a:t>
            </a:r>
            <a:endParaRPr lang="cs-CZ" sz="1800" b="0" strike="noStrike" spc="-1" dirty="0">
              <a:latin typeface="Arial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49" y="3529247"/>
            <a:ext cx="4874236" cy="2942236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42900" y="2239086"/>
            <a:ext cx="5886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Technika Book" panose="00000400000000000000" pitchFamily="2" charset="-18"/>
              </a:rPr>
              <a:t>vývoji technologie pro efektivní čištění průmyslových odpadních </a:t>
            </a:r>
            <a:r>
              <a:rPr lang="cs-CZ" dirty="0" smtClean="0">
                <a:solidFill>
                  <a:srgbClr val="000000"/>
                </a:solidFill>
                <a:latin typeface="Technika Book" panose="00000400000000000000" pitchFamily="2" charset="-18"/>
              </a:rPr>
              <a:t>vod z </a:t>
            </a:r>
            <a:r>
              <a:rPr lang="cs-CZ" dirty="0">
                <a:solidFill>
                  <a:srgbClr val="000000"/>
                </a:solidFill>
                <a:latin typeface="Technika Book" panose="00000400000000000000" pitchFamily="2" charset="-18"/>
              </a:rPr>
              <a:t>kafilerií, koksárenství a biotechnologických výrob pomocí </a:t>
            </a:r>
            <a:r>
              <a:rPr lang="cs-CZ" dirty="0" smtClean="0">
                <a:solidFill>
                  <a:srgbClr val="000000"/>
                </a:solidFill>
                <a:latin typeface="Technika Book" panose="00000400000000000000" pitchFamily="2" charset="-18"/>
              </a:rPr>
              <a:t>flokulace a </a:t>
            </a:r>
            <a:r>
              <a:rPr lang="cs-CZ" dirty="0" err="1">
                <a:solidFill>
                  <a:srgbClr val="000000"/>
                </a:solidFill>
                <a:latin typeface="Technika Book" panose="00000400000000000000" pitchFamily="2" charset="-18"/>
              </a:rPr>
              <a:t>elektroflotace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6983" y="3218673"/>
            <a:ext cx="4278582" cy="240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99298" y="278863"/>
            <a:ext cx="6773769" cy="849549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96652" y="443020"/>
            <a:ext cx="6934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>
                <a:solidFill>
                  <a:schemeClr val="bg1"/>
                </a:solidFill>
                <a:latin typeface="+mj-lt"/>
              </a:rPr>
              <a:t>ÚSTAV PROCESNÍ A ZPRAC. TECHNIKY</a:t>
            </a:r>
            <a:endParaRPr lang="cs-CZ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68155" y="1730994"/>
            <a:ext cx="8604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err="1" smtClean="0"/>
              <a:t>Biofiltrační</a:t>
            </a:r>
            <a:r>
              <a:rPr lang="cs-CZ" b="1" dirty="0" smtClean="0"/>
              <a:t> jednotka s dielektrickým ohřevem. CHEMCONEX Praha a.s. (2016-2019)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vývoj provozního funkčního vzorku </a:t>
            </a:r>
            <a:r>
              <a:rPr lang="cs-CZ" dirty="0" err="1" smtClean="0"/>
              <a:t>biofiltru</a:t>
            </a:r>
            <a:r>
              <a:rPr lang="cs-CZ" dirty="0" smtClean="0"/>
              <a:t> s integrovaným dielektrickým ohřevem pro oblast eliminace těkavých kontaminantů z provozních </a:t>
            </a:r>
            <a:r>
              <a:rPr lang="cs-CZ" dirty="0" err="1" smtClean="0"/>
              <a:t>vzdušnin</a:t>
            </a:r>
            <a:endParaRPr lang="cs-CZ" dirty="0" smtClean="0"/>
          </a:p>
        </p:txBody>
      </p:sp>
      <p:sp>
        <p:nvSpPr>
          <p:cNvPr id="9" name="Obdélník 8"/>
          <p:cNvSpPr/>
          <p:nvPr/>
        </p:nvSpPr>
        <p:spPr>
          <a:xfrm>
            <a:off x="268155" y="1194672"/>
            <a:ext cx="8604912" cy="370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stomShape 7"/>
          <p:cNvSpPr/>
          <p:nvPr/>
        </p:nvSpPr>
        <p:spPr>
          <a:xfrm>
            <a:off x="232337" y="1171020"/>
            <a:ext cx="7843581" cy="437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25000"/>
              </a:lnSpc>
            </a:pPr>
            <a:r>
              <a:rPr lang="cs-CZ" sz="1800" b="1" strike="noStrike" cap="all" spc="-1" dirty="0" smtClean="0">
                <a:solidFill>
                  <a:srgbClr val="FF0000"/>
                </a:solidFill>
                <a:latin typeface="Technika"/>
                <a:ea typeface="DejaVu Sans"/>
              </a:rPr>
              <a:t>Projekty aplikovaného výzkumu</a:t>
            </a:r>
            <a:endParaRPr lang="cs-CZ" sz="1800" b="0" strike="noStrike" spc="-1" dirty="0">
              <a:latin typeface="Arial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32337" y="3269185"/>
            <a:ext cx="49980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Vývoj nové technologie homogenizace </a:t>
            </a:r>
            <a:r>
              <a:rPr lang="cs-CZ" b="1" dirty="0" err="1" smtClean="0"/>
              <a:t>vysokoviskózních</a:t>
            </a:r>
            <a:r>
              <a:rPr lang="cs-CZ" b="1" dirty="0" smtClean="0"/>
              <a:t> disperzí </a:t>
            </a:r>
            <a:r>
              <a:rPr lang="cs-CZ" b="1" dirty="0" err="1" smtClean="0"/>
              <a:t>nenewtonovského</a:t>
            </a:r>
            <a:r>
              <a:rPr lang="cs-CZ" b="1" dirty="0" smtClean="0"/>
              <a:t> typu. </a:t>
            </a:r>
            <a:r>
              <a:rPr lang="cs-CZ" b="1" dirty="0" err="1" smtClean="0"/>
              <a:t>Glanzstoff</a:t>
            </a:r>
            <a:r>
              <a:rPr lang="cs-CZ" b="1" dirty="0" smtClean="0"/>
              <a:t> Bohemia s.r.o. (2018-2020)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Vývoj technologie pro zvýšení výstupní kvality a objemu výroby viskózy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246" y="5035926"/>
            <a:ext cx="2542753" cy="160393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8" y="3096154"/>
            <a:ext cx="2710739" cy="36143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553" y="3667602"/>
            <a:ext cx="2055133" cy="304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99298" y="278863"/>
            <a:ext cx="6773769" cy="849549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96652" y="443020"/>
            <a:ext cx="6934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>
                <a:solidFill>
                  <a:schemeClr val="bg1"/>
                </a:solidFill>
                <a:latin typeface="+mj-lt"/>
              </a:rPr>
              <a:t>ÚSTAV PROCESNÍ A ZPRAC. TECHNIKY</a:t>
            </a:r>
            <a:endParaRPr lang="cs-CZ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2337" y="1650756"/>
            <a:ext cx="48372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Vývoj separační technologie pro zpracování radioaktivního rmutu. ECOINVEST Příbram s.r.o. (2018-2020)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průmyslový výzkum a experimentální vývoj technologie zpracování kalů, které vznikají při sanaci uranových hald</a:t>
            </a:r>
          </a:p>
        </p:txBody>
      </p:sp>
      <p:sp>
        <p:nvSpPr>
          <p:cNvPr id="9" name="Obdélník 8"/>
          <p:cNvSpPr/>
          <p:nvPr/>
        </p:nvSpPr>
        <p:spPr>
          <a:xfrm>
            <a:off x="268155" y="1194672"/>
            <a:ext cx="8604912" cy="370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stomShape 7"/>
          <p:cNvSpPr/>
          <p:nvPr/>
        </p:nvSpPr>
        <p:spPr>
          <a:xfrm>
            <a:off x="232337" y="1171020"/>
            <a:ext cx="7843581" cy="437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25000"/>
              </a:lnSpc>
            </a:pPr>
            <a:r>
              <a:rPr lang="cs-CZ" sz="1800" b="1" strike="noStrike" cap="all" spc="-1" dirty="0" smtClean="0">
                <a:solidFill>
                  <a:srgbClr val="FF0000"/>
                </a:solidFill>
                <a:latin typeface="Technika"/>
                <a:ea typeface="DejaVu Sans"/>
              </a:rPr>
              <a:t>Projekty aplikovaného výzkumu</a:t>
            </a:r>
            <a:endParaRPr lang="cs-CZ" sz="1800" b="0" strike="noStrike" spc="-1" dirty="0">
              <a:latin typeface="Arial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68155" y="3831858"/>
            <a:ext cx="52475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Vývoj nové technologie výpalu lehkého keramického kameniva. Lias Vintířov (2018-2020,).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výzkum a vývoj nové technologie výpalu lehkého keramického kameniva </a:t>
            </a:r>
            <a:r>
              <a:rPr lang="cs-CZ" dirty="0" err="1"/>
              <a:t>Liapor</a:t>
            </a:r>
            <a:r>
              <a:rPr lang="cs-CZ" dirty="0"/>
              <a:t>, lehkého granulátu z keramické hmoty vyráběného tepelným expandováním přírodního jílu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65" y="1757925"/>
            <a:ext cx="3427702" cy="42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99298" y="278863"/>
            <a:ext cx="6773769" cy="849549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96652" y="443020"/>
            <a:ext cx="6934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>
                <a:solidFill>
                  <a:schemeClr val="bg1"/>
                </a:solidFill>
                <a:latin typeface="+mj-lt"/>
              </a:rPr>
              <a:t>ÚSTAV PROCESNÍ A ZPRAC. TECHNIKY</a:t>
            </a:r>
            <a:endParaRPr lang="cs-CZ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8155" y="1194672"/>
            <a:ext cx="8604912" cy="370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stomShape 7"/>
          <p:cNvSpPr/>
          <p:nvPr/>
        </p:nvSpPr>
        <p:spPr>
          <a:xfrm>
            <a:off x="232337" y="1171020"/>
            <a:ext cx="7843581" cy="401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25000"/>
              </a:lnSpc>
            </a:pPr>
            <a:r>
              <a:rPr lang="cs-CZ" sz="1800" b="1" strike="noStrike" cap="all" spc="-1" dirty="0" smtClean="0">
                <a:solidFill>
                  <a:srgbClr val="FF0000"/>
                </a:solidFill>
                <a:latin typeface="Technika"/>
                <a:ea typeface="DejaVu Sans"/>
              </a:rPr>
              <a:t>UKÁZKY PROJEKTŮ SMLUVNÍHO VÝZKUMU</a:t>
            </a:r>
            <a:endParaRPr lang="cs-CZ" sz="1800" b="0" strike="noStrike" spc="-1" dirty="0">
              <a:latin typeface="Arial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2337" y="1631816"/>
            <a:ext cx="6035113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UNIPETROL RPA, s.r.o.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Procesní stroje a aparáty v komplexních technologiích.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Filtrace roztoku TEA na výrobě POX.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cap="al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Glanzstoff</a:t>
            </a:r>
            <a:r>
              <a:rPr lang="cs-CZ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-Bohemia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s.r.o.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Optimalizace technologie zpracování viskózy a viskózového vlákna.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Optimalizace technologie odplynění plastifikační lázně.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Optimalizace odparek.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INTECHA s.r.o.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a optimalizace zásobníku koksu. INTECHA s.r.o.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Vývoj a optimalizace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hydrocyklonu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separaci koksu z 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quenchového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oleje.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Separační jednotka pro separaci koksu z 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quench.oleje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SYNTHOS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Kralupy a.s.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 úprav absorpčního chlazení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Prusa </a:t>
            </a:r>
            <a:r>
              <a:rPr lang="cs-CZ" b="1" cap="all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technologie výroby prášku PEI pro 3D tisk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28611" r="12396" b="8194"/>
          <a:stretch/>
        </p:blipFill>
        <p:spPr>
          <a:xfrm>
            <a:off x="6154445" y="1601079"/>
            <a:ext cx="2718622" cy="167611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3579" y="3772603"/>
            <a:ext cx="3485129" cy="261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CZ.potx" id="{1BD4F44E-F71F-4A14-9EF9-FF6613634235}" vid="{496B007D-76DB-4922-86C8-13F7F6C54EC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PowerPoint_CS</Template>
  <TotalTime>831</TotalTime>
  <Words>716</Words>
  <Application>Microsoft Office PowerPoint</Application>
  <PresentationFormat>Předvádění na obrazovce (4:3)</PresentationFormat>
  <Paragraphs>117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3" baseType="lpstr">
      <vt:lpstr>Technika</vt:lpstr>
      <vt:lpstr>Courier New</vt:lpstr>
      <vt:lpstr>DejaVu Sans</vt:lpstr>
      <vt:lpstr>Technika Bold</vt:lpstr>
      <vt:lpstr>Times New Roman</vt:lpstr>
      <vt:lpstr>Technika-Bold</vt:lpstr>
      <vt:lpstr>Technika Book</vt:lpstr>
      <vt:lpstr>Arial</vt:lpstr>
      <vt:lpstr>Wingdings</vt:lpstr>
      <vt:lpstr>Calibri</vt:lpstr>
      <vt:lpstr>Motiv Office</vt:lpstr>
      <vt:lpstr>ÚSTAV PROCESNÍ A ZPRACOVATELKÉ TECHNIKY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Kratky</dc:creator>
  <cp:lastModifiedBy>Lukysek</cp:lastModifiedBy>
  <cp:revision>190</cp:revision>
  <dcterms:created xsi:type="dcterms:W3CDTF">2017-12-14T15:48:02Z</dcterms:created>
  <dcterms:modified xsi:type="dcterms:W3CDTF">2019-03-21T07:15:27Z</dcterms:modified>
</cp:coreProperties>
</file>